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766" r:id="rId2"/>
    <p:sldId id="823" r:id="rId3"/>
    <p:sldId id="824" r:id="rId4"/>
    <p:sldId id="826" r:id="rId5"/>
    <p:sldId id="827" r:id="rId6"/>
    <p:sldId id="828" r:id="rId7"/>
    <p:sldId id="829" r:id="rId8"/>
    <p:sldId id="830" r:id="rId9"/>
    <p:sldId id="831" r:id="rId10"/>
    <p:sldId id="832" r:id="rId11"/>
    <p:sldId id="808" r:id="rId12"/>
    <p:sldId id="849" r:id="rId13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AF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65" autoAdjust="0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726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92785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538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198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4" name="Picture 17" descr="Click To Downloa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92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0E101D3-8F36-4CE2-B125-1A7E4EB4D7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3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84F8BF-BA36-4D50-AFA4-B66C9A7772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82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D9232E-C0A5-4BE8-A5A1-309F376AC5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831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572375" cy="1058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ACDFE-3C9A-4A7D-B6EC-5F920DEF44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479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572375" cy="1058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9BF57-EC9A-4BC1-B602-DD659748AC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26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572375" cy="1058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78486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3924300"/>
            <a:ext cx="78486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8C656-8696-44AE-9E28-8D066912EA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4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0B6B3-4E86-4D42-A4AA-1EE058BBD8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95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1A3AF-6317-42FB-AD13-7D42EE9A10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7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7B7AE-78D7-4989-81C3-661D6E90DD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00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B525CE-DD2B-4E50-BCCC-3AABBA681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9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BBFE3-9363-4166-9923-AC4D1BD64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17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C8BE4-A1EA-4E29-BE6D-D8B0BB1ACA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00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F89AD5-0D4B-4BB9-9322-8730233077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2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ECCFC-DF4A-42EA-A2A5-405EA4B014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4" name="Rectangle 8"/>
          <p:cNvSpPr>
            <a:spLocks noChangeArrowheads="1"/>
          </p:cNvSpPr>
          <p:nvPr/>
        </p:nvSpPr>
        <p:spPr bwMode="gray">
          <a:xfrm>
            <a:off x="685800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5723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81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1781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B1291E-7BF3-4AE4-A104-19615BB64BD3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080" name="Picture 17" descr="Click To Downloa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6" Type="http://schemas.openxmlformats.org/officeDocument/2006/relationships/image" Target="../media/image9.wmf"/><Relationship Id="rId7" Type="http://schemas.openxmlformats.org/officeDocument/2006/relationships/image" Target="../media/image10.wmf"/><Relationship Id="rId8" Type="http://schemas.openxmlformats.org/officeDocument/2006/relationships/oleObject" Target="../embeddings/oleObject4.bin"/><Relationship Id="rId9" Type="http://schemas.openxmlformats.org/officeDocument/2006/relationships/oleObject" Target="../embeddings/oleObject5.bin"/><Relationship Id="rId10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400" smtClean="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CISC 250  Class Notes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34C2B92-7065-4521-855A-D746B99904E0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CISC 250 –</a:t>
            </a:r>
            <a:r>
              <a:rPr lang="en-US" altLang="en-US" sz="3200" b="1" smtClean="0"/>
              <a:t> </a:t>
            </a:r>
            <a:br>
              <a:rPr lang="en-US" altLang="en-US" sz="3200" b="1" smtClean="0"/>
            </a:br>
            <a:r>
              <a:rPr lang="en-US" altLang="en-US" sz="3200" b="1" smtClean="0"/>
              <a:t>Business Telecomm Networks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3795713"/>
            <a:ext cx="7485062" cy="13049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Application Layer Protocols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- World Wide Web &amp; HTTP</a:t>
            </a:r>
          </a:p>
        </p:txBody>
      </p:sp>
      <p:pic>
        <p:nvPicPr>
          <p:cNvPr id="5127" name="Picture 4" descr="Click To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400" smtClean="0"/>
          </a:p>
        </p:txBody>
      </p:sp>
      <p:sp>
        <p:nvSpPr>
          <p:cNvPr id="1331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CISC 250  Class Notes</a:t>
            </a:r>
          </a:p>
        </p:txBody>
      </p:sp>
      <p:sp>
        <p:nvSpPr>
          <p:cNvPr id="133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3EDE7CB-1C78-4AD5-8702-E2D96D24FA3F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921625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Trying out HTTP (client side)</a:t>
            </a:r>
            <a:endParaRPr lang="en-US" altLang="en-US" sz="4800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590675"/>
            <a:ext cx="8096250" cy="466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1. Telnet to your favorite Web server: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13319" name="Text Box 5"/>
          <p:cNvSpPr txBox="1">
            <a:spLocks noChangeArrowheads="1"/>
          </p:cNvSpPr>
          <p:nvPr/>
        </p:nvSpPr>
        <p:spPr bwMode="auto">
          <a:xfrm>
            <a:off x="228600" y="2190750"/>
            <a:ext cx="1011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telnet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13320" name="Rectangle 6"/>
          <p:cNvSpPr>
            <a:spLocks noChangeArrowheads="1"/>
          </p:cNvSpPr>
          <p:nvPr/>
        </p:nvSpPr>
        <p:spPr bwMode="auto">
          <a:xfrm>
            <a:off x="361950" y="3600450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800"/>
              <a:t>2. Type in a GET HTTP request: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1382713" y="4205288"/>
            <a:ext cx="801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GET</a:t>
            </a:r>
          </a:p>
          <a:p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Host: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361950" y="5429250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800"/>
              <a:t>3. Look at response message sent by HTTP server!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400" smtClean="0"/>
          </a:p>
        </p:txBody>
      </p:sp>
      <p:sp>
        <p:nvSpPr>
          <p:cNvPr id="20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CISC 250  Class Notes</a:t>
            </a:r>
          </a:p>
        </p:txBody>
      </p:sp>
      <p:sp>
        <p:nvSpPr>
          <p:cNvPr id="20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51F1CE4-52E1-45BD-80EB-0E21AB3270A2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2058" name="Line 2"/>
          <p:cNvSpPr>
            <a:spLocks noChangeShapeType="1"/>
          </p:cNvSpPr>
          <p:nvPr/>
        </p:nvSpPr>
        <p:spPr bwMode="auto">
          <a:xfrm flipH="1">
            <a:off x="2971800" y="2667000"/>
            <a:ext cx="2057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676400" y="2117725"/>
          <a:ext cx="6858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VISIO" r:id="rId4" imgW="389880" imgH="389520" progId="Visio.Drawing.6">
                  <p:embed/>
                </p:oleObj>
              </mc:Choice>
              <mc:Fallback>
                <p:oleObj name="VISIO" r:id="rId4" imgW="389880" imgH="38952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17725"/>
                        <a:ext cx="6858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Downloading a Complex Webpage with Two Graphics Files</a:t>
            </a:r>
          </a:p>
        </p:txBody>
      </p:sp>
      <p:pic>
        <p:nvPicPr>
          <p:cNvPr id="2060" name="Picture 5" descr="MACPOWR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9509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6" descr="FILSERV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79725"/>
            <a:ext cx="66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5486400" y="2133600"/>
          <a:ext cx="6858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VISIO" r:id="rId8" imgW="389880" imgH="389520" progId="Visio.Drawing.6">
                  <p:embed/>
                </p:oleObj>
              </mc:Choice>
              <mc:Fallback>
                <p:oleObj name="VISIO" r:id="rId8" imgW="389880" imgH="38952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133600"/>
                        <a:ext cx="6858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8"/>
          <p:cNvGraphicFramePr>
            <a:graphicFrameLocks noChangeAspect="1"/>
          </p:cNvGraphicFramePr>
          <p:nvPr/>
        </p:nvGraphicFramePr>
        <p:xfrm>
          <a:off x="7086600" y="1752600"/>
          <a:ext cx="149225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VISIO" r:id="rId9" imgW="685440" imgH="772560" progId="Visio.Drawing.6">
                  <p:embed/>
                </p:oleObj>
              </mc:Choice>
              <mc:Fallback>
                <p:oleObj name="VISIO" r:id="rId9" imgW="685440" imgH="77256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752600"/>
                        <a:ext cx="1492250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9"/>
          <p:cNvGraphicFramePr>
            <a:graphicFrameLocks noChangeAspect="1"/>
          </p:cNvGraphicFramePr>
          <p:nvPr/>
        </p:nvGraphicFramePr>
        <p:xfrm>
          <a:off x="3748088" y="2165350"/>
          <a:ext cx="67151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VISIO" r:id="rId11" imgW="307800" imgH="543960" progId="Visio.Drawing.6">
                  <p:embed/>
                </p:oleObj>
              </mc:Choice>
              <mc:Fallback>
                <p:oleObj name="VISIO" r:id="rId11" imgW="307800" imgH="543960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2165350"/>
                        <a:ext cx="671512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10"/>
          <p:cNvGraphicFramePr>
            <a:graphicFrameLocks noChangeAspect="1"/>
          </p:cNvGraphicFramePr>
          <p:nvPr/>
        </p:nvGraphicFramePr>
        <p:xfrm>
          <a:off x="674688" y="3432175"/>
          <a:ext cx="1763712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VISIO" r:id="rId13" imgW="937800" imgH="929520" progId="Visio.Drawing.6">
                  <p:embed/>
                </p:oleObj>
              </mc:Choice>
              <mc:Fallback>
                <p:oleObj name="VISIO" r:id="rId13" imgW="937800" imgH="929520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3432175"/>
                        <a:ext cx="1763712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Text Box 11"/>
          <p:cNvSpPr txBox="1">
            <a:spLocks noChangeArrowheads="1"/>
          </p:cNvSpPr>
          <p:nvPr/>
        </p:nvSpPr>
        <p:spPr bwMode="auto">
          <a:xfrm>
            <a:off x="2992438" y="1839913"/>
            <a:ext cx="210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Arial" panose="020B0604020202020204" pitchFamily="34" charset="0"/>
              </a:rPr>
              <a:t>HTML Document</a:t>
            </a:r>
          </a:p>
        </p:txBody>
      </p:sp>
      <p:sp>
        <p:nvSpPr>
          <p:cNvPr id="2063" name="Text Box 12"/>
          <p:cNvSpPr txBox="1">
            <a:spLocks noChangeArrowheads="1"/>
          </p:cNvSpPr>
          <p:nvPr/>
        </p:nvSpPr>
        <p:spPr bwMode="auto">
          <a:xfrm>
            <a:off x="417513" y="3048000"/>
            <a:ext cx="1258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Arial" panose="020B0604020202020204" pitchFamily="34" charset="0"/>
              </a:rPr>
              <a:t>Client PC</a:t>
            </a:r>
          </a:p>
        </p:txBody>
      </p:sp>
      <p:sp>
        <p:nvSpPr>
          <p:cNvPr id="2064" name="Text Box 13"/>
          <p:cNvSpPr txBox="1">
            <a:spLocks noChangeArrowheads="1"/>
          </p:cNvSpPr>
          <p:nvPr/>
        </p:nvSpPr>
        <p:spPr bwMode="auto">
          <a:xfrm>
            <a:off x="1474788" y="2727325"/>
            <a:ext cx="1116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Arial" panose="020B0604020202020204" pitchFamily="34" charset="0"/>
              </a:rPr>
              <a:t>Browser</a:t>
            </a:r>
          </a:p>
        </p:txBody>
      </p:sp>
      <p:sp>
        <p:nvSpPr>
          <p:cNvPr id="2065" name="Text Box 14"/>
          <p:cNvSpPr txBox="1">
            <a:spLocks noChangeArrowheads="1"/>
          </p:cNvSpPr>
          <p:nvPr/>
        </p:nvSpPr>
        <p:spPr bwMode="auto">
          <a:xfrm>
            <a:off x="5124450" y="2743200"/>
            <a:ext cx="1428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Arial" panose="020B0604020202020204" pitchFamily="34" charset="0"/>
              </a:rPr>
              <a:t>Webserver</a:t>
            </a:r>
          </a:p>
          <a:p>
            <a:pPr algn="ctr" eaLnBrk="1" hangingPunct="1"/>
            <a:r>
              <a:rPr lang="en-US" altLang="en-US" sz="2000">
                <a:latin typeface="Arial" panose="020B0604020202020204" pitchFamily="34" charset="0"/>
              </a:rPr>
              <a:t>Application</a:t>
            </a:r>
          </a:p>
        </p:txBody>
      </p:sp>
      <p:sp>
        <p:nvSpPr>
          <p:cNvPr id="2066" name="Text Box 15"/>
          <p:cNvSpPr txBox="1">
            <a:spLocks noChangeArrowheads="1"/>
          </p:cNvSpPr>
          <p:nvPr/>
        </p:nvSpPr>
        <p:spPr bwMode="auto">
          <a:xfrm>
            <a:off x="6096000" y="3946525"/>
            <a:ext cx="1411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Arial" panose="020B0604020202020204" pitchFamily="34" charset="0"/>
              </a:rPr>
              <a:t>Webserver</a:t>
            </a:r>
          </a:p>
        </p:txBody>
      </p:sp>
      <p:sp>
        <p:nvSpPr>
          <p:cNvPr id="2067" name="Text Box 17"/>
          <p:cNvSpPr txBox="1">
            <a:spLocks noChangeArrowheads="1"/>
          </p:cNvSpPr>
          <p:nvPr/>
        </p:nvSpPr>
        <p:spPr bwMode="auto">
          <a:xfrm>
            <a:off x="762000" y="4964113"/>
            <a:ext cx="1301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000">
                <a:latin typeface="Arial" panose="020B0604020202020204" pitchFamily="34" charset="0"/>
              </a:rPr>
              <a:t>As</a:t>
            </a:r>
          </a:p>
          <a:p>
            <a:pPr algn="ctr"/>
            <a:r>
              <a:rPr lang="en-US" altLang="en-US" sz="2000">
                <a:latin typeface="Arial" panose="020B0604020202020204" pitchFamily="34" charset="0"/>
              </a:rPr>
              <a:t>Displayed</a:t>
            </a:r>
          </a:p>
        </p:txBody>
      </p:sp>
      <p:sp>
        <p:nvSpPr>
          <p:cNvPr id="2068" name="Text Box 18"/>
          <p:cNvSpPr txBox="1">
            <a:spLocks noChangeArrowheads="1"/>
          </p:cNvSpPr>
          <p:nvPr/>
        </p:nvSpPr>
        <p:spPr bwMode="auto">
          <a:xfrm>
            <a:off x="7531100" y="3276600"/>
            <a:ext cx="1200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000">
                <a:latin typeface="Arial" panose="020B0604020202020204" pitchFamily="34" charset="0"/>
              </a:rPr>
              <a:t>2</a:t>
            </a:r>
          </a:p>
          <a:p>
            <a:pPr algn="ctr"/>
            <a:r>
              <a:rPr lang="en-US" altLang="en-US" sz="2000">
                <a:latin typeface="Arial" panose="020B0604020202020204" pitchFamily="34" charset="0"/>
              </a:rPr>
              <a:t>Graphics</a:t>
            </a:r>
          </a:p>
          <a:p>
            <a:pPr algn="ctr"/>
            <a:r>
              <a:rPr lang="en-US" altLang="en-US" sz="2000">
                <a:latin typeface="Arial" panose="020B0604020202020204" pitchFamily="34" charset="0"/>
              </a:rPr>
              <a:t>Files</a:t>
            </a:r>
          </a:p>
        </p:txBody>
      </p:sp>
      <p:sp>
        <p:nvSpPr>
          <p:cNvPr id="2069" name="Text Box 19"/>
          <p:cNvSpPr txBox="1">
            <a:spLocks noChangeArrowheads="1"/>
          </p:cNvSpPr>
          <p:nvPr/>
        </p:nvSpPr>
        <p:spPr bwMode="auto">
          <a:xfrm>
            <a:off x="6156325" y="1447800"/>
            <a:ext cx="2103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HTML Document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400" smtClean="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CISC 250  Class Notes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4578C61-A4A6-4BD4-911A-8361DBDEDF29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4342" name="Picture 3" descr="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20574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400" smtClean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CISC 250  Class Notes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EA9B2E6-D6A3-4082-97ED-63CC4173EE79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Web and HTTP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u="sng" smtClean="0">
                <a:solidFill>
                  <a:srgbClr val="FF0000"/>
                </a:solidFill>
              </a:rPr>
              <a:t>First some jargon</a:t>
            </a:r>
            <a:endParaRPr lang="en-US" altLang="en-US" sz="24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400" smtClean="0">
                <a:solidFill>
                  <a:srgbClr val="FF0000"/>
                </a:solidFill>
              </a:rPr>
              <a:t>Web page</a:t>
            </a:r>
            <a:r>
              <a:rPr lang="en-US" altLang="en-US" sz="2400" smtClean="0"/>
              <a:t> consists of </a:t>
            </a:r>
            <a:r>
              <a:rPr lang="en-US" altLang="en-US" sz="2400" smtClean="0">
                <a:solidFill>
                  <a:srgbClr val="FF0000"/>
                </a:solidFill>
              </a:rPr>
              <a:t>objects</a:t>
            </a:r>
            <a:endParaRPr lang="en-US" altLang="en-US" sz="2400" smtClean="0"/>
          </a:p>
          <a:p>
            <a:pPr eaLnBrk="1" hangingPunct="1"/>
            <a:r>
              <a:rPr lang="en-US" altLang="en-US" sz="2400" smtClean="0"/>
              <a:t>Object can be HTML file, JPEG image, Java applet, audio file,…</a:t>
            </a:r>
          </a:p>
          <a:p>
            <a:pPr eaLnBrk="1" hangingPunct="1"/>
            <a:r>
              <a:rPr lang="en-US" altLang="en-US" sz="2400" smtClean="0"/>
              <a:t>Web page consists of </a:t>
            </a:r>
            <a:r>
              <a:rPr lang="en-US" altLang="en-US" sz="2400" smtClean="0">
                <a:solidFill>
                  <a:srgbClr val="FF0000"/>
                </a:solidFill>
              </a:rPr>
              <a:t>base HTML-file</a:t>
            </a:r>
            <a:r>
              <a:rPr lang="en-US" altLang="en-US" sz="2400" smtClean="0"/>
              <a:t> which includes several referenced objects</a:t>
            </a:r>
          </a:p>
          <a:p>
            <a:pPr eaLnBrk="1" hangingPunct="1"/>
            <a:r>
              <a:rPr lang="en-US" altLang="en-US" sz="2400" smtClean="0"/>
              <a:t>Each object is addressable by a </a:t>
            </a:r>
            <a:r>
              <a:rPr lang="en-US" altLang="en-US" sz="2400" smtClean="0">
                <a:solidFill>
                  <a:srgbClr val="FF0000"/>
                </a:solidFill>
              </a:rPr>
              <a:t>URL</a:t>
            </a:r>
          </a:p>
          <a:p>
            <a:pPr eaLnBrk="1" hangingPunct="1"/>
            <a:r>
              <a:rPr lang="en-US" altLang="en-US" sz="2400" smtClean="0">
                <a:solidFill>
                  <a:schemeClr val="tx2"/>
                </a:solidFill>
              </a:rPr>
              <a:t>Example URL: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smtClean="0"/>
          </a:p>
        </p:txBody>
      </p:sp>
      <p:grpSp>
        <p:nvGrpSpPr>
          <p:cNvPr id="6151" name="Group 4"/>
          <p:cNvGrpSpPr>
            <a:grpSpLocks/>
          </p:cNvGrpSpPr>
          <p:nvPr/>
        </p:nvGrpSpPr>
        <p:grpSpPr bwMode="auto">
          <a:xfrm>
            <a:off x="1201738" y="5008563"/>
            <a:ext cx="6835775" cy="1144587"/>
            <a:chOff x="788" y="2955"/>
            <a:chExt cx="4306" cy="721"/>
          </a:xfrm>
        </p:grpSpPr>
        <p:sp>
          <p:nvSpPr>
            <p:cNvPr id="6152" name="Text Box 5"/>
            <p:cNvSpPr txBox="1">
              <a:spLocks noChangeArrowheads="1"/>
            </p:cNvSpPr>
            <p:nvPr/>
          </p:nvSpPr>
          <p:spPr bwMode="auto">
            <a:xfrm>
              <a:off x="788" y="2955"/>
              <a:ext cx="41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www.someschool.edu/someDept/pic.gif</a:t>
              </a:r>
            </a:p>
          </p:txBody>
        </p:sp>
        <p:sp>
          <p:nvSpPr>
            <p:cNvPr id="6153" name="AutoShape 6"/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4" name="AutoShape 7"/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5" name="Text Box 8"/>
            <p:cNvSpPr txBox="1">
              <a:spLocks noChangeArrowheads="1"/>
            </p:cNvSpPr>
            <p:nvPr/>
          </p:nvSpPr>
          <p:spPr bwMode="auto">
            <a:xfrm>
              <a:off x="1389" y="3388"/>
              <a:ext cx="10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Comic Sans MS" panose="030F0702030302020204" pitchFamily="66" charset="0"/>
                </a:rPr>
                <a:t>host name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56" name="Text Box 9"/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Comic Sans MS" panose="030F0702030302020204" pitchFamily="66" charset="0"/>
                </a:rPr>
                <a:t>path name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400" smtClean="0"/>
          </a:p>
        </p:txBody>
      </p:sp>
      <p:sp>
        <p:nvSpPr>
          <p:cNvPr id="10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CISC 250  Class Notes</a:t>
            </a:r>
          </a:p>
        </p:txBody>
      </p:sp>
      <p:sp>
        <p:nvSpPr>
          <p:cNvPr id="10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1071DF5-A202-49D7-8541-699FF65282F7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HTTP overview</a:t>
            </a:r>
            <a:endParaRPr lang="en-US" altLang="en-US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HTTP: hypertext transfer protocol</a:t>
            </a:r>
            <a:endParaRPr lang="en-US" altLang="en-US" sz="2400" dirty="0" smtClean="0"/>
          </a:p>
          <a:p>
            <a:pPr eaLnBrk="1" hangingPunct="1"/>
            <a:r>
              <a:rPr lang="en-US" altLang="en-US" sz="2000" dirty="0" smtClean="0"/>
              <a:t>Web’s application layer protocol</a:t>
            </a:r>
          </a:p>
          <a:p>
            <a:pPr eaLnBrk="1" hangingPunct="1"/>
            <a:r>
              <a:rPr lang="en-US" altLang="en-US" sz="2000" dirty="0" smtClean="0"/>
              <a:t>client/server model</a:t>
            </a:r>
          </a:p>
          <a:p>
            <a:pPr lvl="1" eaLnBrk="1" hangingPunct="1"/>
            <a:r>
              <a:rPr lang="en-US" altLang="en-US" sz="2000" i="1" dirty="0" smtClean="0">
                <a:solidFill>
                  <a:schemeClr val="folHlink"/>
                </a:solidFill>
              </a:rPr>
              <a:t>client:</a:t>
            </a:r>
            <a:r>
              <a:rPr lang="en-US" altLang="en-US" sz="2000" dirty="0" smtClean="0"/>
              <a:t> browser that requests, receives, “displays” Web objects</a:t>
            </a:r>
          </a:p>
          <a:p>
            <a:pPr lvl="1" eaLnBrk="1" hangingPunct="1"/>
            <a:r>
              <a:rPr lang="en-US" altLang="en-US" sz="2000" i="1" dirty="0" smtClean="0">
                <a:solidFill>
                  <a:schemeClr val="folHlink"/>
                </a:solidFill>
              </a:rPr>
              <a:t>server:</a:t>
            </a:r>
            <a:r>
              <a:rPr lang="en-US" altLang="en-US" sz="2000" dirty="0" smtClean="0"/>
              <a:t> Web server sends objects in response to requests</a:t>
            </a:r>
          </a:p>
          <a:p>
            <a:pPr eaLnBrk="1" hangingPunct="1"/>
            <a:r>
              <a:rPr lang="en-US" altLang="en-US" sz="2000" dirty="0" smtClean="0"/>
              <a:t>HTTP 1.0: RFC 1945</a:t>
            </a:r>
          </a:p>
          <a:p>
            <a:pPr eaLnBrk="1" hangingPunct="1"/>
            <a:r>
              <a:rPr lang="en-US" altLang="en-US" sz="2000" dirty="0" smtClean="0"/>
              <a:t>HTTP 1.1: RFC </a:t>
            </a:r>
            <a:r>
              <a:rPr lang="en-US" altLang="en-US" sz="2000" dirty="0" smtClean="0"/>
              <a:t>2068S</a:t>
            </a:r>
          </a:p>
          <a:p>
            <a:pPr eaLnBrk="1" hangingPunct="1"/>
            <a:r>
              <a:rPr lang="en-US" altLang="en-US" sz="2000" dirty="0" smtClean="0"/>
              <a:t>HTTP 2.0</a:t>
            </a:r>
            <a:endParaRPr lang="en-US" altLang="en-US" sz="2000" dirty="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924425" y="18605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18605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5"/>
          <p:cNvSpPr txBox="1">
            <a:spLocks noChangeArrowheads="1"/>
          </p:cNvSpPr>
          <p:nvPr/>
        </p:nvSpPr>
        <p:spPr bwMode="auto">
          <a:xfrm>
            <a:off x="4773613" y="2455863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>
                <a:latin typeface="Comic Sans MS" panose="030F0702030302020204" pitchFamily="66" charset="0"/>
              </a:rPr>
              <a:t>PC running</a:t>
            </a:r>
          </a:p>
          <a:p>
            <a:pPr algn="ctr"/>
            <a:r>
              <a:rPr lang="en-US" altLang="en-US" sz="1600">
                <a:latin typeface="Comic Sans MS" panose="030F0702030302020204" pitchFamily="66" charset="0"/>
              </a:rPr>
              <a:t>Explorer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5019675" y="455612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455612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Text Box 7"/>
          <p:cNvSpPr txBox="1">
            <a:spLocks noChangeArrowheads="1"/>
          </p:cNvSpPr>
          <p:nvPr/>
        </p:nvSpPr>
        <p:spPr bwMode="auto">
          <a:xfrm>
            <a:off x="7488238" y="3836988"/>
            <a:ext cx="13874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>
                <a:latin typeface="Comic Sans MS" panose="030F0702030302020204" pitchFamily="66" charset="0"/>
              </a:rPr>
              <a:t>Web</a:t>
            </a:r>
          </a:p>
          <a:p>
            <a:pPr algn="ctr"/>
            <a:r>
              <a:rPr lang="en-US" altLang="en-US" sz="1600">
                <a:latin typeface="Comic Sans MS" panose="030F0702030302020204" pitchFamily="66" charset="0"/>
              </a:rPr>
              <a:t>Server</a:t>
            </a:r>
          </a:p>
          <a:p>
            <a:pPr algn="ctr"/>
            <a:endParaRPr lang="en-US" altLang="en-US" sz="1600">
              <a:latin typeface="Comic Sans MS" panose="030F0702030302020204" pitchFamily="66" charset="0"/>
            </a:endParaRPr>
          </a:p>
          <a:p>
            <a:pPr algn="ctr"/>
            <a:r>
              <a:rPr lang="en-US" altLang="en-US" sz="1400">
                <a:latin typeface="Comic Sans MS" panose="030F0702030302020204" pitchFamily="66" charset="0"/>
              </a:rPr>
              <a:t>(Apache </a:t>
            </a:r>
          </a:p>
          <a:p>
            <a:pPr algn="ctr"/>
            <a:r>
              <a:rPr lang="en-US" altLang="en-US" sz="1400">
                <a:latin typeface="Comic Sans MS" panose="030F0702030302020204" pitchFamily="66" charset="0"/>
              </a:rPr>
              <a:t>Microsoft IIS</a:t>
            </a:r>
          </a:p>
          <a:p>
            <a:pPr algn="ctr"/>
            <a:r>
              <a:rPr lang="en-US" altLang="en-US" sz="1400">
                <a:latin typeface="Comic Sans MS" panose="030F0702030302020204" pitchFamily="66" charset="0"/>
              </a:rPr>
              <a:t>Netscape ES</a:t>
            </a:r>
          </a:p>
          <a:p>
            <a:pPr algn="ctr"/>
            <a:r>
              <a:rPr lang="en-US" altLang="en-US" sz="1400">
                <a:latin typeface="Comic Sans MS" panose="030F0702030302020204" pitchFamily="66" charset="0"/>
              </a:rPr>
              <a:t>…)</a:t>
            </a:r>
          </a:p>
          <a:p>
            <a:pPr algn="ctr"/>
            <a:endParaRPr lang="en-US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1035" name="Group 8"/>
          <p:cNvGrpSpPr>
            <a:grpSpLocks/>
          </p:cNvGrpSpPr>
          <p:nvPr/>
        </p:nvGrpSpPr>
        <p:grpSpPr bwMode="auto">
          <a:xfrm>
            <a:off x="7910513" y="2725738"/>
            <a:ext cx="504825" cy="1071562"/>
            <a:chOff x="4180" y="783"/>
            <a:chExt cx="150" cy="307"/>
          </a:xfrm>
        </p:grpSpPr>
        <p:sp>
          <p:nvSpPr>
            <p:cNvPr id="1045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6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7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8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9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2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36" name="Line 17"/>
          <p:cNvSpPr>
            <a:spLocks noChangeShapeType="1"/>
          </p:cNvSpPr>
          <p:nvPr/>
        </p:nvSpPr>
        <p:spPr bwMode="auto">
          <a:xfrm>
            <a:off x="5743575" y="2133600"/>
            <a:ext cx="2085975" cy="96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Line 18"/>
          <p:cNvSpPr>
            <a:spLocks noChangeShapeType="1"/>
          </p:cNvSpPr>
          <p:nvPr/>
        </p:nvSpPr>
        <p:spPr bwMode="auto">
          <a:xfrm flipH="1" flipV="1">
            <a:off x="5800725" y="2333625"/>
            <a:ext cx="1971675" cy="904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19"/>
          <p:cNvSpPr>
            <a:spLocks noChangeShapeType="1"/>
          </p:cNvSpPr>
          <p:nvPr/>
        </p:nvSpPr>
        <p:spPr bwMode="auto">
          <a:xfrm flipV="1">
            <a:off x="5734050" y="3505200"/>
            <a:ext cx="2047875" cy="1095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Line 20"/>
          <p:cNvSpPr>
            <a:spLocks noChangeShapeType="1"/>
          </p:cNvSpPr>
          <p:nvPr/>
        </p:nvSpPr>
        <p:spPr bwMode="auto">
          <a:xfrm flipH="1">
            <a:off x="5810250" y="3629025"/>
            <a:ext cx="2047875" cy="113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Text Box 21"/>
          <p:cNvSpPr txBox="1">
            <a:spLocks noChangeArrowheads="1"/>
          </p:cNvSpPr>
          <p:nvPr/>
        </p:nvSpPr>
        <p:spPr bwMode="auto">
          <a:xfrm>
            <a:off x="4921250" y="5218113"/>
            <a:ext cx="13223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>
                <a:latin typeface="Comic Sans MS" panose="030F0702030302020204" pitchFamily="66" charset="0"/>
              </a:rPr>
              <a:t>Mac running</a:t>
            </a:r>
          </a:p>
          <a:p>
            <a:pPr algn="ctr"/>
            <a:r>
              <a:rPr lang="en-US" altLang="en-US" sz="1600">
                <a:latin typeface="Comic Sans MS" panose="030F0702030302020204" pitchFamily="66" charset="0"/>
              </a:rPr>
              <a:t>Navigator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1" name="Text Box 22"/>
          <p:cNvSpPr txBox="1">
            <a:spLocks noChangeArrowheads="1"/>
          </p:cNvSpPr>
          <p:nvPr/>
        </p:nvSpPr>
        <p:spPr bwMode="auto">
          <a:xfrm rot="1422049">
            <a:off x="6097588" y="2293938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HTTP request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2" name="Text Box 23"/>
          <p:cNvSpPr txBox="1">
            <a:spLocks noChangeArrowheads="1"/>
          </p:cNvSpPr>
          <p:nvPr/>
        </p:nvSpPr>
        <p:spPr bwMode="auto">
          <a:xfrm rot="-1692639">
            <a:off x="5888038" y="3789363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HTTP request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3" name="Text Box 24"/>
          <p:cNvSpPr txBox="1">
            <a:spLocks noChangeArrowheads="1"/>
          </p:cNvSpPr>
          <p:nvPr/>
        </p:nvSpPr>
        <p:spPr bwMode="auto">
          <a:xfrm rot="1411598">
            <a:off x="5910263" y="2741613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HTTP response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" name="Text Box 25"/>
          <p:cNvSpPr txBox="1">
            <a:spLocks noChangeArrowheads="1"/>
          </p:cNvSpPr>
          <p:nvPr/>
        </p:nvSpPr>
        <p:spPr bwMode="auto">
          <a:xfrm rot="-1737783">
            <a:off x="6091238" y="4122738"/>
            <a:ext cx="1620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HTTP response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400" smtClean="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CISC 250  Class Notes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99F4413-651C-4685-856A-4A3F38AD9589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HTTP request message</a:t>
            </a:r>
            <a:endParaRPr lang="en-US" altLang="en-US" smtClean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two types of HTTP messages: </a:t>
            </a:r>
            <a:r>
              <a:rPr lang="en-US" altLang="en-US" sz="2400" i="1" smtClean="0">
                <a:solidFill>
                  <a:srgbClr val="FF0000"/>
                </a:solidFill>
              </a:rPr>
              <a:t>request</a:t>
            </a:r>
            <a:r>
              <a:rPr lang="en-US" altLang="en-US" sz="2400" smtClean="0">
                <a:solidFill>
                  <a:srgbClr val="FF0000"/>
                </a:solidFill>
              </a:rPr>
              <a:t>, </a:t>
            </a:r>
            <a:r>
              <a:rPr lang="en-US" altLang="en-US" sz="2400" i="1" smtClean="0">
                <a:solidFill>
                  <a:srgbClr val="FF0000"/>
                </a:solidFill>
              </a:rPr>
              <a:t>response</a:t>
            </a:r>
            <a:endParaRPr lang="en-US" altLang="en-US" sz="2400" i="1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2400" smtClean="0">
                <a:solidFill>
                  <a:srgbClr val="FF0000"/>
                </a:solidFill>
              </a:rPr>
              <a:t>HTTP request message:</a:t>
            </a:r>
            <a:endParaRPr lang="en-US" altLang="en-US" sz="2400" smtClean="0"/>
          </a:p>
          <a:p>
            <a:pPr lvl="1" eaLnBrk="1" hangingPunct="1"/>
            <a:r>
              <a:rPr lang="en-US" altLang="en-US" sz="2000" smtClean="0"/>
              <a:t>ASCII (human-readable format)</a:t>
            </a:r>
            <a:endParaRPr lang="en-US" altLang="en-US" sz="2400" smtClean="0">
              <a:solidFill>
                <a:schemeClr val="accent2"/>
              </a:solidFill>
            </a:endParaRP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2924175" y="3444875"/>
            <a:ext cx="490855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GET /somedir/page.html HTTP/1.1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Host: www.someschool.edu 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User-agent: Mozilla/4.0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Connection: close 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Accept-language:fr </a:t>
            </a:r>
          </a:p>
          <a:p>
            <a:endParaRPr lang="en-US" altLang="en-US">
              <a:latin typeface="Times New Roman" panose="02020603050405020304" pitchFamily="18" charset="0"/>
            </a:endParaRPr>
          </a:p>
          <a:p>
            <a:r>
              <a:rPr lang="en-US" altLang="en-US" sz="2000">
                <a:latin typeface="Arial" panose="020B0604020202020204" pitchFamily="34" charset="0"/>
              </a:rPr>
              <a:t>(extra carriage return, line feed)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400" smtClean="0"/>
          </a:p>
        </p:txBody>
      </p:sp>
      <p:sp>
        <p:nvSpPr>
          <p:cNvPr id="819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CISC 250  Class Notes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5A6717D-313F-499A-976B-8E68E78EB39E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HTTP request message: general format</a:t>
            </a:r>
            <a:endParaRPr lang="en-US" altLang="en-US" smtClean="0"/>
          </a:p>
        </p:txBody>
      </p:sp>
      <p:pic>
        <p:nvPicPr>
          <p:cNvPr id="8198" name="Picture 3" descr="HTTPrequ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860550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400" smtClean="0"/>
          </a:p>
        </p:txBody>
      </p:sp>
      <p:sp>
        <p:nvSpPr>
          <p:cNvPr id="921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CISC 250  Class Notes</a:t>
            </a:r>
          </a:p>
        </p:txBody>
      </p:sp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C275E00-38D1-474F-9705-9BBF13A0C2F9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Uploading form input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u="sng" smtClean="0">
                <a:solidFill>
                  <a:srgbClr val="FF0000"/>
                </a:solidFill>
              </a:rPr>
              <a:t>Post method:</a:t>
            </a: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922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91100" y="1600200"/>
            <a:ext cx="3848100" cy="2901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u="sng" smtClean="0">
                <a:solidFill>
                  <a:srgbClr val="FF0000"/>
                </a:solidFill>
              </a:rPr>
              <a:t>URL method:</a:t>
            </a:r>
          </a:p>
          <a:p>
            <a:pPr eaLnBrk="1" hangingPunct="1"/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400" smtClean="0"/>
          </a:p>
        </p:txBody>
      </p:sp>
      <p:sp>
        <p:nvSpPr>
          <p:cNvPr id="1024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CISC 250  Class Notes</a:t>
            </a:r>
          </a:p>
        </p:txBody>
      </p:sp>
      <p:sp>
        <p:nvSpPr>
          <p:cNvPr id="102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7A624D0-6F83-4FA1-8DF8-A787F3E2F9B7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types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u="sng" dirty="0" smtClean="0">
                <a:solidFill>
                  <a:srgbClr val="FF0000"/>
                </a:solidFill>
              </a:rPr>
              <a:t>HTTP/1.0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GET//retrieve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POST//add-in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HEAD</a:t>
            </a:r>
          </a:p>
        </p:txBody>
      </p:sp>
      <p:sp>
        <p:nvSpPr>
          <p:cNvPr id="1024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u="sng" dirty="0" smtClean="0">
                <a:solidFill>
                  <a:srgbClr val="FF0000"/>
                </a:solidFill>
              </a:rPr>
              <a:t>HTTP/1.1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GET, POST, HEAD</a:t>
            </a:r>
          </a:p>
          <a:p>
            <a:pPr eaLnBrk="1" hangingPunct="1"/>
            <a:r>
              <a:rPr lang="en-US" altLang="en-US" dirty="0" smtClean="0"/>
              <a:t>PUT//update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DELETE//delete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400" smtClean="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CISC 250  Class Notes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ADBF68B-BC70-413B-A6F8-94427A873A63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HTTP response message</a:t>
            </a:r>
            <a:endParaRPr lang="en-US" altLang="en-US" smtClean="0"/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3181350" y="1987550"/>
            <a:ext cx="582295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HTTP/1.1 200 OK 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Connection close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Date: Thu, 06 Aug 1998 12:00:15 GMT 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Server: Apache/1.3.0 (Unix) 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Last-Modified: Mon, 22 Jun 1998 …... 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Content-Length: 6821 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Content-Type: text/html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 </a:t>
            </a:r>
          </a:p>
          <a:p>
            <a:r>
              <a:rPr lang="en-US" altLang="en-US" sz="2000" b="1">
                <a:latin typeface="Courier New" panose="02070309020205020404" pitchFamily="49" charset="0"/>
              </a:rPr>
              <a:t>data data data data data ...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400" smtClean="0"/>
          </a:p>
        </p:txBody>
      </p:sp>
      <p:sp>
        <p:nvSpPr>
          <p:cNvPr id="1229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CISC 250  Class Notes</a:t>
            </a:r>
          </a:p>
        </p:txBody>
      </p:sp>
      <p:sp>
        <p:nvSpPr>
          <p:cNvPr id="122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26E59E6-3E6A-402C-A3DF-13821C41DFBB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HTTP response status codes</a:t>
            </a:r>
            <a:endParaRPr lang="en-US" altLang="en-US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314575"/>
            <a:ext cx="7934325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200 OK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000" dirty="0" smtClean="0"/>
              <a:t>Request succeeded ,request object later in this message</a:t>
            </a: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301 Moved Permanently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000" dirty="0" smtClean="0"/>
              <a:t> </a:t>
            </a:r>
            <a:r>
              <a:rPr lang="en-US" altLang="en-US" sz="2000" dirty="0" smtClean="0"/>
              <a:t>request object moved</a:t>
            </a: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400 Bad Request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000" dirty="0" smtClean="0"/>
              <a:t> </a:t>
            </a:r>
            <a:r>
              <a:rPr lang="en-US" altLang="en-US" sz="2000" dirty="0" smtClean="0"/>
              <a:t>typo</a:t>
            </a:r>
            <a:endParaRPr lang="en-US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404 Not Found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000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505 HTTP Version Not Supported</a:t>
            </a:r>
            <a:endParaRPr lang="en-US" altLang="en-US" sz="2400" dirty="0" smtClean="0"/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523875" y="1323975"/>
            <a:ext cx="7686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/>
              <a:t>In first line in server-&gt;client response message.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/>
              <a:t>A few sample codes: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6193</TotalTime>
  <Pages>13</Pages>
  <Words>433</Words>
  <Application>Microsoft Macintosh PowerPoint</Application>
  <PresentationFormat>On-screen Show (4:3)</PresentationFormat>
  <Paragraphs>127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Comic Sans MS</vt:lpstr>
      <vt:lpstr>Courier New</vt:lpstr>
      <vt:lpstr>Tahoma</vt:lpstr>
      <vt:lpstr>Times New Roman</vt:lpstr>
      <vt:lpstr>Wingdings</vt:lpstr>
      <vt:lpstr>Arial</vt:lpstr>
      <vt:lpstr>Blends</vt:lpstr>
      <vt:lpstr>Clip</vt:lpstr>
      <vt:lpstr>VISIO</vt:lpstr>
      <vt:lpstr>CISC 250 –  Business Telecomm Networks</vt:lpstr>
      <vt:lpstr>Web and HTTP</vt:lpstr>
      <vt:lpstr>HTTP overview</vt:lpstr>
      <vt:lpstr>HTTP request message</vt:lpstr>
      <vt:lpstr>HTTP request message: general format</vt:lpstr>
      <vt:lpstr>Uploading form input</vt:lpstr>
      <vt:lpstr>Method types</vt:lpstr>
      <vt:lpstr>HTTP response message</vt:lpstr>
      <vt:lpstr>HTTP response status codes</vt:lpstr>
      <vt:lpstr>Trying out HTTP (client side)</vt:lpstr>
      <vt:lpstr>Downloading a Complex Webpage with Two Graphics Files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Communictions 3rd Edition</dc:title>
  <dc:subject/>
  <dc:creator>Jinwei Cao</dc:creator>
  <cp:keywords/>
  <dc:description>Chapter 4</dc:description>
  <cp:lastModifiedBy>Wang, Peiyu</cp:lastModifiedBy>
  <cp:revision>207</cp:revision>
  <cp:lastPrinted>1988-10-23T22:36:52Z</cp:lastPrinted>
  <dcterms:created xsi:type="dcterms:W3CDTF">1988-10-23T22:40:16Z</dcterms:created>
  <dcterms:modified xsi:type="dcterms:W3CDTF">2017-02-23T20:16:14Z</dcterms:modified>
</cp:coreProperties>
</file>