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766" r:id="rId2"/>
    <p:sldId id="913" r:id="rId3"/>
    <p:sldId id="914" r:id="rId4"/>
    <p:sldId id="915" r:id="rId5"/>
    <p:sldId id="916" r:id="rId6"/>
    <p:sldId id="874" r:id="rId7"/>
    <p:sldId id="889" r:id="rId8"/>
    <p:sldId id="890" r:id="rId9"/>
    <p:sldId id="887" r:id="rId10"/>
    <p:sldId id="892" r:id="rId11"/>
    <p:sldId id="897" r:id="rId12"/>
    <p:sldId id="885" r:id="rId13"/>
    <p:sldId id="905" r:id="rId14"/>
    <p:sldId id="910" r:id="rId15"/>
    <p:sldId id="911" r:id="rId16"/>
    <p:sldId id="912" r:id="rId17"/>
    <p:sldId id="900" r:id="rId18"/>
    <p:sldId id="901" r:id="rId19"/>
    <p:sldId id="902" r:id="rId20"/>
    <p:sldId id="832" r:id="rId21"/>
    <p:sldId id="903" r:id="rId22"/>
    <p:sldId id="899" r:id="rId23"/>
  </p:sldIdLst>
  <p:sldSz cx="9144000" cy="6858000" type="screen4x3"/>
  <p:notesSz cx="7150100" cy="9448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FAF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65" autoAdjust="0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699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863" tIns="46108" rIns="93863" bIns="46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715963"/>
            <a:ext cx="4705350" cy="3529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02818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2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4794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1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92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92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CDC9881-34AF-7044-B599-15C50420B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308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86AEF-F07B-CE44-816B-E5B0C7F5A5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70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F70F74-9782-F44A-968A-5CA3E2C01E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904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572375" cy="1058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FD98D-77C4-AA41-B69D-36D4B7EBCB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658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FB6EF-7705-3045-8CF9-4F89DCD4A2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9893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76540-4184-8E49-8B1C-EB6800DB2A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004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00B675-040D-DA46-BAC6-9F11B91A13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9746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D03A7-D547-9F4E-B5A3-C7290A14CA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766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CEE1A8-3FAB-2549-811E-42D34D639D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4576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85CC2-1182-ED40-80E1-D407A8852D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652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D089B-84B3-4647-BFE7-FF683DFEE3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499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4DC38D-19A2-A941-8C55-0AC138329A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582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4" name="Rectangle 8"/>
          <p:cNvSpPr>
            <a:spLocks noChangeArrowheads="1"/>
          </p:cNvSpPr>
          <p:nvPr/>
        </p:nvSpPr>
        <p:spPr bwMode="gray">
          <a:xfrm>
            <a:off x="685800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572375" cy="10588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81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81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781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4F04F16-E411-4140-9F66-4CB3DC7BD2B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080" name="Picture 17" descr="Click To Download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CISC 250 Class Notes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68D02A7-F541-F148-9C5F-C57AE23227C0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91400" cy="1143000"/>
          </a:xfrm>
        </p:spPr>
        <p:txBody>
          <a:bodyPr/>
          <a:lstStyle/>
          <a:p>
            <a:pPr eaLnBrk="1" hangingPunct="1"/>
            <a:r>
              <a:rPr lang="en-US" sz="2400" b="1">
                <a:latin typeface="Tahoma" charset="0"/>
              </a:rPr>
              <a:t>CISC 250 –</a:t>
            </a:r>
            <a:r>
              <a:rPr lang="en-US" sz="3200" b="1">
                <a:latin typeface="Tahoma" charset="0"/>
              </a:rPr>
              <a:t> </a:t>
            </a:r>
            <a:br>
              <a:rPr lang="en-US" sz="3200" b="1">
                <a:latin typeface="Tahoma" charset="0"/>
              </a:rPr>
            </a:br>
            <a:r>
              <a:rPr lang="en-US" sz="3200" b="1">
                <a:latin typeface="Tahoma" charset="0"/>
              </a:rPr>
              <a:t>Business Telecomm Networks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3795713"/>
            <a:ext cx="5580063" cy="1304925"/>
          </a:xfrm>
        </p:spPr>
        <p:txBody>
          <a:bodyPr/>
          <a:lstStyle/>
          <a:p>
            <a:pPr algn="ctr"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Network Layer Protocols</a:t>
            </a:r>
          </a:p>
          <a:p>
            <a:pPr algn="ctr" eaLnBrk="1" hangingPunct="1">
              <a:buFont typeface="Wingdings" charset="0"/>
              <a:buNone/>
            </a:pPr>
            <a:r>
              <a:rPr lang="en-US">
                <a:latin typeface="Tahoma" charset="0"/>
              </a:rPr>
              <a:t>- Internet Protocol (IP)</a:t>
            </a:r>
          </a:p>
        </p:txBody>
      </p:sp>
      <p:pic>
        <p:nvPicPr>
          <p:cNvPr id="5127" name="Picture 4" descr="Click To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CISC 250 Class Notes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00B4823-A40B-2D41-9EC3-BCE5E21A5964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Mask of different classes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800">
                <a:latin typeface="Tahoma" charset="0"/>
              </a:rPr>
              <a:t>Class A: </a:t>
            </a:r>
          </a:p>
          <a:p>
            <a:pPr eaLnBrk="1" hangingPunct="1">
              <a:lnSpc>
                <a:spcPct val="150000"/>
              </a:lnSpc>
              <a:buFont typeface="Wingdings" charset="0"/>
              <a:buNone/>
            </a:pPr>
            <a:r>
              <a:rPr lang="en-US" sz="2800">
                <a:latin typeface="Tahoma" charset="0"/>
              </a:rPr>
              <a:t>				255.0.0.0		or /8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>
                <a:latin typeface="Tahoma" charset="0"/>
              </a:rPr>
              <a:t>Class B: </a:t>
            </a:r>
          </a:p>
          <a:p>
            <a:pPr eaLnBrk="1" hangingPunct="1">
              <a:lnSpc>
                <a:spcPct val="150000"/>
              </a:lnSpc>
              <a:buFont typeface="Wingdings" charset="0"/>
              <a:buNone/>
            </a:pPr>
            <a:r>
              <a:rPr lang="en-US" sz="2800">
                <a:latin typeface="Tahoma" charset="0"/>
              </a:rPr>
              <a:t>				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>
                <a:latin typeface="Tahoma" charset="0"/>
              </a:rPr>
              <a:t>Class C: </a:t>
            </a:r>
          </a:p>
          <a:p>
            <a:pPr eaLnBrk="1" hangingPunct="1">
              <a:lnSpc>
                <a:spcPct val="150000"/>
              </a:lnSpc>
              <a:buFont typeface="Wingdings" charset="0"/>
              <a:buNone/>
            </a:pPr>
            <a:r>
              <a:rPr lang="en-US" sz="2800">
                <a:latin typeface="Tahoma" charset="0"/>
              </a:rPr>
              <a:t>		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CISC 250 Class Notes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AFE3296-0BB5-9B45-9765-0342877BB350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Find the class of the address 128.143.137.144</a:t>
            </a:r>
          </a:p>
          <a:p>
            <a:pPr eaLnBrk="1" hangingPunct="1"/>
            <a:endParaRPr lang="en-US" sz="2800">
              <a:latin typeface="Tahoma" charset="0"/>
            </a:endParaRPr>
          </a:p>
          <a:p>
            <a:pPr lvl="1" eaLnBrk="1" hangingPunct="1"/>
            <a:r>
              <a:rPr lang="en-US" sz="2400">
                <a:latin typeface="Tahoma" charset="0"/>
              </a:rPr>
              <a:t> </a:t>
            </a:r>
          </a:p>
          <a:p>
            <a:pPr eaLnBrk="1" hangingPunct="1"/>
            <a:endParaRPr lang="en-US" sz="2800">
              <a:latin typeface="Tahoma" charset="0"/>
            </a:endParaRPr>
          </a:p>
          <a:p>
            <a:pPr eaLnBrk="1" hangingPunct="1"/>
            <a:r>
              <a:rPr lang="en-US" sz="2800">
                <a:latin typeface="Tahoma" charset="0"/>
              </a:rPr>
              <a:t>Given the subnet mask 255.255.255.0, what is the IP address of the subnet?</a:t>
            </a:r>
          </a:p>
          <a:p>
            <a:pPr eaLnBrk="1" hangingPunct="1"/>
            <a:endParaRPr lang="en-US" sz="2800">
              <a:latin typeface="Tahoma" charset="0"/>
            </a:endParaRPr>
          </a:p>
          <a:p>
            <a:pPr lvl="1" eaLnBrk="1" hangingPunct="1"/>
            <a:r>
              <a:rPr lang="en-US" sz="2400">
                <a:latin typeface="Tahoma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CISC 250 Class Notes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BFA28D8-4ECD-8745-B030-2F520818308D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848600" cy="4495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Find the class of the address 193.1.1.62</a:t>
            </a:r>
          </a:p>
          <a:p>
            <a:pPr lvl="1" eaLnBrk="1" hangingPunct="1"/>
            <a:r>
              <a:rPr lang="en-US" sz="2000">
                <a:latin typeface="Tahoma" charset="0"/>
              </a:rPr>
              <a:t> </a:t>
            </a:r>
          </a:p>
          <a:p>
            <a:pPr eaLnBrk="1" hangingPunct="1"/>
            <a:r>
              <a:rPr lang="en-US" sz="2400">
                <a:latin typeface="Tahoma" charset="0"/>
              </a:rPr>
              <a:t>Express it in binary format</a:t>
            </a:r>
          </a:p>
          <a:p>
            <a:pPr lvl="1" eaLnBrk="1" hangingPunct="1"/>
            <a:r>
              <a:rPr lang="en-US" sz="2000">
                <a:latin typeface="Tahoma" charset="0"/>
              </a:rPr>
              <a:t> </a:t>
            </a:r>
          </a:p>
          <a:p>
            <a:pPr eaLnBrk="1" hangingPunct="1"/>
            <a:r>
              <a:rPr lang="en-US" sz="2400">
                <a:latin typeface="Tahoma" charset="0"/>
              </a:rPr>
              <a:t>Given the subnet mask 255.255.255.224, what is the IP address of the subnet?</a:t>
            </a:r>
          </a:p>
          <a:p>
            <a:pPr lvl="1" eaLnBrk="1" hangingPunct="1"/>
            <a:r>
              <a:rPr lang="en-US" sz="2000">
                <a:latin typeface="Tahoma" charset="0"/>
              </a:rPr>
              <a:t> </a:t>
            </a:r>
          </a:p>
          <a:p>
            <a:pPr lvl="1" eaLnBrk="1" hangingPunct="1"/>
            <a:endParaRPr lang="en-US" sz="2000">
              <a:latin typeface="Tahoma" charset="0"/>
            </a:endParaRPr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990600" y="4648200"/>
            <a:ext cx="7391400" cy="1655763"/>
          </a:xfrm>
          <a:prstGeom prst="rect">
            <a:avLst/>
          </a:prstGeom>
          <a:solidFill>
            <a:srgbClr val="FAFEB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193.1.1.62:</a:t>
            </a:r>
            <a:r>
              <a:rPr lang="en-US"/>
              <a:t> 		</a:t>
            </a:r>
            <a:endParaRPr lang="en-US" sz="1800"/>
          </a:p>
          <a:p>
            <a:endParaRPr lang="en-US" sz="1800"/>
          </a:p>
          <a:p>
            <a:r>
              <a:rPr lang="en-US" sz="2000"/>
              <a:t>255.255.255.224:</a:t>
            </a:r>
            <a:r>
              <a:rPr lang="en-US"/>
              <a:t> 	</a:t>
            </a:r>
            <a:endParaRPr lang="en-US" sz="1800"/>
          </a:p>
          <a:p>
            <a:endParaRPr lang="en-US" sz="1800"/>
          </a:p>
          <a:p>
            <a:endParaRPr 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CISC 250 Class Notes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9B13E1-3737-6B49-9814-25E66CBFDCDE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Tahoma" charset="0"/>
              </a:rPr>
              <a:t>Network Planning with Subnetting</a:t>
            </a:r>
          </a:p>
        </p:txBody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848600" cy="4724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800">
                <a:latin typeface="Tahoma" charset="0"/>
              </a:rPr>
              <a:t>We can manipulate our subnet mask in order to create more network addresses. </a:t>
            </a:r>
          </a:p>
          <a:p>
            <a:pPr eaLnBrk="1" hangingPunct="1">
              <a:lnSpc>
                <a:spcPct val="110000"/>
              </a:lnSpc>
            </a:pPr>
            <a:endParaRPr lang="en-US" sz="1600"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800">
                <a:latin typeface="Tahoma" charset="0"/>
              </a:rPr>
              <a:t>Example: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Tahoma" charset="0"/>
              </a:rPr>
              <a:t>We were given a Class C license (206.15.143.0) from our ISP for our network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>
                <a:latin typeface="Tahoma" charset="0"/>
              </a:rPr>
              <a:t> </a:t>
            </a:r>
          </a:p>
          <a:p>
            <a:pPr lvl="2" eaLnBrk="1" hangingPunct="1">
              <a:lnSpc>
                <a:spcPct val="110000"/>
              </a:lnSpc>
            </a:pPr>
            <a:endParaRPr lang="en-US" sz="1800">
              <a:latin typeface="Tahoma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000">
                <a:latin typeface="Tahoma" charset="0"/>
              </a:rPr>
              <a:t>But we have a LAN made up of </a:t>
            </a:r>
            <a:r>
              <a:rPr lang="en-US" sz="2000">
                <a:solidFill>
                  <a:schemeClr val="folHlink"/>
                </a:solidFill>
                <a:latin typeface="Tahoma" charset="0"/>
              </a:rPr>
              <a:t>5 Networks</a:t>
            </a:r>
            <a:r>
              <a:rPr lang="en-US" sz="2000">
                <a:latin typeface="Tahoma" charset="0"/>
              </a:rPr>
              <a:t> with the largest one serving </a:t>
            </a:r>
            <a:r>
              <a:rPr lang="en-US" sz="2000">
                <a:solidFill>
                  <a:srgbClr val="FF0000"/>
                </a:solidFill>
                <a:latin typeface="Tahoma" charset="0"/>
              </a:rPr>
              <a:t>25 hosts</a:t>
            </a:r>
            <a:r>
              <a:rPr lang="en-US" sz="2000">
                <a:latin typeface="Tahoma" charset="0"/>
              </a:rPr>
              <a:t>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>
                <a:latin typeface="Tahoma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CISC 250 Class Notes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5C33224-472F-D34A-882D-F0BC11DE159C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Tahoma" charset="0"/>
              </a:rPr>
              <a:t>Network Planning with Subnetting</a:t>
            </a:r>
          </a:p>
        </p:txBody>
      </p:sp>
      <p:sp>
        <p:nvSpPr>
          <p:cNvPr id="1588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848600" cy="47244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We need at least </a:t>
            </a:r>
            <a:r>
              <a:rPr lang="en-US" sz="2800">
                <a:solidFill>
                  <a:schemeClr val="folHlink"/>
                </a:solidFill>
                <a:latin typeface="Tahoma" charset="0"/>
              </a:rPr>
              <a:t>5 subnets</a:t>
            </a:r>
            <a:r>
              <a:rPr lang="en-US" sz="2800">
                <a:latin typeface="Tahoma" charset="0"/>
              </a:rPr>
              <a:t> </a:t>
            </a:r>
          </a:p>
          <a:p>
            <a:pPr lvl="1" eaLnBrk="1" hangingPunct="1"/>
            <a:r>
              <a:rPr lang="en-US" sz="2400">
                <a:solidFill>
                  <a:schemeClr val="folHlink"/>
                </a:solidFill>
                <a:latin typeface="Tahoma" charset="0"/>
              </a:rPr>
              <a:t> </a:t>
            </a:r>
            <a:endParaRPr lang="en-US" sz="2400">
              <a:latin typeface="Tahoma" charset="0"/>
            </a:endParaRPr>
          </a:p>
          <a:p>
            <a:pPr eaLnBrk="1" hangingPunct="1"/>
            <a:endParaRPr lang="en-US" sz="2000">
              <a:latin typeface="Tahoma" charset="0"/>
            </a:endParaRPr>
          </a:p>
          <a:p>
            <a:pPr eaLnBrk="1" hangingPunct="1"/>
            <a:r>
              <a:rPr lang="en-US" sz="2800">
                <a:latin typeface="Tahoma" charset="0"/>
              </a:rPr>
              <a:t>We need at least </a:t>
            </a:r>
            <a:r>
              <a:rPr lang="en-US" sz="2800">
                <a:solidFill>
                  <a:srgbClr val="FF0000"/>
                </a:solidFill>
                <a:latin typeface="Tahoma" charset="0"/>
              </a:rPr>
              <a:t>25 hosts</a:t>
            </a:r>
            <a:r>
              <a:rPr lang="en-US" sz="2800">
                <a:latin typeface="Tahoma" charset="0"/>
              </a:rPr>
              <a:t> per network</a:t>
            </a:r>
          </a:p>
          <a:p>
            <a:pPr lvl="1" eaLnBrk="1" hangingPunct="1"/>
            <a:r>
              <a:rPr lang="en-US" sz="2400">
                <a:solidFill>
                  <a:schemeClr val="hlink"/>
                </a:solidFill>
                <a:latin typeface="Tahoma" charset="0"/>
              </a:rPr>
              <a:t> </a:t>
            </a:r>
            <a:endParaRPr lang="en-US" sz="2400">
              <a:latin typeface="Tahoma" charset="0"/>
            </a:endParaRPr>
          </a:p>
          <a:p>
            <a:pPr eaLnBrk="1" hangingPunct="1"/>
            <a:endParaRPr lang="en-US" sz="2000">
              <a:latin typeface="Tahoma" charset="0"/>
            </a:endParaRPr>
          </a:p>
          <a:p>
            <a:pPr eaLnBrk="1" hangingPunct="1"/>
            <a:r>
              <a:rPr lang="en-US" sz="2800">
                <a:latin typeface="Tahoma" charset="0"/>
              </a:rPr>
              <a:t>This will work! </a:t>
            </a:r>
          </a:p>
          <a:p>
            <a:pPr lvl="1" eaLnBrk="1" hangingPunct="1"/>
            <a:r>
              <a:rPr lang="en-US" sz="2400">
                <a:latin typeface="Tahoma" charset="0"/>
              </a:rPr>
              <a:t> </a:t>
            </a:r>
          </a:p>
          <a:p>
            <a:pPr lvl="1" eaLnBrk="1" hangingPunct="1"/>
            <a:r>
              <a:rPr lang="en-US" sz="2400">
                <a:latin typeface="Tahoma" charset="0"/>
              </a:rPr>
              <a:t> </a:t>
            </a:r>
          </a:p>
          <a:p>
            <a:pPr lvl="1" eaLnBrk="1" hangingPunct="1"/>
            <a:endParaRPr lang="en-US" sz="2400">
              <a:latin typeface="Tahoma" charset="0"/>
            </a:endParaRPr>
          </a:p>
          <a:p>
            <a:pPr lvl="1" eaLnBrk="1" hangingPunct="1"/>
            <a:endParaRPr lang="en-US" sz="2400">
              <a:latin typeface="Tahom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CISC 250 Class Notes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25B7F07-2AA9-A24D-95FB-72A468FA64C2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6962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Tahoma" charset="0"/>
              </a:rPr>
              <a:t>Network Planning with Subnetting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743200"/>
            <a:ext cx="8229600" cy="2971800"/>
          </a:xfrm>
        </p:spPr>
        <p:txBody>
          <a:bodyPr/>
          <a:lstStyle/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 sz="2000">
                <a:latin typeface="Tahoma" charset="0"/>
              </a:rPr>
              <a:t>			</a:t>
            </a:r>
            <a:r>
              <a:rPr lang="en-US" sz="2000">
                <a:solidFill>
                  <a:schemeClr val="folHlink"/>
                </a:solidFill>
                <a:latin typeface="Tahoma" charset="0"/>
              </a:rPr>
              <a:t>                     </a:t>
            </a:r>
            <a:r>
              <a:rPr lang="en-US" sz="2000">
                <a:latin typeface="Tahoma" charset="0"/>
              </a:rPr>
              <a:t>	</a:t>
            </a:r>
            <a:r>
              <a:rPr lang="en-US" sz="2000">
                <a:solidFill>
                  <a:srgbClr val="FF0000"/>
                </a:solidFill>
                <a:latin typeface="Tahoma" charset="0"/>
              </a:rPr>
              <a:t>0	0	0	0	0	</a:t>
            </a:r>
            <a:endParaRPr lang="en-US" sz="2000">
              <a:solidFill>
                <a:schemeClr val="folHlink"/>
              </a:solidFill>
              <a:latin typeface="Tahoma" charset="0"/>
            </a:endParaRP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 sz="2000">
                <a:latin typeface="Tahoma" charset="0"/>
              </a:rPr>
              <a:t>			</a:t>
            </a:r>
            <a:r>
              <a:rPr lang="en-US" sz="2000">
                <a:solidFill>
                  <a:schemeClr val="folHlink"/>
                </a:solidFill>
                <a:latin typeface="Tahoma" charset="0"/>
              </a:rPr>
              <a:t> </a:t>
            </a:r>
            <a:r>
              <a:rPr lang="en-US" sz="2000">
                <a:latin typeface="Tahoma" charset="0"/>
              </a:rPr>
              <a:t>			</a:t>
            </a:r>
            <a:r>
              <a:rPr lang="en-US" sz="2000">
                <a:solidFill>
                  <a:srgbClr val="FF0000"/>
                </a:solidFill>
                <a:latin typeface="Tahoma" charset="0"/>
              </a:rPr>
              <a:t>0	0	0	0	0 	</a:t>
            </a:r>
            <a:endParaRPr lang="en-US" sz="2000">
              <a:solidFill>
                <a:schemeClr val="folHlink"/>
              </a:solidFill>
              <a:latin typeface="Tahoma" charset="0"/>
            </a:endParaRP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 sz="2000">
                <a:latin typeface="Tahoma" charset="0"/>
              </a:rPr>
              <a:t>			</a:t>
            </a:r>
            <a:r>
              <a:rPr lang="en-US" sz="2000">
                <a:solidFill>
                  <a:schemeClr val="folHlink"/>
                </a:solidFill>
                <a:latin typeface="Tahoma" charset="0"/>
              </a:rPr>
              <a:t>			</a:t>
            </a:r>
            <a:r>
              <a:rPr lang="en-US" sz="2000">
                <a:solidFill>
                  <a:srgbClr val="FF0000"/>
                </a:solidFill>
                <a:latin typeface="Tahoma" charset="0"/>
              </a:rPr>
              <a:t>0	0	0	0	0 	</a:t>
            </a:r>
            <a:endParaRPr lang="en-US" sz="2000">
              <a:solidFill>
                <a:schemeClr val="folHlink"/>
              </a:solidFill>
              <a:latin typeface="Tahoma" charset="0"/>
            </a:endParaRP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 sz="2000">
                <a:latin typeface="Tahoma" charset="0"/>
              </a:rPr>
              <a:t>			</a:t>
            </a:r>
            <a:r>
              <a:rPr lang="en-US" sz="2000">
                <a:solidFill>
                  <a:schemeClr val="folHlink"/>
                </a:solidFill>
                <a:latin typeface="Tahoma" charset="0"/>
              </a:rPr>
              <a:t>			</a:t>
            </a:r>
            <a:r>
              <a:rPr lang="en-US" sz="2000">
                <a:solidFill>
                  <a:srgbClr val="FF0000"/>
                </a:solidFill>
                <a:latin typeface="Tahoma" charset="0"/>
              </a:rPr>
              <a:t>0	0	0	0	0 	</a:t>
            </a:r>
            <a:endParaRPr lang="en-US" sz="2000">
              <a:solidFill>
                <a:schemeClr val="folHlink"/>
              </a:solidFill>
              <a:latin typeface="Tahoma" charset="0"/>
            </a:endParaRP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 sz="2000">
                <a:latin typeface="Tahoma" charset="0"/>
              </a:rPr>
              <a:t>			</a:t>
            </a:r>
            <a:r>
              <a:rPr lang="en-US" sz="2000">
                <a:solidFill>
                  <a:schemeClr val="folHlink"/>
                </a:solidFill>
                <a:latin typeface="Tahoma" charset="0"/>
              </a:rPr>
              <a:t>			</a:t>
            </a:r>
            <a:r>
              <a:rPr lang="en-US" sz="2000">
                <a:solidFill>
                  <a:srgbClr val="FF0000"/>
                </a:solidFill>
                <a:latin typeface="Tahoma" charset="0"/>
              </a:rPr>
              <a:t>0	0	0	0	0 	</a:t>
            </a:r>
            <a:endParaRPr lang="en-US" sz="2000">
              <a:solidFill>
                <a:schemeClr val="folHlink"/>
              </a:solidFill>
              <a:latin typeface="Tahoma" charset="0"/>
            </a:endParaRP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 sz="2000">
                <a:latin typeface="Tahoma" charset="0"/>
              </a:rPr>
              <a:t>			</a:t>
            </a:r>
            <a:r>
              <a:rPr lang="en-US" sz="2000">
                <a:solidFill>
                  <a:schemeClr val="folHlink"/>
                </a:solidFill>
                <a:latin typeface="Tahoma" charset="0"/>
              </a:rPr>
              <a:t>			</a:t>
            </a:r>
            <a:r>
              <a:rPr lang="en-US" sz="2000">
                <a:solidFill>
                  <a:srgbClr val="FF0000"/>
                </a:solidFill>
                <a:latin typeface="Tahoma" charset="0"/>
              </a:rPr>
              <a:t>0	0	0	0	0 	</a:t>
            </a:r>
            <a:endParaRPr lang="en-US" sz="2000">
              <a:solidFill>
                <a:schemeClr val="folHlink"/>
              </a:solidFill>
              <a:latin typeface="Tahoma" charset="0"/>
            </a:endParaRP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 sz="2000">
                <a:latin typeface="Tahoma" charset="0"/>
              </a:rPr>
              <a:t>			</a:t>
            </a:r>
            <a:r>
              <a:rPr lang="en-US" sz="2000">
                <a:solidFill>
                  <a:schemeClr val="folHlink"/>
                </a:solidFill>
                <a:latin typeface="Tahoma" charset="0"/>
              </a:rPr>
              <a:t>			</a:t>
            </a:r>
            <a:r>
              <a:rPr lang="en-US" sz="2000">
                <a:solidFill>
                  <a:srgbClr val="FF0000"/>
                </a:solidFill>
                <a:latin typeface="Tahoma" charset="0"/>
              </a:rPr>
              <a:t>0	0	0	0	0 	</a:t>
            </a:r>
            <a:endParaRPr lang="en-US" sz="2000">
              <a:solidFill>
                <a:schemeClr val="folHlink"/>
              </a:solidFill>
              <a:latin typeface="Tahoma" charset="0"/>
            </a:endParaRP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 sz="2000">
                <a:latin typeface="Tahoma" charset="0"/>
              </a:rPr>
              <a:t>			</a:t>
            </a:r>
            <a:r>
              <a:rPr lang="en-US" sz="2000">
                <a:solidFill>
                  <a:schemeClr val="folHlink"/>
                </a:solidFill>
                <a:latin typeface="Tahoma" charset="0"/>
              </a:rPr>
              <a:t>			</a:t>
            </a:r>
            <a:r>
              <a:rPr lang="en-US" sz="2000">
                <a:solidFill>
                  <a:srgbClr val="FF0000"/>
                </a:solidFill>
                <a:latin typeface="Tahoma" charset="0"/>
              </a:rPr>
              <a:t>0	0	0	0	0 	</a:t>
            </a:r>
            <a:endParaRPr lang="en-US" sz="2000">
              <a:solidFill>
                <a:schemeClr val="folHlink"/>
              </a:solidFill>
              <a:latin typeface="Tahoma" charset="0"/>
            </a:endParaRPr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838200" y="1524000"/>
            <a:ext cx="7772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To get the address for each subnet: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Check the original host portion (last 8 bits of the IP address)</a:t>
            </a:r>
          </a:p>
        </p:txBody>
      </p:sp>
      <p:sp>
        <p:nvSpPr>
          <p:cNvPr id="14344" name="Line 5"/>
          <p:cNvSpPr>
            <a:spLocks noChangeShapeType="1"/>
          </p:cNvSpPr>
          <p:nvPr/>
        </p:nvSpPr>
        <p:spPr bwMode="auto">
          <a:xfrm>
            <a:off x="3429000" y="25908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5" name="Text Box 6"/>
          <p:cNvSpPr txBox="1">
            <a:spLocks noChangeArrowheads="1"/>
          </p:cNvSpPr>
          <p:nvPr/>
        </p:nvSpPr>
        <p:spPr bwMode="auto">
          <a:xfrm>
            <a:off x="1295400" y="5943600"/>
            <a:ext cx="1662113" cy="466725"/>
          </a:xfrm>
          <a:prstGeom prst="rect">
            <a:avLst/>
          </a:prstGeom>
          <a:solidFill>
            <a:srgbClr val="FAFE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For Subnet</a:t>
            </a:r>
          </a:p>
        </p:txBody>
      </p:sp>
      <p:sp>
        <p:nvSpPr>
          <p:cNvPr id="14346" name="Text Box 7"/>
          <p:cNvSpPr txBox="1">
            <a:spLocks noChangeArrowheads="1"/>
          </p:cNvSpPr>
          <p:nvPr/>
        </p:nvSpPr>
        <p:spPr bwMode="auto">
          <a:xfrm>
            <a:off x="4800600" y="5943600"/>
            <a:ext cx="1331913" cy="466725"/>
          </a:xfrm>
          <a:prstGeom prst="rect">
            <a:avLst/>
          </a:prstGeom>
          <a:solidFill>
            <a:srgbClr val="FAFE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For Host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CISC 250 Class Notes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A061153-D7FE-4648-B21E-B581733765C1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6962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Tahoma" charset="0"/>
              </a:rPr>
              <a:t>Network Planning with Subnetting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1524000"/>
            <a:ext cx="5562600" cy="4876800"/>
          </a:xfrm>
        </p:spPr>
        <p:txBody>
          <a:bodyPr/>
          <a:lstStyle/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>
                <a:solidFill>
                  <a:schemeClr val="folHlink"/>
                </a:solidFill>
                <a:latin typeface="Tahoma" charset="0"/>
              </a:rPr>
              <a:t>Subnet #1:</a:t>
            </a:r>
            <a:r>
              <a:rPr lang="en-US">
                <a:latin typeface="Tahoma" charset="0"/>
              </a:rPr>
              <a:t> 206.15.143.___ 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>
                <a:solidFill>
                  <a:schemeClr val="folHlink"/>
                </a:solidFill>
                <a:latin typeface="Tahoma" charset="0"/>
              </a:rPr>
              <a:t>Subnet #2:</a:t>
            </a:r>
            <a:r>
              <a:rPr lang="en-US">
                <a:latin typeface="Tahoma" charset="0"/>
              </a:rPr>
              <a:t> 206.15.143.___</a:t>
            </a:r>
            <a:endParaRPr lang="en-US">
              <a:solidFill>
                <a:schemeClr val="accent2"/>
              </a:solidFill>
              <a:latin typeface="Tahoma" charset="0"/>
            </a:endParaRP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>
                <a:solidFill>
                  <a:schemeClr val="folHlink"/>
                </a:solidFill>
                <a:latin typeface="Tahoma" charset="0"/>
              </a:rPr>
              <a:t>Subnet #3:</a:t>
            </a:r>
            <a:r>
              <a:rPr lang="en-US">
                <a:latin typeface="Tahoma" charset="0"/>
              </a:rPr>
              <a:t> 206.15.143.___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>
                <a:solidFill>
                  <a:schemeClr val="folHlink"/>
                </a:solidFill>
                <a:latin typeface="Tahoma" charset="0"/>
              </a:rPr>
              <a:t>Subnet #4:</a:t>
            </a:r>
            <a:r>
              <a:rPr lang="en-US">
                <a:latin typeface="Tahoma" charset="0"/>
              </a:rPr>
              <a:t> 206.15.143.___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>
                <a:solidFill>
                  <a:schemeClr val="folHlink"/>
                </a:solidFill>
                <a:latin typeface="Tahoma" charset="0"/>
              </a:rPr>
              <a:t>Subnet #5:</a:t>
            </a:r>
            <a:r>
              <a:rPr lang="en-US">
                <a:latin typeface="Tahoma" charset="0"/>
              </a:rPr>
              <a:t> 206.15.143.___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>
                <a:solidFill>
                  <a:schemeClr val="folHlink"/>
                </a:solidFill>
                <a:latin typeface="Tahoma" charset="0"/>
              </a:rPr>
              <a:t>Subnet #6:</a:t>
            </a:r>
            <a:r>
              <a:rPr lang="en-US">
                <a:latin typeface="Tahoma" charset="0"/>
              </a:rPr>
              <a:t> 206.15.143.___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>
                <a:solidFill>
                  <a:schemeClr val="folHlink"/>
                </a:solidFill>
                <a:latin typeface="Tahoma" charset="0"/>
              </a:rPr>
              <a:t>Subnet #7:</a:t>
            </a:r>
            <a:r>
              <a:rPr lang="en-US">
                <a:latin typeface="Tahoma" charset="0"/>
              </a:rPr>
              <a:t> 206.15.143.___</a:t>
            </a:r>
          </a:p>
          <a:p>
            <a:pPr defTabSz="909638" eaLnBrk="1" hangingPunct="1">
              <a:buFont typeface="Wingdings" charset="0"/>
              <a:buNone/>
              <a:tabLst>
                <a:tab pos="349250" algn="l"/>
                <a:tab pos="573088" algn="l"/>
                <a:tab pos="1319213" algn="l"/>
                <a:tab pos="2228850" algn="l"/>
                <a:tab pos="3136900" algn="l"/>
                <a:tab pos="3946525" algn="l"/>
                <a:tab pos="4743450" algn="l"/>
                <a:tab pos="5540375" algn="l"/>
                <a:tab pos="6337300" algn="l"/>
                <a:tab pos="7085013" algn="l"/>
              </a:tabLst>
            </a:pPr>
            <a:r>
              <a:rPr lang="en-US">
                <a:solidFill>
                  <a:schemeClr val="folHlink"/>
                </a:solidFill>
                <a:latin typeface="Tahoma" charset="0"/>
              </a:rPr>
              <a:t>Subnet #8:</a:t>
            </a:r>
            <a:r>
              <a:rPr lang="en-US">
                <a:latin typeface="Tahoma" charset="0"/>
              </a:rPr>
              <a:t> 206.15.143.___</a:t>
            </a:r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381000" y="2743200"/>
            <a:ext cx="2057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chemeClr val="hlink"/>
                </a:solidFill>
              </a:rPr>
              <a:t>Addresses for all subnets:</a:t>
            </a:r>
          </a:p>
        </p:txBody>
      </p:sp>
      <p:sp>
        <p:nvSpPr>
          <p:cNvPr id="15368" name="Line 5"/>
          <p:cNvSpPr>
            <a:spLocks noChangeShapeType="1"/>
          </p:cNvSpPr>
          <p:nvPr/>
        </p:nvSpPr>
        <p:spPr bwMode="auto">
          <a:xfrm flipV="1">
            <a:off x="2362200" y="1828800"/>
            <a:ext cx="838200" cy="12192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9" name="Line 6"/>
          <p:cNvSpPr>
            <a:spLocks noChangeShapeType="1"/>
          </p:cNvSpPr>
          <p:nvPr/>
        </p:nvSpPr>
        <p:spPr bwMode="auto">
          <a:xfrm>
            <a:off x="2133600" y="4114800"/>
            <a:ext cx="1066800" cy="1828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CISC 250 Class Notes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EE4A5AB-A856-EF41-BED4-C0FC4CC546B7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Subnetting Exercise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Assume that you have been assigned the 200.35.1.0/24 network block. Define an extended-network-prefix that allows the creation of </a:t>
            </a:r>
            <a:r>
              <a:rPr lang="en-US" b="1">
                <a:latin typeface="Tahoma" charset="0"/>
              </a:rPr>
              <a:t>40</a:t>
            </a:r>
            <a:r>
              <a:rPr lang="en-US">
                <a:latin typeface="Tahoma" charset="0"/>
              </a:rPr>
              <a:t> hosts on each subnet.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lvl="1" eaLnBrk="1" hangingPunct="1"/>
            <a:endParaRPr lang="en-US">
              <a:latin typeface="Tahoma" charset="0"/>
            </a:endParaRPr>
          </a:p>
          <a:p>
            <a:pPr lvl="1" eaLnBrk="1" hangingPunct="1"/>
            <a:endParaRPr lang="en-US">
              <a:latin typeface="Tahom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CISC 250 Class Notes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6FD5061-96BD-0D43-9122-FE7AEFC52AE3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Subnetting Exercise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What is the maximum number of hosts that can be assigned to each subnet?</a:t>
            </a:r>
          </a:p>
          <a:p>
            <a:pPr lvl="1" eaLnBrk="1" hangingPunct="1"/>
            <a:r>
              <a:rPr lang="en-US">
                <a:latin typeface="Tahoma" charset="0"/>
              </a:rPr>
              <a:t> </a:t>
            </a:r>
          </a:p>
          <a:p>
            <a:pPr lvl="1" eaLnBrk="1" hangingPunct="1"/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What is the maximum number of subnets that can be defined?</a:t>
            </a:r>
          </a:p>
          <a:p>
            <a:pPr lvl="1" eaLnBrk="1" hangingPunct="1"/>
            <a:r>
              <a:rPr lang="en-US">
                <a:latin typeface="Tahoma" charset="0"/>
              </a:rPr>
              <a:t> </a:t>
            </a:r>
          </a:p>
          <a:p>
            <a:pPr lvl="1"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CISC 250 Class Notes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05C4E56-EA7A-504C-96EE-6673E50EE2B6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Subnetting Exercise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4958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Specify the subnets of 200.35.1.0/24 in binary format and dotted decimal notation.</a:t>
            </a:r>
          </a:p>
          <a:p>
            <a:pPr eaLnBrk="1" hangingPunct="1"/>
            <a:endParaRPr lang="en-US" sz="2800">
              <a:latin typeface="Tahoma" charset="0"/>
            </a:endParaRPr>
          </a:p>
          <a:p>
            <a:pPr lvl="1" eaLnBrk="1" hangingPunct="1">
              <a:buFont typeface="Wingdings" charset="0"/>
              <a:buNone/>
            </a:pPr>
            <a:endParaRPr lang="en-US" sz="1600">
              <a:latin typeface="Tahom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DF6A61-D9BA-4055-B68A-784A28815E5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18437" name="Oval 2"/>
          <p:cNvSpPr>
            <a:spLocks noChangeArrowheads="1"/>
          </p:cNvSpPr>
          <p:nvPr/>
        </p:nvSpPr>
        <p:spPr bwMode="auto">
          <a:xfrm>
            <a:off x="1981200" y="3570288"/>
            <a:ext cx="6477000" cy="25146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8" name="Oval 3"/>
          <p:cNvSpPr>
            <a:spLocks noChangeArrowheads="1"/>
          </p:cNvSpPr>
          <p:nvPr/>
        </p:nvSpPr>
        <p:spPr bwMode="auto">
          <a:xfrm>
            <a:off x="3429000" y="4027488"/>
            <a:ext cx="4648200" cy="167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14501" name="Text Box 5"/>
          <p:cNvSpPr txBox="1">
            <a:spLocks noChangeArrowheads="1"/>
          </p:cNvSpPr>
          <p:nvPr/>
        </p:nvSpPr>
        <p:spPr bwMode="auto">
          <a:xfrm>
            <a:off x="3565525" y="1447800"/>
            <a:ext cx="3976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Network</a:t>
            </a:r>
            <a:r>
              <a:rPr lang="en-US" altLang="en-US" sz="2000">
                <a:latin typeface="Arial" panose="020B0604020202020204" pitchFamily="34" charset="0"/>
              </a:rPr>
              <a:t> Part (not always 16 bits)</a:t>
            </a:r>
          </a:p>
        </p:txBody>
      </p:sp>
      <p:sp>
        <p:nvSpPr>
          <p:cNvPr id="1514502" name="Line 6"/>
          <p:cNvSpPr>
            <a:spLocks noChangeShapeType="1"/>
          </p:cNvSpPr>
          <p:nvPr/>
        </p:nvSpPr>
        <p:spPr bwMode="auto">
          <a:xfrm>
            <a:off x="1447800" y="1665288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14503" name="Line 7"/>
          <p:cNvSpPr>
            <a:spLocks noChangeShapeType="1"/>
          </p:cNvSpPr>
          <p:nvPr/>
        </p:nvSpPr>
        <p:spPr bwMode="auto">
          <a:xfrm>
            <a:off x="1447800" y="1665288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14506" name="Line 10"/>
          <p:cNvSpPr>
            <a:spLocks noChangeShapeType="1"/>
          </p:cNvSpPr>
          <p:nvPr/>
        </p:nvSpPr>
        <p:spPr bwMode="auto">
          <a:xfrm>
            <a:off x="2971800" y="25034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14507" name="Line 11"/>
          <p:cNvSpPr>
            <a:spLocks noChangeShapeType="1"/>
          </p:cNvSpPr>
          <p:nvPr/>
        </p:nvSpPr>
        <p:spPr bwMode="auto">
          <a:xfrm>
            <a:off x="2971800" y="25034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609600" y="3063875"/>
            <a:ext cx="2776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latin typeface="Arial" panose="020B0604020202020204" pitchFamily="34" charset="0"/>
              </a:rPr>
              <a:t>128.175</a:t>
            </a:r>
            <a:r>
              <a:rPr lang="en-US" altLang="en-US">
                <a:latin typeface="Arial" panose="020B0604020202020204" pitchFamily="34" charset="0"/>
              </a:rPr>
              <a:t>.</a:t>
            </a:r>
            <a:r>
              <a:rPr lang="en-US" altLang="en-US" u="sng">
                <a:latin typeface="Arial" panose="020B0604020202020204" pitchFamily="34" charset="0"/>
              </a:rPr>
              <a:t>17.13</a:t>
            </a:r>
          </a:p>
        </p:txBody>
      </p:sp>
      <p:pic>
        <p:nvPicPr>
          <p:cNvPr id="18445" name="Picture 13" descr="FILSERVI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24400"/>
            <a:ext cx="4841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28600" y="5181600"/>
            <a:ext cx="18065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128.175.17.13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8447" name="Text Box 16"/>
          <p:cNvSpPr txBox="1">
            <a:spLocks noChangeArrowheads="1"/>
          </p:cNvSpPr>
          <p:nvPr/>
        </p:nvSpPr>
        <p:spPr bwMode="auto">
          <a:xfrm>
            <a:off x="5684838" y="4495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UD Network</a:t>
            </a:r>
          </a:p>
        </p:txBody>
      </p:sp>
      <p:sp>
        <p:nvSpPr>
          <p:cNvPr id="18448" name="Text Box 17"/>
          <p:cNvSpPr txBox="1">
            <a:spLocks noChangeArrowheads="1"/>
          </p:cNvSpPr>
          <p:nvPr/>
        </p:nvSpPr>
        <p:spPr bwMode="auto">
          <a:xfrm>
            <a:off x="2819400" y="3810000"/>
            <a:ext cx="1550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The Internet</a:t>
            </a:r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 flipV="1">
            <a:off x="2057400" y="5181600"/>
            <a:ext cx="2362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50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 Address Structure</a:t>
            </a:r>
          </a:p>
        </p:txBody>
      </p:sp>
      <p:sp>
        <p:nvSpPr>
          <p:cNvPr id="1514516" name="Line 20"/>
          <p:cNvSpPr>
            <a:spLocks noChangeShapeType="1"/>
          </p:cNvSpPr>
          <p:nvPr/>
        </p:nvSpPr>
        <p:spPr bwMode="auto">
          <a:xfrm>
            <a:off x="2209800" y="2514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14517" name="Rectangle 21"/>
          <p:cNvSpPr>
            <a:spLocks noChangeArrowheads="1"/>
          </p:cNvSpPr>
          <p:nvPr/>
        </p:nvSpPr>
        <p:spPr bwMode="auto">
          <a:xfrm>
            <a:off x="5638800" y="4876800"/>
            <a:ext cx="3173413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(Network ID: 128.175.0.0)</a:t>
            </a:r>
          </a:p>
        </p:txBody>
      </p:sp>
      <p:sp>
        <p:nvSpPr>
          <p:cNvPr id="1514518" name="Rectangle 22"/>
          <p:cNvSpPr>
            <a:spLocks noChangeArrowheads="1"/>
          </p:cNvSpPr>
          <p:nvPr/>
        </p:nvSpPr>
        <p:spPr bwMode="auto">
          <a:xfrm>
            <a:off x="304800" y="5689600"/>
            <a:ext cx="24701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(Host ID: 0.0.17.13)</a:t>
            </a:r>
          </a:p>
        </p:txBody>
      </p:sp>
      <p:sp>
        <p:nvSpPr>
          <p:cNvPr id="1514519" name="Rectangle 23"/>
          <p:cNvSpPr>
            <a:spLocks noChangeArrowheads="1"/>
          </p:cNvSpPr>
          <p:nvPr/>
        </p:nvSpPr>
        <p:spPr bwMode="auto">
          <a:xfrm>
            <a:off x="3581400" y="2284413"/>
            <a:ext cx="457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Host</a:t>
            </a:r>
            <a:r>
              <a:rPr lang="en-US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en-US" sz="200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Part (not always 16 bits)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085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4501" grpId="0"/>
      <p:bldP spid="1514502" grpId="0" animBg="1"/>
      <p:bldP spid="1514503" grpId="0" animBg="1"/>
      <p:bldP spid="1514506" grpId="0" animBg="1"/>
      <p:bldP spid="1514507" grpId="0" animBg="1"/>
      <p:bldP spid="1514516" grpId="0" animBg="1"/>
      <p:bldP spid="1514517" grpId="0" animBg="1"/>
      <p:bldP spid="1514518" grpId="0" animBg="1"/>
      <p:bldP spid="15145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CISC 250 Class Notes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D7C5041-2E2A-5745-8DD3-6FD192ABF8E2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IP addressing: CIDR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07363" cy="259556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3600">
                <a:solidFill>
                  <a:srgbClr val="FF0000"/>
                </a:solidFill>
                <a:latin typeface="Tahoma" charset="0"/>
              </a:rPr>
              <a:t>CIDR:</a:t>
            </a:r>
            <a:r>
              <a:rPr lang="en-US" sz="3600">
                <a:latin typeface="Tahoma" charset="0"/>
              </a:rPr>
              <a:t> </a:t>
            </a:r>
            <a:r>
              <a:rPr lang="en-US" sz="3600">
                <a:solidFill>
                  <a:srgbClr val="FF0000"/>
                </a:solidFill>
                <a:latin typeface="Tahoma" charset="0"/>
              </a:rPr>
              <a:t>C</a:t>
            </a:r>
            <a:r>
              <a:rPr lang="en-US" sz="3600">
                <a:latin typeface="Tahoma" charset="0"/>
              </a:rPr>
              <a:t>lassless </a:t>
            </a:r>
            <a:r>
              <a:rPr lang="en-US" sz="3600">
                <a:solidFill>
                  <a:srgbClr val="FF0000"/>
                </a:solidFill>
                <a:latin typeface="Tahoma" charset="0"/>
              </a:rPr>
              <a:t>I</a:t>
            </a:r>
            <a:r>
              <a:rPr lang="en-US" sz="3600">
                <a:latin typeface="Tahoma" charset="0"/>
              </a:rPr>
              <a:t>nter</a:t>
            </a:r>
            <a:r>
              <a:rPr lang="en-US" sz="3600">
                <a:solidFill>
                  <a:srgbClr val="FF0000"/>
                </a:solidFill>
                <a:latin typeface="Tahoma" charset="0"/>
              </a:rPr>
              <a:t>D</a:t>
            </a:r>
            <a:r>
              <a:rPr lang="en-US" sz="3600">
                <a:latin typeface="Tahoma" charset="0"/>
              </a:rPr>
              <a:t>omain </a:t>
            </a:r>
            <a:r>
              <a:rPr lang="en-US" sz="3600">
                <a:solidFill>
                  <a:srgbClr val="FF0000"/>
                </a:solidFill>
                <a:latin typeface="Tahoma" charset="0"/>
              </a:rPr>
              <a:t>R</a:t>
            </a:r>
            <a:r>
              <a:rPr lang="en-US" sz="3600">
                <a:latin typeface="Tahoma" charset="0"/>
              </a:rPr>
              <a:t>outing</a:t>
            </a:r>
          </a:p>
          <a:p>
            <a:pPr lvl="1" eaLnBrk="1" hangingPunct="1"/>
            <a:r>
              <a:rPr lang="en-US">
                <a:latin typeface="Tahoma" charset="0"/>
              </a:rPr>
              <a:t>network portion of address of arbitrary length</a:t>
            </a:r>
          </a:p>
          <a:p>
            <a:pPr lvl="1" eaLnBrk="1" hangingPunct="1"/>
            <a:r>
              <a:rPr lang="en-US">
                <a:latin typeface="Tahoma" charset="0"/>
              </a:rPr>
              <a:t>address format: </a:t>
            </a:r>
            <a:r>
              <a:rPr lang="en-US">
                <a:solidFill>
                  <a:srgbClr val="FF0000"/>
                </a:solidFill>
                <a:latin typeface="Tahoma" charset="0"/>
              </a:rPr>
              <a:t>a.b.c.d/x</a:t>
            </a:r>
            <a:r>
              <a:rPr lang="en-US">
                <a:latin typeface="Tahoma" charset="0"/>
              </a:rPr>
              <a:t>, where x is # bits in network portion of address</a:t>
            </a:r>
          </a:p>
        </p:txBody>
      </p:sp>
      <p:grpSp>
        <p:nvGrpSpPr>
          <p:cNvPr id="19463" name="Group 4"/>
          <p:cNvGrpSpPr>
            <a:grpSpLocks/>
          </p:cNvGrpSpPr>
          <p:nvPr/>
        </p:nvGrpSpPr>
        <p:grpSpPr bwMode="auto">
          <a:xfrm>
            <a:off x="1447800" y="4648200"/>
            <a:ext cx="6124575" cy="1625600"/>
            <a:chOff x="1339" y="899"/>
            <a:chExt cx="3858" cy="1024"/>
          </a:xfrm>
        </p:grpSpPr>
        <p:sp>
          <p:nvSpPr>
            <p:cNvPr id="19464" name="Text Box 5"/>
            <p:cNvSpPr txBox="1">
              <a:spLocks noChangeArrowheads="1"/>
            </p:cNvSpPr>
            <p:nvPr/>
          </p:nvSpPr>
          <p:spPr bwMode="auto">
            <a:xfrm>
              <a:off x="1339" y="1262"/>
              <a:ext cx="38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folHlink"/>
                  </a:solidFill>
                  <a:latin typeface="Arial" charset="0"/>
                </a:rPr>
                <a:t>11001000  00010111  0001000</a:t>
              </a:r>
              <a:r>
                <a:rPr lang="en-US">
                  <a:latin typeface="Arial" charset="0"/>
                </a:rPr>
                <a:t>0  00000000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9465" name="Text Box 6"/>
            <p:cNvSpPr txBox="1">
              <a:spLocks noChangeArrowheads="1"/>
            </p:cNvSpPr>
            <p:nvPr/>
          </p:nvSpPr>
          <p:spPr bwMode="auto">
            <a:xfrm>
              <a:off x="2331" y="922"/>
              <a:ext cx="6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charset="0"/>
                </a:rPr>
                <a:t>network</a:t>
              </a:r>
            </a:p>
            <a:p>
              <a:pPr algn="ctr"/>
              <a:r>
                <a:rPr lang="en-US" sz="1800">
                  <a:solidFill>
                    <a:schemeClr val="folHlink"/>
                  </a:solidFill>
                  <a:latin typeface="Comic Sans MS" charset="0"/>
                </a:rPr>
                <a:t>part</a:t>
              </a:r>
            </a:p>
          </p:txBody>
        </p:sp>
        <p:sp>
          <p:nvSpPr>
            <p:cNvPr id="19466" name="Text Box 7"/>
            <p:cNvSpPr txBox="1">
              <a:spLocks noChangeArrowheads="1"/>
            </p:cNvSpPr>
            <p:nvPr/>
          </p:nvSpPr>
          <p:spPr bwMode="auto">
            <a:xfrm>
              <a:off x="4468" y="899"/>
              <a:ext cx="41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host</a:t>
              </a:r>
            </a:p>
            <a:p>
              <a:pPr algn="ctr"/>
              <a:r>
                <a:rPr lang="en-US" sz="1800">
                  <a:latin typeface="Comic Sans MS" charset="0"/>
                </a:rPr>
                <a:t>part</a:t>
              </a:r>
            </a:p>
          </p:txBody>
        </p:sp>
        <p:sp>
          <p:nvSpPr>
            <p:cNvPr id="19467" name="Line 8"/>
            <p:cNvSpPr>
              <a:spLocks noChangeShapeType="1"/>
            </p:cNvSpPr>
            <p:nvPr/>
          </p:nvSpPr>
          <p:spPr bwMode="auto">
            <a:xfrm>
              <a:off x="3020" y="1121"/>
              <a:ext cx="102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9"/>
            <p:cNvSpPr>
              <a:spLocks noChangeShapeType="1"/>
            </p:cNvSpPr>
            <p:nvPr/>
          </p:nvSpPr>
          <p:spPr bwMode="auto">
            <a:xfrm flipH="1">
              <a:off x="1408" y="1118"/>
              <a:ext cx="924" cy="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Line 10"/>
            <p:cNvSpPr>
              <a:spLocks noChangeShapeType="1"/>
            </p:cNvSpPr>
            <p:nvPr/>
          </p:nvSpPr>
          <p:spPr bwMode="auto">
            <a:xfrm flipH="1" flipV="1">
              <a:off x="4055" y="1123"/>
              <a:ext cx="436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 flipV="1">
              <a:off x="4778" y="1121"/>
              <a:ext cx="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Text Box 12"/>
            <p:cNvSpPr txBox="1">
              <a:spLocks noChangeArrowheads="1"/>
            </p:cNvSpPr>
            <p:nvPr/>
          </p:nvSpPr>
          <p:spPr bwMode="auto">
            <a:xfrm>
              <a:off x="2559" y="1635"/>
              <a:ext cx="14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Comic Sans MS" charset="0"/>
                </a:rPr>
                <a:t>200.23.16.0/23</a:t>
              </a:r>
              <a:endParaRPr lang="en-US" sz="1800">
                <a:latin typeface="Comic Sans M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CISC 250 Class Notes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9480B5B-753C-4B4A-A20D-3003EDB569C6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CIDR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800">
                <a:latin typeface="Tahoma" charset="0"/>
              </a:rPr>
              <a:t>Efficient Allocation of Addresses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Tahoma" charset="0"/>
              </a:rPr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>
                <a:latin typeface="Tahoma" charset="0"/>
              </a:rPr>
              <a:t> </a:t>
            </a:r>
          </a:p>
          <a:p>
            <a:pPr lvl="1" eaLnBrk="1" hangingPunct="1">
              <a:lnSpc>
                <a:spcPct val="120000"/>
              </a:lnSpc>
            </a:pP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12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800">
                <a:latin typeface="Tahoma" charset="0"/>
              </a:rPr>
              <a:t>CIDR-capable routers explicitly store the network masks (prefix length) in the router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CISC 250 Class Notes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BC962D-331D-384B-BE59-D58DCC56F6AC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Tahoma" charset="0"/>
            </a:endParaRPr>
          </a:p>
        </p:txBody>
      </p:sp>
      <p:pic>
        <p:nvPicPr>
          <p:cNvPr id="21510" name="Picture 3" descr="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20574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Tahom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FCF109-999D-4C36-80CF-8E929F98E94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IP Address and Network Capacities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524000"/>
            <a:ext cx="8235950" cy="48768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folHlink"/>
                </a:solidFill>
              </a:rPr>
              <a:t>IP address:</a:t>
            </a:r>
            <a:r>
              <a:rPr lang="en-US" altLang="en-US" sz="2800" dirty="0"/>
              <a:t> 32-bit identifier for host, router </a:t>
            </a:r>
            <a:r>
              <a:rPr lang="en-US" altLang="en-US" sz="2800" i="1" dirty="0"/>
              <a:t>interface</a:t>
            </a:r>
            <a:r>
              <a:rPr lang="en-US" altLang="en-US" sz="2800" dirty="0"/>
              <a:t> </a:t>
            </a:r>
          </a:p>
          <a:p>
            <a:pPr lvl="1" eaLnBrk="1" hangingPunct="1"/>
            <a:r>
              <a:rPr lang="en-US" altLang="en-US" sz="2400" dirty="0" smtClean="0"/>
              <a:t>X bits for the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network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/>
              <a:t>part</a:t>
            </a:r>
          </a:p>
          <a:p>
            <a:pPr lvl="1" eaLnBrk="1" hangingPunct="1"/>
            <a:r>
              <a:rPr lang="en-US" altLang="en-US" sz="2400" dirty="0" smtClean="0"/>
              <a:t>Y bits for the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host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/>
              <a:t>part</a:t>
            </a:r>
          </a:p>
          <a:p>
            <a:pPr lvl="1" eaLnBrk="1" hangingPunct="1"/>
            <a:endParaRPr lang="en-US" altLang="en-US" sz="2400" dirty="0" smtClean="0"/>
          </a:p>
          <a:p>
            <a:pPr eaLnBrk="1" hangingPunct="1"/>
            <a:r>
              <a:rPr lang="en-US" altLang="en-US" sz="2800" dirty="0" smtClean="0"/>
              <a:t># of possible networks =</a:t>
            </a:r>
          </a:p>
          <a:p>
            <a:pPr eaLnBrk="1" hangingPunct="1"/>
            <a:r>
              <a:rPr lang="en-US" altLang="en-US" sz="2800" dirty="0"/>
              <a:t># of </a:t>
            </a:r>
            <a:r>
              <a:rPr lang="en-US" altLang="en-US" sz="2800" dirty="0" smtClean="0"/>
              <a:t>possible </a:t>
            </a:r>
            <a:r>
              <a:rPr lang="en-US" altLang="en-US" sz="2800" dirty="0"/>
              <a:t>hosts in </a:t>
            </a:r>
            <a:r>
              <a:rPr lang="en-US" altLang="en-US" sz="2800" dirty="0" smtClean="0"/>
              <a:t>each network </a:t>
            </a:r>
            <a:r>
              <a:rPr lang="en-US" altLang="en-US" sz="2800" dirty="0" smtClean="0"/>
              <a:t>=2^y-2</a:t>
            </a:r>
            <a:endParaRPr lang="en-US" altLang="en-US" sz="2800" dirty="0"/>
          </a:p>
          <a:p>
            <a:pPr lvl="1" eaLnBrk="1" hangingPunct="1"/>
            <a:r>
              <a:rPr lang="ja-JP" altLang="en-US" sz="2400" dirty="0" smtClean="0"/>
              <a:t>“</a:t>
            </a:r>
            <a:r>
              <a:rPr lang="en-US" altLang="ja-JP" sz="2400" dirty="0" smtClean="0"/>
              <a:t>all 0s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 – </a:t>
            </a:r>
            <a:r>
              <a:rPr lang="en-US" altLang="ja-JP" sz="2400" dirty="0" smtClean="0"/>
              <a:t>id(or label) for this network</a:t>
            </a:r>
            <a:endParaRPr lang="en-US" altLang="ja-JP" sz="2400" dirty="0" smtClean="0"/>
          </a:p>
          <a:p>
            <a:pPr lvl="1" eaLnBrk="1" hangingPunct="1"/>
            <a:r>
              <a:rPr lang="ja-JP" altLang="en-US" sz="2400" dirty="0" smtClean="0"/>
              <a:t>“</a:t>
            </a:r>
            <a:r>
              <a:rPr lang="en-US" altLang="ja-JP" sz="2400" dirty="0" smtClean="0"/>
              <a:t>all 1s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 –  </a:t>
            </a:r>
            <a:r>
              <a:rPr lang="en-US" altLang="ja-JP" sz="2400" dirty="0" smtClean="0"/>
              <a:t>identify all the computers in the network(for broadcasting-will deliver the message to all the computers in the network)</a:t>
            </a:r>
          </a:p>
        </p:txBody>
      </p:sp>
    </p:spTree>
    <p:extLst>
      <p:ext uri="{BB962C8B-B14F-4D97-AF65-F5344CB8AC3E}">
        <p14:creationId xmlns:p14="http://schemas.microsoft.com/office/powerpoint/2010/main" val="3113852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FCF109-999D-4C36-80CF-8E929F98E94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 Address Class Capacities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524000"/>
            <a:ext cx="8235950" cy="487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Class A: </a:t>
            </a:r>
            <a:r>
              <a:rPr lang="en-US" altLang="en-US" dirty="0" smtClean="0"/>
              <a:t>(network:8 bytes host:24 bytes)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First bit must be </a:t>
            </a:r>
            <a:r>
              <a:rPr lang="en-US" altLang="en-US" dirty="0" smtClean="0">
                <a:latin typeface="Arial Unicode MS" panose="020B0604020202020204" pitchFamily="34" charset="-122"/>
              </a:rPr>
              <a:t>0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/>
              <a:t>7 </a:t>
            </a:r>
            <a:r>
              <a:rPr lang="en-US" altLang="en-US" dirty="0" smtClean="0"/>
              <a:t>remaining bits identify Class A network </a:t>
            </a:r>
          </a:p>
          <a:p>
            <a:pPr lvl="1" eaLnBrk="1" hangingPunct="1"/>
            <a:r>
              <a:rPr lang="en-US" altLang="en-US" dirty="0" smtClean="0"/>
              <a:t>2^7=128  </a:t>
            </a:r>
            <a:r>
              <a:rPr lang="en-US" altLang="en-US" dirty="0" smtClean="0"/>
              <a:t>possible class A networks</a:t>
            </a:r>
          </a:p>
          <a:p>
            <a:pPr lvl="1" eaLnBrk="1" hangingPunct="1"/>
            <a:r>
              <a:rPr lang="en-US" altLang="en-US" dirty="0" smtClean="0"/>
              <a:t> </a:t>
            </a:r>
            <a:r>
              <a:rPr lang="en-US" altLang="en-US" dirty="0" smtClean="0"/>
              <a:t>2^24-2 </a:t>
            </a:r>
            <a:r>
              <a:rPr lang="en-US" altLang="en-US" dirty="0" smtClean="0"/>
              <a:t>possible hosts in a class A network</a:t>
            </a:r>
          </a:p>
          <a:p>
            <a:pPr lvl="2" eaLnBrk="1" hangingPunct="1"/>
            <a:r>
              <a:rPr lang="ja-JP" altLang="en-US" dirty="0" smtClean="0"/>
              <a:t>“</a:t>
            </a:r>
            <a:r>
              <a:rPr lang="en-US" altLang="ja-JP" dirty="0" smtClean="0"/>
              <a:t>all 0s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– this network</a:t>
            </a:r>
          </a:p>
          <a:p>
            <a:pPr lvl="2" eaLnBrk="1" hangingPunct="1"/>
            <a:r>
              <a:rPr lang="ja-JP" altLang="en-US" dirty="0" smtClean="0"/>
              <a:t>“</a:t>
            </a:r>
            <a:r>
              <a:rPr lang="en-US" altLang="ja-JP" dirty="0" smtClean="0"/>
              <a:t>all 1s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– broadcasting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116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0C3ADC-A8B7-4BC2-9B63-68A9FB567F2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 Address Class Capacities</a:t>
            </a:r>
          </a:p>
        </p:txBody>
      </p:sp>
      <p:sp>
        <p:nvSpPr>
          <p:cNvPr id="154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524000"/>
            <a:ext cx="8235950" cy="48768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Class </a:t>
            </a:r>
            <a:r>
              <a:rPr lang="en-US" altLang="en-US" sz="2800" dirty="0" smtClean="0"/>
              <a:t>B:(network: 16 bytes host:16 bytes)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400" dirty="0" smtClean="0"/>
              <a:t>First two bit must be 1</a:t>
            </a:r>
            <a:r>
              <a:rPr lang="en-US" altLang="en-US" sz="2400" dirty="0" smtClean="0">
                <a:latin typeface="Arial Unicode MS" panose="020B0604020202020204" pitchFamily="34" charset="-122"/>
              </a:rPr>
              <a:t>0</a:t>
            </a:r>
            <a:r>
              <a:rPr lang="en-US" altLang="en-US" sz="2400" dirty="0" smtClean="0"/>
              <a:t> </a:t>
            </a:r>
          </a:p>
          <a:p>
            <a:pPr lvl="1" eaLnBrk="1" hangingPunct="1"/>
            <a:r>
              <a:rPr lang="en-US" altLang="en-US" sz="2400" dirty="0" smtClean="0"/>
              <a:t>14 remaining </a:t>
            </a:r>
            <a:r>
              <a:rPr lang="en-US" altLang="en-US" sz="2400" dirty="0" smtClean="0"/>
              <a:t>bits identify Class B network </a:t>
            </a:r>
          </a:p>
          <a:p>
            <a:pPr lvl="1" eaLnBrk="1" hangingPunct="1"/>
            <a:r>
              <a:rPr lang="en-US" altLang="en-US" sz="2400" dirty="0" smtClean="0"/>
              <a:t>2^14=16384 </a:t>
            </a:r>
            <a:r>
              <a:rPr lang="en-US" altLang="en-US" sz="2400" dirty="0" smtClean="0"/>
              <a:t>possible </a:t>
            </a:r>
            <a:r>
              <a:rPr lang="en-US" altLang="en-US" sz="2400" dirty="0" smtClean="0"/>
              <a:t>class B networks</a:t>
            </a:r>
          </a:p>
          <a:p>
            <a:pPr lvl="1" eaLnBrk="1" hangingPunct="1"/>
            <a:r>
              <a:rPr lang="en-US" altLang="en-US" sz="2400" dirty="0" smtClean="0"/>
              <a:t>2^16-2 </a:t>
            </a:r>
            <a:r>
              <a:rPr lang="en-US" altLang="en-US" sz="2400" dirty="0" smtClean="0"/>
              <a:t>possible hosts in a class B network</a:t>
            </a:r>
          </a:p>
          <a:p>
            <a:pPr eaLnBrk="1" hangingPunct="1"/>
            <a:r>
              <a:rPr lang="en-US" altLang="en-US" sz="2800" dirty="0" smtClean="0"/>
              <a:t>Class </a:t>
            </a:r>
            <a:r>
              <a:rPr lang="en-US" altLang="en-US" sz="2800" dirty="0" smtClean="0"/>
              <a:t>C</a:t>
            </a:r>
            <a:r>
              <a:rPr lang="en-US" altLang="en-US" sz="2800" dirty="0" smtClean="0">
                <a:sym typeface="Wingdings"/>
              </a:rPr>
              <a:t>:(network:24 bytes host:8 bytes)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400" dirty="0" smtClean="0"/>
              <a:t>First three bit must be 11</a:t>
            </a:r>
            <a:r>
              <a:rPr lang="en-US" altLang="en-US" sz="2400" dirty="0" smtClean="0">
                <a:latin typeface="Arial Unicode MS" panose="020B0604020202020204" pitchFamily="34" charset="-122"/>
              </a:rPr>
              <a:t>0</a:t>
            </a:r>
            <a:r>
              <a:rPr lang="en-US" altLang="en-US" sz="2400" dirty="0" smtClean="0"/>
              <a:t> </a:t>
            </a:r>
          </a:p>
          <a:p>
            <a:pPr lvl="1" eaLnBrk="1" hangingPunct="1"/>
            <a:r>
              <a:rPr lang="en-US" altLang="en-US" sz="2400" dirty="0" smtClean="0"/>
              <a:t>21 </a:t>
            </a:r>
            <a:r>
              <a:rPr lang="en-US" altLang="en-US" sz="2400" dirty="0" smtClean="0"/>
              <a:t>remaining </a:t>
            </a:r>
            <a:r>
              <a:rPr lang="en-US" altLang="en-US" sz="2400" dirty="0" smtClean="0"/>
              <a:t>bits identify Class C network </a:t>
            </a:r>
          </a:p>
          <a:p>
            <a:pPr lvl="1" eaLnBrk="1" hangingPunct="1"/>
            <a:r>
              <a:rPr lang="en-US" altLang="en-US" sz="2400" dirty="0" smtClean="0"/>
              <a:t>2^21 possible </a:t>
            </a:r>
            <a:r>
              <a:rPr lang="en-US" altLang="en-US" sz="2400" dirty="0" smtClean="0"/>
              <a:t>class C networks</a:t>
            </a:r>
          </a:p>
          <a:p>
            <a:pPr lvl="1" eaLnBrk="1" hangingPunct="1"/>
            <a:r>
              <a:rPr lang="en-US" altLang="en-US" sz="2400" dirty="0" smtClean="0"/>
              <a:t>2^8-2=254 possible </a:t>
            </a:r>
            <a:r>
              <a:rPr lang="en-US" altLang="en-US" sz="2400" dirty="0" smtClean="0"/>
              <a:t>hosts in a class C network</a:t>
            </a:r>
          </a:p>
        </p:txBody>
      </p:sp>
    </p:spTree>
    <p:extLst>
      <p:ext uri="{BB962C8B-B14F-4D97-AF65-F5344CB8AC3E}">
        <p14:creationId xmlns:p14="http://schemas.microsoft.com/office/powerpoint/2010/main" val="177046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CISC 250 Class Notes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4641AB8-C14D-9A41-BA1E-1349A22EFB9D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>
                <a:latin typeface="Tahoma" charset="0"/>
              </a:rPr>
              <a:t>“</a:t>
            </a:r>
            <a:r>
              <a:rPr lang="en-US" sz="4000">
                <a:latin typeface="Tahoma" charset="0"/>
              </a:rPr>
              <a:t>Classful</a:t>
            </a:r>
            <a:r>
              <a:rPr lang="ja-JP" altLang="en-US" sz="4000">
                <a:latin typeface="Tahoma" charset="0"/>
              </a:rPr>
              <a:t>”</a:t>
            </a:r>
            <a:r>
              <a:rPr lang="en-US" sz="4000">
                <a:latin typeface="Tahoma" charset="0"/>
              </a:rPr>
              <a:t> IP Address Problems</a:t>
            </a:r>
          </a:p>
        </p:txBody>
      </p:sp>
      <p:sp>
        <p:nvSpPr>
          <p:cNvPr id="153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848600" cy="4648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Too few network addresses for larger networks</a:t>
            </a:r>
            <a:endParaRPr lang="en-US" dirty="0"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ahoma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endParaRPr lang="en-US" dirty="0"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endParaRPr lang="en-US" dirty="0"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endParaRPr lang="en-US" dirty="0">
              <a:latin typeface="Tahoma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ahoma" charset="0"/>
              </a:rPr>
              <a:t>Solution:</a:t>
            </a:r>
            <a:endParaRPr lang="en-US" sz="2800" dirty="0">
              <a:latin typeface="Tahoma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subnet- split the host number</a:t>
            </a:r>
            <a:endParaRPr lang="en-US" dirty="0">
              <a:latin typeface="Tahom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CISC 250 Class Notes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8C74036-EBFA-3C4D-BDFF-0B328F0BC401}" type="slidenum">
              <a:rPr lang="en-US" sz="1400"/>
              <a:pPr eaLnBrk="1" hangingPunct="1"/>
              <a:t>7</a:t>
            </a:fld>
            <a:endParaRPr lang="en-US" sz="1400"/>
          </a:p>
        </p:txBody>
      </p:sp>
      <p:grpSp>
        <p:nvGrpSpPr>
          <p:cNvPr id="8197" name="Group 20"/>
          <p:cNvGrpSpPr>
            <a:grpSpLocks/>
          </p:cNvGrpSpPr>
          <p:nvPr/>
        </p:nvGrpSpPr>
        <p:grpSpPr bwMode="auto">
          <a:xfrm>
            <a:off x="304800" y="2667000"/>
            <a:ext cx="6621463" cy="3443288"/>
            <a:chOff x="446" y="985"/>
            <a:chExt cx="4882" cy="2881"/>
          </a:xfrm>
        </p:grpSpPr>
        <p:sp>
          <p:nvSpPr>
            <p:cNvPr id="8200" name="Oval 2"/>
            <p:cNvSpPr>
              <a:spLocks noChangeArrowheads="1"/>
            </p:cNvSpPr>
            <p:nvPr/>
          </p:nvSpPr>
          <p:spPr bwMode="auto">
            <a:xfrm>
              <a:off x="1056" y="2249"/>
              <a:ext cx="4272" cy="15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Oval 3"/>
            <p:cNvSpPr>
              <a:spLocks noChangeArrowheads="1"/>
            </p:cNvSpPr>
            <p:nvPr/>
          </p:nvSpPr>
          <p:spPr bwMode="auto">
            <a:xfrm>
              <a:off x="2160" y="2537"/>
              <a:ext cx="2928" cy="10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Oval 4"/>
            <p:cNvSpPr>
              <a:spLocks noChangeArrowheads="1"/>
            </p:cNvSpPr>
            <p:nvPr/>
          </p:nvSpPr>
          <p:spPr bwMode="auto">
            <a:xfrm>
              <a:off x="3072" y="3065"/>
              <a:ext cx="1536" cy="432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Text Box 5"/>
            <p:cNvSpPr txBox="1">
              <a:spLocks noChangeArrowheads="1"/>
            </p:cNvSpPr>
            <p:nvPr/>
          </p:nvSpPr>
          <p:spPr bwMode="auto">
            <a:xfrm>
              <a:off x="2246" y="985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400">
                <a:latin typeface="Arial" charset="0"/>
              </a:endParaRPr>
            </a:p>
          </p:txBody>
        </p:sp>
        <p:sp>
          <p:nvSpPr>
            <p:cNvPr id="8204" name="Line 6"/>
            <p:cNvSpPr>
              <a:spLocks noChangeShapeType="1"/>
            </p:cNvSpPr>
            <p:nvPr/>
          </p:nvSpPr>
          <p:spPr bwMode="auto">
            <a:xfrm>
              <a:off x="912" y="1049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5" name="Line 7"/>
            <p:cNvSpPr>
              <a:spLocks noChangeShapeType="1"/>
            </p:cNvSpPr>
            <p:nvPr/>
          </p:nvSpPr>
          <p:spPr bwMode="auto">
            <a:xfrm>
              <a:off x="912" y="1049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6" name="Line 8"/>
            <p:cNvSpPr>
              <a:spLocks noChangeShapeType="1"/>
            </p:cNvSpPr>
            <p:nvPr/>
          </p:nvSpPr>
          <p:spPr bwMode="auto">
            <a:xfrm>
              <a:off x="1536" y="1289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7" name="Line 9"/>
            <p:cNvSpPr>
              <a:spLocks noChangeShapeType="1"/>
            </p:cNvSpPr>
            <p:nvPr/>
          </p:nvSpPr>
          <p:spPr bwMode="auto">
            <a:xfrm>
              <a:off x="1536" y="1289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8" name="Line 10"/>
            <p:cNvSpPr>
              <a:spLocks noChangeShapeType="1"/>
            </p:cNvSpPr>
            <p:nvPr/>
          </p:nvSpPr>
          <p:spPr bwMode="auto">
            <a:xfrm>
              <a:off x="1872" y="157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9" name="Line 11"/>
            <p:cNvSpPr>
              <a:spLocks noChangeShapeType="1"/>
            </p:cNvSpPr>
            <p:nvPr/>
          </p:nvSpPr>
          <p:spPr bwMode="auto">
            <a:xfrm>
              <a:off x="1872" y="157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0" name="Text Box 12"/>
            <p:cNvSpPr txBox="1">
              <a:spLocks noChangeArrowheads="1"/>
            </p:cNvSpPr>
            <p:nvPr/>
          </p:nvSpPr>
          <p:spPr bwMode="auto">
            <a:xfrm>
              <a:off x="591" y="2072"/>
              <a:ext cx="1332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 u="sng">
                  <a:latin typeface="Arial" charset="0"/>
                </a:rPr>
                <a:t>128.175</a:t>
              </a:r>
              <a:r>
                <a:rPr lang="en-US" sz="2000">
                  <a:latin typeface="Arial" charset="0"/>
                </a:rPr>
                <a:t>.</a:t>
              </a:r>
              <a:r>
                <a:rPr lang="en-US" sz="2000" u="sng">
                  <a:latin typeface="Arial" charset="0"/>
                </a:rPr>
                <a:t>21</a:t>
              </a:r>
              <a:r>
                <a:rPr lang="en-US" sz="2000">
                  <a:latin typeface="Arial" charset="0"/>
                </a:rPr>
                <a:t>.</a:t>
              </a:r>
              <a:r>
                <a:rPr lang="en-US" sz="2000" u="sng">
                  <a:latin typeface="Arial" charset="0"/>
                </a:rPr>
                <a:t>15</a:t>
              </a:r>
            </a:p>
          </p:txBody>
        </p:sp>
        <p:pic>
          <p:nvPicPr>
            <p:cNvPr id="8211" name="Picture 13" descr="FILSERVI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681"/>
              <a:ext cx="41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2" name="Text Box 14"/>
            <p:cNvSpPr txBox="1">
              <a:spLocks noChangeArrowheads="1"/>
            </p:cNvSpPr>
            <p:nvPr/>
          </p:nvSpPr>
          <p:spPr bwMode="auto">
            <a:xfrm>
              <a:off x="446" y="3433"/>
              <a:ext cx="970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latin typeface="Arial" charset="0"/>
                </a:rPr>
                <a:t>Host 15</a:t>
              </a:r>
            </a:p>
            <a:p>
              <a:pPr eaLnBrk="1" hangingPunct="1"/>
              <a:r>
                <a:rPr lang="en-US" sz="1400">
                  <a:latin typeface="Arial" charset="0"/>
                </a:rPr>
                <a:t>128.175.21.15</a:t>
              </a:r>
            </a:p>
          </p:txBody>
        </p:sp>
        <p:sp>
          <p:nvSpPr>
            <p:cNvPr id="8213" name="Text Box 15"/>
            <p:cNvSpPr txBox="1">
              <a:spLocks noChangeArrowheads="1"/>
            </p:cNvSpPr>
            <p:nvPr/>
          </p:nvSpPr>
          <p:spPr bwMode="auto">
            <a:xfrm>
              <a:off x="3743" y="2808"/>
              <a:ext cx="123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>
                  <a:latin typeface="Arial" charset="0"/>
                </a:rPr>
                <a:t>Lerner Subnet (21)</a:t>
              </a:r>
            </a:p>
          </p:txBody>
        </p:sp>
        <p:sp>
          <p:nvSpPr>
            <p:cNvPr id="8214" name="Text Box 16"/>
            <p:cNvSpPr txBox="1">
              <a:spLocks noChangeArrowheads="1"/>
            </p:cNvSpPr>
            <p:nvPr/>
          </p:nvSpPr>
          <p:spPr bwMode="auto">
            <a:xfrm>
              <a:off x="2555" y="2370"/>
              <a:ext cx="143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>
                  <a:latin typeface="Arial" charset="0"/>
                </a:rPr>
                <a:t>UD Network (128.175)</a:t>
              </a:r>
            </a:p>
          </p:txBody>
        </p:sp>
        <p:sp>
          <p:nvSpPr>
            <p:cNvPr id="8215" name="Text Box 17"/>
            <p:cNvSpPr txBox="1">
              <a:spLocks noChangeArrowheads="1"/>
            </p:cNvSpPr>
            <p:nvPr/>
          </p:nvSpPr>
          <p:spPr bwMode="auto">
            <a:xfrm>
              <a:off x="4179" y="2175"/>
              <a:ext cx="839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>
                  <a:latin typeface="Arial" charset="0"/>
                </a:rPr>
                <a:t>The Internet</a:t>
              </a:r>
            </a:p>
          </p:txBody>
        </p:sp>
        <p:sp>
          <p:nvSpPr>
            <p:cNvPr id="8216" name="Line 18"/>
            <p:cNvSpPr>
              <a:spLocks noChangeShapeType="1"/>
            </p:cNvSpPr>
            <p:nvPr/>
          </p:nvSpPr>
          <p:spPr bwMode="auto">
            <a:xfrm flipV="1">
              <a:off x="1152" y="3072"/>
              <a:ext cx="225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198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Subnetting</a:t>
            </a:r>
          </a:p>
        </p:txBody>
      </p:sp>
      <p:sp>
        <p:nvSpPr>
          <p:cNvPr id="8199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Split the host number portion of an IP address into a subnet number and a (smaller) host number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102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CISC 250 Class Notes</a:t>
            </a:r>
          </a:p>
        </p:txBody>
      </p:sp>
      <p:sp>
        <p:nvSpPr>
          <p:cNvPr id="10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4A74E6A-F637-9945-8526-2112B9546388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Subnet Mask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00200"/>
            <a:ext cx="2438400" cy="4495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Routers and hosts use an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extended network prefix 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/24=number of subnet(or subnet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mask) </a:t>
            </a:r>
            <a:r>
              <a:rPr lang="en-US" sz="2000" dirty="0">
                <a:latin typeface="Tahoma" charset="0"/>
              </a:rPr>
              <a:t>to identify the start of the host numbers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Subnet Mask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sz="1800" dirty="0">
                <a:latin typeface="Tahoma" charset="0"/>
              </a:rPr>
              <a:t>1s in the </a:t>
            </a:r>
            <a:r>
              <a:rPr lang="en-US" sz="1800" i="1" dirty="0">
                <a:latin typeface="Tahoma" charset="0"/>
              </a:rPr>
              <a:t>subnet</a:t>
            </a:r>
            <a:r>
              <a:rPr lang="en-US" sz="1800" dirty="0">
                <a:latin typeface="Tahoma" charset="0"/>
              </a:rPr>
              <a:t> parts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sz="1800" dirty="0">
                <a:latin typeface="Tahoma" charset="0"/>
              </a:rPr>
              <a:t>0s in </a:t>
            </a:r>
            <a:r>
              <a:rPr lang="en-US" sz="1800" dirty="0" smtClean="0">
                <a:latin typeface="Tahoma" charset="0"/>
              </a:rPr>
              <a:t>the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sz="1800" dirty="0" smtClean="0">
                <a:latin typeface="Tahoma" charset="0"/>
              </a:rPr>
              <a:t>remaining bits</a:t>
            </a:r>
            <a:endParaRPr lang="en-US" sz="1800" dirty="0">
              <a:latin typeface="Tahoma" charset="0"/>
            </a:endParaRPr>
          </a:p>
          <a:p>
            <a:pPr lvl="1" eaLnBrk="1" hangingPunct="1">
              <a:spcBef>
                <a:spcPct val="15000"/>
              </a:spcBef>
            </a:pPr>
            <a:r>
              <a:rPr lang="en-US" sz="1800" dirty="0" smtClean="0">
                <a:latin typeface="Tahoma" charset="0"/>
              </a:rPr>
              <a:t>Prefix: number of bits used for the network like/24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sz="1800" dirty="0" smtClean="0">
                <a:latin typeface="Tahoma" charset="0"/>
              </a:rPr>
              <a:t>/24: 24 1s in the left and 8 0s cut is between the 1s and the 0s</a:t>
            </a:r>
            <a:endParaRPr lang="en-US" sz="1800" dirty="0" smtClean="0">
              <a:latin typeface="Tahoma" charset="0"/>
            </a:endParaRP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76600" y="1765300"/>
          <a:ext cx="5638800" cy="39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5459059" imgH="3824683" progId="Visio.Drawing.6">
                  <p:embed/>
                </p:oleObj>
              </mc:Choice>
              <mc:Fallback>
                <p:oleObj name="Visio" r:id="rId3" imgW="5459059" imgH="3824683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765300"/>
                        <a:ext cx="5638800" cy="394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4343400" y="5410200"/>
            <a:ext cx="3403600" cy="711200"/>
          </a:xfrm>
          <a:prstGeom prst="rect">
            <a:avLst/>
          </a:prstGeom>
          <a:solidFill>
            <a:srgbClr val="FAFE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Subnet Mask: 255.255.255.0</a:t>
            </a:r>
          </a:p>
          <a:p>
            <a:pPr eaLnBrk="1" hangingPunct="1"/>
            <a:r>
              <a:rPr lang="en-US" sz="2000"/>
              <a:t>Prefix length: 		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endParaRPr lang="en-US" sz="1400"/>
          </a:p>
        </p:txBody>
      </p:sp>
      <p:sp>
        <p:nvSpPr>
          <p:cNvPr id="20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CISC 250 Class Notes</a:t>
            </a:r>
          </a:p>
        </p:txBody>
      </p:sp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C282504-B518-2645-9E92-612D56EECA76}" type="slidenum">
              <a:rPr lang="en-US" sz="1400"/>
              <a:pPr eaLnBrk="1" hangingPunct="1"/>
              <a:t>9</a:t>
            </a:fld>
            <a:endParaRPr lang="en-US" sz="140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09600" y="3160713"/>
          <a:ext cx="7953375" cy="270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3" imgW="11671511" imgH="4681363" progId="Visio.Drawing.6">
                  <p:embed/>
                </p:oleObj>
              </mc:Choice>
              <mc:Fallback>
                <p:oleObj name="Visio" r:id="rId3" imgW="11671511" imgH="4681363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60713"/>
                        <a:ext cx="7953375" cy="2706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With Subnetting</a:t>
            </a:r>
          </a:p>
        </p:txBody>
      </p:sp>
      <p:sp>
        <p:nvSpPr>
          <p:cNvPr id="205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Hosts with same extended network prefix belong to the same network  </a:t>
            </a: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/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7" name="Rectangle 6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9135</TotalTime>
  <Pages>13</Pages>
  <Words>875</Words>
  <Application>Microsoft Macintosh PowerPoint</Application>
  <PresentationFormat>On-screen Show (4:3)</PresentationFormat>
  <Paragraphs>211</Paragraphs>
  <Slides>22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 Unicode MS</vt:lpstr>
      <vt:lpstr>Comic Sans MS</vt:lpstr>
      <vt:lpstr>MS PGothic</vt:lpstr>
      <vt:lpstr>ＭＳ Ｐゴシック</vt:lpstr>
      <vt:lpstr>Tahoma</vt:lpstr>
      <vt:lpstr>Times New Roman</vt:lpstr>
      <vt:lpstr>Wingdings</vt:lpstr>
      <vt:lpstr>Arial</vt:lpstr>
      <vt:lpstr>Blends</vt:lpstr>
      <vt:lpstr>Visio</vt:lpstr>
      <vt:lpstr>CISC 250 –  Business Telecomm Networks</vt:lpstr>
      <vt:lpstr>IP Address Structure</vt:lpstr>
      <vt:lpstr>IP Address and Network Capacities</vt:lpstr>
      <vt:lpstr>IP Address Class Capacities</vt:lpstr>
      <vt:lpstr>IP Address Class Capacities</vt:lpstr>
      <vt:lpstr>“Classful” IP Address Problems</vt:lpstr>
      <vt:lpstr>Subnetting</vt:lpstr>
      <vt:lpstr>Subnet Mask</vt:lpstr>
      <vt:lpstr>With Subnetting</vt:lpstr>
      <vt:lpstr>Mask of different classes</vt:lpstr>
      <vt:lpstr>Example</vt:lpstr>
      <vt:lpstr>Example</vt:lpstr>
      <vt:lpstr>Network Planning with Subnetting</vt:lpstr>
      <vt:lpstr>Network Planning with Subnetting</vt:lpstr>
      <vt:lpstr>Network Planning with Subnetting</vt:lpstr>
      <vt:lpstr>Network Planning with Subnetting</vt:lpstr>
      <vt:lpstr>Subnetting Exercise</vt:lpstr>
      <vt:lpstr>Subnetting Exercise</vt:lpstr>
      <vt:lpstr>Subnetting Exercise</vt:lpstr>
      <vt:lpstr>IP addressing: CIDR</vt:lpstr>
      <vt:lpstr>CIDR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Communictions 3rd Edition</dc:title>
  <dc:subject/>
  <dc:creator>Jinwei Cao</dc:creator>
  <cp:keywords/>
  <dc:description>Chapter 4</dc:description>
  <cp:lastModifiedBy>Wang, Peiyu</cp:lastModifiedBy>
  <cp:revision>215</cp:revision>
  <cp:lastPrinted>1988-10-23T22:36:52Z</cp:lastPrinted>
  <dcterms:created xsi:type="dcterms:W3CDTF">1988-10-23T22:40:16Z</dcterms:created>
  <dcterms:modified xsi:type="dcterms:W3CDTF">2017-03-09T18:37:33Z</dcterms:modified>
</cp:coreProperties>
</file>