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766" r:id="rId2"/>
    <p:sldId id="877" r:id="rId3"/>
    <p:sldId id="889" r:id="rId4"/>
    <p:sldId id="878" r:id="rId5"/>
    <p:sldId id="879" r:id="rId6"/>
    <p:sldId id="880" r:id="rId7"/>
    <p:sldId id="850" r:id="rId8"/>
    <p:sldId id="857" r:id="rId9"/>
    <p:sldId id="883" r:id="rId10"/>
    <p:sldId id="887" r:id="rId11"/>
    <p:sldId id="871" r:id="rId12"/>
    <p:sldId id="859" r:id="rId13"/>
    <p:sldId id="860" r:id="rId14"/>
    <p:sldId id="888" r:id="rId15"/>
    <p:sldId id="808" r:id="rId16"/>
    <p:sldId id="809" r:id="rId17"/>
    <p:sldId id="849" r:id="rId18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3" autoAdjust="0"/>
  </p:normalViewPr>
  <p:slideViewPr>
    <p:cSldViewPr>
      <p:cViewPr varScale="1">
        <p:scale>
          <a:sx n="72" d="100"/>
          <a:sy n="72" d="100"/>
        </p:scale>
        <p:origin x="920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17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38495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854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927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4487863"/>
            <a:ext cx="5718175" cy="42513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215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724400" cy="3543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4487863"/>
            <a:ext cx="5718175" cy="42513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652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026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257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4" name="Picture 17" descr="Click To Downloa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5EF72D9-2ECF-4D49-BF50-6AABDF4917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12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7009C-F5CD-4A49-A88B-5C01A6F0D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6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A0AD0-5579-4E33-ADCB-6B5FEEEF1C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AE59B-1952-43E8-BF74-08E53CDFAE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20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E9E0-A297-46C9-82C7-C32A97BDF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83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47799-F32F-4B72-A588-FC8413C3F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06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0FC3F-886C-49A0-ABFD-7DDF30F6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9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640A3-B3CC-4F94-9D39-83E48C18AE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6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67620-76D8-48FC-934B-B0FBCEB4E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03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D80BF-FE87-4B4B-856B-2B99476E2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86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0615-A648-4188-8104-2F490A8FCC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44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06405ED-FB52-45B0-A2CF-A7FED9657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cs.umass.edu/wireshark-labs/HTTP-wireshark-file1.html" TargetMode="External"/><Relationship Id="rId2" Type="http://schemas.openxmlformats.org/officeDocument/2006/relationships/hyperlink" Target="http://gaia.cs.umass.edu/wireshark-labs/INTRO-wireshark-file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aia.cs.umass.edu/wireshark-labs/HTTP-wireshark-file2.html" TargetMode="External"/><Relationship Id="rId5" Type="http://schemas.openxmlformats.org/officeDocument/2006/relationships/hyperlink" Target="http://gaia.cs.umass.edu/wireshark-labs/HTTP-wireshark-file3.html" TargetMode="External"/><Relationship Id="rId4" Type="http://schemas.openxmlformats.org/officeDocument/2006/relationships/hyperlink" Target="http://gaia.cs.umass.edu/wireshark-labs/HTTP-wireshark-file4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shar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51EB6-F25A-4C73-B5A4-6DA612560E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3795713"/>
            <a:ext cx="7485062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Lab 1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- Introduction to Wireshark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97AE0C-EE22-4438-8875-07BEA126E43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Display Filter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Note the box at the top of Wireshark for </a:t>
            </a:r>
            <a:r>
              <a:rPr lang="en-US" altLang="en-US" sz="2400" smtClean="0">
                <a:solidFill>
                  <a:schemeClr val="hlink"/>
                </a:solidFill>
              </a:rPr>
              <a:t>display filters</a:t>
            </a:r>
          </a:p>
          <a:p>
            <a:pPr eaLnBrk="1" hangingPunct="1"/>
            <a:r>
              <a:rPr lang="en-US" altLang="en-US" sz="2400" smtClean="0"/>
              <a:t>Select only some of the packets captured for display</a:t>
            </a:r>
          </a:p>
          <a:p>
            <a:pPr eaLnBrk="1" hangingPunct="1"/>
            <a:r>
              <a:rPr lang="en-US" altLang="en-US" sz="2400" smtClean="0"/>
              <a:t>The comparison operators can be expressed either through C-like symbols, or through English-like abbreviations: </a:t>
            </a:r>
          </a:p>
          <a:p>
            <a:pPr lvl="1" eaLnBrk="1" hangingPunct="1"/>
            <a:r>
              <a:rPr lang="en-US" altLang="en-US" sz="2000" smtClean="0">
                <a:latin typeface="Arial Unicode MS" panose="020B0604020202020204" pitchFamily="34" charset="-128"/>
              </a:rPr>
              <a:t>eq, == Equal </a:t>
            </a:r>
          </a:p>
          <a:p>
            <a:pPr lvl="1" eaLnBrk="1" hangingPunct="1"/>
            <a:r>
              <a:rPr lang="en-US" altLang="en-US" sz="2000" smtClean="0">
                <a:latin typeface="Arial Unicode MS" panose="020B0604020202020204" pitchFamily="34" charset="-128"/>
              </a:rPr>
              <a:t>ne, != Not equal </a:t>
            </a:r>
          </a:p>
          <a:p>
            <a:pPr lvl="1" eaLnBrk="1" hangingPunct="1"/>
            <a:r>
              <a:rPr lang="en-US" altLang="en-US" sz="2000" smtClean="0">
                <a:latin typeface="Arial Unicode MS" panose="020B0604020202020204" pitchFamily="34" charset="-128"/>
              </a:rPr>
              <a:t>gt, &gt; Greater than </a:t>
            </a:r>
          </a:p>
          <a:p>
            <a:pPr lvl="1" eaLnBrk="1" hangingPunct="1"/>
            <a:r>
              <a:rPr lang="en-US" altLang="en-US" sz="2000" smtClean="0">
                <a:latin typeface="Arial Unicode MS" panose="020B0604020202020204" pitchFamily="34" charset="-128"/>
              </a:rPr>
              <a:t>lt, &lt; Less Than </a:t>
            </a:r>
          </a:p>
          <a:p>
            <a:pPr lvl="1" eaLnBrk="1" hangingPunct="1"/>
            <a:r>
              <a:rPr lang="en-US" altLang="en-US" sz="2000" smtClean="0">
                <a:latin typeface="Arial Unicode MS" panose="020B0604020202020204" pitchFamily="34" charset="-128"/>
              </a:rPr>
              <a:t>ge, &gt;= Greater than or Equal to </a:t>
            </a:r>
          </a:p>
          <a:p>
            <a:pPr lvl="1" eaLnBrk="1" hangingPunct="1"/>
            <a:r>
              <a:rPr lang="en-US" altLang="en-US" sz="2000" smtClean="0">
                <a:latin typeface="Arial Unicode MS" panose="020B0604020202020204" pitchFamily="34" charset="-128"/>
              </a:rPr>
              <a:t>le, &lt;= Less than or Equal 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1460C-E4E8-44D8-8094-E6212C66249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Advanced Filtering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/>
              <a:t>Filter for just that stream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b="1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(ip.addr eq 207.46.133.140 and ip.addr eq 172.17.22.56) and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(tcp.port eq 21 and tcp.port eq 3511)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/>
              <a:t>Filter for traffic between two hosts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b="1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ip.addr == 207.46.133.140 and ip.addr == 172.17.22.56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/>
              <a:t>Filter for IP Traffic and removal of other traffic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ip and !(nbns) and !(msnms) and !(browser) and !(rip)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6CF710-406F-4A6A-BDE1-E3904FC9D0E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Capture Filters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capture filter syntax follows the rules of the pcap library</a:t>
            </a:r>
          </a:p>
          <a:p>
            <a:pPr eaLnBrk="1" hangingPunct="1"/>
            <a:r>
              <a:rPr lang="en-US" altLang="en-US" sz="2800" smtClean="0"/>
              <a:t>This syntax is different from the display filter syntax. </a:t>
            </a:r>
          </a:p>
          <a:p>
            <a:pPr eaLnBrk="1" hangingPunct="1"/>
            <a:r>
              <a:rPr lang="en-US" altLang="en-US" sz="2800" smtClean="0"/>
              <a:t>Sample filters</a:t>
            </a:r>
          </a:p>
          <a:p>
            <a:pPr lvl="1" eaLnBrk="1" hangingPunct="1"/>
            <a:r>
              <a:rPr lang="en-US" altLang="en-US" sz="2400" smtClean="0"/>
              <a:t>src ip 192.168.1.1</a:t>
            </a:r>
          </a:p>
          <a:p>
            <a:pPr lvl="1" eaLnBrk="1" hangingPunct="1"/>
            <a:r>
              <a:rPr lang="en-US" altLang="en-US" sz="2400" smtClean="0"/>
              <a:t>ether src 00:50:BA:48:B5:EF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231F39-33A8-4D96-BC74-0B6DF9F8B34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Capture Filters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capture filter for HTTP that captures traffic to and from a particular host</a:t>
            </a:r>
          </a:p>
          <a:p>
            <a:pPr lvl="1" eaLnBrk="1" hangingPunct="1"/>
            <a:r>
              <a:rPr lang="en-US" altLang="en-US" sz="2400" smtClean="0">
                <a:latin typeface="Courier" pitchFamily="49" charset="0"/>
              </a:rPr>
              <a:t>tcp port 80 and host 10.10.10.5</a:t>
            </a:r>
          </a:p>
          <a:p>
            <a:pPr eaLnBrk="1" hangingPunct="1"/>
            <a:r>
              <a:rPr lang="en-US" altLang="en-US" sz="2800" smtClean="0"/>
              <a:t>A capture filter for HTTP that captures traffic not from a particular host</a:t>
            </a:r>
          </a:p>
          <a:p>
            <a:pPr lvl="1" eaLnBrk="1" hangingPunct="1"/>
            <a:r>
              <a:rPr lang="en-US" altLang="en-US" sz="2400" smtClean="0">
                <a:latin typeface="Courier" pitchFamily="49" charset="0"/>
              </a:rPr>
              <a:t>tcp port 80 and not host 10.10.10.5</a:t>
            </a:r>
          </a:p>
          <a:p>
            <a:pPr eaLnBrk="1" hangingPunct="1"/>
            <a:r>
              <a:rPr lang="en-US" altLang="en-US" sz="2800" smtClean="0"/>
              <a:t>A capture filter to and from an ethernet address</a:t>
            </a:r>
          </a:p>
          <a:p>
            <a:pPr lvl="1" eaLnBrk="1" hangingPunct="1"/>
            <a:r>
              <a:rPr lang="en-US" altLang="en-US" sz="2400" smtClean="0">
                <a:latin typeface="Courier" pitchFamily="49" charset="0"/>
              </a:rPr>
              <a:t>ether 00:00:01:01:02:22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97E08B-A65A-48AF-9DF0-9771A778C5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Lab 1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848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Test Run: </a:t>
            </a:r>
            <a:br>
              <a:rPr lang="en-US" altLang="en-US" sz="2800" dirty="0" smtClean="0"/>
            </a:br>
            <a:r>
              <a:rPr lang="en-US" altLang="en-US" sz="1800" dirty="0" smtClean="0">
                <a:hlinkClick r:id="rId2"/>
              </a:rPr>
              <a:t>http://</a:t>
            </a:r>
            <a:r>
              <a:rPr lang="en-US" altLang="en-US" sz="1800" dirty="0" smtClean="0">
                <a:hlinkClick r:id="rId2"/>
              </a:rPr>
              <a:t>gaia.cs.umass.edu/wireshark-labs/INTRO-wireshark-file1.html</a:t>
            </a:r>
            <a:r>
              <a:rPr lang="en-US" altLang="en-US" sz="1800" dirty="0" smtClean="0"/>
              <a:t>  </a:t>
            </a:r>
            <a:r>
              <a:rPr lang="en-US" altLang="en-US" sz="2800" dirty="0" smtClean="0"/>
              <a:t>  </a:t>
            </a:r>
            <a:endParaRPr lang="en-US" altLang="en-US" sz="28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Basic HTTP request/response</a:t>
            </a:r>
            <a:br>
              <a:rPr lang="en-US" altLang="en-US" sz="2800" dirty="0" smtClean="0"/>
            </a:br>
            <a:r>
              <a:rPr lang="en-US" altLang="en-US" sz="1800" dirty="0" smtClean="0">
                <a:hlinkClick r:id="rId3"/>
              </a:rPr>
              <a:t>http://gaia.cs.umass.edu/wireshark-labs/HTTP-wireshark-file1.html</a:t>
            </a:r>
            <a:r>
              <a:rPr lang="en-US" altLang="en-US" sz="1800" dirty="0" smtClean="0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HTML with Embedded Objects</a:t>
            </a:r>
            <a:br>
              <a:rPr lang="en-US" altLang="en-US" sz="2800" dirty="0" smtClean="0"/>
            </a:br>
            <a:r>
              <a:rPr lang="en-US" altLang="en-US" sz="1800" dirty="0" smtClean="0">
                <a:hlinkClick r:id="rId4"/>
              </a:rPr>
              <a:t>http://gaia.cs.umass.edu/wireshark-labs/HTTP-wireshark-file4.html</a:t>
            </a:r>
            <a:r>
              <a:rPr lang="en-US" altLang="en-US" sz="1800" dirty="0" smtClean="0"/>
              <a:t> </a:t>
            </a:r>
            <a:endParaRPr lang="en-US" altLang="en-US" sz="28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HTTP to TCP</a:t>
            </a:r>
            <a:br>
              <a:rPr lang="en-US" altLang="en-US" sz="2800" dirty="0" smtClean="0"/>
            </a:br>
            <a:r>
              <a:rPr lang="en-US" altLang="en-US" sz="1800" dirty="0" smtClean="0">
                <a:hlinkClick r:id="rId5"/>
              </a:rPr>
              <a:t>http://gaia.cs.umass.edu/wireshark-labs/HTTP-wireshark-file3.html</a:t>
            </a:r>
            <a:r>
              <a:rPr lang="en-US" altLang="en-US" sz="1800" dirty="0" smtClean="0"/>
              <a:t> </a:t>
            </a:r>
            <a:endParaRPr lang="en-US" altLang="en-US" sz="28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HTTP CONDITIONAL GET/response</a:t>
            </a:r>
            <a:br>
              <a:rPr lang="en-US" altLang="en-US" sz="2800" dirty="0" smtClean="0"/>
            </a:br>
            <a:r>
              <a:rPr lang="en-US" altLang="en-US" sz="1800" dirty="0" smtClean="0">
                <a:hlinkClick r:id="rId6"/>
              </a:rPr>
              <a:t>http://gaia.cs.umass.edu/wireshark-labs/HTTP-wireshark-file2.html</a:t>
            </a:r>
            <a:r>
              <a:rPr lang="en-US" altLang="en-US" sz="1800" dirty="0" smtClean="0"/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B6394C-840C-407B-A13C-F77C83DA5D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5605" name="Line 2"/>
          <p:cNvSpPr>
            <a:spLocks noChangeShapeType="1"/>
          </p:cNvSpPr>
          <p:nvPr/>
        </p:nvSpPr>
        <p:spPr bwMode="auto">
          <a:xfrm flipH="1">
            <a:off x="2971800" y="26670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1676400" y="2117725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VISIO" r:id="rId4" imgW="389495" imgH="389495" progId="Visio.Drawing.6">
                  <p:embed/>
                </p:oleObj>
              </mc:Choice>
              <mc:Fallback>
                <p:oleObj name="VISIO" r:id="rId4" imgW="389495" imgH="38949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17725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Downloading a Complex Webpage with Two Graphics Files</a:t>
            </a:r>
          </a:p>
        </p:txBody>
      </p:sp>
      <p:pic>
        <p:nvPicPr>
          <p:cNvPr id="25608" name="Picture 5" descr="MACPOWR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950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6" descr="FILSERV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79725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10" name="Object 7"/>
          <p:cNvGraphicFramePr>
            <a:graphicFrameLocks noChangeAspect="1"/>
          </p:cNvGraphicFramePr>
          <p:nvPr/>
        </p:nvGraphicFramePr>
        <p:xfrm>
          <a:off x="5486400" y="2133600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VISIO" r:id="rId8" imgW="389495" imgH="389495" progId="Visio.Drawing.6">
                  <p:embed/>
                </p:oleObj>
              </mc:Choice>
              <mc:Fallback>
                <p:oleObj name="VISIO" r:id="rId8" imgW="389495" imgH="389495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8"/>
          <p:cNvGraphicFramePr>
            <a:graphicFrameLocks noChangeAspect="1"/>
          </p:cNvGraphicFramePr>
          <p:nvPr/>
        </p:nvGraphicFramePr>
        <p:xfrm>
          <a:off x="7086600" y="1752600"/>
          <a:ext cx="14922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VISIO" r:id="rId9" imgW="685800" imgH="772668" progId="Visio.Drawing.6">
                  <p:embed/>
                </p:oleObj>
              </mc:Choice>
              <mc:Fallback>
                <p:oleObj name="VISIO" r:id="rId9" imgW="685800" imgH="772668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52600"/>
                        <a:ext cx="149225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9"/>
          <p:cNvGraphicFramePr>
            <a:graphicFrameLocks noChangeAspect="1"/>
          </p:cNvGraphicFramePr>
          <p:nvPr/>
        </p:nvGraphicFramePr>
        <p:xfrm>
          <a:off x="3748088" y="2165350"/>
          <a:ext cx="6715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VISIO" r:id="rId11" imgW="307848" imgH="544068" progId="Visio.Drawing.6">
                  <p:embed/>
                </p:oleObj>
              </mc:Choice>
              <mc:Fallback>
                <p:oleObj name="VISIO" r:id="rId11" imgW="307848" imgH="544068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2165350"/>
                        <a:ext cx="67151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"/>
          <p:cNvGraphicFramePr>
            <a:graphicFrameLocks noChangeAspect="1"/>
          </p:cNvGraphicFramePr>
          <p:nvPr/>
        </p:nvGraphicFramePr>
        <p:xfrm>
          <a:off x="674688" y="3432175"/>
          <a:ext cx="176371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VISIO" r:id="rId13" imgW="938784" imgH="929640" progId="Visio.Drawing.6">
                  <p:embed/>
                </p:oleObj>
              </mc:Choice>
              <mc:Fallback>
                <p:oleObj name="VISIO" r:id="rId13" imgW="938784" imgH="92964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432175"/>
                        <a:ext cx="1763712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1"/>
          <p:cNvSpPr txBox="1">
            <a:spLocks noChangeArrowheads="1"/>
          </p:cNvSpPr>
          <p:nvPr/>
        </p:nvSpPr>
        <p:spPr bwMode="auto">
          <a:xfrm>
            <a:off x="2992438" y="1839913"/>
            <a:ext cx="210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HTML Document</a:t>
            </a:r>
          </a:p>
        </p:txBody>
      </p:sp>
      <p:sp>
        <p:nvSpPr>
          <p:cNvPr id="25615" name="Text Box 12"/>
          <p:cNvSpPr txBox="1">
            <a:spLocks noChangeArrowheads="1"/>
          </p:cNvSpPr>
          <p:nvPr/>
        </p:nvSpPr>
        <p:spPr bwMode="auto">
          <a:xfrm>
            <a:off x="417513" y="3048000"/>
            <a:ext cx="125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Client PC</a:t>
            </a:r>
          </a:p>
        </p:txBody>
      </p:sp>
      <p:sp>
        <p:nvSpPr>
          <p:cNvPr id="25616" name="Text Box 13"/>
          <p:cNvSpPr txBox="1">
            <a:spLocks noChangeArrowheads="1"/>
          </p:cNvSpPr>
          <p:nvPr/>
        </p:nvSpPr>
        <p:spPr bwMode="auto">
          <a:xfrm>
            <a:off x="1474788" y="2727325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25617" name="Text Box 14"/>
          <p:cNvSpPr txBox="1">
            <a:spLocks noChangeArrowheads="1"/>
          </p:cNvSpPr>
          <p:nvPr/>
        </p:nvSpPr>
        <p:spPr bwMode="auto">
          <a:xfrm>
            <a:off x="5124450" y="2743200"/>
            <a:ext cx="1428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25618" name="Text Box 15"/>
          <p:cNvSpPr txBox="1">
            <a:spLocks noChangeArrowheads="1"/>
          </p:cNvSpPr>
          <p:nvPr/>
        </p:nvSpPr>
        <p:spPr bwMode="auto">
          <a:xfrm>
            <a:off x="6096000" y="3946525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</p:txBody>
      </p:sp>
      <p:sp>
        <p:nvSpPr>
          <p:cNvPr id="1374224" name="Text Box 16"/>
          <p:cNvSpPr txBox="1">
            <a:spLocks noChangeArrowheads="1"/>
          </p:cNvSpPr>
          <p:nvPr/>
        </p:nvSpPr>
        <p:spPr bwMode="auto">
          <a:xfrm>
            <a:off x="3089275" y="4495800"/>
            <a:ext cx="3997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Download Requires 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HTTP Request-Response Cycles;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Downloads HTML Page First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It has Tags to Identify Other Files</a:t>
            </a:r>
          </a:p>
        </p:txBody>
      </p:sp>
      <p:sp>
        <p:nvSpPr>
          <p:cNvPr id="25620" name="Text Box 17"/>
          <p:cNvSpPr txBox="1">
            <a:spLocks noChangeArrowheads="1"/>
          </p:cNvSpPr>
          <p:nvPr/>
        </p:nvSpPr>
        <p:spPr bwMode="auto">
          <a:xfrm>
            <a:off x="762000" y="4964113"/>
            <a:ext cx="130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Displayed</a:t>
            </a:r>
          </a:p>
        </p:txBody>
      </p:sp>
      <p:sp>
        <p:nvSpPr>
          <p:cNvPr id="25621" name="Text Box 18"/>
          <p:cNvSpPr txBox="1">
            <a:spLocks noChangeArrowheads="1"/>
          </p:cNvSpPr>
          <p:nvPr/>
        </p:nvSpPr>
        <p:spPr bwMode="auto">
          <a:xfrm>
            <a:off x="7531100" y="3276600"/>
            <a:ext cx="1200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Graphics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Files</a:t>
            </a:r>
          </a:p>
        </p:txBody>
      </p:sp>
      <p:sp>
        <p:nvSpPr>
          <p:cNvPr id="25622" name="Text Box 19"/>
          <p:cNvSpPr txBox="1">
            <a:spLocks noChangeArrowheads="1"/>
          </p:cNvSpPr>
          <p:nvPr/>
        </p:nvSpPr>
        <p:spPr bwMode="auto">
          <a:xfrm>
            <a:off x="6156325" y="1447800"/>
            <a:ext cx="210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HTML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3F9E06-B280-44EC-8D15-CF72A2CD21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7653" name="Line 2"/>
          <p:cNvSpPr>
            <a:spLocks noChangeShapeType="1"/>
          </p:cNvSpPr>
          <p:nvPr/>
        </p:nvSpPr>
        <p:spPr bwMode="auto">
          <a:xfrm flipH="1">
            <a:off x="2971800" y="22098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3"/>
          <p:cNvSpPr>
            <a:spLocks noChangeShapeType="1"/>
          </p:cNvSpPr>
          <p:nvPr/>
        </p:nvSpPr>
        <p:spPr bwMode="auto">
          <a:xfrm flipH="1">
            <a:off x="2971800" y="29718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7655" name="Object 4"/>
          <p:cNvGraphicFramePr>
            <a:graphicFrameLocks noChangeAspect="1"/>
          </p:cNvGraphicFramePr>
          <p:nvPr/>
        </p:nvGraphicFramePr>
        <p:xfrm>
          <a:off x="1676400" y="1981200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VISIO" r:id="rId4" imgW="389495" imgH="389495" progId="Visio.Drawing.6">
                  <p:embed/>
                </p:oleObj>
              </mc:Choice>
              <mc:Fallback>
                <p:oleObj name="VISIO" r:id="rId4" imgW="389495" imgH="38949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Downloading a Complex Webpage with Two Graphics Files</a:t>
            </a:r>
          </a:p>
        </p:txBody>
      </p:sp>
      <p:pic>
        <p:nvPicPr>
          <p:cNvPr id="27657" name="Picture 6" descr="MACPOWR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950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7" descr="FILSERV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27325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9" name="Object 8"/>
          <p:cNvGraphicFramePr>
            <a:graphicFrameLocks noChangeAspect="1"/>
          </p:cNvGraphicFramePr>
          <p:nvPr/>
        </p:nvGraphicFramePr>
        <p:xfrm>
          <a:off x="5486400" y="1981200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VISIO" r:id="rId8" imgW="389495" imgH="389495" progId="Visio.Drawing.6">
                  <p:embed/>
                </p:oleObj>
              </mc:Choice>
              <mc:Fallback>
                <p:oleObj name="VISIO" r:id="rId8" imgW="389495" imgH="38949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81200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9"/>
          <p:cNvGraphicFramePr>
            <a:graphicFrameLocks noChangeAspect="1"/>
          </p:cNvGraphicFramePr>
          <p:nvPr/>
        </p:nvGraphicFramePr>
        <p:xfrm>
          <a:off x="7086600" y="1600200"/>
          <a:ext cx="14922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VISIO" r:id="rId9" imgW="685800" imgH="772668" progId="Visio.Drawing.6">
                  <p:embed/>
                </p:oleObj>
              </mc:Choice>
              <mc:Fallback>
                <p:oleObj name="VISIO" r:id="rId9" imgW="685800" imgH="772668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00200"/>
                        <a:ext cx="149225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0"/>
          <p:cNvGraphicFramePr>
            <a:graphicFrameLocks noChangeAspect="1"/>
          </p:cNvGraphicFramePr>
          <p:nvPr/>
        </p:nvGraphicFramePr>
        <p:xfrm>
          <a:off x="3581400" y="1830388"/>
          <a:ext cx="882650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VISIO" r:id="rId11" imgW="400812" imgH="757428" progId="Visio.Drawing.6">
                  <p:embed/>
                </p:oleObj>
              </mc:Choice>
              <mc:Fallback>
                <p:oleObj name="VISIO" r:id="rId11" imgW="400812" imgH="757428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30388"/>
                        <a:ext cx="882650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1"/>
          <p:cNvGraphicFramePr>
            <a:graphicFrameLocks noChangeAspect="1"/>
          </p:cNvGraphicFramePr>
          <p:nvPr/>
        </p:nvGraphicFramePr>
        <p:xfrm>
          <a:off x="674688" y="3432175"/>
          <a:ext cx="176371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VISIO" r:id="rId13" imgW="938784" imgH="929640" progId="Visio.Drawing.6">
                  <p:embed/>
                </p:oleObj>
              </mc:Choice>
              <mc:Fallback>
                <p:oleObj name="VISIO" r:id="rId13" imgW="938784" imgH="92964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432175"/>
                        <a:ext cx="1763712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2"/>
          <p:cNvSpPr txBox="1">
            <a:spLocks noChangeArrowheads="1"/>
          </p:cNvSpPr>
          <p:nvPr/>
        </p:nvSpPr>
        <p:spPr bwMode="auto">
          <a:xfrm>
            <a:off x="417513" y="3048000"/>
            <a:ext cx="125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Client PC</a:t>
            </a:r>
          </a:p>
        </p:txBody>
      </p:sp>
      <p:sp>
        <p:nvSpPr>
          <p:cNvPr id="27664" name="Text Box 13"/>
          <p:cNvSpPr txBox="1">
            <a:spLocks noChangeArrowheads="1"/>
          </p:cNvSpPr>
          <p:nvPr/>
        </p:nvSpPr>
        <p:spPr bwMode="auto">
          <a:xfrm>
            <a:off x="1474788" y="2590800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27665" name="Text Box 14"/>
          <p:cNvSpPr txBox="1">
            <a:spLocks noChangeArrowheads="1"/>
          </p:cNvSpPr>
          <p:nvPr/>
        </p:nvSpPr>
        <p:spPr bwMode="auto">
          <a:xfrm>
            <a:off x="5124450" y="2590800"/>
            <a:ext cx="1428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27666" name="Text Box 15"/>
          <p:cNvSpPr txBox="1">
            <a:spLocks noChangeArrowheads="1"/>
          </p:cNvSpPr>
          <p:nvPr/>
        </p:nvSpPr>
        <p:spPr bwMode="auto">
          <a:xfrm>
            <a:off x="6096000" y="3794125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</p:txBody>
      </p:sp>
      <p:sp>
        <p:nvSpPr>
          <p:cNvPr id="1376272" name="Text Box 16"/>
          <p:cNvSpPr txBox="1">
            <a:spLocks noChangeArrowheads="1"/>
          </p:cNvSpPr>
          <p:nvPr/>
        </p:nvSpPr>
        <p:spPr bwMode="auto">
          <a:xfrm>
            <a:off x="2517775" y="4479925"/>
            <a:ext cx="57594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Based on Tags in HTML Document,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Browser Requests Downloads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Remaining Graphics or Other Files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Browser Renders Combined Webpage on Screen</a:t>
            </a:r>
          </a:p>
        </p:txBody>
      </p:sp>
      <p:sp>
        <p:nvSpPr>
          <p:cNvPr id="27668" name="Text Box 17"/>
          <p:cNvSpPr txBox="1">
            <a:spLocks noChangeArrowheads="1"/>
          </p:cNvSpPr>
          <p:nvPr/>
        </p:nvSpPr>
        <p:spPr bwMode="auto">
          <a:xfrm>
            <a:off x="762000" y="4964113"/>
            <a:ext cx="130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Displayed</a:t>
            </a:r>
          </a:p>
        </p:txBody>
      </p:sp>
      <p:sp>
        <p:nvSpPr>
          <p:cNvPr id="27669" name="Text Box 18"/>
          <p:cNvSpPr txBox="1">
            <a:spLocks noChangeArrowheads="1"/>
          </p:cNvSpPr>
          <p:nvPr/>
        </p:nvSpPr>
        <p:spPr bwMode="auto">
          <a:xfrm>
            <a:off x="7531100" y="3124200"/>
            <a:ext cx="1200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Graphics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911011-74F9-425A-AEC7-0D0C57F9A7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9702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AEE97-D3D8-4D81-A12E-923ECD341F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Recap - Encapsulation</a:t>
            </a:r>
          </a:p>
        </p:txBody>
      </p:sp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9"/>
          <a:stretch>
            <a:fillRect/>
          </a:stretch>
        </p:blipFill>
        <p:spPr bwMode="auto">
          <a:xfrm>
            <a:off x="1066800" y="1590675"/>
            <a:ext cx="68961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B07133-27EC-431B-B28B-0A8E5EBC60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7902575" y="5973763"/>
            <a:ext cx="1588" cy="158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7902575" y="5973763"/>
            <a:ext cx="1588" cy="158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7894638" y="5965825"/>
            <a:ext cx="1587" cy="1588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7894638" y="5965825"/>
            <a:ext cx="1587" cy="1588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7894638" y="6015038"/>
            <a:ext cx="1587" cy="158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7894638" y="6015038"/>
            <a:ext cx="1587" cy="1587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7858125" y="5470525"/>
            <a:ext cx="1588" cy="1588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7858125" y="5470525"/>
            <a:ext cx="1588" cy="1588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181" name="Group 79"/>
          <p:cNvGrpSpPr>
            <a:grpSpLocks/>
          </p:cNvGrpSpPr>
          <p:nvPr/>
        </p:nvGrpSpPr>
        <p:grpSpPr bwMode="auto">
          <a:xfrm>
            <a:off x="838200" y="1598613"/>
            <a:ext cx="7696200" cy="4802187"/>
            <a:chOff x="240" y="703"/>
            <a:chExt cx="5226" cy="3511"/>
          </a:xfrm>
        </p:grpSpPr>
        <p:sp>
          <p:nvSpPr>
            <p:cNvPr id="7183" name="Line 2"/>
            <p:cNvSpPr>
              <a:spLocks noChangeShapeType="1"/>
            </p:cNvSpPr>
            <p:nvPr/>
          </p:nvSpPr>
          <p:spPr bwMode="auto">
            <a:xfrm>
              <a:off x="1152" y="857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4" name="Line 3"/>
            <p:cNvSpPr>
              <a:spLocks noChangeShapeType="1"/>
            </p:cNvSpPr>
            <p:nvPr/>
          </p:nvSpPr>
          <p:spPr bwMode="auto">
            <a:xfrm>
              <a:off x="1104" y="1865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5" name="Line 4"/>
            <p:cNvSpPr>
              <a:spLocks noChangeShapeType="1"/>
            </p:cNvSpPr>
            <p:nvPr/>
          </p:nvSpPr>
          <p:spPr bwMode="auto">
            <a:xfrm>
              <a:off x="1104" y="1395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6" name="Rectangle 14"/>
            <p:cNvSpPr>
              <a:spLocks noChangeArrowheads="1"/>
            </p:cNvSpPr>
            <p:nvPr/>
          </p:nvSpPr>
          <p:spPr bwMode="auto">
            <a:xfrm>
              <a:off x="240" y="727"/>
              <a:ext cx="854" cy="418"/>
            </a:xfrm>
            <a:prstGeom prst="rect">
              <a:avLst/>
            </a:prstGeom>
            <a:solidFill>
              <a:srgbClr val="6699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87" name="Rectangle 15"/>
            <p:cNvSpPr>
              <a:spLocks noChangeArrowheads="1"/>
            </p:cNvSpPr>
            <p:nvPr/>
          </p:nvSpPr>
          <p:spPr bwMode="auto">
            <a:xfrm>
              <a:off x="3312" y="760"/>
              <a:ext cx="854" cy="258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88" name="Rectangle 16"/>
            <p:cNvSpPr>
              <a:spLocks noChangeArrowheads="1"/>
            </p:cNvSpPr>
            <p:nvPr/>
          </p:nvSpPr>
          <p:spPr bwMode="auto">
            <a:xfrm>
              <a:off x="2640" y="1297"/>
              <a:ext cx="784" cy="259"/>
            </a:xfrm>
            <a:prstGeom prst="rect">
              <a:avLst/>
            </a:prstGeom>
            <a:solidFill>
              <a:srgbClr val="33CC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9" name="Rectangle 17"/>
            <p:cNvSpPr>
              <a:spLocks noChangeArrowheads="1"/>
            </p:cNvSpPr>
            <p:nvPr/>
          </p:nvSpPr>
          <p:spPr bwMode="auto">
            <a:xfrm>
              <a:off x="1922" y="1782"/>
              <a:ext cx="748" cy="259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0" name="Text Box 18"/>
            <p:cNvSpPr txBox="1">
              <a:spLocks noChangeArrowheads="1"/>
            </p:cNvSpPr>
            <p:nvPr/>
          </p:nvSpPr>
          <p:spPr bwMode="auto">
            <a:xfrm>
              <a:off x="240" y="703"/>
              <a:ext cx="960" cy="4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Application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7191" name="Text Box 19"/>
            <p:cNvSpPr txBox="1">
              <a:spLocks noChangeArrowheads="1"/>
            </p:cNvSpPr>
            <p:nvPr/>
          </p:nvSpPr>
          <p:spPr bwMode="auto">
            <a:xfrm>
              <a:off x="1238" y="93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92" name="Text Box 20"/>
            <p:cNvSpPr txBox="1">
              <a:spLocks noChangeArrowheads="1"/>
            </p:cNvSpPr>
            <p:nvPr/>
          </p:nvSpPr>
          <p:spPr bwMode="auto">
            <a:xfrm>
              <a:off x="3312" y="780"/>
              <a:ext cx="86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HTTP Msg</a:t>
              </a:r>
            </a:p>
          </p:txBody>
        </p:sp>
        <p:sp>
          <p:nvSpPr>
            <p:cNvPr id="7193" name="Rectangle 21"/>
            <p:cNvSpPr>
              <a:spLocks noChangeArrowheads="1"/>
            </p:cNvSpPr>
            <p:nvPr/>
          </p:nvSpPr>
          <p:spPr bwMode="auto">
            <a:xfrm>
              <a:off x="4612" y="727"/>
              <a:ext cx="854" cy="418"/>
            </a:xfrm>
            <a:prstGeom prst="rect">
              <a:avLst/>
            </a:prstGeom>
            <a:solidFill>
              <a:srgbClr val="6699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4" name="Text Box 22"/>
            <p:cNvSpPr txBox="1">
              <a:spLocks noChangeArrowheads="1"/>
            </p:cNvSpPr>
            <p:nvPr/>
          </p:nvSpPr>
          <p:spPr bwMode="auto">
            <a:xfrm>
              <a:off x="4512" y="703"/>
              <a:ext cx="954" cy="4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Application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7195" name="Rectangle 23"/>
            <p:cNvSpPr>
              <a:spLocks noChangeArrowheads="1"/>
            </p:cNvSpPr>
            <p:nvPr/>
          </p:nvSpPr>
          <p:spPr bwMode="auto">
            <a:xfrm>
              <a:off x="240" y="1255"/>
              <a:ext cx="854" cy="418"/>
            </a:xfrm>
            <a:prstGeom prst="rect">
              <a:avLst/>
            </a:prstGeom>
            <a:solidFill>
              <a:srgbClr val="33CC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6" name="Text Box 24"/>
            <p:cNvSpPr txBox="1">
              <a:spLocks noChangeArrowheads="1"/>
            </p:cNvSpPr>
            <p:nvPr/>
          </p:nvSpPr>
          <p:spPr bwMode="auto">
            <a:xfrm>
              <a:off x="240" y="1241"/>
              <a:ext cx="90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Transport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7197" name="Text Box 25"/>
            <p:cNvSpPr txBox="1">
              <a:spLocks noChangeArrowheads="1"/>
            </p:cNvSpPr>
            <p:nvPr/>
          </p:nvSpPr>
          <p:spPr bwMode="auto">
            <a:xfrm>
              <a:off x="2624" y="1318"/>
              <a:ext cx="75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TCP Seg</a:t>
              </a:r>
            </a:p>
          </p:txBody>
        </p:sp>
        <p:sp>
          <p:nvSpPr>
            <p:cNvPr id="7198" name="Rectangle 26"/>
            <p:cNvSpPr>
              <a:spLocks noChangeArrowheads="1"/>
            </p:cNvSpPr>
            <p:nvPr/>
          </p:nvSpPr>
          <p:spPr bwMode="auto">
            <a:xfrm>
              <a:off x="4612" y="1255"/>
              <a:ext cx="854" cy="418"/>
            </a:xfrm>
            <a:prstGeom prst="rect">
              <a:avLst/>
            </a:prstGeom>
            <a:solidFill>
              <a:srgbClr val="33CC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99" name="Text Box 27"/>
            <p:cNvSpPr txBox="1">
              <a:spLocks noChangeArrowheads="1"/>
            </p:cNvSpPr>
            <p:nvPr/>
          </p:nvSpPr>
          <p:spPr bwMode="auto">
            <a:xfrm>
              <a:off x="4566" y="1241"/>
              <a:ext cx="90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Transport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7200" name="Rectangle 28"/>
            <p:cNvSpPr>
              <a:spLocks noChangeArrowheads="1"/>
            </p:cNvSpPr>
            <p:nvPr/>
          </p:nvSpPr>
          <p:spPr bwMode="auto">
            <a:xfrm>
              <a:off x="240" y="1773"/>
              <a:ext cx="854" cy="418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201" name="Text Box 29"/>
            <p:cNvSpPr txBox="1">
              <a:spLocks noChangeArrowheads="1"/>
            </p:cNvSpPr>
            <p:nvPr/>
          </p:nvSpPr>
          <p:spPr bwMode="auto">
            <a:xfrm>
              <a:off x="240" y="1759"/>
              <a:ext cx="900" cy="4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Internet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sp>
          <p:nvSpPr>
            <p:cNvPr id="7202" name="Text Box 30"/>
            <p:cNvSpPr txBox="1">
              <a:spLocks noChangeArrowheads="1"/>
            </p:cNvSpPr>
            <p:nvPr/>
          </p:nvSpPr>
          <p:spPr bwMode="auto">
            <a:xfrm>
              <a:off x="1888" y="1788"/>
              <a:ext cx="796" cy="2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IP Packet</a:t>
              </a:r>
            </a:p>
          </p:txBody>
        </p:sp>
        <p:grpSp>
          <p:nvGrpSpPr>
            <p:cNvPr id="7203" name="Group 31"/>
            <p:cNvGrpSpPr>
              <a:grpSpLocks/>
            </p:cNvGrpSpPr>
            <p:nvPr/>
          </p:nvGrpSpPr>
          <p:grpSpPr bwMode="auto">
            <a:xfrm>
              <a:off x="4566" y="1759"/>
              <a:ext cx="900" cy="469"/>
              <a:chOff x="240" y="2726"/>
              <a:chExt cx="900" cy="469"/>
            </a:xfrm>
          </p:grpSpPr>
          <p:sp>
            <p:nvSpPr>
              <p:cNvPr id="7247" name="Rectangle 32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48" name="Text Box 33"/>
              <p:cNvSpPr txBox="1">
                <a:spLocks noChangeArrowheads="1"/>
              </p:cNvSpPr>
              <p:nvPr/>
            </p:nvSpPr>
            <p:spPr bwMode="auto">
              <a:xfrm>
                <a:off x="240" y="2726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Internet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sp>
          <p:nvSpPr>
            <p:cNvPr id="7204" name="Rectangle 34"/>
            <p:cNvSpPr>
              <a:spLocks noChangeArrowheads="1"/>
            </p:cNvSpPr>
            <p:nvPr/>
          </p:nvSpPr>
          <p:spPr bwMode="auto">
            <a:xfrm>
              <a:off x="3391" y="1783"/>
              <a:ext cx="854" cy="418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205" name="Text Box 35"/>
            <p:cNvSpPr txBox="1">
              <a:spLocks noChangeArrowheads="1"/>
            </p:cNvSpPr>
            <p:nvPr/>
          </p:nvSpPr>
          <p:spPr bwMode="auto">
            <a:xfrm>
              <a:off x="3372" y="1759"/>
              <a:ext cx="900" cy="4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Internet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Layer</a:t>
              </a:r>
            </a:p>
          </p:txBody>
        </p:sp>
        <p:pic>
          <p:nvPicPr>
            <p:cNvPr id="7206" name="Picture 36" descr="MACPOWR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" y="3350"/>
              <a:ext cx="51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7" name="Picture 37" descr="FILSERV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" y="3350"/>
              <a:ext cx="333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8" name="Text Box 38"/>
            <p:cNvSpPr txBox="1">
              <a:spLocks noChangeArrowheads="1"/>
            </p:cNvSpPr>
            <p:nvPr/>
          </p:nvSpPr>
          <p:spPr bwMode="auto">
            <a:xfrm>
              <a:off x="240" y="3944"/>
              <a:ext cx="78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Client PC</a:t>
              </a:r>
            </a:p>
          </p:txBody>
        </p:sp>
        <p:sp>
          <p:nvSpPr>
            <p:cNvPr id="7209" name="Text Box 39"/>
            <p:cNvSpPr txBox="1">
              <a:spLocks noChangeArrowheads="1"/>
            </p:cNvSpPr>
            <p:nvPr/>
          </p:nvSpPr>
          <p:spPr bwMode="auto">
            <a:xfrm>
              <a:off x="4704" y="3945"/>
              <a:ext cx="5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7210" name="Text Box 40"/>
            <p:cNvSpPr txBox="1">
              <a:spLocks noChangeArrowheads="1"/>
            </p:cNvSpPr>
            <p:nvPr/>
          </p:nvSpPr>
          <p:spPr bwMode="auto">
            <a:xfrm>
              <a:off x="1932" y="3713"/>
              <a:ext cx="121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Ethernet Switch</a:t>
              </a:r>
            </a:p>
          </p:txBody>
        </p:sp>
        <p:sp>
          <p:nvSpPr>
            <p:cNvPr id="7211" name="Text Box 41"/>
            <p:cNvSpPr txBox="1">
              <a:spLocks noChangeArrowheads="1"/>
            </p:cNvSpPr>
            <p:nvPr/>
          </p:nvSpPr>
          <p:spPr bwMode="auto">
            <a:xfrm>
              <a:off x="3509" y="3724"/>
              <a:ext cx="59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Router</a:t>
              </a:r>
            </a:p>
          </p:txBody>
        </p:sp>
        <p:pic>
          <p:nvPicPr>
            <p:cNvPr id="7212" name="Picture 42" descr="TOKRMAU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319"/>
              <a:ext cx="576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13" name="Picture 43" descr="UPSSYSI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360"/>
              <a:ext cx="38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14" name="Line 44"/>
            <p:cNvSpPr>
              <a:spLocks noChangeShapeType="1"/>
            </p:cNvSpPr>
            <p:nvPr/>
          </p:nvSpPr>
          <p:spPr bwMode="auto">
            <a:xfrm>
              <a:off x="912" y="2534"/>
              <a:ext cx="115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5"/>
            <p:cNvSpPr>
              <a:spLocks/>
            </p:cNvSpPr>
            <p:nvPr/>
          </p:nvSpPr>
          <p:spPr bwMode="auto">
            <a:xfrm>
              <a:off x="2006" y="2489"/>
              <a:ext cx="154" cy="93"/>
            </a:xfrm>
            <a:custGeom>
              <a:avLst/>
              <a:gdLst>
                <a:gd name="T0" fmla="*/ 0 w 154"/>
                <a:gd name="T1" fmla="*/ 0 h 93"/>
                <a:gd name="T2" fmla="*/ 154 w 154"/>
                <a:gd name="T3" fmla="*/ 46 h 93"/>
                <a:gd name="T4" fmla="*/ 0 w 154"/>
                <a:gd name="T5" fmla="*/ 93 h 93"/>
                <a:gd name="T6" fmla="*/ 0 w 154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93"/>
                <a:gd name="T14" fmla="*/ 154 w 154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93">
                  <a:moveTo>
                    <a:pt x="0" y="0"/>
                  </a:moveTo>
                  <a:lnTo>
                    <a:pt x="154" y="46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16" name="Group 46"/>
            <p:cNvGrpSpPr>
              <a:grpSpLocks/>
            </p:cNvGrpSpPr>
            <p:nvPr/>
          </p:nvGrpSpPr>
          <p:grpSpPr bwMode="auto">
            <a:xfrm>
              <a:off x="250" y="2294"/>
              <a:ext cx="854" cy="478"/>
              <a:chOff x="250" y="3456"/>
              <a:chExt cx="854" cy="478"/>
            </a:xfrm>
          </p:grpSpPr>
          <p:sp>
            <p:nvSpPr>
              <p:cNvPr id="7245" name="Rectangle 47"/>
              <p:cNvSpPr>
                <a:spLocks noChangeArrowheads="1"/>
              </p:cNvSpPr>
              <p:nvPr/>
            </p:nvSpPr>
            <p:spPr bwMode="auto">
              <a:xfrm>
                <a:off x="250" y="3456"/>
                <a:ext cx="854" cy="418"/>
              </a:xfrm>
              <a:prstGeom prst="rect">
                <a:avLst/>
              </a:prstGeom>
              <a:solidFill>
                <a:srgbClr val="33CC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46" name="Text Box 48"/>
              <p:cNvSpPr txBox="1">
                <a:spLocks noChangeArrowheads="1"/>
              </p:cNvSpPr>
              <p:nvPr/>
            </p:nvSpPr>
            <p:spPr bwMode="auto">
              <a:xfrm>
                <a:off x="293" y="3465"/>
                <a:ext cx="78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7217" name="Group 49"/>
            <p:cNvGrpSpPr>
              <a:grpSpLocks/>
            </p:cNvGrpSpPr>
            <p:nvPr/>
          </p:nvGrpSpPr>
          <p:grpSpPr bwMode="auto">
            <a:xfrm>
              <a:off x="1226" y="2303"/>
              <a:ext cx="715" cy="469"/>
              <a:chOff x="1226" y="3513"/>
              <a:chExt cx="715" cy="469"/>
            </a:xfrm>
          </p:grpSpPr>
          <p:sp>
            <p:nvSpPr>
              <p:cNvPr id="7243" name="Rectangle 50"/>
              <p:cNvSpPr>
                <a:spLocks noChangeArrowheads="1"/>
              </p:cNvSpPr>
              <p:nvPr/>
            </p:nvSpPr>
            <p:spPr bwMode="auto">
              <a:xfrm>
                <a:off x="1226" y="3516"/>
                <a:ext cx="712" cy="420"/>
              </a:xfrm>
              <a:prstGeom prst="rect">
                <a:avLst/>
              </a:prstGeom>
              <a:solidFill>
                <a:srgbClr val="00CC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44" name="Text Box 51"/>
              <p:cNvSpPr txBox="1">
                <a:spLocks noChangeArrowheads="1"/>
              </p:cNvSpPr>
              <p:nvPr/>
            </p:nvSpPr>
            <p:spPr bwMode="auto">
              <a:xfrm>
                <a:off x="1229" y="3513"/>
                <a:ext cx="71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Ethernet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Frame</a:t>
                </a:r>
              </a:p>
            </p:txBody>
          </p:sp>
        </p:grpSp>
        <p:grpSp>
          <p:nvGrpSpPr>
            <p:cNvPr id="7218" name="Group 52"/>
            <p:cNvGrpSpPr>
              <a:grpSpLocks/>
            </p:cNvGrpSpPr>
            <p:nvPr/>
          </p:nvGrpSpPr>
          <p:grpSpPr bwMode="auto">
            <a:xfrm>
              <a:off x="2158" y="2304"/>
              <a:ext cx="854" cy="478"/>
              <a:chOff x="250" y="3456"/>
              <a:chExt cx="854" cy="478"/>
            </a:xfrm>
          </p:grpSpPr>
          <p:sp>
            <p:nvSpPr>
              <p:cNvPr id="7241" name="Rectangle 53"/>
              <p:cNvSpPr>
                <a:spLocks noChangeArrowheads="1"/>
              </p:cNvSpPr>
              <p:nvPr/>
            </p:nvSpPr>
            <p:spPr bwMode="auto">
              <a:xfrm>
                <a:off x="250" y="3456"/>
                <a:ext cx="854" cy="418"/>
              </a:xfrm>
              <a:prstGeom prst="rect">
                <a:avLst/>
              </a:prstGeom>
              <a:solidFill>
                <a:srgbClr val="33CC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42" name="Text Box 54"/>
              <p:cNvSpPr txBox="1">
                <a:spLocks noChangeArrowheads="1"/>
              </p:cNvSpPr>
              <p:nvPr/>
            </p:nvSpPr>
            <p:spPr bwMode="auto">
              <a:xfrm>
                <a:off x="293" y="3465"/>
                <a:ext cx="78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7219" name="Group 55"/>
            <p:cNvGrpSpPr>
              <a:grpSpLocks/>
            </p:cNvGrpSpPr>
            <p:nvPr/>
          </p:nvGrpSpPr>
          <p:grpSpPr bwMode="auto">
            <a:xfrm>
              <a:off x="3368" y="2294"/>
              <a:ext cx="900" cy="469"/>
              <a:chOff x="240" y="2726"/>
              <a:chExt cx="900" cy="469"/>
            </a:xfrm>
          </p:grpSpPr>
          <p:sp>
            <p:nvSpPr>
              <p:cNvPr id="7239" name="Rectangle 56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40" name="Text Box 57"/>
              <p:cNvSpPr txBox="1">
                <a:spLocks noChangeArrowheads="1"/>
              </p:cNvSpPr>
              <p:nvPr/>
            </p:nvSpPr>
            <p:spPr bwMode="auto">
              <a:xfrm>
                <a:off x="240" y="2726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7220" name="Group 58"/>
            <p:cNvGrpSpPr>
              <a:grpSpLocks/>
            </p:cNvGrpSpPr>
            <p:nvPr/>
          </p:nvGrpSpPr>
          <p:grpSpPr bwMode="auto">
            <a:xfrm>
              <a:off x="4566" y="2294"/>
              <a:ext cx="900" cy="469"/>
              <a:chOff x="240" y="2726"/>
              <a:chExt cx="900" cy="469"/>
            </a:xfrm>
          </p:grpSpPr>
          <p:sp>
            <p:nvSpPr>
              <p:cNvPr id="7237" name="Rectangle 59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38" name="Text Box 60"/>
              <p:cNvSpPr txBox="1">
                <a:spLocks noChangeArrowheads="1"/>
              </p:cNvSpPr>
              <p:nvPr/>
            </p:nvSpPr>
            <p:spPr bwMode="auto">
              <a:xfrm>
                <a:off x="240" y="2726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Data Link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7221" name="Group 61"/>
            <p:cNvGrpSpPr>
              <a:grpSpLocks/>
            </p:cNvGrpSpPr>
            <p:nvPr/>
          </p:nvGrpSpPr>
          <p:grpSpPr bwMode="auto">
            <a:xfrm>
              <a:off x="1143" y="3035"/>
              <a:ext cx="1017" cy="93"/>
              <a:chOff x="288" y="3072"/>
              <a:chExt cx="1017" cy="93"/>
            </a:xfrm>
          </p:grpSpPr>
          <p:sp>
            <p:nvSpPr>
              <p:cNvPr id="7235" name="Line 62"/>
              <p:cNvSpPr>
                <a:spLocks noChangeShapeType="1"/>
              </p:cNvSpPr>
              <p:nvPr/>
            </p:nvSpPr>
            <p:spPr bwMode="auto">
              <a:xfrm>
                <a:off x="288" y="3119"/>
                <a:ext cx="86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Freeform 63"/>
              <p:cNvSpPr>
                <a:spLocks/>
              </p:cNvSpPr>
              <p:nvPr/>
            </p:nvSpPr>
            <p:spPr bwMode="auto">
              <a:xfrm>
                <a:off x="1152" y="3072"/>
                <a:ext cx="153" cy="93"/>
              </a:xfrm>
              <a:custGeom>
                <a:avLst/>
                <a:gdLst>
                  <a:gd name="T0" fmla="*/ 0 w 153"/>
                  <a:gd name="T1" fmla="*/ 0 h 93"/>
                  <a:gd name="T2" fmla="*/ 153 w 153"/>
                  <a:gd name="T3" fmla="*/ 46 h 93"/>
                  <a:gd name="T4" fmla="*/ 0 w 153"/>
                  <a:gd name="T5" fmla="*/ 93 h 93"/>
                  <a:gd name="T6" fmla="*/ 0 w 153"/>
                  <a:gd name="T7" fmla="*/ 0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"/>
                  <a:gd name="T13" fmla="*/ 0 h 93"/>
                  <a:gd name="T14" fmla="*/ 153 w 15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" h="93">
                    <a:moveTo>
                      <a:pt x="0" y="0"/>
                    </a:moveTo>
                    <a:lnTo>
                      <a:pt x="153" y="46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22" name="Group 64"/>
            <p:cNvGrpSpPr>
              <a:grpSpLocks/>
            </p:cNvGrpSpPr>
            <p:nvPr/>
          </p:nvGrpSpPr>
          <p:grpSpPr bwMode="auto">
            <a:xfrm>
              <a:off x="250" y="2849"/>
              <a:ext cx="854" cy="469"/>
              <a:chOff x="250" y="2505"/>
              <a:chExt cx="854" cy="469"/>
            </a:xfrm>
          </p:grpSpPr>
          <p:sp>
            <p:nvSpPr>
              <p:cNvPr id="7233" name="Rectangle 65"/>
              <p:cNvSpPr>
                <a:spLocks noChangeArrowheads="1"/>
              </p:cNvSpPr>
              <p:nvPr/>
            </p:nvSpPr>
            <p:spPr bwMode="auto">
              <a:xfrm>
                <a:off x="250" y="2506"/>
                <a:ext cx="854" cy="418"/>
              </a:xfrm>
              <a:prstGeom prst="rect">
                <a:avLst/>
              </a:prstGeom>
              <a:solidFill>
                <a:schemeClr val="accent1"/>
              </a:solidFill>
              <a:ln w="17463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34" name="Text Box 66"/>
              <p:cNvSpPr txBox="1">
                <a:spLocks noChangeArrowheads="1"/>
              </p:cNvSpPr>
              <p:nvPr/>
            </p:nvSpPr>
            <p:spPr bwMode="auto">
              <a:xfrm>
                <a:off x="333" y="2505"/>
                <a:ext cx="70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Physical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7223" name="Group 67"/>
            <p:cNvGrpSpPr>
              <a:grpSpLocks/>
            </p:cNvGrpSpPr>
            <p:nvPr/>
          </p:nvGrpSpPr>
          <p:grpSpPr bwMode="auto">
            <a:xfrm>
              <a:off x="2157" y="2849"/>
              <a:ext cx="854" cy="469"/>
              <a:chOff x="250" y="2505"/>
              <a:chExt cx="854" cy="469"/>
            </a:xfrm>
          </p:grpSpPr>
          <p:sp>
            <p:nvSpPr>
              <p:cNvPr id="7231" name="Rectangle 68"/>
              <p:cNvSpPr>
                <a:spLocks noChangeArrowheads="1"/>
              </p:cNvSpPr>
              <p:nvPr/>
            </p:nvSpPr>
            <p:spPr bwMode="auto">
              <a:xfrm>
                <a:off x="250" y="2506"/>
                <a:ext cx="854" cy="418"/>
              </a:xfrm>
              <a:prstGeom prst="rect">
                <a:avLst/>
              </a:prstGeom>
              <a:solidFill>
                <a:schemeClr val="accent1"/>
              </a:solidFill>
              <a:ln w="17463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32" name="Text Box 69"/>
              <p:cNvSpPr txBox="1">
                <a:spLocks noChangeArrowheads="1"/>
              </p:cNvSpPr>
              <p:nvPr/>
            </p:nvSpPr>
            <p:spPr bwMode="auto">
              <a:xfrm>
                <a:off x="333" y="2505"/>
                <a:ext cx="702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Physical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aphicFrame>
          <p:nvGraphicFramePr>
            <p:cNvPr id="7224" name="Object 70"/>
            <p:cNvGraphicFramePr>
              <a:graphicFrameLocks noChangeAspect="1"/>
            </p:cNvGraphicFramePr>
            <p:nvPr/>
          </p:nvGraphicFramePr>
          <p:xfrm>
            <a:off x="1248" y="3128"/>
            <a:ext cx="7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" name="VISIO" r:id="rId8" imgW="503605" imgH="161275" progId="Visio.Drawing.6">
                    <p:embed/>
                  </p:oleObj>
                </mc:Choice>
                <mc:Fallback>
                  <p:oleObj name="VISIO" r:id="rId8" imgW="503605" imgH="161275" progId="Visio.Drawing.6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128"/>
                          <a:ext cx="72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25" name="Group 71"/>
            <p:cNvGrpSpPr>
              <a:grpSpLocks/>
            </p:cNvGrpSpPr>
            <p:nvPr/>
          </p:nvGrpSpPr>
          <p:grpSpPr bwMode="auto">
            <a:xfrm>
              <a:off x="3368" y="2830"/>
              <a:ext cx="900" cy="469"/>
              <a:chOff x="240" y="2726"/>
              <a:chExt cx="900" cy="469"/>
            </a:xfrm>
          </p:grpSpPr>
          <p:sp>
            <p:nvSpPr>
              <p:cNvPr id="7229" name="Rectangle 72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30" name="Text Box 73"/>
              <p:cNvSpPr txBox="1">
                <a:spLocks noChangeArrowheads="1"/>
              </p:cNvSpPr>
              <p:nvPr/>
            </p:nvSpPr>
            <p:spPr bwMode="auto">
              <a:xfrm>
                <a:off x="240" y="2726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Physical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  <p:grpSp>
          <p:nvGrpSpPr>
            <p:cNvPr id="7226" name="Group 74"/>
            <p:cNvGrpSpPr>
              <a:grpSpLocks/>
            </p:cNvGrpSpPr>
            <p:nvPr/>
          </p:nvGrpSpPr>
          <p:grpSpPr bwMode="auto">
            <a:xfrm>
              <a:off x="4566" y="2841"/>
              <a:ext cx="900" cy="469"/>
              <a:chOff x="240" y="2727"/>
              <a:chExt cx="900" cy="469"/>
            </a:xfrm>
          </p:grpSpPr>
          <p:sp>
            <p:nvSpPr>
              <p:cNvPr id="7227" name="Rectangle 75"/>
              <p:cNvSpPr>
                <a:spLocks noChangeArrowheads="1"/>
              </p:cNvSpPr>
              <p:nvPr/>
            </p:nvSpPr>
            <p:spPr bwMode="auto">
              <a:xfrm>
                <a:off x="240" y="2740"/>
                <a:ext cx="854" cy="418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28" name="Text Box 76"/>
              <p:cNvSpPr txBox="1">
                <a:spLocks noChangeArrowheads="1"/>
              </p:cNvSpPr>
              <p:nvPr/>
            </p:nvSpPr>
            <p:spPr bwMode="auto">
              <a:xfrm>
                <a:off x="240" y="2727"/>
                <a:ext cx="900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Physical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Layer</a:t>
                </a:r>
              </a:p>
            </p:txBody>
          </p:sp>
        </p:grpSp>
      </p:grpSp>
      <p:sp>
        <p:nvSpPr>
          <p:cNvPr id="7182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Message Communication in Hybrid TCP/IP-OSI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28826C-2D23-492E-84C9-D8123A58EA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Recap - HTTP request message</a:t>
            </a:r>
            <a:endParaRPr lang="en-US" alt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two types of HTTP messages: </a:t>
            </a:r>
            <a:r>
              <a:rPr lang="en-US" altLang="en-US" sz="2400" i="1" smtClean="0">
                <a:solidFill>
                  <a:srgbClr val="FF0000"/>
                </a:solidFill>
              </a:rPr>
              <a:t>request</a:t>
            </a:r>
            <a:r>
              <a:rPr lang="en-US" altLang="en-US" sz="2400" smtClean="0">
                <a:solidFill>
                  <a:srgbClr val="FF0000"/>
                </a:solidFill>
              </a:rPr>
              <a:t>, </a:t>
            </a:r>
            <a:r>
              <a:rPr lang="en-US" altLang="en-US" sz="2400" i="1" smtClean="0">
                <a:solidFill>
                  <a:srgbClr val="FF0000"/>
                </a:solidFill>
              </a:rPr>
              <a:t>response</a:t>
            </a:r>
            <a:endParaRPr lang="en-US" altLang="en-US" sz="2400" i="1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HTTP request message: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ASCII (human-readable format)</a:t>
            </a:r>
            <a:endParaRPr lang="en-US" altLang="en-US" sz="2400" smtClean="0">
              <a:solidFill>
                <a:schemeClr val="accent2"/>
              </a:solidFill>
            </a:endParaRP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924175" y="3444875"/>
            <a:ext cx="490855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GET /somedir/page.html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Host: www.someschool.edu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Accept-language:fr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193675" y="3103563"/>
            <a:ext cx="2279650" cy="1016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HEAD commands)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5" name="Line 6"/>
          <p:cNvSpPr>
            <a:spLocks noChangeShapeType="1"/>
          </p:cNvSpPr>
          <p:nvPr/>
        </p:nvSpPr>
        <p:spPr bwMode="auto">
          <a:xfrm>
            <a:off x="2038350" y="3314700"/>
            <a:ext cx="923925" cy="25717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Freeform 7"/>
          <p:cNvSpPr>
            <a:spLocks/>
          </p:cNvSpPr>
          <p:nvPr/>
        </p:nvSpPr>
        <p:spPr bwMode="auto">
          <a:xfrm>
            <a:off x="2943225" y="3752850"/>
            <a:ext cx="227013" cy="1311275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1928813" y="4256088"/>
            <a:ext cx="1020762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 lines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8" name="Line 9"/>
          <p:cNvSpPr>
            <a:spLocks noChangeShapeType="1"/>
          </p:cNvSpPr>
          <p:nvPr/>
        </p:nvSpPr>
        <p:spPr bwMode="auto">
          <a:xfrm flipV="1">
            <a:off x="2162175" y="5324475"/>
            <a:ext cx="923925" cy="25717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Text Box 10"/>
          <p:cNvSpPr txBox="1">
            <a:spLocks noChangeArrowheads="1"/>
          </p:cNvSpPr>
          <p:nvPr/>
        </p:nvSpPr>
        <p:spPr bwMode="auto">
          <a:xfrm>
            <a:off x="444500" y="5208588"/>
            <a:ext cx="2187575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of message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F3B4CA-59CA-47CB-A4E0-4614DF2D3E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Recap - HTTP response message</a:t>
            </a:r>
            <a:endParaRPr lang="en-US" altLang="en-US" smtClean="0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749300" y="1408113"/>
            <a:ext cx="1909763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status phrase)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6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1995488" y="3017838"/>
            <a:ext cx="1020762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 lines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>
            <a:off x="2190750" y="4638675"/>
            <a:ext cx="933450" cy="952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9"/>
          <p:cNvSpPr txBox="1">
            <a:spLocks noChangeArrowheads="1"/>
          </p:cNvSpPr>
          <p:nvPr/>
        </p:nvSpPr>
        <p:spPr bwMode="auto">
          <a:xfrm>
            <a:off x="833438" y="4360863"/>
            <a:ext cx="1416050" cy="1016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folHlink"/>
                </a:solidFill>
                <a:latin typeface="Comic Sans MS" panose="030F0702030302020204" pitchFamily="66" charset="0"/>
              </a:rPr>
              <a:t>HTML file</a:t>
            </a:r>
            <a:endParaRPr lang="en-US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31B065-777F-43AC-B531-2F50D0DCFE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Packet Sniffing</a:t>
            </a:r>
          </a:p>
        </p:txBody>
      </p:sp>
      <p:pic>
        <p:nvPicPr>
          <p:cNvPr id="11270" name="Picture 3" descr="monorail-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" descr="goldLeaf_dome_coach_cuta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13943" r="3896" b="5882"/>
          <a:stretch>
            <a:fillRect/>
          </a:stretch>
        </p:blipFill>
        <p:spPr bwMode="auto">
          <a:xfrm>
            <a:off x="3962400" y="4495800"/>
            <a:ext cx="4724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191000" y="1752600"/>
            <a:ext cx="4343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Currently Data just travels around your network like a train. With a packet sniffer, get the ability to capture the data and look inside the packets to see what is actually moving long the tracks.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772421-080D-4B26-B722-3B441B6D4B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Packet Sniffing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Sometimes referred to as Network Monitoring Tools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Can be used legitimately by network and system administrators to verify network traffic and diagnose problems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Can be used to determine what systems and protocols are unprotected/unencrypted in a network and take action (good/bad)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Can be used to obtain critical information (passwords, cc numbers; anything unencrypted that is transmitted over the network) by malicious hackers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F585BD-F475-4BC8-9032-9EF6D6617F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Packet Sniffing : Tools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Wireshark (</a:t>
            </a:r>
            <a:r>
              <a:rPr lang="en-US" altLang="en-US" smtClean="0">
                <a:hlinkClick r:id="rId3"/>
              </a:rPr>
              <a:t>http://www.wireshark.org/</a:t>
            </a:r>
            <a:r>
              <a:rPr lang="en-US" altLang="en-US" smtClean="0"/>
              <a:t>)  </a:t>
            </a:r>
          </a:p>
          <a:p>
            <a:pPr lvl="1" eaLnBrk="1" hangingPunct="1"/>
            <a:r>
              <a:rPr lang="en-US" altLang="en-US" smtClean="0"/>
              <a:t>King of the Packet Analyzers!</a:t>
            </a:r>
          </a:p>
          <a:p>
            <a:pPr lvl="2" eaLnBrk="1" hangingPunct="1"/>
            <a:r>
              <a:rPr lang="en-US" altLang="en-US" smtClean="0"/>
              <a:t>Available for Linux, Unix, Windows</a:t>
            </a:r>
          </a:p>
          <a:p>
            <a:pPr lvl="1" eaLnBrk="1" hangingPunct="1"/>
            <a:r>
              <a:rPr lang="en-US" altLang="en-US" smtClean="0"/>
              <a:t>Requires WinPcap for Captures </a:t>
            </a:r>
          </a:p>
          <a:p>
            <a:pPr eaLnBrk="1" hangingPunct="1"/>
            <a:r>
              <a:rPr lang="en-US" altLang="en-US" smtClean="0"/>
              <a:t>tcpdump</a:t>
            </a:r>
          </a:p>
          <a:p>
            <a:pPr lvl="1" eaLnBrk="1" hangingPunct="1"/>
            <a:r>
              <a:rPr lang="en-US" altLang="en-US" smtClean="0"/>
              <a:t>The original packet sniffer</a:t>
            </a:r>
          </a:p>
          <a:p>
            <a:pPr lvl="1" eaLnBrk="1" hangingPunct="1"/>
            <a:r>
              <a:rPr lang="en-US" altLang="en-US" smtClean="0"/>
              <a:t>Ships by default with many versions of linux</a:t>
            </a:r>
          </a:p>
          <a:p>
            <a:pPr eaLnBrk="1" hangingPunct="1"/>
            <a:r>
              <a:rPr lang="en-US" altLang="en-US" smtClean="0"/>
              <a:t>Many more . . 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B18589-3F24-43B6-9FA1-12D57639331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38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1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Wireshark Application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219199" y="1505743"/>
            <a:ext cx="10199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1912"/>
              </p:ext>
            </p:extLst>
          </p:nvPr>
        </p:nvGraphicFramePr>
        <p:xfrm>
          <a:off x="1219199" y="1505744"/>
          <a:ext cx="6816271" cy="527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Picture" r:id="rId3" imgW="6619320" imgH="4671720" progId="Word.Picture.8">
                  <p:embed/>
                </p:oleObj>
              </mc:Choice>
              <mc:Fallback>
                <p:oleObj name="Picture" r:id="rId3" imgW="6619320" imgH="467172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505744"/>
                        <a:ext cx="6816271" cy="5276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8577</TotalTime>
  <Pages>13</Pages>
  <Words>750</Words>
  <Application>Microsoft Office PowerPoint</Application>
  <PresentationFormat>On-screen Show (4:3)</PresentationFormat>
  <Paragraphs>210</Paragraphs>
  <Slides>17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Courier</vt:lpstr>
      <vt:lpstr>Arial</vt:lpstr>
      <vt:lpstr>Comic Sans MS</vt:lpstr>
      <vt:lpstr>Courier New</vt:lpstr>
      <vt:lpstr>Tahoma</vt:lpstr>
      <vt:lpstr>Times New Roman</vt:lpstr>
      <vt:lpstr>Wingdings</vt:lpstr>
      <vt:lpstr>Blends</vt:lpstr>
      <vt:lpstr>VISIO</vt:lpstr>
      <vt:lpstr>Picture</vt:lpstr>
      <vt:lpstr>CISC 250 –  Business Telecomm Networks</vt:lpstr>
      <vt:lpstr>Recap - Encapsulation</vt:lpstr>
      <vt:lpstr>Message Communication in Hybrid TCP/IP-OSI</vt:lpstr>
      <vt:lpstr>Recap - HTTP request message</vt:lpstr>
      <vt:lpstr>Recap - HTTP response message</vt:lpstr>
      <vt:lpstr>Packet Sniffing</vt:lpstr>
      <vt:lpstr>Packet Sniffing</vt:lpstr>
      <vt:lpstr>Packet Sniffing : Tools</vt:lpstr>
      <vt:lpstr>Wireshark Application</vt:lpstr>
      <vt:lpstr>Display Filter</vt:lpstr>
      <vt:lpstr>Advanced Filtering</vt:lpstr>
      <vt:lpstr>Capture Filters</vt:lpstr>
      <vt:lpstr>More On Capture Filters</vt:lpstr>
      <vt:lpstr>Lab 1</vt:lpstr>
      <vt:lpstr>Downloading a Complex Webpage with Two Graphics Files</vt:lpstr>
      <vt:lpstr>Downloading a Complex Webpage with Two Graphics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250 –  Business Telecomm Networks</dc:title>
  <dc:subject/>
  <dc:creator>Jinwei Cao</dc:creator>
  <cp:keywords/>
  <dc:description/>
  <cp:lastModifiedBy>Cao, Jinwei</cp:lastModifiedBy>
  <cp:revision>223</cp:revision>
  <cp:lastPrinted>1988-10-23T22:36:52Z</cp:lastPrinted>
  <dcterms:created xsi:type="dcterms:W3CDTF">1988-10-23T22:40:16Z</dcterms:created>
  <dcterms:modified xsi:type="dcterms:W3CDTF">2017-03-02T16:05:12Z</dcterms:modified>
</cp:coreProperties>
</file>