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60c12a655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0c12a655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0c12a655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0c12a655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0c12a655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0c12a655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0c12a655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0c12a655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0c12a6558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0c12a655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0c12a6558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0c12a6558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0c12a6558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0c12a6558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60c12a6558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0c12a6558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0c12a6558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0c12a6558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20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Presence of Opiates in Wastewater</a:t>
            </a:r>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Drew Gobbi, Olivia Wang, Olatunji  Akinbule, Maddie Warndorf</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Works Cited </a:t>
            </a:r>
            <a:endParaRPr/>
          </a:p>
        </p:txBody>
      </p:sp>
      <p:sp>
        <p:nvSpPr>
          <p:cNvPr id="207" name="Google Shape;207;p22"/>
          <p:cNvSpPr txBox="1"/>
          <p:nvPr>
            <p:ph idx="1" type="body"/>
          </p:nvPr>
        </p:nvSpPr>
        <p:spPr>
          <a:xfrm>
            <a:off x="1297500" y="1170000"/>
            <a:ext cx="7038900" cy="366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Fighting Opioid Misuse by Monitoring Community Health.” </a:t>
            </a:r>
            <a:r>
              <a:rPr i="1" lang="en">
                <a:solidFill>
                  <a:srgbClr val="FFFFFF"/>
                </a:solidFill>
              </a:rPr>
              <a:t>City of Tempe</a:t>
            </a:r>
            <a:r>
              <a:rPr lang="en">
                <a:solidFill>
                  <a:srgbClr val="FFFFFF"/>
                </a:solidFill>
              </a:rPr>
              <a:t>, </a:t>
            </a:r>
            <a:r>
              <a:rPr i="1" lang="en">
                <a:solidFill>
                  <a:srgbClr val="FFFFFF"/>
                </a:solidFill>
              </a:rPr>
              <a:t>AZ</a:t>
            </a:r>
            <a:r>
              <a:rPr lang="en">
                <a:solidFill>
                  <a:srgbClr val="FFFFFF"/>
                </a:solidFill>
              </a:rPr>
              <a:t>, 2019.  		https://www.arcgis.com/apps/Cascade/index.html?appid=92073d7f6a6a498b987f2afda</a:t>
            </a:r>
            <a:r>
              <a:rPr lang="en">
                <a:solidFill>
                  <a:srgbClr val="FFFFFF"/>
                </a:solidFill>
              </a:rPr>
              <a:t>	 </a:t>
            </a:r>
            <a:r>
              <a:rPr lang="en">
                <a:solidFill>
                  <a:srgbClr val="FFFFFF"/>
                </a:solidFill>
              </a:rPr>
              <a:t>b1b9471</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Keshaviah, Aparna. “The Potential of Wastewater Testing for Public Health and Safety.”         	</a:t>
            </a:r>
            <a:r>
              <a:rPr i="1" lang="en">
                <a:solidFill>
                  <a:srgbClr val="FFFFFF"/>
                </a:solidFill>
              </a:rPr>
              <a:t>Mathematica Policy Research. </a:t>
            </a:r>
            <a:r>
              <a:rPr lang="en">
                <a:solidFill>
                  <a:srgbClr val="FFFFFF"/>
                </a:solidFill>
              </a:rPr>
              <a:t>August, 2017.</a:t>
            </a:r>
            <a:endParaRPr>
              <a:solidFill>
                <a:srgbClr val="FFFFFF"/>
              </a:solidFill>
            </a:endParaRPr>
          </a:p>
          <a:p>
            <a:pPr indent="0" lvl="0" marL="0" rtl="0" algn="l">
              <a:spcBef>
                <a:spcPts val="1600"/>
              </a:spcBef>
              <a:spcAft>
                <a:spcPts val="0"/>
              </a:spcAft>
              <a:buNone/>
            </a:pPr>
            <a:r>
              <a:rPr lang="en">
                <a:solidFill>
                  <a:srgbClr val="FFFFFF"/>
                </a:solidFill>
              </a:rPr>
              <a:t>Smith, Donald and Ghaeli, Newsha. 2019. “Building Smarter, Healthier Communities Through   	 Opioid Wastewater Monitoring.” </a:t>
            </a:r>
            <a:r>
              <a:rPr i="1" lang="en">
                <a:solidFill>
                  <a:srgbClr val="FFFFFF"/>
                </a:solidFill>
              </a:rPr>
              <a:t>WEF Systems Collections Conference.</a:t>
            </a:r>
            <a:endParaRPr>
              <a:solidFill>
                <a:srgbClr val="FFFFFF"/>
              </a:solidFill>
            </a:endParaRPr>
          </a:p>
          <a:p>
            <a:pPr indent="0" lvl="0" marL="0" rtl="0" algn="l">
              <a:spcBef>
                <a:spcPts val="1600"/>
              </a:spcBef>
              <a:spcAft>
                <a:spcPts val="0"/>
              </a:spcAft>
              <a:buNone/>
            </a:pPr>
            <a:r>
              <a:rPr lang="en">
                <a:solidFill>
                  <a:srgbClr val="FFFFFF"/>
                </a:solidFill>
              </a:rPr>
              <a:t>Taylor, Alexandra A. “As more opioids go down the drain, scientists are tracking them in the  	environment.” </a:t>
            </a:r>
            <a:r>
              <a:rPr i="1" lang="en">
                <a:solidFill>
                  <a:srgbClr val="FFFFFF"/>
                </a:solidFill>
              </a:rPr>
              <a:t>Chemical and Engineering News, </a:t>
            </a:r>
            <a:r>
              <a:rPr lang="en">
                <a:solidFill>
                  <a:srgbClr val="FFFFFF"/>
                </a:solidFill>
              </a:rPr>
              <a:t>April 21, 2019.        					https://cen.acs.org/environment/water/opioids-down-drain-scientists-tracking/97/i16</a:t>
            </a:r>
            <a:endParaRPr>
              <a:solidFill>
                <a:srgbClr val="FFFFFF"/>
              </a:solidFill>
            </a:endParaRPr>
          </a:p>
          <a:p>
            <a:pPr indent="0" lvl="0" marL="0" rtl="0" algn="l">
              <a:spcBef>
                <a:spcPts val="1600"/>
              </a:spcBef>
              <a:spcAft>
                <a:spcPts val="1600"/>
              </a:spcAft>
              <a:buNone/>
            </a:pPr>
            <a:r>
              <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Problem</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Can the detected presence of opiates in wastewater from cities explain opioid related deaths?</a:t>
            </a:r>
            <a:endParaRPr sz="1800"/>
          </a:p>
          <a:p>
            <a:pPr indent="-311150" lvl="0" marL="457200" rtl="0" algn="l">
              <a:spcBef>
                <a:spcPts val="1600"/>
              </a:spcBef>
              <a:spcAft>
                <a:spcPts val="0"/>
              </a:spcAft>
              <a:buSzPts val="1300"/>
              <a:buChar char="●"/>
            </a:pPr>
            <a:r>
              <a:rPr lang="en"/>
              <a:t>This project will study the concentration of opiates in urban watersheds to estimate usage patterns in cities. </a:t>
            </a:r>
            <a:endParaRPr/>
          </a:p>
          <a:p>
            <a:pPr indent="-311150" lvl="0" marL="457200" rtl="0" algn="l">
              <a:spcBef>
                <a:spcPts val="0"/>
              </a:spcBef>
              <a:spcAft>
                <a:spcPts val="0"/>
              </a:spcAft>
              <a:buSzPts val="1300"/>
              <a:buChar char="●"/>
            </a:pPr>
            <a:r>
              <a:rPr lang="en"/>
              <a:t>We will overlay these indicators of opioid use with demographic, geographic, and public health data to create a better understanding of the gaps in access to care. </a:t>
            </a:r>
            <a:endParaRPr/>
          </a:p>
          <a:p>
            <a:pPr indent="-311150" lvl="0" marL="457200" rtl="0" algn="l">
              <a:spcBef>
                <a:spcPts val="0"/>
              </a:spcBef>
              <a:spcAft>
                <a:spcPts val="0"/>
              </a:spcAft>
              <a:buSzPts val="1300"/>
              <a:buChar char="●"/>
            </a:pPr>
            <a:r>
              <a:rPr lang="en"/>
              <a:t>Our aim is for public health professionals to use the results of this analysis to more efficiently divert resources and improve accessibility of treatment.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46125"/>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First 3 Versions of the Question</a:t>
            </a:r>
            <a:endParaRPr/>
          </a:p>
        </p:txBody>
      </p:sp>
      <p:sp>
        <p:nvSpPr>
          <p:cNvPr id="147" name="Google Shape;147;p15"/>
          <p:cNvSpPr txBox="1"/>
          <p:nvPr>
            <p:ph idx="1" type="body"/>
          </p:nvPr>
        </p:nvSpPr>
        <p:spPr>
          <a:xfrm>
            <a:off x="311200" y="2104975"/>
            <a:ext cx="2502300" cy="1485000"/>
          </a:xfrm>
          <a:prstGeom prst="rect">
            <a:avLst/>
          </a:prstGeom>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What correlations can we form according to our data?</a:t>
            </a:r>
            <a:endParaRPr/>
          </a:p>
        </p:txBody>
      </p:sp>
      <p:sp>
        <p:nvSpPr>
          <p:cNvPr id="148" name="Google Shape;148;p15"/>
          <p:cNvSpPr txBox="1"/>
          <p:nvPr>
            <p:ph idx="1" type="body"/>
          </p:nvPr>
        </p:nvSpPr>
        <p:spPr>
          <a:xfrm>
            <a:off x="3296950" y="2104975"/>
            <a:ext cx="2502300" cy="1485000"/>
          </a:xfrm>
          <a:prstGeom prst="rect">
            <a:avLst/>
          </a:prstGeom>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Do our data confirm our theory that the population with features X,Y,Z has the highest level of opioids usage?</a:t>
            </a:r>
            <a:endParaRPr>
              <a:solidFill>
                <a:srgbClr val="FFFFFF"/>
              </a:solidFill>
            </a:endParaRPr>
          </a:p>
        </p:txBody>
      </p:sp>
      <p:sp>
        <p:nvSpPr>
          <p:cNvPr id="149" name="Google Shape;149;p15"/>
          <p:cNvSpPr txBox="1"/>
          <p:nvPr>
            <p:ph idx="1" type="body"/>
          </p:nvPr>
        </p:nvSpPr>
        <p:spPr>
          <a:xfrm>
            <a:off x="6282700" y="2104975"/>
            <a:ext cx="2502300" cy="1485000"/>
          </a:xfrm>
          <a:prstGeom prst="rect">
            <a:avLst/>
          </a:prstGeom>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Given the opioid usage in a specific community, what are the most important factors contributing to such opioids usage level?</a:t>
            </a:r>
            <a:endParaRPr>
              <a:solidFill>
                <a:srgbClr val="FFFFFF"/>
              </a:solidFill>
            </a:endParaRPr>
          </a:p>
        </p:txBody>
      </p:sp>
      <p:sp>
        <p:nvSpPr>
          <p:cNvPr id="150" name="Google Shape;150;p15"/>
          <p:cNvSpPr txBox="1"/>
          <p:nvPr>
            <p:ph idx="1" type="body"/>
          </p:nvPr>
        </p:nvSpPr>
        <p:spPr>
          <a:xfrm>
            <a:off x="235000" y="1513025"/>
            <a:ext cx="2502300" cy="591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400"/>
              <a:t>Inductive</a:t>
            </a:r>
            <a:endParaRPr b="1" sz="2400"/>
          </a:p>
        </p:txBody>
      </p:sp>
      <p:sp>
        <p:nvSpPr>
          <p:cNvPr id="151" name="Google Shape;151;p15"/>
          <p:cNvSpPr txBox="1"/>
          <p:nvPr>
            <p:ph idx="1" type="body"/>
          </p:nvPr>
        </p:nvSpPr>
        <p:spPr>
          <a:xfrm>
            <a:off x="3220750" y="1513075"/>
            <a:ext cx="2502300" cy="591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400"/>
              <a:t>Deductive</a:t>
            </a:r>
            <a:endParaRPr b="1" sz="2400"/>
          </a:p>
        </p:txBody>
      </p:sp>
      <p:sp>
        <p:nvSpPr>
          <p:cNvPr id="152" name="Google Shape;152;p15"/>
          <p:cNvSpPr txBox="1"/>
          <p:nvPr>
            <p:ph idx="1" type="body"/>
          </p:nvPr>
        </p:nvSpPr>
        <p:spPr>
          <a:xfrm>
            <a:off x="6206500" y="1513075"/>
            <a:ext cx="2502300" cy="591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400"/>
              <a:t>Abductive</a:t>
            </a:r>
            <a:endParaRPr b="1" sz="2400"/>
          </a:p>
        </p:txBody>
      </p:sp>
      <p:sp>
        <p:nvSpPr>
          <p:cNvPr id="153" name="Google Shape;153;p15"/>
          <p:cNvSpPr txBox="1"/>
          <p:nvPr>
            <p:ph idx="1" type="body"/>
          </p:nvPr>
        </p:nvSpPr>
        <p:spPr>
          <a:xfrm>
            <a:off x="311200" y="3952675"/>
            <a:ext cx="8543400" cy="828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i="1" lang="en">
                <a:solidFill>
                  <a:srgbClr val="FFFFFF"/>
                </a:solidFill>
              </a:rPr>
              <a:t>Inductive framework </a:t>
            </a:r>
            <a:r>
              <a:rPr lang="en">
                <a:solidFill>
                  <a:srgbClr val="FFFFFF"/>
                </a:solidFill>
              </a:rPr>
              <a:t>-  We do not have any prior theory on what is driving opioid usage within a city, and will use our observations of patterns in the data to explain the relationships between different features and health outcomes. This can help reduce confirmation bias from a deductive test of a prior theory.</a:t>
            </a:r>
            <a:endParaRPr>
              <a:solidFill>
                <a:srgbClr val="FFFFFF"/>
              </a:solidFil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6"/>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Expressions of the Question</a:t>
            </a:r>
            <a:endParaRPr/>
          </a:p>
        </p:txBody>
      </p:sp>
      <p:sp>
        <p:nvSpPr>
          <p:cNvPr id="159" name="Google Shape;159;p16"/>
          <p:cNvSpPr txBox="1"/>
          <p:nvPr>
            <p:ph idx="1" type="body"/>
          </p:nvPr>
        </p:nvSpPr>
        <p:spPr>
          <a:xfrm>
            <a:off x="311200" y="2104975"/>
            <a:ext cx="2502300" cy="1485000"/>
          </a:xfrm>
          <a:prstGeom prst="rect">
            <a:avLst/>
          </a:prstGeom>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Which communities are affected the most by the opioid epidemic, where are they, and are they able to access treatment? </a:t>
            </a:r>
            <a:endParaRPr>
              <a:solidFill>
                <a:srgbClr val="FFFFFF"/>
              </a:solidFill>
            </a:endParaRPr>
          </a:p>
        </p:txBody>
      </p:sp>
      <p:sp>
        <p:nvSpPr>
          <p:cNvPr id="160" name="Google Shape;160;p16"/>
          <p:cNvSpPr txBox="1"/>
          <p:nvPr>
            <p:ph idx="1" type="body"/>
          </p:nvPr>
        </p:nvSpPr>
        <p:spPr>
          <a:xfrm>
            <a:off x="3296950" y="2104975"/>
            <a:ext cx="2502300" cy="1485000"/>
          </a:xfrm>
          <a:prstGeom prst="rect">
            <a:avLst/>
          </a:prstGeom>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What factors do the communities with high opioid usage have in common with one another?</a:t>
            </a:r>
            <a:r>
              <a:rPr lang="en" sz="1200">
                <a:solidFill>
                  <a:srgbClr val="FFFFFF"/>
                </a:solidFill>
                <a:latin typeface="Calibri"/>
                <a:ea typeface="Calibri"/>
                <a:cs typeface="Calibri"/>
                <a:sym typeface="Calibri"/>
              </a:rPr>
              <a:t> </a:t>
            </a:r>
            <a:endParaRPr>
              <a:solidFill>
                <a:srgbClr val="FFFFFF"/>
              </a:solidFill>
            </a:endParaRPr>
          </a:p>
        </p:txBody>
      </p:sp>
      <p:sp>
        <p:nvSpPr>
          <p:cNvPr id="161" name="Google Shape;161;p16"/>
          <p:cNvSpPr txBox="1"/>
          <p:nvPr>
            <p:ph idx="1" type="body"/>
          </p:nvPr>
        </p:nvSpPr>
        <p:spPr>
          <a:xfrm>
            <a:off x="6282700" y="2104975"/>
            <a:ext cx="2502300" cy="1485000"/>
          </a:xfrm>
          <a:prstGeom prst="rect">
            <a:avLst/>
          </a:prstGeom>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Does the set of features X,Y,Z cause higher opioids usage?</a:t>
            </a:r>
            <a:endParaRPr>
              <a:solidFill>
                <a:srgbClr val="FFFFFF"/>
              </a:solidFill>
            </a:endParaRPr>
          </a:p>
        </p:txBody>
      </p:sp>
      <p:sp>
        <p:nvSpPr>
          <p:cNvPr id="162" name="Google Shape;162;p16"/>
          <p:cNvSpPr txBox="1"/>
          <p:nvPr>
            <p:ph idx="1" type="body"/>
          </p:nvPr>
        </p:nvSpPr>
        <p:spPr>
          <a:xfrm>
            <a:off x="311200" y="1513075"/>
            <a:ext cx="2502300" cy="591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400"/>
              <a:t>Descriptive</a:t>
            </a:r>
            <a:endParaRPr b="1" sz="2400"/>
          </a:p>
        </p:txBody>
      </p:sp>
      <p:sp>
        <p:nvSpPr>
          <p:cNvPr id="163" name="Google Shape;163;p16"/>
          <p:cNvSpPr txBox="1"/>
          <p:nvPr>
            <p:ph idx="1" type="body"/>
          </p:nvPr>
        </p:nvSpPr>
        <p:spPr>
          <a:xfrm>
            <a:off x="3296950" y="1513075"/>
            <a:ext cx="2502300" cy="591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400"/>
              <a:t>Relational</a:t>
            </a:r>
            <a:endParaRPr b="1" sz="2400"/>
          </a:p>
        </p:txBody>
      </p:sp>
      <p:sp>
        <p:nvSpPr>
          <p:cNvPr id="164" name="Google Shape;164;p16"/>
          <p:cNvSpPr txBox="1"/>
          <p:nvPr>
            <p:ph idx="1" type="body"/>
          </p:nvPr>
        </p:nvSpPr>
        <p:spPr>
          <a:xfrm>
            <a:off x="6282700" y="1513075"/>
            <a:ext cx="2502300" cy="591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400"/>
              <a:t>Causal</a:t>
            </a:r>
            <a:endParaRPr b="1" sz="2400"/>
          </a:p>
        </p:txBody>
      </p:sp>
      <p:sp>
        <p:nvSpPr>
          <p:cNvPr id="165" name="Google Shape;165;p16"/>
          <p:cNvSpPr txBox="1"/>
          <p:nvPr>
            <p:ph idx="1" type="body"/>
          </p:nvPr>
        </p:nvSpPr>
        <p:spPr>
          <a:xfrm>
            <a:off x="311200" y="3952675"/>
            <a:ext cx="8543400" cy="828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i="1" lang="en">
                <a:solidFill>
                  <a:srgbClr val="FFFFFF"/>
                </a:solidFill>
              </a:rPr>
              <a:t>Relational </a:t>
            </a:r>
            <a:r>
              <a:rPr lang="en">
                <a:solidFill>
                  <a:srgbClr val="FFFFFF"/>
                </a:solidFill>
              </a:rPr>
              <a:t>question best suited to our overall goal - not assuming prior theory or adequate background to introduce causal framework (randomized control trial). Focus will be on establishing relationships between features, treatment availability, and health outcomes in each community. </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7"/>
          <p:cNvSpPr txBox="1"/>
          <p:nvPr>
            <p:ph type="title"/>
          </p:nvPr>
        </p:nvSpPr>
        <p:spPr>
          <a:xfrm>
            <a:off x="1297500" y="4699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Unit of Analysis</a:t>
            </a:r>
            <a:endParaRPr/>
          </a:p>
        </p:txBody>
      </p:sp>
      <p:sp>
        <p:nvSpPr>
          <p:cNvPr id="171" name="Google Shape;171;p17"/>
          <p:cNvSpPr txBox="1"/>
          <p:nvPr>
            <p:ph idx="1" type="body"/>
          </p:nvPr>
        </p:nvSpPr>
        <p:spPr>
          <a:xfrm>
            <a:off x="1052550" y="1491350"/>
            <a:ext cx="7038900" cy="29112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sz="1800">
                <a:solidFill>
                  <a:srgbClr val="FFFFFF"/>
                </a:solidFill>
              </a:rPr>
              <a:t>Community level (i.e watershed or census tract)</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This is the level data is available and representative of broad usage patterns </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Anonymized and reduces bias</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Availability of other features (demographic, economic, etc) still gives enough flexibility to control for potential confounds </a:t>
            </a:r>
            <a:endParaRPr sz="18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18"/>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Cross-Sectional or Longitudinal</a:t>
            </a:r>
            <a:endParaRPr/>
          </a:p>
        </p:txBody>
      </p:sp>
      <p:sp>
        <p:nvSpPr>
          <p:cNvPr id="177" name="Google Shape;177;p18"/>
          <p:cNvSpPr txBox="1"/>
          <p:nvPr>
            <p:ph idx="1" type="body"/>
          </p:nvPr>
        </p:nvSpPr>
        <p:spPr>
          <a:xfrm>
            <a:off x="1223400" y="1561900"/>
            <a:ext cx="71130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FFFFFF"/>
                </a:solidFill>
                <a:latin typeface="Arial"/>
                <a:ea typeface="Arial"/>
                <a:cs typeface="Arial"/>
                <a:sym typeface="Arial"/>
              </a:rPr>
              <a:t>There are both cross sectional and longitudinal components in the opioid wastewater data.</a:t>
            </a:r>
            <a:endParaRPr b="1" sz="1400">
              <a:solidFill>
                <a:srgbClr val="FFFFFF"/>
              </a:solidFill>
              <a:latin typeface="Arial"/>
              <a:ea typeface="Arial"/>
              <a:cs typeface="Arial"/>
              <a:sym typeface="Arial"/>
            </a:endParaRPr>
          </a:p>
          <a:p>
            <a:pPr indent="0" lvl="0" marL="0" rtl="0" algn="l">
              <a:spcBef>
                <a:spcPts val="0"/>
              </a:spcBef>
              <a:spcAft>
                <a:spcPts val="0"/>
              </a:spcAft>
              <a:buNone/>
            </a:pPr>
            <a:r>
              <a:t/>
            </a:r>
            <a:endParaRPr sz="12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b="1" lang="en" sz="1400">
                <a:solidFill>
                  <a:srgbClr val="FFFFFF"/>
                </a:solidFill>
                <a:latin typeface="Arial"/>
                <a:ea typeface="Arial"/>
                <a:cs typeface="Arial"/>
                <a:sym typeface="Arial"/>
              </a:rPr>
              <a:t>Cross sectional Component</a:t>
            </a:r>
            <a:r>
              <a:rPr lang="en" sz="1400">
                <a:solidFill>
                  <a:srgbClr val="FFFFFF"/>
                </a:solidFill>
                <a:latin typeface="Arial"/>
                <a:ea typeface="Arial"/>
                <a:cs typeface="Arial"/>
                <a:sym typeface="Arial"/>
              </a:rPr>
              <a:t>: Analysis of multiple demographic features including educational, income level, proximity to health care facilities e.t.c to describe the prevailing relationships between opiate consumption and socio-economic characteristics of the population at a given time relative to their treatment access and opioid level</a:t>
            </a:r>
            <a:endParaRPr sz="1400">
              <a:solidFill>
                <a:srgbClr val="FFFFFF"/>
              </a:solidFill>
              <a:latin typeface="Arial"/>
              <a:ea typeface="Arial"/>
              <a:cs typeface="Arial"/>
              <a:sym typeface="Arial"/>
            </a:endParaRPr>
          </a:p>
          <a:p>
            <a:pPr indent="0" lvl="0" marL="457200" rtl="0" algn="l">
              <a:spcBef>
                <a:spcPts val="0"/>
              </a:spcBef>
              <a:spcAft>
                <a:spcPts val="0"/>
              </a:spcAft>
              <a:buNone/>
            </a:pPr>
            <a:r>
              <a:t/>
            </a:r>
            <a:endParaRPr sz="1400">
              <a:solidFill>
                <a:srgbClr val="FFFFFF"/>
              </a:solidFill>
              <a:latin typeface="Arial"/>
              <a:ea typeface="Arial"/>
              <a:cs typeface="Arial"/>
              <a:sym typeface="Arial"/>
            </a:endParaRPr>
          </a:p>
          <a:p>
            <a:pPr indent="-317500" lvl="0" marL="457200" rtl="0" algn="l">
              <a:spcBef>
                <a:spcPts val="0"/>
              </a:spcBef>
              <a:spcAft>
                <a:spcPts val="0"/>
              </a:spcAft>
              <a:buSzPts val="1400"/>
              <a:buFont typeface="Arial"/>
              <a:buChar char="●"/>
            </a:pPr>
            <a:r>
              <a:rPr b="1" lang="en" sz="1400">
                <a:solidFill>
                  <a:srgbClr val="FFFFFF"/>
                </a:solidFill>
                <a:latin typeface="Arial"/>
                <a:ea typeface="Arial"/>
                <a:cs typeface="Arial"/>
                <a:sym typeface="Arial"/>
              </a:rPr>
              <a:t>Longitudinal Component</a:t>
            </a:r>
            <a:r>
              <a:rPr lang="en" sz="1400">
                <a:solidFill>
                  <a:srgbClr val="FFFFFF"/>
                </a:solidFill>
                <a:latin typeface="Arial"/>
                <a:ea typeface="Arial"/>
                <a:cs typeface="Arial"/>
                <a:sym typeface="Arial"/>
              </a:rPr>
              <a:t>: </a:t>
            </a:r>
            <a:r>
              <a:rPr lang="en" sz="1400">
                <a:solidFill>
                  <a:srgbClr val="000000"/>
                </a:solidFill>
                <a:latin typeface="Arial"/>
                <a:ea typeface="Arial"/>
                <a:cs typeface="Arial"/>
                <a:sym typeface="Arial"/>
              </a:rPr>
              <a:t> </a:t>
            </a:r>
            <a:r>
              <a:rPr lang="en" sz="1400">
                <a:solidFill>
                  <a:srgbClr val="FFFFFF"/>
                </a:solidFill>
                <a:latin typeface="Arial"/>
                <a:ea typeface="Arial"/>
                <a:cs typeface="Arial"/>
                <a:sym typeface="Arial"/>
              </a:rPr>
              <a:t>The opioid concentration levels are measured in repeated cross sections over time (monthly)</a:t>
            </a:r>
            <a:endParaRPr sz="1400">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19"/>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a:t>
            </a:r>
            <a:r>
              <a:rPr lang="en"/>
              <a:t>Goldilocks</a:t>
            </a:r>
            <a:r>
              <a:rPr lang="en"/>
              <a:t>” of</a:t>
            </a:r>
            <a:r>
              <a:rPr lang="en"/>
              <a:t> the Question</a:t>
            </a:r>
            <a:endParaRPr/>
          </a:p>
        </p:txBody>
      </p:sp>
      <p:sp>
        <p:nvSpPr>
          <p:cNvPr id="183" name="Google Shape;183;p19"/>
          <p:cNvSpPr txBox="1"/>
          <p:nvPr>
            <p:ph idx="1" type="body"/>
          </p:nvPr>
        </p:nvSpPr>
        <p:spPr>
          <a:xfrm>
            <a:off x="311200" y="2104975"/>
            <a:ext cx="2502300" cy="14850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Arial"/>
                <a:ea typeface="Arial"/>
                <a:cs typeface="Arial"/>
                <a:sym typeface="Arial"/>
              </a:rPr>
              <a:t>Can the presence of opiates in wastewater explain opioid related deaths?</a:t>
            </a:r>
            <a:endParaRPr sz="1200">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sp>
        <p:nvSpPr>
          <p:cNvPr id="184" name="Google Shape;184;p19"/>
          <p:cNvSpPr txBox="1"/>
          <p:nvPr>
            <p:ph idx="1" type="body"/>
          </p:nvPr>
        </p:nvSpPr>
        <p:spPr>
          <a:xfrm>
            <a:off x="3296950" y="2104975"/>
            <a:ext cx="2502300" cy="14850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Arial"/>
                <a:ea typeface="Arial"/>
                <a:cs typeface="Arial"/>
                <a:sym typeface="Arial"/>
              </a:rPr>
              <a:t>Is there an increasing trend across different collection areas in Tempe?</a:t>
            </a:r>
            <a:endParaRPr>
              <a:solidFill>
                <a:srgbClr val="FFFFFF"/>
              </a:solidFill>
            </a:endParaRPr>
          </a:p>
        </p:txBody>
      </p:sp>
      <p:sp>
        <p:nvSpPr>
          <p:cNvPr id="185" name="Google Shape;185;p19"/>
          <p:cNvSpPr txBox="1"/>
          <p:nvPr>
            <p:ph idx="1" type="body"/>
          </p:nvPr>
        </p:nvSpPr>
        <p:spPr>
          <a:xfrm>
            <a:off x="6282700" y="2104975"/>
            <a:ext cx="2502300" cy="14850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Arial"/>
                <a:ea typeface="Arial"/>
                <a:cs typeface="Arial"/>
                <a:sym typeface="Arial"/>
              </a:rPr>
              <a:t>How does the detected presence of opiates in wastewater contribute to the explanation of opioid related deaths within a specific city?</a:t>
            </a:r>
            <a:endParaRPr>
              <a:solidFill>
                <a:srgbClr val="FFFFFF"/>
              </a:solidFill>
            </a:endParaRPr>
          </a:p>
        </p:txBody>
      </p:sp>
      <p:sp>
        <p:nvSpPr>
          <p:cNvPr id="186" name="Google Shape;186;p19"/>
          <p:cNvSpPr txBox="1"/>
          <p:nvPr>
            <p:ph idx="1" type="body"/>
          </p:nvPr>
        </p:nvSpPr>
        <p:spPr>
          <a:xfrm>
            <a:off x="311200" y="1513075"/>
            <a:ext cx="2502300" cy="591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400"/>
              <a:t>Too Broad</a:t>
            </a:r>
            <a:endParaRPr b="1" sz="2400"/>
          </a:p>
        </p:txBody>
      </p:sp>
      <p:sp>
        <p:nvSpPr>
          <p:cNvPr id="187" name="Google Shape;187;p19"/>
          <p:cNvSpPr txBox="1"/>
          <p:nvPr>
            <p:ph idx="1" type="body"/>
          </p:nvPr>
        </p:nvSpPr>
        <p:spPr>
          <a:xfrm>
            <a:off x="3296950" y="1513075"/>
            <a:ext cx="2502300" cy="591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400"/>
              <a:t>Too Specific</a:t>
            </a:r>
            <a:endParaRPr b="1" sz="2400"/>
          </a:p>
        </p:txBody>
      </p:sp>
      <p:sp>
        <p:nvSpPr>
          <p:cNvPr id="188" name="Google Shape;188;p19"/>
          <p:cNvSpPr txBox="1"/>
          <p:nvPr>
            <p:ph idx="1" type="body"/>
          </p:nvPr>
        </p:nvSpPr>
        <p:spPr>
          <a:xfrm>
            <a:off x="6282700" y="1513075"/>
            <a:ext cx="2502300" cy="591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400"/>
              <a:t>Just Right</a:t>
            </a:r>
            <a:endParaRPr b="1" sz="2400"/>
          </a:p>
        </p:txBody>
      </p:sp>
      <p:sp>
        <p:nvSpPr>
          <p:cNvPr id="189" name="Google Shape;189;p19"/>
          <p:cNvSpPr txBox="1"/>
          <p:nvPr>
            <p:ph idx="1" type="body"/>
          </p:nvPr>
        </p:nvSpPr>
        <p:spPr>
          <a:xfrm>
            <a:off x="311200" y="3952675"/>
            <a:ext cx="8543400" cy="828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Arial"/>
                <a:ea typeface="Arial"/>
                <a:cs typeface="Arial"/>
                <a:sym typeface="Arial"/>
              </a:rPr>
              <a:t>The </a:t>
            </a:r>
            <a:r>
              <a:rPr lang="en" sz="1200">
                <a:solidFill>
                  <a:srgbClr val="FFFFFF"/>
                </a:solidFill>
                <a:latin typeface="Arial"/>
                <a:ea typeface="Arial"/>
                <a:cs typeface="Arial"/>
                <a:sym typeface="Arial"/>
              </a:rPr>
              <a:t>Just Right </a:t>
            </a:r>
            <a:r>
              <a:rPr lang="en" sz="1200">
                <a:solidFill>
                  <a:srgbClr val="FFFFFF"/>
                </a:solidFill>
                <a:latin typeface="Arial"/>
                <a:ea typeface="Arial"/>
                <a:cs typeface="Arial"/>
                <a:sym typeface="Arial"/>
              </a:rPr>
              <a:t>version of the question </a:t>
            </a:r>
            <a:r>
              <a:rPr lang="en" sz="1200">
                <a:solidFill>
                  <a:srgbClr val="FFFFFF"/>
                </a:solidFill>
                <a:latin typeface="Arial"/>
                <a:ea typeface="Arial"/>
                <a:cs typeface="Arial"/>
                <a:sym typeface="Arial"/>
              </a:rPr>
              <a:t>gives more explanation on what is being discussed as well as what data should be collected. Also it cannot be answ</a:t>
            </a:r>
            <a:r>
              <a:rPr lang="en" sz="1200">
                <a:solidFill>
                  <a:srgbClr val="FFFFFF"/>
                </a:solidFill>
                <a:latin typeface="Arial"/>
                <a:ea typeface="Arial"/>
                <a:cs typeface="Arial"/>
                <a:sym typeface="Arial"/>
              </a:rPr>
              <a:t>ered with a simple “yes” or “no”.</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0"/>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Feasibility</a:t>
            </a:r>
            <a:endParaRPr/>
          </a:p>
        </p:txBody>
      </p:sp>
      <p:sp>
        <p:nvSpPr>
          <p:cNvPr id="195" name="Google Shape;195;p20"/>
          <p:cNvSpPr txBox="1"/>
          <p:nvPr>
            <p:ph idx="1" type="body"/>
          </p:nvPr>
        </p:nvSpPr>
        <p:spPr>
          <a:xfrm>
            <a:off x="1297500" y="1247325"/>
            <a:ext cx="7038900" cy="367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How long will it take?</a:t>
            </a:r>
            <a:endParaRPr/>
          </a:p>
          <a:p>
            <a:pPr indent="-311150" lvl="1" marL="914400" rtl="0" algn="l">
              <a:spcBef>
                <a:spcPts val="0"/>
              </a:spcBef>
              <a:spcAft>
                <a:spcPts val="0"/>
              </a:spcAft>
              <a:buSzPts val="1300"/>
              <a:buChar char="○"/>
            </a:pPr>
            <a:r>
              <a:rPr lang="en" sz="1300"/>
              <a:t> 2-4  months - bulk of work on data cleaning, then can be automated</a:t>
            </a:r>
            <a:endParaRPr sz="1300"/>
          </a:p>
          <a:p>
            <a:pPr indent="-311150" lvl="0" marL="457200" rtl="0" algn="l">
              <a:spcBef>
                <a:spcPts val="0"/>
              </a:spcBef>
              <a:spcAft>
                <a:spcPts val="0"/>
              </a:spcAft>
              <a:buSzPts val="1300"/>
              <a:buChar char="●"/>
            </a:pPr>
            <a:r>
              <a:rPr lang="en"/>
              <a:t>Is it ethical?</a:t>
            </a:r>
            <a:endParaRPr/>
          </a:p>
          <a:p>
            <a:pPr indent="-311150" lvl="1" marL="914400" rtl="0" algn="l">
              <a:spcBef>
                <a:spcPts val="0"/>
              </a:spcBef>
              <a:spcAft>
                <a:spcPts val="0"/>
              </a:spcAft>
              <a:buSzPts val="1300"/>
              <a:buChar char="○"/>
            </a:pPr>
            <a:r>
              <a:rPr lang="en" sz="1300"/>
              <a:t> Anonymized at community level, focused on improving overall health outcomes within an urban area</a:t>
            </a:r>
            <a:endParaRPr sz="1300"/>
          </a:p>
          <a:p>
            <a:pPr indent="-311150" lvl="0" marL="457200" rtl="0" algn="l">
              <a:spcBef>
                <a:spcPts val="0"/>
              </a:spcBef>
              <a:spcAft>
                <a:spcPts val="0"/>
              </a:spcAft>
              <a:buSzPts val="1300"/>
              <a:buChar char="●"/>
            </a:pPr>
            <a:r>
              <a:rPr lang="en"/>
              <a:t>Who is on the critical path?</a:t>
            </a:r>
            <a:endParaRPr/>
          </a:p>
          <a:p>
            <a:pPr indent="-311150" lvl="1" marL="914400" rtl="0" algn="l">
              <a:spcBef>
                <a:spcPts val="0"/>
              </a:spcBef>
              <a:spcAft>
                <a:spcPts val="0"/>
              </a:spcAft>
              <a:buSzPts val="1300"/>
              <a:buChar char="○"/>
            </a:pPr>
            <a:r>
              <a:rPr lang="en" sz="1300"/>
              <a:t> Public health professionals, Government officials/agencies </a:t>
            </a:r>
            <a:endParaRPr sz="1300"/>
          </a:p>
          <a:p>
            <a:pPr indent="-311150" lvl="0" marL="457200" rtl="0" algn="l">
              <a:spcBef>
                <a:spcPts val="0"/>
              </a:spcBef>
              <a:spcAft>
                <a:spcPts val="0"/>
              </a:spcAft>
              <a:buSzPts val="1300"/>
              <a:buChar char="●"/>
            </a:pPr>
            <a:r>
              <a:rPr lang="en"/>
              <a:t>How much will it cost?</a:t>
            </a:r>
            <a:endParaRPr/>
          </a:p>
          <a:p>
            <a:pPr indent="-311150" lvl="1" marL="914400" rtl="0" algn="l">
              <a:spcBef>
                <a:spcPts val="0"/>
              </a:spcBef>
              <a:spcAft>
                <a:spcPts val="0"/>
              </a:spcAft>
              <a:buSzPts val="1300"/>
              <a:buChar char="○"/>
            </a:pPr>
            <a:r>
              <a:rPr lang="en" sz="1300"/>
              <a:t> Depends on data availability. If data needs to be collected, we would require grant funding or partnership with local agencies</a:t>
            </a:r>
            <a:endParaRPr sz="1300"/>
          </a:p>
          <a:p>
            <a:pPr indent="-311150" lvl="0" marL="457200" rtl="0" algn="l">
              <a:spcBef>
                <a:spcPts val="0"/>
              </a:spcBef>
              <a:spcAft>
                <a:spcPts val="0"/>
              </a:spcAft>
              <a:buSzPts val="1300"/>
              <a:buChar char="●"/>
            </a:pPr>
            <a:r>
              <a:rPr lang="en"/>
              <a:t>Is it </a:t>
            </a:r>
            <a:r>
              <a:rPr lang="en"/>
              <a:t>appropriately</a:t>
            </a:r>
            <a:r>
              <a:rPr lang="en"/>
              <a:t> scoped?</a:t>
            </a:r>
            <a:endParaRPr/>
          </a:p>
          <a:p>
            <a:pPr indent="-311150" lvl="1" marL="914400" rtl="0" algn="l">
              <a:spcBef>
                <a:spcPts val="0"/>
              </a:spcBef>
              <a:spcAft>
                <a:spcPts val="0"/>
              </a:spcAft>
              <a:buSzPts val="1300"/>
              <a:buChar char="○"/>
            </a:pPr>
            <a:r>
              <a:rPr lang="en" sz="1300"/>
              <a:t>Question is necessarily broad but will focus based on a) detectability and b) data availability. Localized to one city</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1"/>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 “Can’t Lose” Version</a:t>
            </a:r>
            <a:endParaRPr/>
          </a:p>
        </p:txBody>
      </p:sp>
      <p:sp>
        <p:nvSpPr>
          <p:cNvPr id="201" name="Google Shape;201;p21"/>
          <p:cNvSpPr txBox="1"/>
          <p:nvPr>
            <p:ph idx="1" type="body"/>
          </p:nvPr>
        </p:nvSpPr>
        <p:spPr>
          <a:xfrm>
            <a:off x="1297500" y="1567550"/>
            <a:ext cx="7038900" cy="3307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FFFFFF"/>
              </a:buClr>
              <a:buSzPts val="1300"/>
              <a:buChar char="●"/>
            </a:pPr>
            <a:r>
              <a:rPr lang="en">
                <a:solidFill>
                  <a:srgbClr val="FFFFFF"/>
                </a:solidFill>
              </a:rPr>
              <a:t>Point of our analysis will be to detect the presence of certain relationships between opioid use, treatment levels, and certain community level features</a:t>
            </a:r>
            <a:endParaRPr>
              <a:solidFill>
                <a:srgbClr val="FFFFFF"/>
              </a:solidFill>
            </a:endParaRPr>
          </a:p>
          <a:p>
            <a:pPr indent="-311150" lvl="0" marL="457200" rtl="0" algn="l">
              <a:spcBef>
                <a:spcPts val="0"/>
              </a:spcBef>
              <a:spcAft>
                <a:spcPts val="0"/>
              </a:spcAft>
              <a:buClr>
                <a:srgbClr val="FFFFFF"/>
              </a:buClr>
              <a:buSzPts val="1300"/>
              <a:buChar char="●"/>
            </a:pPr>
            <a:r>
              <a:rPr lang="en">
                <a:solidFill>
                  <a:srgbClr val="FFFFFF"/>
                </a:solidFill>
              </a:rPr>
              <a:t>Once we establish the presence of these relationships, we believe that we will be able to form causal questions that are beneficial for government  agencies or health professionals to act on regardless of whether or not the answer is yes or no</a:t>
            </a:r>
            <a:endParaRPr>
              <a:solidFill>
                <a:srgbClr val="FFFFFF"/>
              </a:solidFill>
            </a:endParaRPr>
          </a:p>
          <a:p>
            <a:pPr indent="-311150" lvl="0" marL="457200" rtl="0" algn="l">
              <a:spcBef>
                <a:spcPts val="0"/>
              </a:spcBef>
              <a:spcAft>
                <a:spcPts val="0"/>
              </a:spcAft>
              <a:buSzPts val="1300"/>
              <a:buChar char="●"/>
            </a:pPr>
            <a:r>
              <a:rPr lang="en"/>
              <a:t>Ex: </a:t>
            </a:r>
            <a:r>
              <a:rPr lang="en"/>
              <a:t>If our analysis shows that communities with high opioids usage also have low level of access to treatment, we can test the introduction of a new form of treatment in these communities</a:t>
            </a:r>
            <a:endParaRPr/>
          </a:p>
          <a:p>
            <a:pPr indent="-311150" lvl="1" marL="914400" rtl="0" algn="l">
              <a:spcBef>
                <a:spcPts val="0"/>
              </a:spcBef>
              <a:spcAft>
                <a:spcPts val="0"/>
              </a:spcAft>
              <a:buSzPts val="1300"/>
              <a:buChar char="○"/>
            </a:pPr>
            <a:r>
              <a:rPr lang="en" sz="1300"/>
              <a:t>If yes - demonstrate effectiveness </a:t>
            </a:r>
            <a:endParaRPr sz="1300"/>
          </a:p>
          <a:p>
            <a:pPr indent="-311150" lvl="1" marL="914400" rtl="0" algn="l">
              <a:spcBef>
                <a:spcPts val="0"/>
              </a:spcBef>
              <a:spcAft>
                <a:spcPts val="0"/>
              </a:spcAft>
              <a:buSzPts val="1300"/>
              <a:buChar char="○"/>
            </a:pPr>
            <a:r>
              <a:rPr lang="en" sz="1300"/>
              <a:t>If no - test for confounds</a:t>
            </a:r>
            <a:endParaRPr sz="1300"/>
          </a:p>
          <a:p>
            <a:pPr indent="0" lvl="0" marL="0" rtl="0" algn="l">
              <a:spcBef>
                <a:spcPts val="1600"/>
              </a:spcBef>
              <a:spcAft>
                <a:spcPts val="1600"/>
              </a:spcAft>
              <a:buNone/>
            </a:pPr>
            <a:r>
              <a:rPr i="1" lang="en"/>
              <a:t>F</a:t>
            </a:r>
            <a:r>
              <a:rPr i="1" lang="en"/>
              <a:t>uture research can be based on our analysis to form impactful causal questions</a:t>
            </a:r>
            <a:endParaRPr i="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