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48b2dba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48b2dba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48b2dba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48b2dba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48b2dba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48b2dba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8b2dba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8b2dba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48b2dba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48b2dba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48b2dbace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48b2dbac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8b2db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8b2db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48b2dba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8b2dba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8b2dbac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8b2dbac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8b2dbac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8b2dbac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48b2dbac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8b2dbac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48b2dbac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48b2dbac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8b2dbac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8b2dbac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8b2dbac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8b2dbac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rcgis.com/home/item.html?id=93ee24cbf945405c8469742555670fc5&amp;view=list#overview" TargetMode="External"/><Relationship Id="rId4" Type="http://schemas.openxmlformats.org/officeDocument/2006/relationships/image" Target="../media/image28.png"/><Relationship Id="rId5" Type="http://schemas.openxmlformats.org/officeDocument/2006/relationships/hyperlink" Target="https://tempegov.maps.arcgis.com/apps/opsdashboard/index.html#/69d996bc23dc461f82d01f47a5d70bf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hyperlink" Target="https://www.arcgis.com/apps/Cascade/index.html?appid=92073d7f6a6a498b987f2afdab1b947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12.png"/><Relationship Id="rId6" Type="http://schemas.openxmlformats.org/officeDocument/2006/relationships/image" Target="../media/image27.png"/><Relationship Id="rId7" Type="http://schemas.openxmlformats.org/officeDocument/2006/relationships/image" Target="../media/image5.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0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Presence of Opiates in Wastewater</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 Gobbi, Olivia Wang, Olatunji  Akinbule, Maddie Warndorf</a:t>
            </a:r>
            <a:endParaRPr/>
          </a:p>
        </p:txBody>
      </p:sp>
      <p:sp>
        <p:nvSpPr>
          <p:cNvPr id="136" name="Google Shape;136;p13"/>
          <p:cNvSpPr txBox="1"/>
          <p:nvPr/>
        </p:nvSpPr>
        <p:spPr>
          <a:xfrm>
            <a:off x="107950" y="4687650"/>
            <a:ext cx="25596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External Validity</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Unit of Analysis</a:t>
            </a:r>
            <a:endParaRPr/>
          </a:p>
        </p:txBody>
      </p:sp>
      <p:sp>
        <p:nvSpPr>
          <p:cNvPr id="212" name="Google Shape;212;p22"/>
          <p:cNvSpPr txBox="1"/>
          <p:nvPr>
            <p:ph idx="1" type="body"/>
          </p:nvPr>
        </p:nvSpPr>
        <p:spPr>
          <a:xfrm>
            <a:off x="211975" y="1612650"/>
            <a:ext cx="4231500" cy="2911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Census tracts within the five collection sites (sampled by ASU Biodesign Institute) for PNML estimates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Census tracts provide an accessible unit for merging useful covariates (economic, demographic, etc.)</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PNML estimate represents average drug use per 1000 in collection site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Assuming averages hold constant across tracts (no-ecological fallacy)</a:t>
            </a:r>
            <a:endParaRPr sz="1400">
              <a:solidFill>
                <a:srgbClr val="FFFFFF"/>
              </a:solidFill>
            </a:endParaRPr>
          </a:p>
        </p:txBody>
      </p:sp>
      <p:pic>
        <p:nvPicPr>
          <p:cNvPr id="213" name="Google Shape;213;p22"/>
          <p:cNvPicPr preferRelativeResize="0"/>
          <p:nvPr/>
        </p:nvPicPr>
        <p:blipFill>
          <a:blip r:embed="rId3">
            <a:alphaModFix/>
          </a:blip>
          <a:stretch>
            <a:fillRect/>
          </a:stretch>
        </p:blipFill>
        <p:spPr>
          <a:xfrm>
            <a:off x="6734300" y="2041063"/>
            <a:ext cx="2215475" cy="2054375"/>
          </a:xfrm>
          <a:prstGeom prst="rect">
            <a:avLst/>
          </a:prstGeom>
          <a:noFill/>
          <a:ln>
            <a:noFill/>
          </a:ln>
        </p:spPr>
      </p:pic>
      <p:pic>
        <p:nvPicPr>
          <p:cNvPr id="214" name="Google Shape;214;p22"/>
          <p:cNvPicPr preferRelativeResize="0"/>
          <p:nvPr/>
        </p:nvPicPr>
        <p:blipFill>
          <a:blip r:embed="rId4">
            <a:alphaModFix/>
          </a:blip>
          <a:stretch>
            <a:fillRect/>
          </a:stretch>
        </p:blipFill>
        <p:spPr>
          <a:xfrm>
            <a:off x="4603937" y="2094325"/>
            <a:ext cx="1921375" cy="194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Theoretical Population, Accessible Population, and Sampling Frame</a:t>
            </a:r>
            <a:endParaRPr/>
          </a:p>
        </p:txBody>
      </p:sp>
      <p:sp>
        <p:nvSpPr>
          <p:cNvPr id="220" name="Google Shape;220;p23"/>
          <p:cNvSpPr txBox="1"/>
          <p:nvPr>
            <p:ph idx="1" type="body"/>
          </p:nvPr>
        </p:nvSpPr>
        <p:spPr>
          <a:xfrm>
            <a:off x="1297500" y="1643750"/>
            <a:ext cx="70389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a:t>Theoretical </a:t>
            </a:r>
            <a:r>
              <a:rPr b="1" i="1" lang="en"/>
              <a:t> population: </a:t>
            </a:r>
            <a:r>
              <a:rPr lang="en"/>
              <a:t>Drug users who live in Tempe Arizona. This is the population we are looking to generalize to. We want to know what contributes to overall drug use across all of Tempe</a:t>
            </a:r>
            <a:endParaRPr b="1"/>
          </a:p>
          <a:p>
            <a:pPr indent="0" lvl="0" marL="0" rtl="0" algn="l">
              <a:spcBef>
                <a:spcPts val="1600"/>
              </a:spcBef>
              <a:spcAft>
                <a:spcPts val="0"/>
              </a:spcAft>
              <a:buNone/>
            </a:pPr>
            <a:r>
              <a:rPr b="1" i="1" lang="en"/>
              <a:t>Accessible population:</a:t>
            </a:r>
            <a:r>
              <a:rPr b="1" lang="en"/>
              <a:t> </a:t>
            </a:r>
            <a:r>
              <a:rPr lang="en"/>
              <a:t>Drug</a:t>
            </a:r>
            <a:r>
              <a:rPr lang="en"/>
              <a:t> users who live in the 3 collection sites (TP02, TP04 and TP05). The observations in the data represent the drug users we are able to detect and study</a:t>
            </a:r>
            <a:endParaRPr/>
          </a:p>
          <a:p>
            <a:pPr indent="0" lvl="0" marL="0" rtl="0" algn="l">
              <a:spcBef>
                <a:spcPts val="1600"/>
              </a:spcBef>
              <a:spcAft>
                <a:spcPts val="1600"/>
              </a:spcAft>
              <a:buNone/>
            </a:pPr>
            <a:r>
              <a:rPr b="1" i="1" lang="en"/>
              <a:t>Sampling Frame</a:t>
            </a:r>
            <a:r>
              <a:rPr b="1" i="1" lang="en"/>
              <a:t>:</a:t>
            </a:r>
            <a:r>
              <a:rPr lang="en"/>
              <a:t> Population Normalized Mass Load (PNML) estimates of drug use per 1000 taken from the 3 collection sites (TP02, TP04 and TP05). These represent our best guess at the total number of drug users within the accessible population that we will attempt to generalize to the entire city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Size of Sample</a:t>
            </a:r>
            <a:endParaRPr/>
          </a:p>
        </p:txBody>
      </p:sp>
      <p:sp>
        <p:nvSpPr>
          <p:cNvPr id="226" name="Google Shape;226;p24"/>
          <p:cNvSpPr txBox="1"/>
          <p:nvPr>
            <p:ph idx="1" type="body"/>
          </p:nvPr>
        </p:nvSpPr>
        <p:spPr>
          <a:xfrm>
            <a:off x="1297500" y="1491350"/>
            <a:ext cx="70389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Our sample has around 2400 observations in total, which includes 3 collection sites with each containing around 800 observations.</a:t>
            </a:r>
            <a:endParaRPr sz="1600"/>
          </a:p>
          <a:p>
            <a:pPr indent="0" lvl="0" marL="0" rtl="0" algn="l">
              <a:spcBef>
                <a:spcPts val="1600"/>
              </a:spcBef>
              <a:spcAft>
                <a:spcPts val="1600"/>
              </a:spcAft>
              <a:buNone/>
            </a:pPr>
            <a:r>
              <a:rPr lang="en" sz="1600"/>
              <a:t>Observations are added to each collection site daily, so our dataset will grow over time.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to External Validity of Sampling Strategy</a:t>
            </a:r>
            <a:endParaRPr/>
          </a:p>
        </p:txBody>
      </p:sp>
      <p:sp>
        <p:nvSpPr>
          <p:cNvPr id="232" name="Google Shape;232;p2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Not likely to be externally valid due to differences in drug and health policy between localities that may influence the behavior of drug users and/or the availability of drugs </a:t>
            </a:r>
            <a:endParaRPr sz="1600"/>
          </a:p>
          <a:p>
            <a:pPr indent="-330200" lvl="0" marL="457200" rtl="0" algn="l">
              <a:spcBef>
                <a:spcPts val="0"/>
              </a:spcBef>
              <a:spcAft>
                <a:spcPts val="0"/>
              </a:spcAft>
              <a:buSzPts val="1600"/>
              <a:buChar char="●"/>
            </a:pPr>
            <a:r>
              <a:rPr lang="en" sz="1600"/>
              <a:t>Ex1: Cities can prioritize treatment or enforcement</a:t>
            </a:r>
            <a:endParaRPr sz="1600"/>
          </a:p>
          <a:p>
            <a:pPr indent="-330200" lvl="0" marL="457200" rtl="0" algn="l">
              <a:spcBef>
                <a:spcPts val="0"/>
              </a:spcBef>
              <a:spcAft>
                <a:spcPts val="0"/>
              </a:spcAft>
              <a:buSzPts val="1600"/>
              <a:buChar char="●"/>
            </a:pPr>
            <a:r>
              <a:rPr lang="en" sz="1600"/>
              <a:t>Ex2: States can regulate where drugs are sold </a:t>
            </a:r>
            <a:endParaRPr sz="1600"/>
          </a:p>
          <a:p>
            <a:pPr indent="-330200" lvl="0" marL="457200" rtl="0" algn="l">
              <a:spcBef>
                <a:spcPts val="0"/>
              </a:spcBef>
              <a:spcAft>
                <a:spcPts val="0"/>
              </a:spcAft>
              <a:buSzPts val="1600"/>
              <a:buChar char="●"/>
            </a:pPr>
            <a:r>
              <a:rPr lang="en" sz="1600"/>
              <a:t>Ex3: Drug disposal can differ at local or state level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 Sampling Strategy</a:t>
            </a:r>
            <a:endParaRPr/>
          </a:p>
        </p:txBody>
      </p:sp>
      <p:sp>
        <p:nvSpPr>
          <p:cNvPr id="238" name="Google Shape;238;p26"/>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Non-probability convenience sample of all of the data available.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This is appropriate because of the limited sample size. Sampling tracts would be inappropriate because:</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Not the unit at which PNML is measured </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Would further restrict sample size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We believe it is appropriate to include information on each observation in the data at the tract level so that we can include features of the sample population that may help explain (or more likely just relate to) the estimates of drug use per 1000 in the data. </a:t>
            </a:r>
            <a:endParaRPr sz="1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5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of Pilot Data</a:t>
            </a:r>
            <a:endParaRPr/>
          </a:p>
        </p:txBody>
      </p:sp>
      <p:sp>
        <p:nvSpPr>
          <p:cNvPr id="142" name="Google Shape;142;p14"/>
          <p:cNvSpPr txBox="1"/>
          <p:nvPr>
            <p:ph idx="1" type="body"/>
          </p:nvPr>
        </p:nvSpPr>
        <p:spPr>
          <a:xfrm>
            <a:off x="4973700" y="1554100"/>
            <a:ext cx="3652500" cy="280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The source of pilot data is from the feature layer information published by TempeData on Esri ArcGIS which supports the Opioid Wastewater Collection Data Dashboard.</a:t>
            </a:r>
            <a:endParaRPr sz="1800"/>
          </a:p>
          <a:p>
            <a:pPr indent="0" lvl="0" marL="0" rtl="0" algn="l">
              <a:spcBef>
                <a:spcPts val="1600"/>
              </a:spcBef>
              <a:spcAft>
                <a:spcPts val="1600"/>
              </a:spcAft>
              <a:buNone/>
            </a:pPr>
            <a:r>
              <a:rPr lang="en" sz="1100" u="sng">
                <a:solidFill>
                  <a:schemeClr val="lt2"/>
                </a:solidFill>
                <a:latin typeface="Arial"/>
                <a:ea typeface="Arial"/>
                <a:cs typeface="Arial"/>
                <a:sym typeface="Arial"/>
                <a:hlinkClick r:id="rId3"/>
              </a:rPr>
              <a:t>https://www.arcgis.com/home/item.html?id=93ee24cbf945405c8469742555670fc5&amp;view=list#overview</a:t>
            </a:r>
            <a:endParaRPr sz="1800">
              <a:solidFill>
                <a:schemeClr val="lt2"/>
              </a:solidFill>
            </a:endParaRPr>
          </a:p>
        </p:txBody>
      </p:sp>
      <p:pic>
        <p:nvPicPr>
          <p:cNvPr id="143" name="Google Shape;143;p14"/>
          <p:cNvPicPr preferRelativeResize="0"/>
          <p:nvPr/>
        </p:nvPicPr>
        <p:blipFill>
          <a:blip r:embed="rId4">
            <a:alphaModFix/>
          </a:blip>
          <a:stretch>
            <a:fillRect/>
          </a:stretch>
        </p:blipFill>
        <p:spPr>
          <a:xfrm>
            <a:off x="365450" y="1630300"/>
            <a:ext cx="4267200" cy="2274693"/>
          </a:xfrm>
          <a:prstGeom prst="rect">
            <a:avLst/>
          </a:prstGeom>
          <a:noFill/>
          <a:ln>
            <a:noFill/>
          </a:ln>
        </p:spPr>
      </p:pic>
      <p:sp>
        <p:nvSpPr>
          <p:cNvPr id="144" name="Google Shape;144;p14"/>
          <p:cNvSpPr txBox="1"/>
          <p:nvPr/>
        </p:nvSpPr>
        <p:spPr>
          <a:xfrm>
            <a:off x="365450" y="3905000"/>
            <a:ext cx="4267200" cy="5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Lato"/>
                <a:ea typeface="Lato"/>
                <a:cs typeface="Lato"/>
                <a:sym typeface="Lato"/>
              </a:rPr>
              <a:t>Photo taken from </a:t>
            </a:r>
            <a:r>
              <a:rPr lang="en" sz="800">
                <a:solidFill>
                  <a:srgbClr val="FFFFFF"/>
                </a:solidFill>
                <a:latin typeface="Lato"/>
                <a:ea typeface="Lato"/>
                <a:cs typeface="Lato"/>
                <a:sym typeface="Lato"/>
              </a:rPr>
              <a:t>Tempe Opioid Wastewater Collection Data Dashboard. </a:t>
            </a:r>
            <a:r>
              <a:rPr lang="en" sz="800" u="sng">
                <a:solidFill>
                  <a:srgbClr val="82C7A5"/>
                </a:solidFill>
                <a:hlinkClick r:id="rId5"/>
              </a:rPr>
              <a:t>https://tempegov.maps.arcgis.com/apps/opsdashboard/index.html#/69d996bc23dc461f82d01f47a5d70bfe</a:t>
            </a:r>
            <a:endParaRPr sz="800">
              <a:solidFill>
                <a:srgbClr val="82C7A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79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of Pilot Data</a:t>
            </a:r>
            <a:endParaRPr/>
          </a:p>
        </p:txBody>
      </p:sp>
      <p:sp>
        <p:nvSpPr>
          <p:cNvPr id="150" name="Google Shape;150;p15"/>
          <p:cNvSpPr txBox="1"/>
          <p:nvPr>
            <p:ph idx="1" type="body"/>
          </p:nvPr>
        </p:nvSpPr>
        <p:spPr>
          <a:xfrm>
            <a:off x="3893975" y="1229250"/>
            <a:ext cx="4989900" cy="3620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There were three collection sites.</a:t>
            </a:r>
            <a:endParaRPr/>
          </a:p>
          <a:p>
            <a:pPr indent="-311150" lvl="0" marL="457200" rtl="0" algn="l">
              <a:spcBef>
                <a:spcPts val="0"/>
              </a:spcBef>
              <a:spcAft>
                <a:spcPts val="0"/>
              </a:spcAft>
              <a:buSzPts val="1300"/>
              <a:buChar char="●"/>
            </a:pPr>
            <a:r>
              <a:rPr lang="en"/>
              <a:t>Once the preprocessing was completed, there were four features for each collection site.</a:t>
            </a:r>
            <a:endParaRPr/>
          </a:p>
          <a:p>
            <a:pPr indent="-298450" lvl="1" marL="914400" rtl="0" algn="l">
              <a:spcBef>
                <a:spcPts val="0"/>
              </a:spcBef>
              <a:spcAft>
                <a:spcPts val="0"/>
              </a:spcAft>
              <a:buSzPts val="1100"/>
              <a:buChar char="○"/>
            </a:pPr>
            <a:r>
              <a:rPr lang="en"/>
              <a:t>Site - Area the sample was pulled from.</a:t>
            </a:r>
            <a:endParaRPr/>
          </a:p>
          <a:p>
            <a:pPr indent="-298450" lvl="2" marL="1371600" rtl="0" algn="l">
              <a:spcBef>
                <a:spcPts val="0"/>
              </a:spcBef>
              <a:spcAft>
                <a:spcPts val="0"/>
              </a:spcAft>
              <a:buSzPts val="1100"/>
              <a:buChar char="■"/>
            </a:pPr>
            <a:r>
              <a:rPr lang="en"/>
              <a:t>Either TP02, TP04, or TP05</a:t>
            </a:r>
            <a:endParaRPr/>
          </a:p>
          <a:p>
            <a:pPr indent="-298450" lvl="1" marL="914400" rtl="0" algn="l">
              <a:spcBef>
                <a:spcPts val="0"/>
              </a:spcBef>
              <a:spcAft>
                <a:spcPts val="0"/>
              </a:spcAft>
              <a:buSzPts val="1100"/>
              <a:buChar char="○"/>
            </a:pPr>
            <a:r>
              <a:rPr lang="en"/>
              <a:t>Sample_Date - date that the sample was taken on.</a:t>
            </a:r>
            <a:endParaRPr/>
          </a:p>
          <a:p>
            <a:pPr indent="-298450" lvl="2" marL="1371600" rtl="0" algn="l">
              <a:spcBef>
                <a:spcPts val="0"/>
              </a:spcBef>
              <a:spcAft>
                <a:spcPts val="0"/>
              </a:spcAft>
              <a:buSzPts val="1100"/>
              <a:buChar char="■"/>
            </a:pPr>
            <a:r>
              <a:rPr lang="en"/>
              <a:t>Range is from 5/14/18-8/25/19</a:t>
            </a:r>
            <a:endParaRPr/>
          </a:p>
          <a:p>
            <a:pPr indent="-298450" lvl="2" marL="1371600" rtl="0" algn="l">
              <a:spcBef>
                <a:spcPts val="0"/>
              </a:spcBef>
              <a:spcAft>
                <a:spcPts val="0"/>
              </a:spcAft>
              <a:buSzPts val="1100"/>
              <a:buChar char="■"/>
            </a:pPr>
            <a:r>
              <a:rPr lang="en"/>
              <a:t>All drugs were tested each day.</a:t>
            </a:r>
            <a:endParaRPr/>
          </a:p>
          <a:p>
            <a:pPr indent="-298450" lvl="1" marL="914400" rtl="0" algn="l">
              <a:spcBef>
                <a:spcPts val="0"/>
              </a:spcBef>
              <a:spcAft>
                <a:spcPts val="0"/>
              </a:spcAft>
              <a:buSzPts val="1100"/>
              <a:buChar char="○"/>
            </a:pPr>
            <a:r>
              <a:rPr lang="en"/>
              <a:t>Chemical - the chemical that was tested</a:t>
            </a:r>
            <a:endParaRPr/>
          </a:p>
          <a:p>
            <a:pPr indent="-298450" lvl="2" marL="1371600" rtl="0" algn="l">
              <a:spcBef>
                <a:spcPts val="0"/>
              </a:spcBef>
              <a:spcAft>
                <a:spcPts val="0"/>
              </a:spcAft>
              <a:buSzPts val="1100"/>
              <a:buChar char="■"/>
            </a:pPr>
            <a:r>
              <a:rPr lang="en"/>
              <a:t>Either 6-Acetylmorphine, Codeine, Fentanyl, Heroin, Norfentanyl, Noroxycodone, or Oxycodone</a:t>
            </a:r>
            <a:endParaRPr/>
          </a:p>
          <a:p>
            <a:pPr indent="-298450" lvl="1" marL="914400" rtl="0" algn="l">
              <a:spcBef>
                <a:spcPts val="0"/>
              </a:spcBef>
              <a:spcAft>
                <a:spcPts val="0"/>
              </a:spcAft>
              <a:buSzPts val="1100"/>
              <a:buChar char="○"/>
            </a:pPr>
            <a:r>
              <a:rPr lang="en"/>
              <a:t>Population Normalized Mass Load (mg/day/1000 capita) - is the calculated measurement of drugs that are detected per day for a set number of people within the city (“Fighting Opioid Misuse by Monitoring Community Health”, 2019)</a:t>
            </a:r>
            <a:endParaRPr/>
          </a:p>
        </p:txBody>
      </p:sp>
      <p:pic>
        <p:nvPicPr>
          <p:cNvPr id="151" name="Google Shape;151;p15"/>
          <p:cNvPicPr preferRelativeResize="0"/>
          <p:nvPr/>
        </p:nvPicPr>
        <p:blipFill>
          <a:blip r:embed="rId3">
            <a:alphaModFix/>
          </a:blip>
          <a:stretch>
            <a:fillRect/>
          </a:stretch>
        </p:blipFill>
        <p:spPr>
          <a:xfrm>
            <a:off x="208863" y="1813250"/>
            <a:ext cx="3762375" cy="1905000"/>
          </a:xfrm>
          <a:prstGeom prst="rect">
            <a:avLst/>
          </a:prstGeom>
          <a:noFill/>
          <a:ln>
            <a:noFill/>
          </a:ln>
        </p:spPr>
      </p:pic>
      <p:sp>
        <p:nvSpPr>
          <p:cNvPr id="152" name="Google Shape;152;p15"/>
          <p:cNvSpPr txBox="1"/>
          <p:nvPr/>
        </p:nvSpPr>
        <p:spPr>
          <a:xfrm>
            <a:off x="138413" y="3854050"/>
            <a:ext cx="3903300" cy="7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Lato"/>
                <a:ea typeface="Lato"/>
                <a:cs typeface="Lato"/>
                <a:sym typeface="Lato"/>
              </a:rPr>
              <a:t>Photo taken from the City of Tempe and Arizona State University Partner to Study City Wastewater for Public Health Information’s Fighting Opioid Misuse by Monitoring Community Health website. </a:t>
            </a:r>
            <a:r>
              <a:rPr lang="en" sz="800" u="sng">
                <a:solidFill>
                  <a:srgbClr val="82C7A5"/>
                </a:solidFill>
                <a:latin typeface="Lato"/>
                <a:ea typeface="Lato"/>
                <a:cs typeface="Lato"/>
                <a:sym typeface="Lato"/>
                <a:hlinkClick r:id="rId4"/>
              </a:rPr>
              <a:t>https://www.arcgis.com/apps/Cascade/index.html?appid=92073d7f6a6a498b987f2afdab1b9471</a:t>
            </a:r>
            <a:endParaRPr sz="800">
              <a:solidFill>
                <a:srgbClr val="82C7A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for Collection Site TP02</a:t>
            </a:r>
            <a:endParaRPr/>
          </a:p>
        </p:txBody>
      </p:sp>
      <p:pic>
        <p:nvPicPr>
          <p:cNvPr id="158" name="Google Shape;158;p16"/>
          <p:cNvPicPr preferRelativeResize="0"/>
          <p:nvPr/>
        </p:nvPicPr>
        <p:blipFill rotWithShape="1">
          <a:blip r:embed="rId3">
            <a:alphaModFix/>
          </a:blip>
          <a:srcRect b="0" l="4554" r="6485" t="5347"/>
          <a:stretch/>
        </p:blipFill>
        <p:spPr>
          <a:xfrm>
            <a:off x="248825" y="1738600"/>
            <a:ext cx="5084500" cy="2488175"/>
          </a:xfrm>
          <a:prstGeom prst="rect">
            <a:avLst/>
          </a:prstGeom>
          <a:noFill/>
          <a:ln>
            <a:noFill/>
          </a:ln>
        </p:spPr>
      </p:pic>
      <p:pic>
        <p:nvPicPr>
          <p:cNvPr id="159" name="Google Shape;159;p16"/>
          <p:cNvPicPr preferRelativeResize="0"/>
          <p:nvPr/>
        </p:nvPicPr>
        <p:blipFill>
          <a:blip r:embed="rId4">
            <a:alphaModFix/>
          </a:blip>
          <a:stretch>
            <a:fillRect/>
          </a:stretch>
        </p:blipFill>
        <p:spPr>
          <a:xfrm>
            <a:off x="5688525" y="1882550"/>
            <a:ext cx="3009900" cy="220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for Collection Site TP02</a:t>
            </a:r>
            <a:endParaRPr/>
          </a:p>
        </p:txBody>
      </p:sp>
      <p:pic>
        <p:nvPicPr>
          <p:cNvPr id="165" name="Google Shape;165;p17"/>
          <p:cNvPicPr preferRelativeResize="0"/>
          <p:nvPr/>
        </p:nvPicPr>
        <p:blipFill>
          <a:blip r:embed="rId3">
            <a:alphaModFix/>
          </a:blip>
          <a:stretch>
            <a:fillRect/>
          </a:stretch>
        </p:blipFill>
        <p:spPr>
          <a:xfrm>
            <a:off x="1088450" y="1175560"/>
            <a:ext cx="2384584" cy="1806750"/>
          </a:xfrm>
          <a:prstGeom prst="rect">
            <a:avLst/>
          </a:prstGeom>
          <a:noFill/>
          <a:ln>
            <a:noFill/>
          </a:ln>
        </p:spPr>
      </p:pic>
      <p:pic>
        <p:nvPicPr>
          <p:cNvPr id="166" name="Google Shape;166;p17"/>
          <p:cNvPicPr preferRelativeResize="0"/>
          <p:nvPr/>
        </p:nvPicPr>
        <p:blipFill rotWithShape="1">
          <a:blip r:embed="rId4">
            <a:alphaModFix/>
          </a:blip>
          <a:srcRect b="0" l="1516" r="0" t="0"/>
          <a:stretch/>
        </p:blipFill>
        <p:spPr>
          <a:xfrm>
            <a:off x="3666371" y="1161550"/>
            <a:ext cx="2503741" cy="1834725"/>
          </a:xfrm>
          <a:prstGeom prst="rect">
            <a:avLst/>
          </a:prstGeom>
          <a:noFill/>
          <a:ln>
            <a:noFill/>
          </a:ln>
        </p:spPr>
      </p:pic>
      <p:pic>
        <p:nvPicPr>
          <p:cNvPr id="167" name="Google Shape;167;p17"/>
          <p:cNvPicPr preferRelativeResize="0"/>
          <p:nvPr/>
        </p:nvPicPr>
        <p:blipFill>
          <a:blip r:embed="rId5">
            <a:alphaModFix/>
          </a:blip>
          <a:stretch>
            <a:fillRect/>
          </a:stretch>
        </p:blipFill>
        <p:spPr>
          <a:xfrm>
            <a:off x="6363475" y="1178063"/>
            <a:ext cx="2503750" cy="1801692"/>
          </a:xfrm>
          <a:prstGeom prst="rect">
            <a:avLst/>
          </a:prstGeom>
          <a:noFill/>
          <a:ln>
            <a:noFill/>
          </a:ln>
        </p:spPr>
      </p:pic>
      <p:pic>
        <p:nvPicPr>
          <p:cNvPr id="168" name="Google Shape;168;p17"/>
          <p:cNvPicPr preferRelativeResize="0"/>
          <p:nvPr/>
        </p:nvPicPr>
        <p:blipFill>
          <a:blip r:embed="rId6">
            <a:alphaModFix/>
          </a:blip>
          <a:stretch>
            <a:fillRect/>
          </a:stretch>
        </p:blipFill>
        <p:spPr>
          <a:xfrm>
            <a:off x="1028863" y="3173575"/>
            <a:ext cx="2503750" cy="1816958"/>
          </a:xfrm>
          <a:prstGeom prst="rect">
            <a:avLst/>
          </a:prstGeom>
          <a:noFill/>
          <a:ln>
            <a:noFill/>
          </a:ln>
        </p:spPr>
      </p:pic>
      <p:pic>
        <p:nvPicPr>
          <p:cNvPr id="169" name="Google Shape;169;p17"/>
          <p:cNvPicPr preferRelativeResize="0"/>
          <p:nvPr/>
        </p:nvPicPr>
        <p:blipFill>
          <a:blip r:embed="rId7">
            <a:alphaModFix/>
          </a:blip>
          <a:stretch>
            <a:fillRect/>
          </a:stretch>
        </p:blipFill>
        <p:spPr>
          <a:xfrm>
            <a:off x="3685013" y="3148675"/>
            <a:ext cx="2501069" cy="1842425"/>
          </a:xfrm>
          <a:prstGeom prst="rect">
            <a:avLst/>
          </a:prstGeom>
          <a:noFill/>
          <a:ln>
            <a:noFill/>
          </a:ln>
        </p:spPr>
      </p:pic>
      <p:pic>
        <p:nvPicPr>
          <p:cNvPr id="170" name="Google Shape;170;p17"/>
          <p:cNvPicPr preferRelativeResize="0"/>
          <p:nvPr/>
        </p:nvPicPr>
        <p:blipFill>
          <a:blip r:embed="rId8">
            <a:alphaModFix/>
          </a:blip>
          <a:stretch>
            <a:fillRect/>
          </a:stretch>
        </p:blipFill>
        <p:spPr>
          <a:xfrm>
            <a:off x="6370045" y="3126880"/>
            <a:ext cx="2490625" cy="18589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469950"/>
            <a:ext cx="70389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for Collection Site TP04</a:t>
            </a:r>
            <a:endParaRPr/>
          </a:p>
        </p:txBody>
      </p:sp>
      <p:pic>
        <p:nvPicPr>
          <p:cNvPr id="176" name="Google Shape;176;p18"/>
          <p:cNvPicPr preferRelativeResize="0"/>
          <p:nvPr/>
        </p:nvPicPr>
        <p:blipFill rotWithShape="1">
          <a:blip r:embed="rId3">
            <a:alphaModFix/>
          </a:blip>
          <a:srcRect b="0" l="3481" r="2427" t="0"/>
          <a:stretch/>
        </p:blipFill>
        <p:spPr>
          <a:xfrm>
            <a:off x="234825" y="1705850"/>
            <a:ext cx="5287350" cy="2667000"/>
          </a:xfrm>
          <a:prstGeom prst="rect">
            <a:avLst/>
          </a:prstGeom>
          <a:noFill/>
          <a:ln>
            <a:noFill/>
          </a:ln>
        </p:spPr>
      </p:pic>
      <p:pic>
        <p:nvPicPr>
          <p:cNvPr id="177" name="Google Shape;177;p18"/>
          <p:cNvPicPr preferRelativeResize="0"/>
          <p:nvPr/>
        </p:nvPicPr>
        <p:blipFill>
          <a:blip r:embed="rId4">
            <a:alphaModFix/>
          </a:blip>
          <a:stretch>
            <a:fillRect/>
          </a:stretch>
        </p:blipFill>
        <p:spPr>
          <a:xfrm>
            <a:off x="5891559" y="1746325"/>
            <a:ext cx="2605716" cy="258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17550"/>
            <a:ext cx="70389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for Collection Site TP04</a:t>
            </a:r>
            <a:endParaRPr/>
          </a:p>
        </p:txBody>
      </p:sp>
      <p:pic>
        <p:nvPicPr>
          <p:cNvPr id="183" name="Google Shape;183;p19"/>
          <p:cNvPicPr preferRelativeResize="0"/>
          <p:nvPr/>
        </p:nvPicPr>
        <p:blipFill rotWithShape="1">
          <a:blip r:embed="rId3">
            <a:alphaModFix/>
          </a:blip>
          <a:srcRect b="0" l="4717" r="6275" t="0"/>
          <a:stretch/>
        </p:blipFill>
        <p:spPr>
          <a:xfrm>
            <a:off x="1297500" y="953175"/>
            <a:ext cx="1912775" cy="1965893"/>
          </a:xfrm>
          <a:prstGeom prst="rect">
            <a:avLst/>
          </a:prstGeom>
          <a:noFill/>
          <a:ln>
            <a:noFill/>
          </a:ln>
        </p:spPr>
      </p:pic>
      <p:pic>
        <p:nvPicPr>
          <p:cNvPr id="184" name="Google Shape;184;p19"/>
          <p:cNvPicPr preferRelativeResize="0"/>
          <p:nvPr/>
        </p:nvPicPr>
        <p:blipFill rotWithShape="1">
          <a:blip r:embed="rId4">
            <a:alphaModFix/>
          </a:blip>
          <a:srcRect b="4461" l="0" r="0" t="0"/>
          <a:stretch/>
        </p:blipFill>
        <p:spPr>
          <a:xfrm>
            <a:off x="3691462" y="953188"/>
            <a:ext cx="2072125" cy="1965900"/>
          </a:xfrm>
          <a:prstGeom prst="rect">
            <a:avLst/>
          </a:prstGeom>
          <a:noFill/>
          <a:ln>
            <a:noFill/>
          </a:ln>
        </p:spPr>
      </p:pic>
      <p:pic>
        <p:nvPicPr>
          <p:cNvPr id="185" name="Google Shape;185;p19"/>
          <p:cNvPicPr preferRelativeResize="0"/>
          <p:nvPr/>
        </p:nvPicPr>
        <p:blipFill rotWithShape="1">
          <a:blip r:embed="rId5">
            <a:alphaModFix/>
          </a:blip>
          <a:srcRect b="0" l="0" r="4997" t="0"/>
          <a:stretch/>
        </p:blipFill>
        <p:spPr>
          <a:xfrm>
            <a:off x="6244749" y="941950"/>
            <a:ext cx="1987075" cy="1988375"/>
          </a:xfrm>
          <a:prstGeom prst="rect">
            <a:avLst/>
          </a:prstGeom>
          <a:noFill/>
          <a:ln>
            <a:noFill/>
          </a:ln>
        </p:spPr>
      </p:pic>
      <p:pic>
        <p:nvPicPr>
          <p:cNvPr id="186" name="Google Shape;186;p19"/>
          <p:cNvPicPr preferRelativeResize="0"/>
          <p:nvPr/>
        </p:nvPicPr>
        <p:blipFill rotWithShape="1">
          <a:blip r:embed="rId6">
            <a:alphaModFix/>
          </a:blip>
          <a:srcRect b="0" l="0" r="0" t="6742"/>
          <a:stretch/>
        </p:blipFill>
        <p:spPr>
          <a:xfrm>
            <a:off x="1299400" y="3080947"/>
            <a:ext cx="1987075" cy="1926303"/>
          </a:xfrm>
          <a:prstGeom prst="rect">
            <a:avLst/>
          </a:prstGeom>
          <a:noFill/>
          <a:ln>
            <a:noFill/>
          </a:ln>
        </p:spPr>
      </p:pic>
      <p:pic>
        <p:nvPicPr>
          <p:cNvPr id="187" name="Google Shape;187;p19"/>
          <p:cNvPicPr preferRelativeResize="0"/>
          <p:nvPr/>
        </p:nvPicPr>
        <p:blipFill rotWithShape="1">
          <a:blip r:embed="rId7">
            <a:alphaModFix/>
          </a:blip>
          <a:srcRect b="5673" l="0" r="0" t="5956"/>
          <a:stretch/>
        </p:blipFill>
        <p:spPr>
          <a:xfrm>
            <a:off x="3681700" y="3068174"/>
            <a:ext cx="2091650" cy="1951864"/>
          </a:xfrm>
          <a:prstGeom prst="rect">
            <a:avLst/>
          </a:prstGeom>
          <a:noFill/>
          <a:ln>
            <a:noFill/>
          </a:ln>
        </p:spPr>
      </p:pic>
      <p:pic>
        <p:nvPicPr>
          <p:cNvPr id="188" name="Google Shape;188;p19"/>
          <p:cNvPicPr preferRelativeResize="0"/>
          <p:nvPr/>
        </p:nvPicPr>
        <p:blipFill>
          <a:blip r:embed="rId8">
            <a:alphaModFix/>
          </a:blip>
          <a:stretch>
            <a:fillRect/>
          </a:stretch>
        </p:blipFill>
        <p:spPr>
          <a:xfrm>
            <a:off x="6244750" y="3038760"/>
            <a:ext cx="1987075" cy="2010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469950"/>
            <a:ext cx="70389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Statistics for Collection Site TP05</a:t>
            </a:r>
            <a:endParaRPr/>
          </a:p>
        </p:txBody>
      </p:sp>
      <p:pic>
        <p:nvPicPr>
          <p:cNvPr id="194" name="Google Shape;194;p20"/>
          <p:cNvPicPr preferRelativeResize="0"/>
          <p:nvPr/>
        </p:nvPicPr>
        <p:blipFill>
          <a:blip r:embed="rId3">
            <a:alphaModFix/>
          </a:blip>
          <a:stretch>
            <a:fillRect/>
          </a:stretch>
        </p:blipFill>
        <p:spPr>
          <a:xfrm>
            <a:off x="489875" y="1894050"/>
            <a:ext cx="5200650" cy="2343150"/>
          </a:xfrm>
          <a:prstGeom prst="rect">
            <a:avLst/>
          </a:prstGeom>
          <a:noFill/>
          <a:ln>
            <a:noFill/>
          </a:ln>
        </p:spPr>
      </p:pic>
      <p:pic>
        <p:nvPicPr>
          <p:cNvPr id="195" name="Google Shape;195;p20"/>
          <p:cNvPicPr preferRelativeResize="0"/>
          <p:nvPr/>
        </p:nvPicPr>
        <p:blipFill>
          <a:blip r:embed="rId4">
            <a:alphaModFix/>
          </a:blip>
          <a:stretch>
            <a:fillRect/>
          </a:stretch>
        </p:blipFill>
        <p:spPr>
          <a:xfrm>
            <a:off x="5793150" y="1893888"/>
            <a:ext cx="3148675" cy="23434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469950"/>
            <a:ext cx="70389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 for Collection Site TP05</a:t>
            </a:r>
            <a:endParaRPr/>
          </a:p>
        </p:txBody>
      </p:sp>
      <p:pic>
        <p:nvPicPr>
          <p:cNvPr id="201" name="Google Shape;201;p21"/>
          <p:cNvPicPr preferRelativeResize="0"/>
          <p:nvPr/>
        </p:nvPicPr>
        <p:blipFill>
          <a:blip r:embed="rId3">
            <a:alphaModFix/>
          </a:blip>
          <a:stretch>
            <a:fillRect/>
          </a:stretch>
        </p:blipFill>
        <p:spPr>
          <a:xfrm>
            <a:off x="1297500" y="1236200"/>
            <a:ext cx="2273024" cy="1622375"/>
          </a:xfrm>
          <a:prstGeom prst="rect">
            <a:avLst/>
          </a:prstGeom>
          <a:noFill/>
          <a:ln>
            <a:noFill/>
          </a:ln>
        </p:spPr>
      </p:pic>
      <p:pic>
        <p:nvPicPr>
          <p:cNvPr id="202" name="Google Shape;202;p21"/>
          <p:cNvPicPr preferRelativeResize="0"/>
          <p:nvPr/>
        </p:nvPicPr>
        <p:blipFill>
          <a:blip r:embed="rId4">
            <a:alphaModFix/>
          </a:blip>
          <a:stretch>
            <a:fillRect/>
          </a:stretch>
        </p:blipFill>
        <p:spPr>
          <a:xfrm>
            <a:off x="3798925" y="1236200"/>
            <a:ext cx="2273024" cy="1622375"/>
          </a:xfrm>
          <a:prstGeom prst="rect">
            <a:avLst/>
          </a:prstGeom>
          <a:noFill/>
          <a:ln>
            <a:noFill/>
          </a:ln>
        </p:spPr>
      </p:pic>
      <p:pic>
        <p:nvPicPr>
          <p:cNvPr id="203" name="Google Shape;203;p21"/>
          <p:cNvPicPr preferRelativeResize="0"/>
          <p:nvPr/>
        </p:nvPicPr>
        <p:blipFill>
          <a:blip r:embed="rId5">
            <a:alphaModFix/>
          </a:blip>
          <a:stretch>
            <a:fillRect/>
          </a:stretch>
        </p:blipFill>
        <p:spPr>
          <a:xfrm>
            <a:off x="1297500" y="3126650"/>
            <a:ext cx="2273026" cy="1698221"/>
          </a:xfrm>
          <a:prstGeom prst="rect">
            <a:avLst/>
          </a:prstGeom>
          <a:noFill/>
          <a:ln>
            <a:noFill/>
          </a:ln>
        </p:spPr>
      </p:pic>
      <p:pic>
        <p:nvPicPr>
          <p:cNvPr id="204" name="Google Shape;204;p21"/>
          <p:cNvPicPr preferRelativeResize="0"/>
          <p:nvPr/>
        </p:nvPicPr>
        <p:blipFill>
          <a:blip r:embed="rId6">
            <a:alphaModFix/>
          </a:blip>
          <a:stretch>
            <a:fillRect/>
          </a:stretch>
        </p:blipFill>
        <p:spPr>
          <a:xfrm>
            <a:off x="3733288" y="3126641"/>
            <a:ext cx="2404300" cy="1699734"/>
          </a:xfrm>
          <a:prstGeom prst="rect">
            <a:avLst/>
          </a:prstGeom>
          <a:noFill/>
          <a:ln>
            <a:noFill/>
          </a:ln>
        </p:spPr>
      </p:pic>
      <p:pic>
        <p:nvPicPr>
          <p:cNvPr id="205" name="Google Shape;205;p21"/>
          <p:cNvPicPr preferRelativeResize="0"/>
          <p:nvPr/>
        </p:nvPicPr>
        <p:blipFill>
          <a:blip r:embed="rId7">
            <a:alphaModFix/>
          </a:blip>
          <a:stretch>
            <a:fillRect/>
          </a:stretch>
        </p:blipFill>
        <p:spPr>
          <a:xfrm>
            <a:off x="6318725" y="3126875"/>
            <a:ext cx="2404300" cy="1699275"/>
          </a:xfrm>
          <a:prstGeom prst="rect">
            <a:avLst/>
          </a:prstGeom>
          <a:noFill/>
          <a:ln>
            <a:noFill/>
          </a:ln>
        </p:spPr>
      </p:pic>
      <p:pic>
        <p:nvPicPr>
          <p:cNvPr id="206" name="Google Shape;206;p21"/>
          <p:cNvPicPr preferRelativeResize="0"/>
          <p:nvPr/>
        </p:nvPicPr>
        <p:blipFill>
          <a:blip r:embed="rId8">
            <a:alphaModFix/>
          </a:blip>
          <a:stretch>
            <a:fillRect/>
          </a:stretch>
        </p:blipFill>
        <p:spPr>
          <a:xfrm>
            <a:off x="6300338" y="1228025"/>
            <a:ext cx="2314488" cy="163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