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zdhs.gov/documents/prevention/womens-childrens-health/injury-prevention/opioid-prevention/opioid-response-report-2018.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zdhs.gov/documents/prevention/womens-childrens-health/injury-prevention/opioid-prevention/opioid-response-report-2018.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8b10300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8b10300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08b10300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08b10300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08b10300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08b10300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08b10300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08b10300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08b10300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08b10300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08b10300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08b10300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08b10300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08b10300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08b10300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8b10300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08b10300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8b10300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595fe496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595fe496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08b10300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08b10300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 State Targeted Response</a:t>
            </a:r>
            <a:endParaRPr/>
          </a:p>
          <a:p>
            <a:pPr indent="0" lvl="0" marL="0" rtl="0" algn="l">
              <a:spcBef>
                <a:spcPts val="0"/>
              </a:spcBef>
              <a:spcAft>
                <a:spcPts val="0"/>
              </a:spcAft>
              <a:buNone/>
            </a:pPr>
            <a:r>
              <a:rPr lang="en" sz="1400"/>
              <a:t>The Substance Abuse and Mental Health Services Administration (SAMHSA)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084ad10b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084ad10b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084ad10b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84ad10b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84ad10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84ad10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08b1030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08b1030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C4C4F"/>
                </a:solidFill>
                <a:latin typeface="Times New Roman"/>
                <a:ea typeface="Times New Roman"/>
                <a:cs typeface="Times New Roman"/>
                <a:sym typeface="Times New Roman"/>
              </a:rPr>
              <a:t>Arizona has three Regional Behavioral Health Authorities and four Tribal Regional Behavioral Health Authorities responsible for the managed care of all individuals in the public behavioral health system.</a:t>
            </a:r>
            <a:r>
              <a:rPr lang="en" sz="600">
                <a:solidFill>
                  <a:srgbClr val="4C4C4F"/>
                </a:solidFill>
                <a:latin typeface="Times New Roman"/>
                <a:ea typeface="Times New Roman"/>
                <a:cs typeface="Times New Roman"/>
                <a:sym typeface="Times New Roman"/>
              </a:rPr>
              <a:t>73</a:t>
            </a:r>
            <a:endParaRPr sz="600">
              <a:solidFill>
                <a:srgbClr val="4C4C4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f30da9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f30da9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bf30da9b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bf30da9b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8b07b17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08b07b1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rgbClr val="5E5E60"/>
                </a:solidFill>
                <a:latin typeface="Times New Roman"/>
                <a:ea typeface="Times New Roman"/>
                <a:cs typeface="Times New Roman"/>
                <a:sym typeface="Times New Roman"/>
              </a:rPr>
              <a:t>2.2.  Sustain and enhance services in regional 24/7 Centers of Excellence, rural Medication Units, and extended hours in existing opioid treatment programs to ensure timely access to intake, assessment, inductions, and ongoing medication and psychosocial services for MAT.</a:t>
            </a:r>
            <a:endParaRPr sz="1000">
              <a:solidFill>
                <a:srgbClr val="5E5E6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000">
                <a:solidFill>
                  <a:srgbClr val="5E5E60"/>
                </a:solidFill>
                <a:latin typeface="Times New Roman"/>
                <a:ea typeface="Times New Roman"/>
                <a:cs typeface="Times New Roman"/>
                <a:sym typeface="Times New Roman"/>
              </a:rPr>
              <a:t>2.3.  Sustain and enhance services to conduct outreach and navigation of individuals with OUD and opioid- related events into treatment and ancillary resources.</a:t>
            </a:r>
            <a:endParaRPr sz="1000">
              <a:solidFill>
                <a:srgbClr val="5E5E6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000">
                <a:solidFill>
                  <a:srgbClr val="5E5E60"/>
                </a:solidFill>
                <a:latin typeface="Times New Roman"/>
                <a:ea typeface="Times New Roman"/>
                <a:cs typeface="Times New Roman"/>
                <a:sym typeface="Times New Roman"/>
              </a:rPr>
              <a:t>5.1. Increase knowledge, build skills, and create trauma-informed action among Arizona providers, stakeholders, and local communities by conducting trainings and disseminating trauma-informed action materials about the role of trauma, toxic stress, and adverse childhood experiences in the opioid epidemic.</a:t>
            </a:r>
            <a:endParaRPr sz="1000">
              <a:solidFill>
                <a:srgbClr val="5E5E6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000">
                <a:solidFill>
                  <a:srgbClr val="5E5E60"/>
                </a:solidFill>
                <a:latin typeface="Times New Roman"/>
                <a:ea typeface="Times New Roman"/>
                <a:cs typeface="Times New Roman"/>
                <a:sym typeface="Times New Roman"/>
              </a:rPr>
              <a:t>6.1. Develop, disseminate, and market statewide resources, coinciding call-lines, websites, and iOS and Android applications to the public to create a “no wrong door” approach for accessing timely resources.</a:t>
            </a:r>
            <a:endParaRPr sz="1000">
              <a:solidFill>
                <a:srgbClr val="5E5E6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8b07b17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8b07b17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https://www.azdhs.gov/documents/prevention/womens-childrens-health/injury-prevention/opioid-prevention/opioid-response-report-2018.pdf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f30da9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f30da9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https://www.azdhs.gov/documents/prevention/womens-childrens-health/injury-prevention/opioid-prevention/opioid-response-report-2018.pdf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08b10300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8b10300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Presence of Opioids in Wastewater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Gobbi, Olivia Wang, Olatunji  Akinbule, Maddie Warndorf</a:t>
            </a:r>
            <a:endParaRPr/>
          </a:p>
          <a:p>
            <a:pPr indent="0" lvl="0" marL="0" rtl="0" algn="l">
              <a:spcBef>
                <a:spcPts val="0"/>
              </a:spcBef>
              <a:spcAft>
                <a:spcPts val="0"/>
              </a:spcAft>
              <a:buNone/>
            </a:pPr>
            <a:r>
              <a:t/>
            </a:r>
            <a:endParaRPr/>
          </a:p>
        </p:txBody>
      </p:sp>
      <p:sp>
        <p:nvSpPr>
          <p:cNvPr id="136" name="Google Shape;136;p13"/>
          <p:cNvSpPr txBox="1"/>
          <p:nvPr/>
        </p:nvSpPr>
        <p:spPr>
          <a:xfrm>
            <a:off x="107950" y="4687650"/>
            <a:ext cx="25596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Internal Validity</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p>
          <a:p>
            <a:pPr indent="0" lvl="0" marL="457200" rtl="0" algn="l">
              <a:spcBef>
                <a:spcPts val="1600"/>
              </a:spcBef>
              <a:spcAft>
                <a:spcPts val="0"/>
              </a:spcAft>
              <a:buNone/>
            </a:pPr>
            <a:r>
              <a:t/>
            </a:r>
            <a:endParaRPr sz="13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
        <p:nvSpPr>
          <p:cNvPr id="218" name="Google Shape;218;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Funding Differences:</a:t>
            </a:r>
            <a:endParaRPr sz="2000"/>
          </a:p>
        </p:txBody>
      </p:sp>
      <p:sp>
        <p:nvSpPr>
          <p:cNvPr id="142" name="Google Shape;142;p14"/>
          <p:cNvSpPr txBox="1"/>
          <p:nvPr/>
        </p:nvSpPr>
        <p:spPr>
          <a:xfrm>
            <a:off x="1297500" y="1027250"/>
            <a:ext cx="3274500" cy="3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Arizona:</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2017:</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STR funded at 12 million, 16% of federal opioid funding in Arizona, $75,873,531 in total</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2018:</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$41 million increase in federal opioid funding, 54%(23 million) from SOR Program, $117,058,843 in total</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Per Capita:</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2017: $ 11/person</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2018: $17/person</a:t>
            </a:r>
            <a:endParaRPr>
              <a:solidFill>
                <a:srgbClr val="FFFFFF"/>
              </a:solidFill>
              <a:latin typeface="Lato"/>
              <a:ea typeface="Lato"/>
              <a:cs typeface="Lato"/>
              <a:sym typeface="Lato"/>
            </a:endParaRPr>
          </a:p>
        </p:txBody>
      </p:sp>
      <p:sp>
        <p:nvSpPr>
          <p:cNvPr id="143" name="Google Shape;143;p14"/>
          <p:cNvSpPr txBox="1"/>
          <p:nvPr/>
        </p:nvSpPr>
        <p:spPr>
          <a:xfrm>
            <a:off x="6139300" y="981500"/>
            <a:ext cx="2585400" cy="3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Ohio:</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2017:</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STR (administered by SAMHSA), funded at 26 million, 22% of federal opioid funding in Ohio, $119,030,865 in total</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2018:</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Received 56 million under SOR (State Opioid Response) Program, $224,921,519 in total</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Per Capita:</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2017: $10/person</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2018: $19/person</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1416600" y="22507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1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754600" y="393750"/>
            <a:ext cx="7581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1262800" y="40242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2671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rPr>
              <a:t>Leading Agencies Differences:</a:t>
            </a:r>
            <a:endParaRPr sz="2000">
              <a:solidFill>
                <a:srgbClr val="FFFFFF"/>
              </a:solidFill>
            </a:endParaRPr>
          </a:p>
        </p:txBody>
      </p:sp>
      <p:sp>
        <p:nvSpPr>
          <p:cNvPr id="149" name="Google Shape;149;p15"/>
          <p:cNvSpPr txBox="1"/>
          <p:nvPr/>
        </p:nvSpPr>
        <p:spPr>
          <a:xfrm>
            <a:off x="1342350" y="1156300"/>
            <a:ext cx="2458800" cy="37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0" name="Google Shape;150;p15"/>
          <p:cNvSpPr txBox="1"/>
          <p:nvPr/>
        </p:nvSpPr>
        <p:spPr>
          <a:xfrm>
            <a:off x="1297500" y="1027250"/>
            <a:ext cx="3274500" cy="3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Arizona:</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sz="1100">
                <a:solidFill>
                  <a:srgbClr val="FFFFFF"/>
                </a:solidFill>
                <a:latin typeface="Times New Roman"/>
                <a:ea typeface="Times New Roman"/>
                <a:cs typeface="Times New Roman"/>
                <a:sym typeface="Times New Roman"/>
              </a:rPr>
              <a:t>The Arizona Health Care Cost Containment System (AHCCCS) working with the Arizona Department of Health Services and the Governor’s Office of Youth, Faith, and Family (GOYFF)</a:t>
            </a:r>
            <a:r>
              <a:rPr lang="en" sz="1100">
                <a:solidFill>
                  <a:srgbClr val="FFFFFF"/>
                </a:solidFill>
              </a:rPr>
              <a:t> to administer </a:t>
            </a:r>
            <a:r>
              <a:rPr lang="en" sz="1100">
                <a:solidFill>
                  <a:srgbClr val="FFFFFF"/>
                </a:solidFill>
                <a:latin typeface="Times New Roman"/>
                <a:ea typeface="Times New Roman"/>
                <a:cs typeface="Times New Roman"/>
                <a:sym typeface="Times New Roman"/>
              </a:rPr>
              <a:t>Arizona’s State Targeted Response (STR), State Opioid Response (SOR), and Substance Abuse Prevention and Treatment Block Grant (SABG) programs </a:t>
            </a:r>
            <a:endParaRPr sz="11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FFFFFF"/>
              </a:buClr>
              <a:buSzPts val="1100"/>
              <a:buFont typeface="Times New Roman"/>
              <a:buChar char="●"/>
            </a:pPr>
            <a:r>
              <a:rPr lang="en" sz="1100">
                <a:solidFill>
                  <a:srgbClr val="FFFFFF"/>
                </a:solidFill>
                <a:latin typeface="Times New Roman"/>
                <a:ea typeface="Times New Roman"/>
                <a:cs typeface="Times New Roman"/>
                <a:sym typeface="Times New Roman"/>
              </a:rPr>
              <a:t>AHCCCS distributes the STR grant and the SABG to Regional Behavioral Health Authorities, including opioid treatment programs.</a:t>
            </a:r>
            <a:endParaRPr sz="11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rgbClr val="FFFFFF"/>
              </a:solidFill>
              <a:latin typeface="Times New Roman"/>
              <a:ea typeface="Times New Roman"/>
              <a:cs typeface="Times New Roman"/>
              <a:sym typeface="Times New Roman"/>
            </a:endParaRPr>
          </a:p>
        </p:txBody>
      </p:sp>
      <p:sp>
        <p:nvSpPr>
          <p:cNvPr id="151" name="Google Shape;151;p15"/>
          <p:cNvSpPr txBox="1"/>
          <p:nvPr/>
        </p:nvSpPr>
        <p:spPr>
          <a:xfrm>
            <a:off x="6139300" y="981500"/>
            <a:ext cx="2585400" cy="3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Ohio:</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sz="1100">
                <a:solidFill>
                  <a:srgbClr val="FFFFFF"/>
                </a:solidFill>
                <a:latin typeface="Times New Roman"/>
                <a:ea typeface="Times New Roman"/>
                <a:cs typeface="Times New Roman"/>
                <a:sym typeface="Times New Roman"/>
              </a:rPr>
              <a:t>The Ohio Department of Mental Health and Addiction Services (OhioMHAS)</a:t>
            </a:r>
            <a:r>
              <a:rPr lang="en" sz="1100">
                <a:solidFill>
                  <a:srgbClr val="FFFFFF"/>
                </a:solidFill>
              </a:rPr>
              <a:t> administers the majority of federal opioid funds</a:t>
            </a:r>
            <a:endParaRPr sz="1100">
              <a:solidFill>
                <a:srgbClr val="FFFFFF"/>
              </a:solidFill>
            </a:endParaRPr>
          </a:p>
          <a:p>
            <a:pPr indent="0" lvl="0" marL="457200" rtl="0" algn="l">
              <a:spcBef>
                <a:spcPts val="0"/>
              </a:spcBef>
              <a:spcAft>
                <a:spcPts val="0"/>
              </a:spcAft>
              <a:buNone/>
            </a:pPr>
            <a:r>
              <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latin typeface="Times New Roman"/>
                <a:ea typeface="Times New Roman"/>
                <a:cs typeface="Times New Roman"/>
                <a:sym typeface="Times New Roman"/>
              </a:rPr>
              <a:t>OhioMHAS distributes the State Targeted Response (STR) grant and the Substance Abuse Prevention and Treatment Block Grant (SABG) to local county alcohol, drug addiction, and mental health (ADAMH) boards</a:t>
            </a:r>
            <a:r>
              <a:rPr lang="en" sz="1100">
                <a:solidFill>
                  <a:srgbClr val="FFFFFF"/>
                </a:solidFill>
              </a:rPr>
              <a:t> </a:t>
            </a:r>
            <a:endParaRPr sz="1100">
              <a:solidFill>
                <a:srgbClr val="FFFFFF"/>
              </a:solidFill>
            </a:endParaRPr>
          </a:p>
          <a:p>
            <a:pPr indent="0" lvl="0" marL="457200" rtl="0" algn="l">
              <a:spcBef>
                <a:spcPts val="0"/>
              </a:spcBef>
              <a:spcAft>
                <a:spcPts val="0"/>
              </a:spcAft>
              <a:buNone/>
            </a:pPr>
            <a:r>
              <a:t/>
            </a:r>
            <a:endParaRPr sz="1100">
              <a:solidFill>
                <a:srgbClr val="FFFFFF"/>
              </a:solidFill>
            </a:endParaRPr>
          </a:p>
          <a:p>
            <a:pPr indent="-298450" lvl="0" marL="457200" rtl="0" algn="l">
              <a:lnSpc>
                <a:spcPct val="115000"/>
              </a:lnSpc>
              <a:spcBef>
                <a:spcPts val="1200"/>
              </a:spcBef>
              <a:spcAft>
                <a:spcPts val="0"/>
              </a:spcAft>
              <a:buClr>
                <a:srgbClr val="FFFFFF"/>
              </a:buClr>
              <a:buSzPts val="1100"/>
              <a:buChar char="●"/>
            </a:pPr>
            <a:r>
              <a:rPr lang="en" sz="1100">
                <a:solidFill>
                  <a:srgbClr val="FFFFFF"/>
                </a:solidFill>
                <a:latin typeface="Times New Roman"/>
                <a:ea typeface="Times New Roman"/>
                <a:cs typeface="Times New Roman"/>
                <a:sym typeface="Times New Roman"/>
              </a:rPr>
              <a:t>ADAMH boards each have distinct opioid projects. The treatment, prevention, and recovery services provided by ADAMH boards are also funded by local property taxes.</a:t>
            </a:r>
            <a:endParaRPr sz="1100">
              <a:solidFill>
                <a:srgbClr val="FFFFFF"/>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100">
              <a:solidFill>
                <a:srgbClr val="FFFFFF"/>
              </a:solidFill>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Opioid Spending By Department: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Opioid Spending By Category:</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Policy Differences:</a:t>
            </a:r>
            <a:endParaRPr sz="2000"/>
          </a:p>
        </p:txBody>
      </p:sp>
      <p:sp>
        <p:nvSpPr>
          <p:cNvPr id="168" name="Google Shape;168;p18"/>
          <p:cNvSpPr txBox="1"/>
          <p:nvPr/>
        </p:nvSpPr>
        <p:spPr>
          <a:xfrm>
            <a:off x="1103475" y="1203800"/>
            <a:ext cx="3076800" cy="3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Tempe: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Improve access and retention in comprehensive MAT service to treat OUD</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Increase trauma-informed prevention, treatment, and recovery activities</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Increase capacity to provide timely prevention, treatment and recovery resources to the public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169" name="Google Shape;169;p18"/>
          <p:cNvSpPr txBox="1"/>
          <p:nvPr/>
        </p:nvSpPr>
        <p:spPr>
          <a:xfrm>
            <a:off x="5699800" y="1149075"/>
            <a:ext cx="2851500" cy="37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Cincinnati:</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Immunity from minor drug possession charges for people who report overdoses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General harm reduction initiatives policies including needle exchanges &amp; infectious disease testing</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Safe consumption sites &amp; zones for drug users</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Dive Deeper Into Arizona’s Opioid Policies:</a:t>
            </a:r>
            <a:endParaRPr sz="2000"/>
          </a:p>
        </p:txBody>
      </p:sp>
      <p:sp>
        <p:nvSpPr>
          <p:cNvPr id="175" name="Google Shape;175;p19"/>
          <p:cNvSpPr txBox="1"/>
          <p:nvPr/>
        </p:nvSpPr>
        <p:spPr>
          <a:xfrm>
            <a:off x="1062700" y="1027600"/>
            <a:ext cx="7722000" cy="3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How Arizona distributes Most of its Opioid Funding: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317500" lvl="0" marL="457200" rtl="0" algn="l">
              <a:spcBef>
                <a:spcPts val="0"/>
              </a:spcBef>
              <a:spcAft>
                <a:spcPts val="0"/>
              </a:spcAft>
              <a:buClr>
                <a:srgbClr val="FFFFFF"/>
              </a:buClr>
              <a:buSzPts val="1400"/>
              <a:buFont typeface="Lato"/>
              <a:buChar char="●"/>
            </a:pPr>
            <a:r>
              <a:rPr lang="en" sz="1200">
                <a:solidFill>
                  <a:srgbClr val="FFFFFF"/>
                </a:solidFill>
              </a:rPr>
              <a:t>Enhance surveillance:</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Decrease the delay between receiving and reporting information like suspected opioid overdoses, suspected opioid deaths, naloxone doses administered, naloxone doses dispensed and neonatal abstinence syndrome from 6 to 18 months to 24 hours</a:t>
            </a:r>
            <a:r>
              <a:rPr lang="en" sz="1100">
                <a:solidFill>
                  <a:srgbClr val="FFFFFF"/>
                </a:solidFill>
              </a:rPr>
              <a:t> </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The agency’s secure web-based surveillance systems were utilized for designated reporters to electronically submit mandatory surveillance data</a:t>
            </a:r>
            <a:r>
              <a:rPr lang="en" sz="1100">
                <a:solidFill>
                  <a:srgbClr val="FFFFFF"/>
                </a:solidFill>
              </a:rPr>
              <a:t>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Testing: </a:t>
            </a:r>
            <a:endParaRPr sz="1100">
              <a:solidFill>
                <a:srgbClr val="FFFFFF"/>
              </a:solidFill>
            </a:endParaRPr>
          </a:p>
          <a:p>
            <a:pPr indent="-298450" lvl="1" marL="914400" rtl="0" algn="l">
              <a:spcBef>
                <a:spcPts val="0"/>
              </a:spcBef>
              <a:spcAft>
                <a:spcPts val="0"/>
              </a:spcAft>
              <a:buClr>
                <a:srgbClr val="FFFFFF"/>
              </a:buClr>
              <a:buSzPts val="1100"/>
              <a:buChar char="○"/>
            </a:pPr>
            <a:r>
              <a:rPr lang="en" sz="1200">
                <a:solidFill>
                  <a:srgbClr val="FFFFFF"/>
                </a:solidFill>
              </a:rPr>
              <a:t>Analyze post-mortem blood from individual suspected of experiencing a fatal opioid overdose to help identify specific drugs involved with overdose deaths in Arizona</a:t>
            </a:r>
            <a:r>
              <a:rPr lang="en" sz="1100">
                <a:solidFill>
                  <a:srgbClr val="FFFFFF"/>
                </a:solidFill>
              </a:rPr>
              <a:t> </a:t>
            </a:r>
            <a:endParaRPr sz="1100">
              <a:solidFill>
                <a:srgbClr val="FFFFFF"/>
              </a:solidFill>
            </a:endParaRPr>
          </a:p>
          <a:p>
            <a:pPr indent="0" lvl="0" marL="914400" rtl="0" algn="l">
              <a:spcBef>
                <a:spcPts val="0"/>
              </a:spcBef>
              <a:spcAft>
                <a:spcPts val="0"/>
              </a:spcAft>
              <a:buNone/>
            </a:pPr>
            <a:r>
              <a:t/>
            </a:r>
            <a:endParaRPr sz="1100">
              <a:solidFill>
                <a:srgbClr val="FFFFFF"/>
              </a:solidFill>
            </a:endParaRPr>
          </a:p>
          <a:p>
            <a:pPr indent="-298450" lvl="0" marL="457200" rtl="0" algn="l">
              <a:spcBef>
                <a:spcPts val="0"/>
              </a:spcBef>
              <a:spcAft>
                <a:spcPts val="0"/>
              </a:spcAft>
              <a:buClr>
                <a:srgbClr val="FFFFFF"/>
              </a:buClr>
              <a:buSzPts val="1100"/>
              <a:buChar char="●"/>
            </a:pPr>
            <a:r>
              <a:rPr lang="en" sz="1200">
                <a:solidFill>
                  <a:srgbClr val="FFFFFF"/>
                </a:solidFill>
              </a:rPr>
              <a:t>Surveying</a:t>
            </a:r>
            <a:r>
              <a:rPr lang="en" sz="1100">
                <a:solidFill>
                  <a:srgbClr val="FFFFFF"/>
                </a:solidFill>
              </a:rPr>
              <a:t>:</a:t>
            </a:r>
            <a:endParaRPr sz="1100">
              <a:solidFill>
                <a:srgbClr val="FFFFFF"/>
              </a:solidFill>
            </a:endParaRPr>
          </a:p>
          <a:p>
            <a:pPr indent="-298450" lvl="1" marL="914400" rtl="0" algn="l">
              <a:spcBef>
                <a:spcPts val="0"/>
              </a:spcBef>
              <a:spcAft>
                <a:spcPts val="0"/>
              </a:spcAft>
              <a:buClr>
                <a:srgbClr val="FFFFFF"/>
              </a:buClr>
              <a:buSzPts val="1100"/>
              <a:buChar char="○"/>
            </a:pPr>
            <a:r>
              <a:rPr lang="en" sz="1200">
                <a:solidFill>
                  <a:srgbClr val="FFFFFF"/>
                </a:solidFill>
              </a:rPr>
              <a:t>ADHS requested the completion of an anonymous behavioral health, substance abuse treatment and healthcare facilities survey at health care facilities</a:t>
            </a:r>
            <a:r>
              <a:rPr lang="en" sz="1100">
                <a:solidFill>
                  <a:srgbClr val="FFFFFF"/>
                </a:solidFill>
              </a:rPr>
              <a:t> </a:t>
            </a:r>
            <a:endParaRPr sz="1100">
              <a:solidFill>
                <a:srgbClr val="FFFFFF"/>
              </a:solidFill>
            </a:endParaRPr>
          </a:p>
          <a:p>
            <a:pPr indent="0" lvl="0" marL="0" rtl="0" algn="l">
              <a:spcBef>
                <a:spcPts val="0"/>
              </a:spcBef>
              <a:spcAft>
                <a:spcPts val="0"/>
              </a:spcAft>
              <a:buNone/>
            </a:pPr>
            <a:r>
              <a:t/>
            </a:r>
            <a:endParaRPr sz="1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Dive Deeper Into Arizona’s Opioid Policies (cont.):</a:t>
            </a:r>
            <a:endParaRPr sz="2000"/>
          </a:p>
        </p:txBody>
      </p:sp>
      <p:sp>
        <p:nvSpPr>
          <p:cNvPr id="181" name="Google Shape;181;p20"/>
          <p:cNvSpPr txBox="1"/>
          <p:nvPr/>
        </p:nvSpPr>
        <p:spPr>
          <a:xfrm>
            <a:off x="1062700" y="1045775"/>
            <a:ext cx="7722000" cy="39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How Arizona distributes Most of its Opioid Funding: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317500" lvl="0" marL="457200" rtl="0" algn="l">
              <a:spcBef>
                <a:spcPts val="0"/>
              </a:spcBef>
              <a:spcAft>
                <a:spcPts val="0"/>
              </a:spcAft>
              <a:buClr>
                <a:srgbClr val="FFFFFF"/>
              </a:buClr>
              <a:buSzPts val="1400"/>
              <a:buFont typeface="Lato"/>
              <a:buChar char="●"/>
            </a:pPr>
            <a:r>
              <a:rPr lang="en" sz="1200">
                <a:solidFill>
                  <a:srgbClr val="FFFFFF"/>
                </a:solidFill>
              </a:rPr>
              <a:t>Documentation: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F</a:t>
            </a:r>
            <a:r>
              <a:rPr lang="en" sz="1200">
                <a:solidFill>
                  <a:srgbClr val="FFFFFF"/>
                </a:solidFill>
              </a:rPr>
              <a:t>ocus on health and safety, provide regulatory consistency for all health care institution’s quality management program and require notification to the Department of a death of a patient from an opioid overdose</a:t>
            </a:r>
            <a:r>
              <a:rPr lang="en" sz="1100">
                <a:solidFill>
                  <a:srgbClr val="FFFFFF"/>
                </a:solidFill>
              </a:rPr>
              <a:t> </a:t>
            </a:r>
            <a:endParaRPr sz="1100">
              <a:solidFill>
                <a:srgbClr val="FFFFFF"/>
              </a:solidFill>
            </a:endParaRPr>
          </a:p>
          <a:p>
            <a:pPr indent="0" lvl="0" marL="914400" rtl="0" algn="l">
              <a:spcBef>
                <a:spcPts val="0"/>
              </a:spcBef>
              <a:spcAft>
                <a:spcPts val="0"/>
              </a:spcAft>
              <a:buNone/>
            </a:pPr>
            <a:r>
              <a:t/>
            </a:r>
            <a:endParaRPr sz="1100">
              <a:solidFill>
                <a:srgbClr val="FFFFFF"/>
              </a:solidFill>
            </a:endParaRPr>
          </a:p>
          <a:p>
            <a:pPr indent="-298450" lvl="0" marL="457200" rtl="0" algn="l">
              <a:spcBef>
                <a:spcPts val="0"/>
              </a:spcBef>
              <a:spcAft>
                <a:spcPts val="0"/>
              </a:spcAft>
              <a:buClr>
                <a:srgbClr val="FFFFFF"/>
              </a:buClr>
              <a:buSzPts val="1100"/>
              <a:buChar char="●"/>
            </a:pPr>
            <a:r>
              <a:rPr lang="en" sz="1200">
                <a:solidFill>
                  <a:srgbClr val="FFFFFF"/>
                </a:solidFill>
              </a:rPr>
              <a:t>Prevention: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Raising communities’ awareness </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Establishing opioid prescribing guideline</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Requiring Arizona medical education programs to incorporate evidence-based pain management and substance-use disorder treatment into their curriculum</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Establishing regulatory board workgroups to identify prescribing trends enforcement issues and specific improvements that should be made to enhance the prescription monitoring program and pulling together experts into task forces to address identified barriers</a:t>
            </a:r>
            <a:r>
              <a:rPr lang="en" sz="1100">
                <a:solidFill>
                  <a:srgbClr val="FFFFFF"/>
                </a:solidFill>
              </a:rPr>
              <a:t> </a:t>
            </a:r>
            <a:endParaRPr sz="1100">
              <a:solidFill>
                <a:srgbClr val="FFFFFF"/>
              </a:solidFill>
            </a:endParaRPr>
          </a:p>
          <a:p>
            <a:pPr indent="0" lvl="0" marL="914400" rtl="0" algn="l">
              <a:spcBef>
                <a:spcPts val="0"/>
              </a:spcBef>
              <a:spcAft>
                <a:spcPts val="0"/>
              </a:spcAft>
              <a:buNone/>
            </a:pPr>
            <a:r>
              <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Treatment:</a:t>
            </a:r>
            <a:endParaRPr sz="1100">
              <a:solidFill>
                <a:srgbClr val="FFFFFF"/>
              </a:solidFill>
            </a:endParaRPr>
          </a:p>
          <a:p>
            <a:pPr indent="-298450" lvl="1" marL="914400" rtl="0" algn="l">
              <a:spcBef>
                <a:spcPts val="0"/>
              </a:spcBef>
              <a:spcAft>
                <a:spcPts val="0"/>
              </a:spcAft>
              <a:buClr>
                <a:srgbClr val="FFFFFF"/>
              </a:buClr>
              <a:buSzPts val="1100"/>
              <a:buChar char="○"/>
            </a:pPr>
            <a:r>
              <a:rPr lang="en" sz="1200">
                <a:solidFill>
                  <a:srgbClr val="FFFFFF"/>
                </a:solidFill>
              </a:rPr>
              <a:t>Expanding access to naloxone</a:t>
            </a:r>
            <a:endParaRPr sz="1200">
              <a:solidFill>
                <a:srgbClr val="FFFFFF"/>
              </a:solidFill>
            </a:endParaRPr>
          </a:p>
          <a:p>
            <a:pPr indent="-298450" lvl="1" marL="914400" rtl="0" algn="l">
              <a:spcBef>
                <a:spcPts val="0"/>
              </a:spcBef>
              <a:spcAft>
                <a:spcPts val="0"/>
              </a:spcAft>
              <a:buClr>
                <a:srgbClr val="FFFFFF"/>
              </a:buClr>
              <a:buSzPts val="1100"/>
              <a:buChar char="○"/>
            </a:pPr>
            <a:r>
              <a:rPr lang="en" sz="1200">
                <a:solidFill>
                  <a:srgbClr val="FFFFFF"/>
                </a:solidFill>
              </a:rPr>
              <a:t>Creating a free, statewide consultative call line resource for prescribers to seek advice about prescribing opioids and caring for patients with opioid use disorder</a:t>
            </a:r>
            <a:r>
              <a:rPr lang="en" sz="1100">
                <a:solidFill>
                  <a:srgbClr val="FFFFFF"/>
                </a:solidFill>
              </a:rPr>
              <a:t> </a:t>
            </a:r>
            <a:endParaRPr sz="1100">
              <a:solidFill>
                <a:srgbClr val="FFFFFF"/>
              </a:solidFill>
            </a:endParaRPr>
          </a:p>
          <a:p>
            <a:pPr indent="0" lvl="0" marL="914400" rtl="0" algn="l">
              <a:spcBef>
                <a:spcPts val="0"/>
              </a:spcBef>
              <a:spcAft>
                <a:spcPts val="0"/>
              </a:spcAft>
              <a:buNone/>
            </a:pPr>
            <a:r>
              <a:t/>
            </a:r>
            <a:endParaRPr sz="12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Learn More About The Arizona Opioid Epidemic Act:</a:t>
            </a:r>
            <a:endParaRPr sz="1800"/>
          </a:p>
        </p:txBody>
      </p:sp>
      <p:sp>
        <p:nvSpPr>
          <p:cNvPr id="187" name="Google Shape;187;p21"/>
          <p:cNvSpPr txBox="1"/>
          <p:nvPr/>
        </p:nvSpPr>
        <p:spPr>
          <a:xfrm>
            <a:off x="1244975" y="930850"/>
            <a:ext cx="7306200" cy="411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Signed in 2018</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Addressed on:</a:t>
            </a:r>
            <a:endParaRPr>
              <a:solidFill>
                <a:srgbClr val="FFFFFF"/>
              </a:solidFill>
              <a:latin typeface="Lato"/>
              <a:ea typeface="Lato"/>
              <a:cs typeface="Lato"/>
              <a:sym typeface="Lato"/>
            </a:endParaRPr>
          </a:p>
          <a:p>
            <a:pPr indent="-317500" lvl="1" marL="9144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Identifying the gaps in treatment needed and provided to improve access to treatment, especially for uninsured and underinsured Arizonans, expanding access to naloxone</a:t>
            </a:r>
            <a:endParaRPr>
              <a:solidFill>
                <a:srgbClr val="FFFFFF"/>
              </a:solidFill>
              <a:latin typeface="Lato"/>
              <a:ea typeface="Lato"/>
              <a:cs typeface="Lato"/>
              <a:sym typeface="Lato"/>
            </a:endParaRPr>
          </a:p>
          <a:p>
            <a:pPr indent="-317500" lvl="1" marL="9144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Increasing oversight mechanism, c</a:t>
            </a:r>
            <a:r>
              <a:rPr lang="en">
                <a:solidFill>
                  <a:srgbClr val="FFFFFF"/>
                </a:solidFill>
                <a:latin typeface="Lato"/>
                <a:ea typeface="Lato"/>
                <a:cs typeface="Lato"/>
                <a:sym typeface="Lato"/>
              </a:rPr>
              <a:t>racking down on forged prescriptions by requiring e-prescribing, requiring all pharmacists to check the Controlled Substances Prescription Monitoring Program prior to dispensing an opioid or benzodiazepine,</a:t>
            </a:r>
            <a:endParaRPr>
              <a:solidFill>
                <a:srgbClr val="FFFFFF"/>
              </a:solidFill>
              <a:latin typeface="Lato"/>
              <a:ea typeface="Lato"/>
              <a:cs typeface="Lato"/>
              <a:sym typeface="Lato"/>
            </a:endParaRPr>
          </a:p>
          <a:p>
            <a:pPr indent="-317500" lvl="1" marL="9144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Enacting criminal penalties for manufacturers who defraud the public about their products</a:t>
            </a:r>
            <a:endParaRPr>
              <a:solidFill>
                <a:srgbClr val="FFFFFF"/>
              </a:solidFill>
              <a:latin typeface="Lato"/>
              <a:ea typeface="Lato"/>
              <a:cs typeface="Lato"/>
              <a:sym typeface="Lato"/>
            </a:endParaRPr>
          </a:p>
          <a:p>
            <a:pPr indent="-317500" lvl="1" marL="9144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Enhancing continuing medical education for all professions that prescribe or dispense opioids</a:t>
            </a:r>
            <a:endParaRPr>
              <a:solidFill>
                <a:srgbClr val="FFFFFF"/>
              </a:solidFill>
              <a:latin typeface="Lato"/>
              <a:ea typeface="Lato"/>
              <a:cs typeface="Lato"/>
              <a:sym typeface="Lato"/>
            </a:endParaRPr>
          </a:p>
          <a:p>
            <a:pPr indent="-317500" lvl="1" marL="9144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Developing social media youth prevention campaign and limiting the first-fill of an opioid prescription to five days for all opioid naïve patients and limiting dosage levels to align with federal prescribing guidelines.</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