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178137A-5853-46FB-93AB-AAFD72CE7704}">
  <a:tblStyle styleId="{E178137A-5853-46FB-93AB-AAFD72CE77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8A0D90F-71EE-410C-BBA8-5E400785E9A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zdhs.gov/documents/prevention/womens-childrens-health/injury-prevention/opioid-prevention/opioid-response-report-2018.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08b10300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08b10300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08b10300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08b10300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08b10300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08b10300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08b10300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08b10300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08b10300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08b10300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08b10300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08b10300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595fe496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595fe496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084ad10b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084ad10b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084ad10b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084ad10b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084ad10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084ad10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08b1030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08b1030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08b10300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08b10300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08b07b17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08b07b1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08b07b17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08b07b17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https://www.azdhs.gov/documents/prevention/womens-childrens-health/injury-prevention/opioid-prevention/opioid-response-report-2018.pdf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08b10300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08b10300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08b10300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08b10300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08b10300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8b10300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8b10300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8b10300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Presence of Opioids in Wastewater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Gobbi, Olivia Wang, Olatunji  Akinbule, Maddie Warndorf</a:t>
            </a:r>
            <a:endParaRPr/>
          </a:p>
          <a:p>
            <a:pPr indent="0" lvl="0" marL="0" rtl="0" algn="l">
              <a:spcBef>
                <a:spcPts val="0"/>
              </a:spcBef>
              <a:spcAft>
                <a:spcPts val="0"/>
              </a:spcAft>
              <a:buNone/>
            </a:pPr>
            <a:r>
              <a:t/>
            </a:r>
            <a:endParaRPr/>
          </a:p>
        </p:txBody>
      </p:sp>
      <p:sp>
        <p:nvSpPr>
          <p:cNvPr id="136" name="Google Shape;136;p13"/>
          <p:cNvSpPr txBox="1"/>
          <p:nvPr/>
        </p:nvSpPr>
        <p:spPr>
          <a:xfrm>
            <a:off x="107950" y="4687650"/>
            <a:ext cx="25596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Internal Validity</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Our Experimental Design to Rule Out Plausible Threats</a:t>
            </a:r>
            <a:endParaRPr sz="2000"/>
          </a:p>
        </p:txBody>
      </p:sp>
      <p:sp>
        <p:nvSpPr>
          <p:cNvPr id="205" name="Google Shape;205;p22"/>
          <p:cNvSpPr txBox="1"/>
          <p:nvPr>
            <p:ph idx="1" type="body"/>
          </p:nvPr>
        </p:nvSpPr>
        <p:spPr>
          <a:xfrm>
            <a:off x="1052550" y="1193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a perfect Tempe World, we would have all of the PNML for every tract. Then we would randomly assign which tract we would measure opioid usage based on PNML and randomly assign which tract we would measure opioid usage based on EMS Opioids Calls.</a:t>
            </a:r>
            <a:endParaRPr/>
          </a:p>
        </p:txBody>
      </p:sp>
      <p:sp>
        <p:nvSpPr>
          <p:cNvPr id="206" name="Google Shape;206;p22"/>
          <p:cNvSpPr txBox="1"/>
          <p:nvPr/>
        </p:nvSpPr>
        <p:spPr>
          <a:xfrm>
            <a:off x="1218600" y="1976575"/>
            <a:ext cx="6706800" cy="50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Lato"/>
                <a:ea typeface="Lato"/>
                <a:cs typeface="Lato"/>
                <a:sym typeface="Lato"/>
              </a:rPr>
              <a:t>Posttest-Only Control Group Design</a:t>
            </a:r>
            <a:endParaRPr sz="1800">
              <a:solidFill>
                <a:srgbClr val="FFFFFF"/>
              </a:solidFill>
              <a:latin typeface="Lato"/>
              <a:ea typeface="Lato"/>
              <a:cs typeface="Lato"/>
              <a:sym typeface="Lato"/>
            </a:endParaRPr>
          </a:p>
        </p:txBody>
      </p:sp>
      <p:graphicFrame>
        <p:nvGraphicFramePr>
          <p:cNvPr id="207" name="Google Shape;207;p22"/>
          <p:cNvGraphicFramePr/>
          <p:nvPr/>
        </p:nvGraphicFramePr>
        <p:xfrm>
          <a:off x="952500" y="2483575"/>
          <a:ext cx="3000000" cy="3000000"/>
        </p:xfrm>
        <a:graphic>
          <a:graphicData uri="http://schemas.openxmlformats.org/drawingml/2006/table">
            <a:tbl>
              <a:tblPr>
                <a:noFill/>
                <a:tableStyleId>{E178137A-5853-46FB-93AB-AAFD72CE7704}</a:tableStyleId>
              </a:tblPr>
              <a:tblGrid>
                <a:gridCol w="2413000"/>
                <a:gridCol w="2413000"/>
                <a:gridCol w="2413000"/>
              </a:tblGrid>
              <a:tr h="381000">
                <a:tc>
                  <a:txBody>
                    <a:bodyPr/>
                    <a:lstStyle/>
                    <a:p>
                      <a:pPr indent="0" lvl="0" marL="0" rtl="0" algn="l">
                        <a:spcBef>
                          <a:spcPts val="0"/>
                        </a:spcBef>
                        <a:spcAft>
                          <a:spcPts val="0"/>
                        </a:spcAft>
                        <a:buNone/>
                      </a:pPr>
                      <a:r>
                        <a:rPr lang="en">
                          <a:solidFill>
                            <a:srgbClr val="FFFFFF"/>
                          </a:solidFill>
                        </a:rPr>
                        <a:t>Randomly Assigned Tracts (R)</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Opioid Data from Tracts Measured by PNML (New Opioid Measurements) Being Published (X)</a:t>
                      </a:r>
                      <a:endParaRPr/>
                    </a:p>
                  </a:txBody>
                  <a:tcPr marT="91425" marB="91425" marR="91425" marL="91425"/>
                </a:tc>
                <a:tc>
                  <a:txBody>
                    <a:bodyPr/>
                    <a:lstStyle/>
                    <a:p>
                      <a:pPr indent="0" lvl="0" marL="0" rtl="0" algn="l">
                        <a:spcBef>
                          <a:spcPts val="0"/>
                        </a:spcBef>
                        <a:spcAft>
                          <a:spcPts val="0"/>
                        </a:spcAft>
                        <a:buNone/>
                      </a:pPr>
                      <a:r>
                        <a:rPr lang="en"/>
                        <a:t> </a:t>
                      </a:r>
                      <a:r>
                        <a:rPr lang="en">
                          <a:solidFill>
                            <a:srgbClr val="FFFFFF"/>
                          </a:solidFill>
                        </a:rPr>
                        <a:t>Observe Community and City Policy Effects (O)</a:t>
                      </a:r>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Randomly Assigned Tracts (R)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Opioid Data from Tracts Measured by EMS Opioid Call Data Being Published (Control because they have been publishing this data longer)</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Observe Community and City Policy Effects (O)</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Assignment of Subjects?</a:t>
            </a:r>
            <a:endParaRPr/>
          </a:p>
        </p:txBody>
      </p:sp>
      <p:sp>
        <p:nvSpPr>
          <p:cNvPr id="213" name="Google Shape;213;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study cannot randomly assign subjects because we have no control over which subjects live in which area</a:t>
            </a:r>
            <a:endParaRPr/>
          </a:p>
          <a:p>
            <a:pPr indent="-311150" lvl="0" marL="457200" rtl="0" algn="l">
              <a:spcBef>
                <a:spcPts val="0"/>
              </a:spcBef>
              <a:spcAft>
                <a:spcPts val="0"/>
              </a:spcAft>
              <a:buSzPts val="1300"/>
              <a:buChar char="●"/>
            </a:pPr>
            <a:r>
              <a:rPr lang="en"/>
              <a:t>Our study does not need to  randomly assign subjects because we are not directly introducing a treatment to the population.</a:t>
            </a:r>
            <a:endParaRPr/>
          </a:p>
          <a:p>
            <a:pPr indent="-311150" lvl="0" marL="457200" rtl="0" algn="l">
              <a:spcBef>
                <a:spcPts val="0"/>
              </a:spcBef>
              <a:spcAft>
                <a:spcPts val="0"/>
              </a:spcAft>
              <a:buSzPts val="1300"/>
              <a:buChar char="●"/>
            </a:pPr>
            <a:r>
              <a:rPr lang="en" sz="1300"/>
              <a:t>Our objective is observing opioid use through the PNML or EMS estimates in a given area and noting what features of that area may be correlated with those opioid estimates.</a:t>
            </a:r>
            <a:endParaRPr sz="1300"/>
          </a:p>
          <a:p>
            <a:pPr indent="0" lvl="0" marL="457200" rtl="0" algn="l">
              <a:spcBef>
                <a:spcPts val="1600"/>
              </a:spcBef>
              <a:spcAft>
                <a:spcPts val="0"/>
              </a:spcAft>
              <a:buNone/>
            </a:pPr>
            <a:r>
              <a:t/>
            </a:r>
            <a:endParaRPr sz="13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t>
            </a:r>
            <a:r>
              <a:rPr lang="en" sz="2000"/>
              <a:t>lausible Threats to Internal Validity that We Are Unable to Address</a:t>
            </a:r>
            <a:endParaRPr sz="2000"/>
          </a:p>
        </p:txBody>
      </p:sp>
      <p:sp>
        <p:nvSpPr>
          <p:cNvPr id="219" name="Google Shape;219;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Without random assignment to</a:t>
            </a:r>
            <a:r>
              <a:rPr lang="en"/>
              <a:t> a subsample to a specific intervention, any association we observe is assumed to be merely suggestive and not causal. </a:t>
            </a:r>
            <a:endParaRPr/>
          </a:p>
          <a:p>
            <a:pPr indent="-311150" lvl="0" marL="457200" rtl="0" algn="l">
              <a:spcBef>
                <a:spcPts val="1600"/>
              </a:spcBef>
              <a:spcAft>
                <a:spcPts val="0"/>
              </a:spcAft>
              <a:buSzPts val="1300"/>
              <a:buChar char="●"/>
            </a:pPr>
            <a:r>
              <a:rPr lang="en"/>
              <a:t>Potential self-selection of the population into the census tracts in Tempe we are observing. This may bias our estimates.</a:t>
            </a:r>
            <a:endParaRPr/>
          </a:p>
          <a:p>
            <a:pPr indent="-311150" lvl="0" marL="457200" rtl="0" algn="l">
              <a:spcBef>
                <a:spcPts val="0"/>
              </a:spcBef>
              <a:spcAft>
                <a:spcPts val="0"/>
              </a:spcAft>
              <a:buSzPts val="1300"/>
              <a:buChar char="●"/>
            </a:pPr>
            <a:r>
              <a:rPr lang="en"/>
              <a:t>Susceptible to potential spillover effects between watersheds in the collection areas that may over or understate the effects of a given characteristic on opiate use in the census tracts.</a:t>
            </a:r>
            <a:endParaRPr/>
          </a:p>
          <a:p>
            <a:pPr indent="-311150" lvl="0" marL="457200" rtl="0" algn="l">
              <a:spcBef>
                <a:spcPts val="0"/>
              </a:spcBef>
              <a:spcAft>
                <a:spcPts val="0"/>
              </a:spcAft>
              <a:buSzPts val="1300"/>
              <a:buChar char="●"/>
            </a:pPr>
            <a:r>
              <a:rPr lang="en"/>
              <a:t>Inability to </a:t>
            </a:r>
            <a:r>
              <a:rPr lang="en"/>
              <a:t>distinguish</a:t>
            </a:r>
            <a:r>
              <a:rPr lang="en"/>
              <a:t> between prescribed and unprescribed use of opioids in our PNML estimates because we are only observing total usage in the city wastewater.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a:t>
            </a:r>
            <a:r>
              <a:rPr lang="en" sz="2000"/>
              <a:t>ombination of Quasi-Experimental Designs to Mitigate the Remaining Threats to Internal Validity</a:t>
            </a:r>
            <a:endParaRPr sz="2000"/>
          </a:p>
        </p:txBody>
      </p:sp>
      <p:sp>
        <p:nvSpPr>
          <p:cNvPr id="225" name="Google Shape;225;p25"/>
          <p:cNvSpPr txBox="1"/>
          <p:nvPr>
            <p:ph idx="1" type="body"/>
          </p:nvPr>
        </p:nvSpPr>
        <p:spPr>
          <a:xfrm>
            <a:off x="4318450" y="1567550"/>
            <a:ext cx="4017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b="1" i="1" lang="en" sz="1200">
                <a:solidFill>
                  <a:srgbClr val="FFFFFF"/>
                </a:solidFill>
                <a:latin typeface="Arial"/>
                <a:ea typeface="Arial"/>
                <a:cs typeface="Arial"/>
                <a:sym typeface="Arial"/>
              </a:rPr>
              <a:t>Proposed Design: </a:t>
            </a:r>
            <a:r>
              <a:rPr lang="en" sz="1200">
                <a:solidFill>
                  <a:srgbClr val="FFFFFF"/>
                </a:solidFill>
                <a:latin typeface="Arial"/>
                <a:ea typeface="Arial"/>
                <a:cs typeface="Arial"/>
                <a:sym typeface="Arial"/>
              </a:rPr>
              <a:t>Equivalent materials quasi-experimental design (w/spatial regression)</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Char char="●"/>
            </a:pPr>
            <a:r>
              <a:rPr lang="en" sz="1200">
                <a:solidFill>
                  <a:srgbClr val="FFFFFF"/>
                </a:solidFill>
                <a:latin typeface="Arial"/>
                <a:ea typeface="Arial"/>
                <a:cs typeface="Arial"/>
                <a:sym typeface="Arial"/>
              </a:rPr>
              <a:t>Test the effects of the same demographic or health predictors (X1, X2,...)on different measures (PNML, EMS calls, etc. ) of opioid use such as the PNML wastewater estimates and the EMS call data. </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Char char="●"/>
            </a:pPr>
            <a:r>
              <a:rPr lang="en" sz="1200">
                <a:solidFill>
                  <a:srgbClr val="FFFFFF"/>
                </a:solidFill>
                <a:latin typeface="Arial"/>
                <a:ea typeface="Arial"/>
                <a:cs typeface="Arial"/>
                <a:sym typeface="Arial"/>
              </a:rPr>
              <a:t>A determination of a consistent relationship between the same group of certain community factors and different proxies for opioid can help bolster our claim that these risk factors are enduring</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Assumes EMS, PNML, other measures have a 1:1 representation with Opioid use/users (weak assumption)</a:t>
            </a:r>
            <a:endParaRPr sz="1200">
              <a:solidFill>
                <a:srgbClr val="FFFFFF"/>
              </a:solidFill>
              <a:latin typeface="Arial"/>
              <a:ea typeface="Arial"/>
              <a:cs typeface="Arial"/>
              <a:sym typeface="Arial"/>
            </a:endParaRPr>
          </a:p>
        </p:txBody>
      </p:sp>
      <p:pic>
        <p:nvPicPr>
          <p:cNvPr id="226" name="Google Shape;226;p25"/>
          <p:cNvPicPr preferRelativeResize="0"/>
          <p:nvPr/>
        </p:nvPicPr>
        <p:blipFill>
          <a:blip r:embed="rId3">
            <a:alphaModFix/>
          </a:blip>
          <a:stretch>
            <a:fillRect/>
          </a:stretch>
        </p:blipFill>
        <p:spPr>
          <a:xfrm>
            <a:off x="572526" y="1567550"/>
            <a:ext cx="3549287" cy="3336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ow We Would Rule Out Other Measures the size of these remaining threats.</a:t>
            </a:r>
            <a:endParaRPr/>
          </a:p>
        </p:txBody>
      </p:sp>
      <p:sp>
        <p:nvSpPr>
          <p:cNvPr id="232" name="Google Shape;23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Instrumentation Confound</a:t>
            </a:r>
            <a:endParaRPr/>
          </a:p>
          <a:p>
            <a:pPr indent="-298450" lvl="1" marL="914400" rtl="0" algn="l">
              <a:spcBef>
                <a:spcPts val="0"/>
              </a:spcBef>
              <a:spcAft>
                <a:spcPts val="0"/>
              </a:spcAft>
              <a:buSzPts val="1100"/>
              <a:buChar char="○"/>
            </a:pPr>
            <a:r>
              <a:rPr lang="en"/>
              <a:t>Assessing the size of instrumentation with potentially other available data e.g research that has already been conducted related to the level of supervised/subscribed opioid use related to each facility type </a:t>
            </a:r>
            <a:endParaRPr/>
          </a:p>
          <a:p>
            <a:pPr indent="-298450" lvl="1" marL="914400" rtl="0" algn="l">
              <a:spcBef>
                <a:spcPts val="0"/>
              </a:spcBef>
              <a:spcAft>
                <a:spcPts val="0"/>
              </a:spcAft>
              <a:buSzPts val="1100"/>
              <a:buChar char="○"/>
            </a:pPr>
            <a:r>
              <a:rPr lang="en"/>
              <a:t>Contacting </a:t>
            </a:r>
            <a:r>
              <a:rPr lang="en"/>
              <a:t>ASU </a:t>
            </a:r>
            <a:r>
              <a:rPr lang="en"/>
              <a:t>Researchers</a:t>
            </a:r>
            <a:r>
              <a:rPr lang="en"/>
              <a:t>  to ask them about their methods and threshold to cross-reference research done regarding the measurements of wastewater opioid data and their accuracies to measure the size of the instrumentation confound.</a:t>
            </a:r>
            <a:endParaRPr/>
          </a:p>
          <a:p>
            <a:pPr indent="-311150" lvl="0" marL="457200" rtl="0" algn="l">
              <a:spcBef>
                <a:spcPts val="0"/>
              </a:spcBef>
              <a:spcAft>
                <a:spcPts val="0"/>
              </a:spcAft>
              <a:buSzPts val="1300"/>
              <a:buChar char="●"/>
            </a:pPr>
            <a:r>
              <a:rPr lang="en"/>
              <a:t>Experimental Mortality</a:t>
            </a:r>
            <a:endParaRPr/>
          </a:p>
          <a:p>
            <a:pPr indent="-298450" lvl="1" marL="914400" rtl="0" algn="l">
              <a:spcBef>
                <a:spcPts val="0"/>
              </a:spcBef>
              <a:spcAft>
                <a:spcPts val="0"/>
              </a:spcAft>
              <a:buSzPts val="1100"/>
              <a:buChar char="○"/>
            </a:pPr>
            <a:r>
              <a:rPr lang="en"/>
              <a:t>monitoring the census data overlaid with the census tracts to closely monitor the change in population in different areas. </a:t>
            </a:r>
            <a:endParaRPr/>
          </a:p>
          <a:p>
            <a:pPr indent="-298450" lvl="1" marL="914400" rtl="0" algn="l">
              <a:spcBef>
                <a:spcPts val="0"/>
              </a:spcBef>
              <a:spcAft>
                <a:spcPts val="0"/>
              </a:spcAft>
              <a:buSzPts val="1100"/>
              <a:buChar char="○"/>
            </a:pPr>
            <a:r>
              <a:rPr lang="en"/>
              <a:t>census is not collected in the same frequency as the wastewater opioid detection, we will have to make sure that they are on the same frame. Or, if the census data show that in the long run, the population in each and all areas are largely consistent</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Our</a:t>
            </a:r>
            <a:r>
              <a:rPr lang="en" sz="2000"/>
              <a:t> Proposed Experimental or Quasi-Experimental Design on Pilot Data</a:t>
            </a:r>
            <a:endParaRPr sz="2000"/>
          </a:p>
        </p:txBody>
      </p:sp>
      <p:pic>
        <p:nvPicPr>
          <p:cNvPr id="238" name="Google Shape;238;p27"/>
          <p:cNvPicPr preferRelativeResize="0"/>
          <p:nvPr/>
        </p:nvPicPr>
        <p:blipFill>
          <a:blip r:embed="rId3">
            <a:alphaModFix/>
          </a:blip>
          <a:stretch>
            <a:fillRect/>
          </a:stretch>
        </p:blipFill>
        <p:spPr>
          <a:xfrm>
            <a:off x="2693833" y="1460250"/>
            <a:ext cx="3756334" cy="3530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PNML within Collection Sites</a:t>
            </a:r>
            <a:endParaRPr/>
          </a:p>
        </p:txBody>
      </p:sp>
      <p:pic>
        <p:nvPicPr>
          <p:cNvPr id="244" name="Google Shape;244;p28"/>
          <p:cNvPicPr preferRelativeResize="0"/>
          <p:nvPr/>
        </p:nvPicPr>
        <p:blipFill>
          <a:blip r:embed="rId3">
            <a:alphaModFix/>
          </a:blip>
          <a:stretch>
            <a:fillRect/>
          </a:stretch>
        </p:blipFill>
        <p:spPr>
          <a:xfrm>
            <a:off x="2750725" y="1061450"/>
            <a:ext cx="3642550" cy="3858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124275" y="13370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latin typeface="Arial"/>
                <a:ea typeface="Arial"/>
                <a:cs typeface="Arial"/>
                <a:sym typeface="Arial"/>
              </a:rPr>
              <a:t>For EMS Opioid Calls within Collection Sites</a:t>
            </a:r>
            <a:endParaRPr sz="2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2000">
              <a:solidFill>
                <a:srgbClr val="FFFFFF"/>
              </a:solidFill>
              <a:latin typeface="Arial"/>
              <a:ea typeface="Arial"/>
              <a:cs typeface="Arial"/>
              <a:sym typeface="Arial"/>
            </a:endParaRPr>
          </a:p>
        </p:txBody>
      </p:sp>
      <p:pic>
        <p:nvPicPr>
          <p:cNvPr id="250" name="Google Shape;250;p29"/>
          <p:cNvPicPr preferRelativeResize="0"/>
          <p:nvPr/>
        </p:nvPicPr>
        <p:blipFill>
          <a:blip r:embed="rId3">
            <a:alphaModFix/>
          </a:blip>
          <a:stretch>
            <a:fillRect/>
          </a:stretch>
        </p:blipFill>
        <p:spPr>
          <a:xfrm>
            <a:off x="2308525" y="2126675"/>
            <a:ext cx="4038600" cy="2800350"/>
          </a:xfrm>
          <a:prstGeom prst="rect">
            <a:avLst/>
          </a:prstGeom>
          <a:noFill/>
          <a:ln>
            <a:noFill/>
          </a:ln>
        </p:spPr>
      </p:pic>
      <p:graphicFrame>
        <p:nvGraphicFramePr>
          <p:cNvPr id="251" name="Google Shape;251;p29"/>
          <p:cNvGraphicFramePr/>
          <p:nvPr/>
        </p:nvGraphicFramePr>
        <p:xfrm>
          <a:off x="1759600" y="676600"/>
          <a:ext cx="3000000" cy="3000000"/>
        </p:xfrm>
        <a:graphic>
          <a:graphicData uri="http://schemas.openxmlformats.org/drawingml/2006/table">
            <a:tbl>
              <a:tblPr>
                <a:noFill/>
                <a:tableStyleId>{48A0D90F-71EE-410C-BBA8-5E400785E9A9}</a:tableStyleId>
              </a:tblPr>
              <a:tblGrid>
                <a:gridCol w="1085850"/>
                <a:gridCol w="1238250"/>
                <a:gridCol w="1352550"/>
                <a:gridCol w="1638300"/>
              </a:tblGrid>
              <a:tr h="1076050">
                <a:tc>
                  <a:txBody>
                    <a:bodyPr/>
                    <a:lstStyle/>
                    <a:p>
                      <a:pPr indent="0" lvl="0" marL="0" rtl="0" algn="l">
                        <a:spcBef>
                          <a:spcPts val="0"/>
                        </a:spcBef>
                        <a:spcAft>
                          <a:spcPts val="0"/>
                        </a:spcAft>
                        <a:buNone/>
                      </a:pPr>
                      <a:r>
                        <a:rPr lang="en" sz="1000">
                          <a:solidFill>
                            <a:srgbClr val="FFFFFF"/>
                          </a:solidFill>
                        </a:rPr>
                        <a:t>Census Tracts within Wastewater Collection Sites</a:t>
                      </a:r>
                      <a:endParaRPr sz="1000">
                        <a:solidFill>
                          <a:srgbClr val="FFFFFF"/>
                        </a:solidFill>
                      </a:endParaRPr>
                    </a:p>
                    <a:p>
                      <a:pPr indent="0" lvl="0" marL="0" rtl="0" algn="l">
                        <a:spcBef>
                          <a:spcPts val="0"/>
                        </a:spcBef>
                        <a:spcAft>
                          <a:spcPts val="0"/>
                        </a:spcAft>
                        <a:buNone/>
                      </a:pPr>
                      <a:r>
                        <a:rPr lang="en" sz="1000">
                          <a:solidFill>
                            <a:srgbClr val="FFFFFF"/>
                          </a:solidFill>
                        </a:rPr>
                        <a:t>(N)</a:t>
                      </a:r>
                      <a:endParaRPr sz="10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Observe breakdown of selected Factors (ages for now)</a:t>
                      </a:r>
                      <a:endParaRPr sz="1000">
                        <a:solidFill>
                          <a:srgbClr val="FFFFFF"/>
                        </a:solidFill>
                      </a:endParaRPr>
                    </a:p>
                    <a:p>
                      <a:pPr indent="0" lvl="0" marL="0" rtl="0" algn="l">
                        <a:spcBef>
                          <a:spcPts val="0"/>
                        </a:spcBef>
                        <a:spcAft>
                          <a:spcPts val="0"/>
                        </a:spcAft>
                        <a:buNone/>
                      </a:pPr>
                      <a:r>
                        <a:rPr lang="en" sz="1000">
                          <a:solidFill>
                            <a:srgbClr val="FFFFFF"/>
                          </a:solidFill>
                        </a:rPr>
                        <a:t>(O)</a:t>
                      </a:r>
                      <a:endParaRPr sz="10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Opioid Usage Measured by EMS Opioid Related Calls </a:t>
                      </a:r>
                      <a:endParaRPr sz="1000">
                        <a:solidFill>
                          <a:srgbClr val="FFFFFF"/>
                        </a:solidFill>
                      </a:endParaRPr>
                    </a:p>
                    <a:p>
                      <a:pPr indent="0" lvl="0" marL="0" rtl="0" algn="l">
                        <a:spcBef>
                          <a:spcPts val="0"/>
                        </a:spcBef>
                        <a:spcAft>
                          <a:spcPts val="0"/>
                        </a:spcAft>
                        <a:buNone/>
                      </a:pPr>
                      <a:r>
                        <a:rPr lang="en" sz="1000">
                          <a:solidFill>
                            <a:srgbClr val="FFFFFF"/>
                          </a:solidFill>
                        </a:rPr>
                        <a:t>(M</a:t>
                      </a:r>
                      <a:r>
                        <a:rPr baseline="-25000" lang="en" sz="1000">
                          <a:solidFill>
                            <a:srgbClr val="FFFFFF"/>
                          </a:solidFill>
                        </a:rPr>
                        <a:t>b</a:t>
                      </a:r>
                      <a:r>
                        <a:rPr lang="en" sz="1000">
                          <a:solidFill>
                            <a:srgbClr val="FFFFFF"/>
                          </a:solidFill>
                        </a:rPr>
                        <a:t>X</a:t>
                      </a:r>
                      <a:r>
                        <a:rPr baseline="-25000" lang="en" sz="1000">
                          <a:solidFill>
                            <a:srgbClr val="FFFFFF"/>
                          </a:solidFill>
                        </a:rPr>
                        <a:t>1</a:t>
                      </a:r>
                      <a:r>
                        <a:rPr lang="en" sz="1000">
                          <a:solidFill>
                            <a:srgbClr val="FFFFFF"/>
                          </a:solidFill>
                        </a:rPr>
                        <a:t>)</a:t>
                      </a:r>
                      <a:endParaRPr sz="10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Observe which age group has higher EMS calls based on location within the wastewater collection site.</a:t>
                      </a:r>
                      <a:endParaRPr sz="1000">
                        <a:solidFill>
                          <a:srgbClr val="FFFFFF"/>
                        </a:solidFill>
                      </a:endParaRPr>
                    </a:p>
                    <a:p>
                      <a:pPr indent="0" lvl="0" marL="0" rtl="0" algn="l">
                        <a:spcBef>
                          <a:spcPts val="0"/>
                        </a:spcBef>
                        <a:spcAft>
                          <a:spcPts val="0"/>
                        </a:spcAft>
                        <a:buNone/>
                      </a:pPr>
                      <a:r>
                        <a:rPr lang="en" sz="1000">
                          <a:solidFill>
                            <a:srgbClr val="FFFFFF"/>
                          </a:solidFill>
                        </a:rPr>
                        <a:t>(O)</a:t>
                      </a:r>
                      <a:endParaRPr sz="10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252" name="Google Shape;252;p29"/>
          <p:cNvSpPr txBox="1"/>
          <p:nvPr/>
        </p:nvSpPr>
        <p:spPr>
          <a:xfrm>
            <a:off x="355600" y="1790550"/>
            <a:ext cx="49959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Lato"/>
                <a:ea typeface="Lato"/>
                <a:cs typeface="Lato"/>
                <a:sym typeface="Lato"/>
              </a:rPr>
              <a:t>Area 2</a:t>
            </a:r>
            <a:endParaRPr sz="2000">
              <a:solidFill>
                <a:srgbClr val="FFFFFF"/>
              </a:solidFill>
              <a:latin typeface="Lato"/>
              <a:ea typeface="Lato"/>
              <a:cs typeface="Lato"/>
              <a:sym typeface="Lato"/>
            </a:endParaRPr>
          </a:p>
        </p:txBody>
      </p:sp>
      <p:sp>
        <p:nvSpPr>
          <p:cNvPr id="253" name="Google Shape;253;p29"/>
          <p:cNvSpPr txBox="1"/>
          <p:nvPr/>
        </p:nvSpPr>
        <p:spPr>
          <a:xfrm>
            <a:off x="6615700" y="2709125"/>
            <a:ext cx="11118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No regressors are statistically significant</a:t>
            </a:r>
            <a:endParaRPr sz="1000">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754600" y="393750"/>
            <a:ext cx="7581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Area 4                                          Area 5</a:t>
            </a:r>
            <a:endParaRPr/>
          </a:p>
        </p:txBody>
      </p:sp>
      <p:pic>
        <p:nvPicPr>
          <p:cNvPr id="259" name="Google Shape;259;p30"/>
          <p:cNvPicPr preferRelativeResize="0"/>
          <p:nvPr/>
        </p:nvPicPr>
        <p:blipFill>
          <a:blip r:embed="rId3">
            <a:alphaModFix/>
          </a:blip>
          <a:stretch>
            <a:fillRect/>
          </a:stretch>
        </p:blipFill>
        <p:spPr>
          <a:xfrm>
            <a:off x="522325" y="1393725"/>
            <a:ext cx="3533925" cy="3595174"/>
          </a:xfrm>
          <a:prstGeom prst="rect">
            <a:avLst/>
          </a:prstGeom>
          <a:noFill/>
          <a:ln>
            <a:noFill/>
          </a:ln>
        </p:spPr>
      </p:pic>
      <p:pic>
        <p:nvPicPr>
          <p:cNvPr id="260" name="Google Shape;260;p30"/>
          <p:cNvPicPr preferRelativeResize="0"/>
          <p:nvPr/>
        </p:nvPicPr>
        <p:blipFill>
          <a:blip r:embed="rId4">
            <a:alphaModFix/>
          </a:blip>
          <a:stretch>
            <a:fillRect/>
          </a:stretch>
        </p:blipFill>
        <p:spPr>
          <a:xfrm>
            <a:off x="4269325" y="1393725"/>
            <a:ext cx="3435775" cy="3595175"/>
          </a:xfrm>
          <a:prstGeom prst="rect">
            <a:avLst/>
          </a:prstGeom>
          <a:noFill/>
          <a:ln>
            <a:noFill/>
          </a:ln>
        </p:spPr>
      </p:pic>
      <p:sp>
        <p:nvSpPr>
          <p:cNvPr id="261" name="Google Shape;261;p30"/>
          <p:cNvSpPr txBox="1"/>
          <p:nvPr/>
        </p:nvSpPr>
        <p:spPr>
          <a:xfrm>
            <a:off x="7918175" y="2460250"/>
            <a:ext cx="11118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No regressors are statistically significant</a:t>
            </a:r>
            <a:endParaRPr sz="1000">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1262800" y="40242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latin typeface="Arial"/>
                <a:ea typeface="Arial"/>
                <a:cs typeface="Arial"/>
                <a:sym typeface="Arial"/>
              </a:rPr>
              <a:t>For EMS Opioid Calls in Non-Collection Sites</a:t>
            </a:r>
            <a:endParaRPr sz="20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pic>
        <p:nvPicPr>
          <p:cNvPr id="267" name="Google Shape;267;p31"/>
          <p:cNvPicPr preferRelativeResize="0"/>
          <p:nvPr/>
        </p:nvPicPr>
        <p:blipFill>
          <a:blip r:embed="rId3">
            <a:alphaModFix/>
          </a:blip>
          <a:stretch>
            <a:fillRect/>
          </a:stretch>
        </p:blipFill>
        <p:spPr>
          <a:xfrm>
            <a:off x="2550950" y="2447025"/>
            <a:ext cx="3623000" cy="2384750"/>
          </a:xfrm>
          <a:prstGeom prst="rect">
            <a:avLst/>
          </a:prstGeom>
          <a:noFill/>
          <a:ln>
            <a:noFill/>
          </a:ln>
        </p:spPr>
      </p:pic>
      <p:graphicFrame>
        <p:nvGraphicFramePr>
          <p:cNvPr id="268" name="Google Shape;268;p31"/>
          <p:cNvGraphicFramePr/>
          <p:nvPr/>
        </p:nvGraphicFramePr>
        <p:xfrm>
          <a:off x="1426175" y="1411288"/>
          <a:ext cx="3000000" cy="3000000"/>
        </p:xfrm>
        <a:graphic>
          <a:graphicData uri="http://schemas.openxmlformats.org/drawingml/2006/table">
            <a:tbl>
              <a:tblPr>
                <a:noFill/>
                <a:tableStyleId>{48A0D90F-71EE-410C-BBA8-5E400785E9A9}</a:tableStyleId>
              </a:tblPr>
              <a:tblGrid>
                <a:gridCol w="1400525"/>
                <a:gridCol w="1160125"/>
                <a:gridCol w="1599125"/>
                <a:gridCol w="2424775"/>
              </a:tblGrid>
              <a:tr h="940975">
                <a:tc>
                  <a:txBody>
                    <a:bodyPr/>
                    <a:lstStyle/>
                    <a:p>
                      <a:pPr indent="0" lvl="0" marL="0" rtl="0" algn="l">
                        <a:spcBef>
                          <a:spcPts val="0"/>
                        </a:spcBef>
                        <a:spcAft>
                          <a:spcPts val="0"/>
                        </a:spcAft>
                        <a:buNone/>
                      </a:pPr>
                      <a:r>
                        <a:rPr lang="en" sz="1000">
                          <a:solidFill>
                            <a:srgbClr val="FFFFFF"/>
                          </a:solidFill>
                        </a:rPr>
                        <a:t>Census Tracts </a:t>
                      </a:r>
                      <a:r>
                        <a:rPr b="1" lang="en" sz="1000">
                          <a:solidFill>
                            <a:srgbClr val="FFFFFF"/>
                          </a:solidFill>
                        </a:rPr>
                        <a:t>not</a:t>
                      </a:r>
                      <a:r>
                        <a:rPr lang="en" sz="1000">
                          <a:solidFill>
                            <a:srgbClr val="FFFFFF"/>
                          </a:solidFill>
                        </a:rPr>
                        <a:t> in Wastewater Collection Sites (N)</a:t>
                      </a:r>
                      <a:endParaRPr sz="10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Observe breakdown of selected Factors (ages for now)</a:t>
                      </a:r>
                      <a:endParaRPr sz="1000">
                        <a:solidFill>
                          <a:srgbClr val="FFFFFF"/>
                        </a:solidFill>
                      </a:endParaRPr>
                    </a:p>
                    <a:p>
                      <a:pPr indent="0" lvl="0" marL="0" rtl="0" algn="l">
                        <a:spcBef>
                          <a:spcPts val="0"/>
                        </a:spcBef>
                        <a:spcAft>
                          <a:spcPts val="0"/>
                        </a:spcAft>
                        <a:buNone/>
                      </a:pPr>
                      <a:r>
                        <a:rPr lang="en" sz="1000">
                          <a:solidFill>
                            <a:srgbClr val="FFFFFF"/>
                          </a:solidFill>
                        </a:rPr>
                        <a:t>(O)</a:t>
                      </a:r>
                      <a:endParaRPr sz="10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Opioid Usage Measured by EMS Opioid Related Calls </a:t>
                      </a:r>
                      <a:endParaRPr sz="1000">
                        <a:solidFill>
                          <a:srgbClr val="FFFFFF"/>
                        </a:solidFill>
                      </a:endParaRPr>
                    </a:p>
                    <a:p>
                      <a:pPr indent="0" lvl="0" marL="0" rtl="0" algn="l">
                        <a:spcBef>
                          <a:spcPts val="0"/>
                        </a:spcBef>
                        <a:spcAft>
                          <a:spcPts val="0"/>
                        </a:spcAft>
                        <a:buNone/>
                      </a:pPr>
                      <a:r>
                        <a:rPr lang="en" sz="1000">
                          <a:solidFill>
                            <a:srgbClr val="FFFFFF"/>
                          </a:solidFill>
                        </a:rPr>
                        <a:t>(M</a:t>
                      </a:r>
                      <a:r>
                        <a:rPr baseline="-25000" lang="en" sz="1000">
                          <a:solidFill>
                            <a:srgbClr val="FFFFFF"/>
                          </a:solidFill>
                        </a:rPr>
                        <a:t>b</a:t>
                      </a:r>
                      <a:r>
                        <a:rPr lang="en" sz="1000">
                          <a:solidFill>
                            <a:srgbClr val="FFFFFF"/>
                          </a:solidFill>
                        </a:rPr>
                        <a:t>X</a:t>
                      </a:r>
                      <a:r>
                        <a:rPr baseline="-25000" lang="en" sz="1000">
                          <a:solidFill>
                            <a:srgbClr val="FFFFFF"/>
                          </a:solidFill>
                        </a:rPr>
                        <a:t>0</a:t>
                      </a:r>
                      <a:r>
                        <a:rPr lang="en" sz="1000">
                          <a:solidFill>
                            <a:srgbClr val="FFFFFF"/>
                          </a:solidFill>
                        </a:rPr>
                        <a:t>)</a:t>
                      </a:r>
                      <a:endParaRPr sz="10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Observe which age group has higher EMS calls based on location </a:t>
                      </a:r>
                      <a:r>
                        <a:rPr b="1" lang="en" sz="1000">
                          <a:solidFill>
                            <a:srgbClr val="FFFFFF"/>
                          </a:solidFill>
                        </a:rPr>
                        <a:t>not</a:t>
                      </a:r>
                      <a:r>
                        <a:rPr lang="en" sz="1000">
                          <a:solidFill>
                            <a:srgbClr val="FFFFFF"/>
                          </a:solidFill>
                        </a:rPr>
                        <a:t> in the wastewater collection site.</a:t>
                      </a:r>
                      <a:endParaRPr sz="1000">
                        <a:solidFill>
                          <a:srgbClr val="FFFFFF"/>
                        </a:solidFill>
                      </a:endParaRPr>
                    </a:p>
                    <a:p>
                      <a:pPr indent="0" lvl="0" marL="0" rtl="0" algn="l">
                        <a:spcBef>
                          <a:spcPts val="0"/>
                        </a:spcBef>
                        <a:spcAft>
                          <a:spcPts val="0"/>
                        </a:spcAft>
                        <a:buNone/>
                      </a:pPr>
                      <a:r>
                        <a:rPr lang="en" sz="1000">
                          <a:solidFill>
                            <a:srgbClr val="FFFFFF"/>
                          </a:solidFill>
                        </a:rPr>
                        <a:t>(O)</a:t>
                      </a:r>
                      <a:endParaRPr sz="1000">
                        <a:solidFill>
                          <a:srgbClr val="FFFFFF"/>
                        </a:solidFill>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269" name="Google Shape;269;p31"/>
          <p:cNvSpPr txBox="1"/>
          <p:nvPr/>
        </p:nvSpPr>
        <p:spPr>
          <a:xfrm>
            <a:off x="6321525" y="2493450"/>
            <a:ext cx="11118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No regressors are statistically significant</a:t>
            </a:r>
            <a:endParaRPr sz="10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2671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rPr>
              <a:t>The Causal Theory Underlying Our Analysis and the Proposed Causes/Proposed Effects</a:t>
            </a:r>
            <a:endParaRPr sz="2000">
              <a:solidFill>
                <a:srgbClr val="FFFFFF"/>
              </a:solidFill>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Hairline"/>
              <a:buChar char="●"/>
            </a:pPr>
            <a:r>
              <a:rPr b="1" lang="en">
                <a:solidFill>
                  <a:srgbClr val="FFFFFF"/>
                </a:solidFill>
              </a:rPr>
              <a:t>Causal Theory (from previous): </a:t>
            </a:r>
            <a:r>
              <a:rPr lang="en">
                <a:solidFill>
                  <a:srgbClr val="FFFFFF"/>
                </a:solidFill>
              </a:rPr>
              <a:t>Demographic features such as poverty status, whether a person is middle aged, education level, employment status, and household income may be associated with higher incidences of opioid use in census tracts within Tempe</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Extract demographic features from  </a:t>
            </a:r>
            <a:r>
              <a:rPr lang="en">
                <a:solidFill>
                  <a:srgbClr val="FFFFFF"/>
                </a:solidFill>
              </a:rPr>
              <a:t>american</a:t>
            </a:r>
            <a:r>
              <a:rPr lang="en">
                <a:solidFill>
                  <a:srgbClr val="FFFFFF"/>
                </a:solidFill>
              </a:rPr>
              <a:t> community survey 5 year estimates (ACS5) and regress on population normalized mass load (PNML) of opioid toxicity in wastewater to test this relationship</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Stop short of calling this a causal analysis. We are looking for features that may be related to opioid use in order to identify at risk populations </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Goal is to build foundation for targeting and testing specific interventions for at “at risk populations”  in future research.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Pilot Data Demonstrating some Statistical Relationship</a:t>
            </a:r>
            <a:endParaRPr sz="2000"/>
          </a:p>
        </p:txBody>
      </p:sp>
      <p:sp>
        <p:nvSpPr>
          <p:cNvPr id="148" name="Google Shape;148;p15"/>
          <p:cNvSpPr txBox="1"/>
          <p:nvPr>
            <p:ph idx="1" type="body"/>
          </p:nvPr>
        </p:nvSpPr>
        <p:spPr>
          <a:xfrm>
            <a:off x="5201575" y="1567550"/>
            <a:ext cx="31347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Tested daily PNML time series </a:t>
            </a:r>
            <a:endParaRPr/>
          </a:p>
          <a:p>
            <a:pPr indent="-311150" lvl="0" marL="457200" rtl="0" algn="l">
              <a:spcBef>
                <a:spcPts val="0"/>
              </a:spcBef>
              <a:spcAft>
                <a:spcPts val="0"/>
              </a:spcAft>
              <a:buSzPts val="1300"/>
              <a:buChar char="●"/>
            </a:pPr>
            <a:r>
              <a:rPr lang="en"/>
              <a:t>ADF tests show mean stationary for two of the collection areas (TP05 </a:t>
            </a:r>
            <a:r>
              <a:rPr lang="en"/>
              <a:t>omitted</a:t>
            </a:r>
            <a:r>
              <a:rPr lang="en"/>
              <a:t> from pilot due to measurement issue currently being resolved)</a:t>
            </a:r>
            <a:endParaRPr/>
          </a:p>
          <a:p>
            <a:pPr indent="-311150" lvl="0" marL="457200" rtl="0" algn="l">
              <a:spcBef>
                <a:spcPts val="0"/>
              </a:spcBef>
              <a:spcAft>
                <a:spcPts val="0"/>
              </a:spcAft>
              <a:buSzPts val="1300"/>
              <a:buChar char="●"/>
            </a:pPr>
            <a:r>
              <a:rPr lang="en"/>
              <a:t>Observe some monthly cyclicality and overall spikes </a:t>
            </a:r>
            <a:endParaRPr/>
          </a:p>
          <a:p>
            <a:pPr indent="-311150" lvl="0" marL="457200" rtl="0" algn="l">
              <a:spcBef>
                <a:spcPts val="0"/>
              </a:spcBef>
              <a:spcAft>
                <a:spcPts val="0"/>
              </a:spcAft>
              <a:buSzPts val="1300"/>
              <a:buChar char="●"/>
            </a:pPr>
            <a:r>
              <a:rPr b="1" lang="en"/>
              <a:t>Conclusion</a:t>
            </a:r>
            <a:r>
              <a:rPr lang="en"/>
              <a:t>: time independence suggests OLS regression estimates are appropriate </a:t>
            </a:r>
            <a:endParaRPr/>
          </a:p>
        </p:txBody>
      </p:sp>
      <p:pic>
        <p:nvPicPr>
          <p:cNvPr id="149" name="Google Shape;149;p15"/>
          <p:cNvPicPr preferRelativeResize="0"/>
          <p:nvPr/>
        </p:nvPicPr>
        <p:blipFill>
          <a:blip r:embed="rId3">
            <a:alphaModFix/>
          </a:blip>
          <a:stretch>
            <a:fillRect/>
          </a:stretch>
        </p:blipFill>
        <p:spPr>
          <a:xfrm>
            <a:off x="401275" y="1484525"/>
            <a:ext cx="3390900" cy="2952750"/>
          </a:xfrm>
          <a:prstGeom prst="rect">
            <a:avLst/>
          </a:prstGeom>
          <a:noFill/>
          <a:ln>
            <a:noFill/>
          </a:ln>
        </p:spPr>
      </p:pic>
      <p:pic>
        <p:nvPicPr>
          <p:cNvPr id="150" name="Google Shape;150;p15"/>
          <p:cNvPicPr preferRelativeResize="0"/>
          <p:nvPr/>
        </p:nvPicPr>
        <p:blipFill>
          <a:blip r:embed="rId4">
            <a:alphaModFix/>
          </a:blip>
          <a:stretch>
            <a:fillRect/>
          </a:stretch>
        </p:blipFill>
        <p:spPr>
          <a:xfrm>
            <a:off x="3927850" y="1750600"/>
            <a:ext cx="1000125" cy="1057275"/>
          </a:xfrm>
          <a:prstGeom prst="rect">
            <a:avLst/>
          </a:prstGeom>
          <a:noFill/>
          <a:ln>
            <a:noFill/>
          </a:ln>
        </p:spPr>
      </p:pic>
      <p:pic>
        <p:nvPicPr>
          <p:cNvPr id="151" name="Google Shape;151;p15"/>
          <p:cNvPicPr preferRelativeResize="0"/>
          <p:nvPr/>
        </p:nvPicPr>
        <p:blipFill>
          <a:blip r:embed="rId5">
            <a:alphaModFix/>
          </a:blip>
          <a:stretch>
            <a:fillRect/>
          </a:stretch>
        </p:blipFill>
        <p:spPr>
          <a:xfrm>
            <a:off x="3927838" y="3316400"/>
            <a:ext cx="1066800" cy="971550"/>
          </a:xfrm>
          <a:prstGeom prst="rect">
            <a:avLst/>
          </a:prstGeom>
          <a:noFill/>
          <a:ln>
            <a:noFill/>
          </a:ln>
        </p:spPr>
      </p:pic>
      <p:sp>
        <p:nvSpPr>
          <p:cNvPr id="152" name="Google Shape;152;p15"/>
          <p:cNvSpPr txBox="1"/>
          <p:nvPr/>
        </p:nvSpPr>
        <p:spPr>
          <a:xfrm>
            <a:off x="3927850" y="1460100"/>
            <a:ext cx="10668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ADF TP02</a:t>
            </a:r>
            <a:endParaRPr sz="1200">
              <a:solidFill>
                <a:srgbClr val="FFFFFF"/>
              </a:solidFill>
              <a:latin typeface="Lato"/>
              <a:ea typeface="Lato"/>
              <a:cs typeface="Lato"/>
              <a:sym typeface="Lato"/>
            </a:endParaRPr>
          </a:p>
        </p:txBody>
      </p:sp>
      <p:sp>
        <p:nvSpPr>
          <p:cNvPr id="153" name="Google Shape;153;p15"/>
          <p:cNvSpPr txBox="1"/>
          <p:nvPr/>
        </p:nvSpPr>
        <p:spPr>
          <a:xfrm>
            <a:off x="3927850" y="2989625"/>
            <a:ext cx="10668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ADF TP04</a:t>
            </a:r>
            <a:endParaRPr sz="12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Pilot Data Demonstrating some Statistical Relationship</a:t>
            </a:r>
            <a:endParaRPr sz="2000"/>
          </a:p>
        </p:txBody>
      </p:sp>
      <p:sp>
        <p:nvSpPr>
          <p:cNvPr id="159" name="Google Shape;159;p16"/>
          <p:cNvSpPr txBox="1"/>
          <p:nvPr>
            <p:ph idx="1" type="body"/>
          </p:nvPr>
        </p:nvSpPr>
        <p:spPr>
          <a:xfrm>
            <a:off x="1437300" y="1509475"/>
            <a:ext cx="31347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Based on hypothesis, tested the effect of ACS5 employment estimates, median household income, number of </a:t>
            </a:r>
            <a:r>
              <a:rPr lang="en"/>
              <a:t> employed workers, and number of middle aged men and women earning up to 1.25 the poverty line</a:t>
            </a:r>
            <a:endParaRPr/>
          </a:p>
          <a:p>
            <a:pPr indent="-311150" lvl="0" marL="457200" rtl="0" algn="l">
              <a:spcBef>
                <a:spcPts val="0"/>
              </a:spcBef>
              <a:spcAft>
                <a:spcPts val="0"/>
              </a:spcAft>
              <a:buSzPts val="1300"/>
              <a:buChar char="●"/>
            </a:pPr>
            <a:r>
              <a:rPr lang="en"/>
              <a:t>Find null results!</a:t>
            </a:r>
            <a:endParaRPr/>
          </a:p>
        </p:txBody>
      </p:sp>
      <p:pic>
        <p:nvPicPr>
          <p:cNvPr id="160" name="Google Shape;160;p16"/>
          <p:cNvPicPr preferRelativeResize="0"/>
          <p:nvPr/>
        </p:nvPicPr>
        <p:blipFill>
          <a:blip r:embed="rId3">
            <a:alphaModFix/>
          </a:blip>
          <a:stretch>
            <a:fillRect/>
          </a:stretch>
        </p:blipFill>
        <p:spPr>
          <a:xfrm>
            <a:off x="4724400" y="1377275"/>
            <a:ext cx="3333177"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Pilot Data Demonstrating some Statistical Relationship - Proposed Solutions</a:t>
            </a:r>
            <a:endParaRPr sz="2000"/>
          </a:p>
        </p:txBody>
      </p:sp>
      <p:sp>
        <p:nvSpPr>
          <p:cNvPr id="166" name="Google Shape;166;p17"/>
          <p:cNvSpPr txBox="1"/>
          <p:nvPr>
            <p:ph idx="1" type="body"/>
          </p:nvPr>
        </p:nvSpPr>
        <p:spPr>
          <a:xfrm>
            <a:off x="226100" y="1460250"/>
            <a:ext cx="31347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Arizona Department of Public Health has found that mental health factors could affect Opioid overdoses (requested 2018 publication from AZ gov)</a:t>
            </a:r>
            <a:endParaRPr/>
          </a:p>
          <a:p>
            <a:pPr indent="-311150" lvl="0" marL="457200" rtl="0" algn="l">
              <a:spcBef>
                <a:spcPts val="0"/>
              </a:spcBef>
              <a:spcAft>
                <a:spcPts val="0"/>
              </a:spcAft>
              <a:buSzPts val="1300"/>
              <a:buChar char="●"/>
            </a:pPr>
            <a:r>
              <a:rPr lang="en"/>
              <a:t>Also plan to examine spatial regressors for hospitals, treatment centers, and behavioral centers that we expect to be opioid deterrents or controls (have this data, but need to code/bin/implement into regressors)</a:t>
            </a:r>
            <a:endParaRPr/>
          </a:p>
        </p:txBody>
      </p:sp>
      <p:pic>
        <p:nvPicPr>
          <p:cNvPr id="167" name="Google Shape;167;p17"/>
          <p:cNvPicPr preferRelativeResize="0"/>
          <p:nvPr/>
        </p:nvPicPr>
        <p:blipFill>
          <a:blip r:embed="rId3">
            <a:alphaModFix/>
          </a:blip>
          <a:stretch>
            <a:fillRect/>
          </a:stretch>
        </p:blipFill>
        <p:spPr>
          <a:xfrm>
            <a:off x="3480000" y="1418775"/>
            <a:ext cx="2654776" cy="2687724"/>
          </a:xfrm>
          <a:prstGeom prst="rect">
            <a:avLst/>
          </a:prstGeom>
          <a:noFill/>
          <a:ln>
            <a:noFill/>
          </a:ln>
        </p:spPr>
      </p:pic>
      <p:pic>
        <p:nvPicPr>
          <p:cNvPr id="168" name="Google Shape;168;p17"/>
          <p:cNvPicPr preferRelativeResize="0"/>
          <p:nvPr/>
        </p:nvPicPr>
        <p:blipFill>
          <a:blip r:embed="rId4">
            <a:alphaModFix/>
          </a:blip>
          <a:stretch>
            <a:fillRect/>
          </a:stretch>
        </p:blipFill>
        <p:spPr>
          <a:xfrm>
            <a:off x="6371300" y="1377125"/>
            <a:ext cx="2620299" cy="3210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a:t>
            </a:r>
            <a:r>
              <a:rPr lang="en" sz="1800"/>
              <a:t>hether Our Analysis is Susceptible for Each </a:t>
            </a:r>
            <a:r>
              <a:rPr lang="en" sz="1800"/>
              <a:t>Type of Threat to Internal Validity</a:t>
            </a:r>
            <a:endParaRPr sz="1800"/>
          </a:p>
        </p:txBody>
      </p:sp>
      <p:sp>
        <p:nvSpPr>
          <p:cNvPr id="174" name="Google Shape;174;p18"/>
          <p:cNvSpPr txBox="1"/>
          <p:nvPr>
            <p:ph idx="1" type="body"/>
          </p:nvPr>
        </p:nvSpPr>
        <p:spPr>
          <a:xfrm>
            <a:off x="1297500" y="1305500"/>
            <a:ext cx="7038900" cy="9141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History Confound</a:t>
            </a:r>
            <a:endParaRPr b="1" sz="1400" u="sng"/>
          </a:p>
          <a:p>
            <a:pPr indent="0" lvl="0" marL="0" rtl="0" algn="l">
              <a:spcBef>
                <a:spcPts val="1600"/>
              </a:spcBef>
              <a:spcAft>
                <a:spcPts val="1600"/>
              </a:spcAft>
              <a:buNone/>
            </a:pPr>
            <a:r>
              <a:rPr lang="en" sz="1200"/>
              <a:t>Some degree of inter-day volatility,  but high frequency estimates are time stationary suggesting no historical factor providing a confound </a:t>
            </a:r>
            <a:endParaRPr sz="1200"/>
          </a:p>
        </p:txBody>
      </p:sp>
      <p:sp>
        <p:nvSpPr>
          <p:cNvPr id="175" name="Google Shape;175;p18"/>
          <p:cNvSpPr txBox="1"/>
          <p:nvPr>
            <p:ph idx="1" type="body"/>
          </p:nvPr>
        </p:nvSpPr>
        <p:spPr>
          <a:xfrm>
            <a:off x="1297500" y="2555175"/>
            <a:ext cx="7038900" cy="9141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Maturation </a:t>
            </a:r>
            <a:r>
              <a:rPr b="1" lang="en" sz="1400" u="sng"/>
              <a:t> Confound</a:t>
            </a:r>
            <a:endParaRPr b="1" sz="1400" u="sng"/>
          </a:p>
          <a:p>
            <a:pPr indent="0" lvl="0" marL="0" rtl="0" algn="l">
              <a:spcBef>
                <a:spcPts val="1600"/>
              </a:spcBef>
              <a:spcAft>
                <a:spcPts val="1600"/>
              </a:spcAft>
              <a:buNone/>
            </a:pPr>
            <a:r>
              <a:rPr lang="en" sz="1200"/>
              <a:t>Lack of trend in PNML and stationarity suggest that there is no time-dependent generating process in our data</a:t>
            </a:r>
            <a:endParaRPr sz="1200"/>
          </a:p>
        </p:txBody>
      </p:sp>
      <p:sp>
        <p:nvSpPr>
          <p:cNvPr id="176" name="Google Shape;176;p18"/>
          <p:cNvSpPr txBox="1"/>
          <p:nvPr>
            <p:ph idx="1" type="body"/>
          </p:nvPr>
        </p:nvSpPr>
        <p:spPr>
          <a:xfrm>
            <a:off x="1297500" y="3804850"/>
            <a:ext cx="7038900" cy="9141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Testing</a:t>
            </a:r>
            <a:r>
              <a:rPr b="1" lang="en" sz="1400" u="sng"/>
              <a:t>  Confound</a:t>
            </a:r>
            <a:endParaRPr b="1" sz="1400" u="sng"/>
          </a:p>
          <a:p>
            <a:pPr indent="0" lvl="0" marL="0" rtl="0" algn="l">
              <a:spcBef>
                <a:spcPts val="1600"/>
              </a:spcBef>
              <a:spcAft>
                <a:spcPts val="1600"/>
              </a:spcAft>
              <a:buNone/>
            </a:pPr>
            <a:r>
              <a:rPr lang="en" sz="1200"/>
              <a:t>N/A - Data are not being tested directly by this study</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idx="1" type="body"/>
          </p:nvPr>
        </p:nvSpPr>
        <p:spPr>
          <a:xfrm>
            <a:off x="1297500" y="298750"/>
            <a:ext cx="7038900" cy="13443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Instrumental </a:t>
            </a:r>
            <a:r>
              <a:rPr b="1" lang="en" sz="1400" u="sng"/>
              <a:t> Confound</a:t>
            </a:r>
            <a:endParaRPr b="1" sz="1400" u="sng"/>
          </a:p>
          <a:p>
            <a:pPr indent="-304800" lvl="0" marL="457200" rtl="0" algn="l">
              <a:spcBef>
                <a:spcPts val="1600"/>
              </a:spcBef>
              <a:spcAft>
                <a:spcPts val="0"/>
              </a:spcAft>
              <a:buClr>
                <a:srgbClr val="FFFFFF"/>
              </a:buClr>
              <a:buSzPts val="1200"/>
              <a:buChar char="●"/>
            </a:pPr>
            <a:r>
              <a:rPr lang="en" sz="1100">
                <a:solidFill>
                  <a:srgbClr val="FFFFFF"/>
                </a:solidFill>
              </a:rPr>
              <a:t>Major threat to our analysis - PNML estimates may miss low quantities or certain types of drug use based on the way they are measured. </a:t>
            </a:r>
            <a:endParaRPr sz="1100">
              <a:solidFill>
                <a:srgbClr val="FFFFFF"/>
              </a:solidFill>
            </a:endParaRPr>
          </a:p>
          <a:p>
            <a:pPr indent="-304800" lvl="0" marL="457200" rtl="0" algn="l">
              <a:spcBef>
                <a:spcPts val="0"/>
              </a:spcBef>
              <a:spcAft>
                <a:spcPts val="0"/>
              </a:spcAft>
              <a:buClr>
                <a:srgbClr val="FFFFFF"/>
              </a:buClr>
              <a:buSzPts val="1200"/>
              <a:buChar char="●"/>
            </a:pPr>
            <a:r>
              <a:rPr lang="en" sz="1100">
                <a:solidFill>
                  <a:srgbClr val="FFFFFF"/>
                </a:solidFill>
              </a:rPr>
              <a:t>Because we do not directly control the source data and measurements there is an inherent and consistent instrumentation confound in our analysis. </a:t>
            </a:r>
            <a:endParaRPr sz="1200">
              <a:solidFill>
                <a:srgbClr val="FFFFFF"/>
              </a:solidFill>
            </a:endParaRPr>
          </a:p>
        </p:txBody>
      </p:sp>
      <p:sp>
        <p:nvSpPr>
          <p:cNvPr id="182" name="Google Shape;182;p19"/>
          <p:cNvSpPr txBox="1"/>
          <p:nvPr>
            <p:ph idx="1" type="body"/>
          </p:nvPr>
        </p:nvSpPr>
        <p:spPr>
          <a:xfrm>
            <a:off x="1297500" y="1899602"/>
            <a:ext cx="7038900" cy="13443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Statistical Regression</a:t>
            </a:r>
            <a:r>
              <a:rPr b="1" lang="en" sz="1400" u="sng"/>
              <a:t>  Confound</a:t>
            </a:r>
            <a:endParaRPr b="1" sz="1400" u="sng"/>
          </a:p>
          <a:p>
            <a:pPr indent="-304800" lvl="0" marL="457200" rtl="0" algn="l">
              <a:spcBef>
                <a:spcPts val="1600"/>
              </a:spcBef>
              <a:spcAft>
                <a:spcPts val="0"/>
              </a:spcAft>
              <a:buSzPts val="1200"/>
              <a:buChar char="●"/>
            </a:pPr>
            <a:r>
              <a:rPr lang="en" sz="1200"/>
              <a:t>Estimates are relatively consistent (time-stationary mean) for years of data, suggesting no regression to mean</a:t>
            </a:r>
            <a:endParaRPr sz="1200"/>
          </a:p>
        </p:txBody>
      </p:sp>
      <p:sp>
        <p:nvSpPr>
          <p:cNvPr id="183" name="Google Shape;183;p19"/>
          <p:cNvSpPr txBox="1"/>
          <p:nvPr>
            <p:ph idx="1" type="body"/>
          </p:nvPr>
        </p:nvSpPr>
        <p:spPr>
          <a:xfrm>
            <a:off x="1297500" y="3500454"/>
            <a:ext cx="7038900" cy="13443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Experimental</a:t>
            </a:r>
            <a:r>
              <a:rPr b="1" lang="en" sz="1400" u="sng"/>
              <a:t>  Mortality</a:t>
            </a:r>
            <a:endParaRPr b="1" sz="1400" u="sng"/>
          </a:p>
          <a:p>
            <a:pPr indent="-304800" lvl="0" marL="457200" rtl="0" algn="l">
              <a:spcBef>
                <a:spcPts val="1600"/>
              </a:spcBef>
              <a:spcAft>
                <a:spcPts val="0"/>
              </a:spcAft>
              <a:buSzPts val="1200"/>
              <a:buChar char="●"/>
            </a:pPr>
            <a:r>
              <a:rPr lang="en" sz="1200"/>
              <a:t>Potential threat - could be migration (or death)  of subjects out of sampling frame (Tempe)  due to high drug usage in the city</a:t>
            </a:r>
            <a:endParaRPr sz="1200"/>
          </a:p>
          <a:p>
            <a:pPr indent="-304800" lvl="0" marL="457200" rtl="0" algn="l">
              <a:spcBef>
                <a:spcPts val="0"/>
              </a:spcBef>
              <a:spcAft>
                <a:spcPts val="0"/>
              </a:spcAft>
              <a:buSzPts val="1200"/>
              <a:buChar char="●"/>
            </a:pPr>
            <a:r>
              <a:rPr lang="en" sz="1200"/>
              <a:t>We believe that this is unlikely to be an issue our time-frame is only a few years</a:t>
            </a:r>
            <a:endParaRPr sz="1200"/>
          </a:p>
        </p:txBody>
      </p:sp>
      <p:sp>
        <p:nvSpPr>
          <p:cNvPr id="184" name="Google Shape;184;p19"/>
          <p:cNvSpPr/>
          <p:nvPr/>
        </p:nvSpPr>
        <p:spPr>
          <a:xfrm>
            <a:off x="972600" y="374950"/>
            <a:ext cx="248700" cy="2364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972600" y="3576650"/>
            <a:ext cx="248700" cy="2364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0"/>
          <p:cNvSpPr txBox="1"/>
          <p:nvPr>
            <p:ph idx="1" type="body"/>
          </p:nvPr>
        </p:nvSpPr>
        <p:spPr>
          <a:xfrm>
            <a:off x="1297500" y="1892250"/>
            <a:ext cx="7038900" cy="13626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Selection-X</a:t>
            </a:r>
            <a:r>
              <a:rPr b="1" lang="en" sz="1400" u="sng"/>
              <a:t>  Threats</a:t>
            </a:r>
            <a:endParaRPr b="1" sz="1400" u="sng"/>
          </a:p>
          <a:p>
            <a:pPr indent="-304800" lvl="0" marL="457200" rtl="0" algn="l">
              <a:spcBef>
                <a:spcPts val="1600"/>
              </a:spcBef>
              <a:spcAft>
                <a:spcPts val="0"/>
              </a:spcAft>
              <a:buClr>
                <a:srgbClr val="FFFFFF"/>
              </a:buClr>
              <a:buSzPts val="1200"/>
              <a:buChar char="●"/>
            </a:pPr>
            <a:r>
              <a:rPr lang="en" sz="1200">
                <a:solidFill>
                  <a:srgbClr val="FFFFFF"/>
                </a:solidFill>
              </a:rPr>
              <a:t>Selection-history, selection-maturation, selection testing, instrumentation, or regression threats are not threats to the study due to design</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Selection-mortality is an issue - </a:t>
            </a:r>
            <a:r>
              <a:rPr lang="en" sz="1200">
                <a:solidFill>
                  <a:srgbClr val="FFFFFF"/>
                </a:solidFill>
                <a:latin typeface="Arial"/>
                <a:ea typeface="Arial"/>
                <a:cs typeface="Arial"/>
                <a:sym typeface="Arial"/>
              </a:rPr>
              <a:t>Subjects in high opioid use collection areas may have a greater incentive to move out of the sampling frame than subjects in other areas</a:t>
            </a:r>
            <a:endParaRPr sz="1200">
              <a:solidFill>
                <a:srgbClr val="FFFFFF"/>
              </a:solidFill>
            </a:endParaRPr>
          </a:p>
        </p:txBody>
      </p:sp>
      <p:sp>
        <p:nvSpPr>
          <p:cNvPr id="191" name="Google Shape;191;p20"/>
          <p:cNvSpPr txBox="1"/>
          <p:nvPr>
            <p:ph idx="1" type="body"/>
          </p:nvPr>
        </p:nvSpPr>
        <p:spPr>
          <a:xfrm>
            <a:off x="1297500" y="3502850"/>
            <a:ext cx="7038900" cy="13590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Social Threats</a:t>
            </a:r>
            <a:r>
              <a:rPr b="1" lang="en" sz="1400" u="sng"/>
              <a:t>  </a:t>
            </a:r>
            <a:endParaRPr b="1" sz="1400" u="sng"/>
          </a:p>
          <a:p>
            <a:pPr indent="-317500" lvl="0" marL="457200" rtl="0" algn="l">
              <a:spcBef>
                <a:spcPts val="1600"/>
              </a:spcBef>
              <a:spcAft>
                <a:spcPts val="0"/>
              </a:spcAft>
              <a:buClr>
                <a:srgbClr val="FFFFFF"/>
              </a:buClr>
              <a:buSzPts val="1400"/>
              <a:buChar char="●"/>
            </a:pPr>
            <a:r>
              <a:rPr lang="en" sz="1400">
                <a:solidFill>
                  <a:srgbClr val="FFFFFF"/>
                </a:solidFill>
                <a:latin typeface="Arial"/>
                <a:ea typeface="Arial"/>
                <a:cs typeface="Arial"/>
                <a:sym typeface="Arial"/>
              </a:rPr>
              <a:t>Subjects in each collection group can not observe who is in which collection area and so they do not have an incentive to modify their behavior. </a:t>
            </a:r>
            <a:endParaRPr sz="1400">
              <a:solidFill>
                <a:srgbClr val="FFFFFF"/>
              </a:solidFill>
            </a:endParaRPr>
          </a:p>
        </p:txBody>
      </p:sp>
      <p:sp>
        <p:nvSpPr>
          <p:cNvPr id="192" name="Google Shape;192;p20"/>
          <p:cNvSpPr txBox="1"/>
          <p:nvPr>
            <p:ph idx="1" type="body"/>
          </p:nvPr>
        </p:nvSpPr>
        <p:spPr>
          <a:xfrm>
            <a:off x="1297500" y="281650"/>
            <a:ext cx="7038900" cy="13590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Multi-Group  Threats</a:t>
            </a:r>
            <a:endParaRPr b="1" sz="1400" u="sng"/>
          </a:p>
          <a:p>
            <a:pPr indent="-304800" lvl="0" marL="457200" rtl="0" algn="l">
              <a:spcBef>
                <a:spcPts val="1600"/>
              </a:spcBef>
              <a:spcAft>
                <a:spcPts val="0"/>
              </a:spcAft>
              <a:buSzPts val="1200"/>
              <a:buChar char="●"/>
            </a:pPr>
            <a:r>
              <a:rPr lang="en" sz="1200"/>
              <a:t>No random assignment</a:t>
            </a:r>
            <a:endParaRPr sz="1200"/>
          </a:p>
          <a:p>
            <a:pPr indent="-304800" lvl="0" marL="457200" rtl="0" algn="l">
              <a:spcBef>
                <a:spcPts val="0"/>
              </a:spcBef>
              <a:spcAft>
                <a:spcPts val="0"/>
              </a:spcAft>
              <a:buSzPts val="1200"/>
              <a:buChar char="●"/>
            </a:pPr>
            <a:r>
              <a:rPr lang="en" sz="1200"/>
              <a:t>Assume individuals of various characteristics are randomly distributed throughout tracts </a:t>
            </a:r>
            <a:endParaRPr sz="1200"/>
          </a:p>
        </p:txBody>
      </p:sp>
      <p:sp>
        <p:nvSpPr>
          <p:cNvPr id="193" name="Google Shape;193;p20"/>
          <p:cNvSpPr/>
          <p:nvPr/>
        </p:nvSpPr>
        <p:spPr>
          <a:xfrm>
            <a:off x="972600" y="1892250"/>
            <a:ext cx="248700" cy="2364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For Each Threat for Which Our Analysis is Susceptible, Indicate Whether that Threat is Plausible.</a:t>
            </a:r>
            <a:endParaRPr sz="1800"/>
          </a:p>
        </p:txBody>
      </p:sp>
      <p:sp>
        <p:nvSpPr>
          <p:cNvPr id="199" name="Google Shape;199;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Instrumentation confound is a major issue with PNML estimates</a:t>
            </a:r>
            <a:endParaRPr/>
          </a:p>
          <a:p>
            <a:pPr indent="-298450" lvl="1" marL="914400" rtl="0" algn="l">
              <a:spcBef>
                <a:spcPts val="0"/>
              </a:spcBef>
              <a:spcAft>
                <a:spcPts val="0"/>
              </a:spcAft>
              <a:buSzPts val="1100"/>
              <a:buChar char="○"/>
            </a:pPr>
            <a:r>
              <a:rPr lang="en"/>
              <a:t>Cannot mitigate this risk and have to accept </a:t>
            </a:r>
            <a:endParaRPr/>
          </a:p>
          <a:p>
            <a:pPr indent="-298450" lvl="1" marL="914400" rtl="0" algn="l">
              <a:spcBef>
                <a:spcPts val="0"/>
              </a:spcBef>
              <a:spcAft>
                <a:spcPts val="0"/>
              </a:spcAft>
              <a:buSzPts val="1100"/>
              <a:buChar char="○"/>
            </a:pPr>
            <a:r>
              <a:rPr lang="en"/>
              <a:t>Other measures of drug use like EMS or Police calls have their own instrumentation confounds as well (drug use is hard to observe!). So we are </a:t>
            </a:r>
            <a:r>
              <a:rPr lang="en"/>
              <a:t>assuming</a:t>
            </a:r>
            <a:r>
              <a:rPr lang="en"/>
              <a:t>  PNML instrumentation errors are at least no worse than the traditional measures</a:t>
            </a:r>
            <a:endParaRPr/>
          </a:p>
          <a:p>
            <a:pPr indent="-311150" lvl="0" marL="457200" rtl="0" algn="l">
              <a:spcBef>
                <a:spcPts val="0"/>
              </a:spcBef>
              <a:spcAft>
                <a:spcPts val="0"/>
              </a:spcAft>
              <a:buSzPts val="1300"/>
              <a:buChar char="●"/>
            </a:pPr>
            <a:r>
              <a:rPr lang="en"/>
              <a:t>Experiment Mortality/Selection-Mortality</a:t>
            </a:r>
            <a:endParaRPr/>
          </a:p>
          <a:p>
            <a:pPr indent="-298450" lvl="1" marL="914400" rtl="0" algn="l">
              <a:spcBef>
                <a:spcPts val="0"/>
              </a:spcBef>
              <a:spcAft>
                <a:spcPts val="0"/>
              </a:spcAft>
              <a:buSzPts val="1100"/>
              <a:buChar char="○"/>
            </a:pPr>
            <a:r>
              <a:rPr lang="en"/>
              <a:t>Plausible, but unlikely to be major population or demographic shift during the years we’ve observed that would affect our sampling frame</a:t>
            </a:r>
            <a:endParaRPr/>
          </a:p>
          <a:p>
            <a:pPr indent="-311150" lvl="0" marL="457200" rtl="0" algn="l">
              <a:spcBef>
                <a:spcPts val="0"/>
              </a:spcBef>
              <a:spcAft>
                <a:spcPts val="0"/>
              </a:spcAft>
              <a:buSzPts val="1300"/>
              <a:buChar char="●"/>
            </a:pPr>
            <a:r>
              <a:rPr lang="en"/>
              <a:t>Other selection-x threats could be a potential issue due to spillover effects between geographic boundaries</a:t>
            </a:r>
            <a:endParaRPr/>
          </a:p>
          <a:p>
            <a:pPr indent="-298450" lvl="1" marL="914400" rtl="0" algn="l">
              <a:spcBef>
                <a:spcPts val="0"/>
              </a:spcBef>
              <a:spcAft>
                <a:spcPts val="0"/>
              </a:spcAft>
              <a:buSzPts val="1100"/>
              <a:buChar char="○"/>
            </a:pPr>
            <a:r>
              <a:rPr lang="en"/>
              <a:t>Will attempt to control for this with spatial regressors (ex. Number of hospitals within 2 miles of census tract centroid.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