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D824DD6-11FF-4525-BA29-CBCF5F019E75}">
  <a:tblStyle styleId="{4D824DD6-11FF-4525-BA29-CBCF5F019E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242cec7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242cec7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a:p>
            <a:pPr indent="0" lvl="0" marL="0" rtl="0" algn="l">
              <a:spcBef>
                <a:spcPts val="0"/>
              </a:spcBef>
              <a:spcAft>
                <a:spcPts val="0"/>
              </a:spcAft>
              <a:buNone/>
            </a:pPr>
            <a:r>
              <a:rPr lang="en"/>
              <a:t> Time dependency - measurements of PNML between days will likely exhibit intra-time correlation (meaning they are not IID). However, we assume that this time dependency will be averaged out over longer time periods (i.e. weeks, months, etc.). Testing at a monthly level, we find that observations of monthly averages are independent of one another based on time (via autocorrelation function and an augmented dickey fuller test - I can talk to this if asked but don’t bring this up unless you are asked).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42cec7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242cec7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242cec70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242cec70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a:p>
            <a:pPr indent="0" lvl="0" marL="0" rtl="0" algn="l">
              <a:spcBef>
                <a:spcPts val="0"/>
              </a:spcBef>
              <a:spcAft>
                <a:spcPts val="0"/>
              </a:spcAft>
              <a:buNone/>
            </a:pPr>
            <a:r>
              <a:rPr lang="en"/>
              <a:t>Construct validity: The extent to which our measures correspond with the features</a:t>
            </a:r>
            <a:endParaRPr/>
          </a:p>
          <a:p>
            <a:pPr indent="0" lvl="0" marL="0" rtl="0" algn="l">
              <a:spcBef>
                <a:spcPts val="0"/>
              </a:spcBef>
              <a:spcAft>
                <a:spcPts val="0"/>
              </a:spcAft>
              <a:buNone/>
            </a:pPr>
            <a:r>
              <a:rPr lang="en"/>
              <a:t>Monotone: You use one measure for your construct and assume that is the right 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242cec70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242cec70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242cec70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242cec70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42cec70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42cec70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242cec7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242cec7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242cec70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242cec70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42cec70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42cec70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242cec70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242cec70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Face Validity</a:t>
            </a:r>
            <a:r>
              <a:rPr lang="en"/>
              <a:t>: Does it pass the “giggle test”?</a:t>
            </a:r>
            <a:endParaRPr/>
          </a:p>
          <a:p>
            <a:pPr indent="0" lvl="0" marL="0" rtl="0" algn="l">
              <a:spcBef>
                <a:spcPts val="0"/>
              </a:spcBef>
              <a:spcAft>
                <a:spcPts val="0"/>
              </a:spcAft>
              <a:buNone/>
            </a:pPr>
            <a:r>
              <a:rPr b="1" lang="en"/>
              <a:t>Content Validity</a:t>
            </a:r>
            <a:r>
              <a:rPr lang="en"/>
              <a:t>: Define a checklist for what a good measure looks like, and adopt a measure that does</a:t>
            </a:r>
            <a:endParaRPr/>
          </a:p>
          <a:p>
            <a:pPr indent="0" lvl="0" marL="0" rtl="0" algn="l">
              <a:spcBef>
                <a:spcPts val="0"/>
              </a:spcBef>
              <a:spcAft>
                <a:spcPts val="0"/>
              </a:spcAft>
              <a:buNone/>
            </a:pPr>
            <a:r>
              <a:rPr lang="en"/>
              <a:t>Wastewater is collected periodically over 24 hours and transferred to a lab where researchers extract and prepare the sample for a technique (liquid chromatography tandem mass spectrometry), a process that measures the levels of chemicals in the wastewater sample.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242cec70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242cec70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242cec70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242cec70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42cec70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42cec70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3537150" y="1578400"/>
            <a:ext cx="5017500" cy="20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Montserrat"/>
                <a:ea typeface="Montserrat"/>
                <a:cs typeface="Montserrat"/>
                <a:sym typeface="Montserrat"/>
              </a:rPr>
              <a:t>Presence of Opioids in Wastewater</a:t>
            </a:r>
            <a:endParaRPr sz="40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4000">
              <a:solidFill>
                <a:srgbClr val="FFFFFF"/>
              </a:solidFill>
              <a:latin typeface="Montserrat"/>
              <a:ea typeface="Montserrat"/>
              <a:cs typeface="Montserrat"/>
              <a:sym typeface="Montserrat"/>
            </a:endParaRPr>
          </a:p>
        </p:txBody>
      </p:sp>
      <p:sp>
        <p:nvSpPr>
          <p:cNvPr id="135" name="Google Shape;135;p13"/>
          <p:cNvSpPr txBox="1"/>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Drew Gobbi, Olivia Wang, Olatunji  Akinbule, Maddie Warndorf</a:t>
            </a:r>
            <a:endParaRPr sz="1300">
              <a:solidFill>
                <a:srgbClr val="FFFFFF"/>
              </a:solidFill>
              <a:latin typeface="Lato"/>
              <a:ea typeface="Lato"/>
              <a:cs typeface="Lato"/>
              <a:sym typeface="Lato"/>
            </a:endParaRPr>
          </a:p>
        </p:txBody>
      </p:sp>
      <p:sp>
        <p:nvSpPr>
          <p:cNvPr id="136" name="Google Shape;136;p13"/>
          <p:cNvSpPr txBox="1"/>
          <p:nvPr/>
        </p:nvSpPr>
        <p:spPr>
          <a:xfrm>
            <a:off x="107950" y="4687650"/>
            <a:ext cx="25596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Measurement</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of Methodological Bias</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t>Number of Opioid Related EMS Calls</a:t>
            </a:r>
            <a:r>
              <a:rPr lang="en"/>
              <a:t>: Caller reported indications on drug related incidents might be missed on an EMS call</a:t>
            </a:r>
            <a:endParaRPr/>
          </a:p>
          <a:p>
            <a:pPr indent="-311150" lvl="0" marL="457200" rtl="0" algn="l">
              <a:spcBef>
                <a:spcPts val="0"/>
              </a:spcBef>
              <a:spcAft>
                <a:spcPts val="0"/>
              </a:spcAft>
              <a:buSzPts val="1300"/>
              <a:buChar char="●"/>
            </a:pPr>
            <a:r>
              <a:rPr lang="en" u="sng"/>
              <a:t>Call Date, Sample_Date:</a:t>
            </a:r>
            <a:r>
              <a:rPr lang="en"/>
              <a:t> We  expect time dependent  noise in high frequency observations. We address this issue by aggregating our data points up to monthly measures or lower our frequency samples. Estimates are shown to be time stationary at the monthly level. Therefore we don’t anticipate methodological bias introduced by time dependency.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of Reliability for Construct/Feature Pairs</a:t>
            </a:r>
            <a:endParaRPr/>
          </a:p>
        </p:txBody>
      </p:sp>
      <p:sp>
        <p:nvSpPr>
          <p:cNvPr id="203" name="Google Shape;203;p23"/>
          <p:cNvSpPr txBox="1"/>
          <p:nvPr>
            <p:ph idx="1" type="body"/>
          </p:nvPr>
        </p:nvSpPr>
        <p:spPr>
          <a:xfrm>
            <a:off x="1297500" y="1567550"/>
            <a:ext cx="7038900" cy="316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Construct of Opioid Use:</a:t>
            </a:r>
            <a:endParaRPr/>
          </a:p>
          <a:p>
            <a:pPr indent="-298450" lvl="1" marL="914400" rtl="0" algn="l">
              <a:spcBef>
                <a:spcPts val="0"/>
              </a:spcBef>
              <a:spcAft>
                <a:spcPts val="0"/>
              </a:spcAft>
              <a:buClr>
                <a:srgbClr val="FFFFFF"/>
              </a:buClr>
              <a:buSzPts val="1100"/>
              <a:buChar char="○"/>
            </a:pPr>
            <a:r>
              <a:rPr lang="en">
                <a:solidFill>
                  <a:srgbClr val="FFFFFF"/>
                </a:solidFill>
                <a:latin typeface="Arial"/>
                <a:ea typeface="Arial"/>
                <a:cs typeface="Arial"/>
                <a:sym typeface="Arial"/>
              </a:rPr>
              <a:t>Reliable across space and time (test-retest reliability)</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Continuous variable</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we don’t expect strong correlations between EMS and PNML data within each area</a:t>
            </a:r>
            <a:endParaRPr>
              <a:solidFill>
                <a:srgbClr val="FFFFFF"/>
              </a:solidFill>
              <a:latin typeface="Arial"/>
              <a:ea typeface="Arial"/>
              <a:cs typeface="Arial"/>
              <a:sym typeface="Arial"/>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However, we do expect samples taken from different collection areas within each measure to be performing consistently over time (because time independent)</a:t>
            </a:r>
            <a:endParaRPr>
              <a:solidFill>
                <a:srgbClr val="FFFFFF"/>
              </a:solidFill>
              <a:latin typeface="Arial"/>
              <a:ea typeface="Arial"/>
              <a:cs typeface="Arial"/>
              <a:sym typeface="Arial"/>
            </a:endParaRPr>
          </a:p>
          <a:p>
            <a:pPr indent="-311150" lvl="0" marL="457200" rtl="0" algn="l">
              <a:spcBef>
                <a:spcPts val="0"/>
              </a:spcBef>
              <a:spcAft>
                <a:spcPts val="0"/>
              </a:spcAft>
              <a:buSzPts val="1300"/>
              <a:buChar char="●"/>
            </a:pPr>
            <a:r>
              <a:rPr lang="en"/>
              <a:t>Construct of People who are Middle-Aged:</a:t>
            </a:r>
            <a:endParaRPr/>
          </a:p>
          <a:p>
            <a:pPr indent="-298450" lvl="1" marL="914400" rtl="0" algn="l">
              <a:spcBef>
                <a:spcPts val="0"/>
              </a:spcBef>
              <a:spcAft>
                <a:spcPts val="0"/>
              </a:spcAft>
              <a:buSzPts val="1100"/>
              <a:buChar char="○"/>
            </a:pPr>
            <a:r>
              <a:rPr lang="en"/>
              <a:t>No measures of reliability because no other ways to define age</a:t>
            </a:r>
            <a:endParaRPr/>
          </a:p>
          <a:p>
            <a:pPr indent="-311150" lvl="0" marL="457200" rtl="0" algn="l">
              <a:spcBef>
                <a:spcPts val="0"/>
              </a:spcBef>
              <a:spcAft>
                <a:spcPts val="0"/>
              </a:spcAft>
              <a:buSzPts val="1300"/>
              <a:buChar char="●"/>
            </a:pPr>
            <a:r>
              <a:rPr lang="en"/>
              <a:t>Construct of People with Low Income:</a:t>
            </a:r>
            <a:endParaRPr/>
          </a:p>
          <a:p>
            <a:pPr indent="-298450" lvl="1" marL="914400" rtl="0" algn="l">
              <a:spcBef>
                <a:spcPts val="0"/>
              </a:spcBef>
              <a:spcAft>
                <a:spcPts val="0"/>
              </a:spcAft>
              <a:buClr>
                <a:srgbClr val="FFFFFF"/>
              </a:buClr>
              <a:buSzPts val="1100"/>
              <a:buChar char="○"/>
            </a:pPr>
            <a:r>
              <a:rPr lang="en">
                <a:solidFill>
                  <a:srgbClr val="FFFFFF"/>
                </a:solidFill>
                <a:latin typeface="Arial"/>
                <a:ea typeface="Arial"/>
                <a:cs typeface="Arial"/>
                <a:sym typeface="Arial"/>
              </a:rPr>
              <a:t>internal consistency</a:t>
            </a:r>
            <a:endParaRPr>
              <a:solidFill>
                <a:srgbClr val="FFFFFF"/>
              </a:solidFill>
              <a:latin typeface="Arial"/>
              <a:ea typeface="Arial"/>
              <a:cs typeface="Arial"/>
              <a:sym typeface="Arial"/>
            </a:endParaRPr>
          </a:p>
          <a:p>
            <a:pPr indent="-298450" lvl="2" marL="1371600" rtl="0" algn="l">
              <a:spcBef>
                <a:spcPts val="0"/>
              </a:spcBef>
              <a:spcAft>
                <a:spcPts val="0"/>
              </a:spcAft>
              <a:buSzPts val="1100"/>
              <a:buChar char="■"/>
            </a:pPr>
            <a:r>
              <a:rPr lang="en"/>
              <a:t>Continuous variable</a:t>
            </a:r>
            <a:endParaRPr/>
          </a:p>
          <a:p>
            <a:pPr indent="-298450" lvl="2" marL="1371600" rtl="0" algn="l">
              <a:spcBef>
                <a:spcPts val="0"/>
              </a:spcBef>
              <a:spcAft>
                <a:spcPts val="0"/>
              </a:spcAft>
              <a:buClr>
                <a:srgbClr val="FFFFFF"/>
              </a:buClr>
              <a:buSzPts val="1100"/>
              <a:buFont typeface="Arial"/>
              <a:buChar char="■"/>
            </a:pPr>
            <a:r>
              <a:rPr lang="en">
                <a:solidFill>
                  <a:srgbClr val="FFFFFF"/>
                </a:solidFill>
                <a:latin typeface="Arial"/>
                <a:ea typeface="Arial"/>
                <a:cs typeface="Arial"/>
                <a:sym typeface="Arial"/>
              </a:rPr>
              <a:t>Assign each Area/Site as an item and within each item, look at how different measures (Percentage of people/households whose incomes are below federal poverty level &amp; Percentage of people/households whose incomes are within the lowest 10% of all household incomes in Tempe) correlate.</a:t>
            </a:r>
            <a:endParaRPr>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to Construct Validity</a:t>
            </a:r>
            <a:endParaRPr/>
          </a:p>
        </p:txBody>
      </p:sp>
      <p:sp>
        <p:nvSpPr>
          <p:cNvPr id="209" name="Google Shape;209;p24"/>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The PNML is the primary indicator for opioid usage in each of the three sites and is potentially prone to the mono-operation bias. </a:t>
            </a:r>
            <a:endParaRPr sz="1400"/>
          </a:p>
          <a:p>
            <a:pPr indent="-304800" lvl="1" marL="914400" rtl="0" algn="l">
              <a:spcBef>
                <a:spcPts val="0"/>
              </a:spcBef>
              <a:spcAft>
                <a:spcPts val="0"/>
              </a:spcAft>
              <a:buSzPts val="1200"/>
              <a:buChar char="○"/>
            </a:pPr>
            <a:r>
              <a:rPr lang="en" sz="1200"/>
              <a:t>Resolution: Incorporating the number of opioid related EMS calls from the EMS calls data  to comparatively estimate the opioid usage</a:t>
            </a:r>
            <a:endParaRPr sz="1200"/>
          </a:p>
          <a:p>
            <a:pPr indent="-317500" lvl="0" marL="457200" rtl="0" algn="l">
              <a:spcBef>
                <a:spcPts val="0"/>
              </a:spcBef>
              <a:spcAft>
                <a:spcPts val="0"/>
              </a:spcAft>
              <a:buSzPts val="1400"/>
              <a:buChar char="●"/>
            </a:pPr>
            <a:r>
              <a:rPr lang="en" sz="1400"/>
              <a:t>Fluctuation in daily opioid concentrations dependent on the amount of water and total mass drug inputs. </a:t>
            </a:r>
            <a:endParaRPr sz="1400"/>
          </a:p>
          <a:p>
            <a:pPr indent="-304800" lvl="1" marL="914400" rtl="0" algn="l">
              <a:spcBef>
                <a:spcPts val="0"/>
              </a:spcBef>
              <a:spcAft>
                <a:spcPts val="0"/>
              </a:spcAft>
              <a:buSzPts val="1200"/>
              <a:buChar char="○"/>
            </a:pPr>
            <a:r>
              <a:rPr lang="en" sz="1200"/>
              <a:t>Resolution: </a:t>
            </a:r>
            <a:r>
              <a:rPr lang="en" sz="1200"/>
              <a:t>We anticipate short term spikes or dips in PNML concentration - however our focus is on long term trends in  interpreting our construct, opioid usage using the PNML.</a:t>
            </a:r>
            <a:endParaRPr sz="12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Concerns</a:t>
            </a:r>
            <a:endParaRPr/>
          </a:p>
        </p:txBody>
      </p:sp>
      <p:sp>
        <p:nvSpPr>
          <p:cNvPr id="215" name="Google Shape;215;p25"/>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analysis is performed on community-aggregated and anonymized data points to understand drug use patterns. This allows for an anonymous analysis that can identify opportunities to improve treatment risk and factors. Consequently, we do not anticipate any ethical concerns with the study.</a:t>
            </a:r>
            <a:endParaRPr sz="1400"/>
          </a:p>
          <a:p>
            <a:pPr indent="0" lvl="0" marL="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272450"/>
            <a:ext cx="7038900" cy="1032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000">
                <a:solidFill>
                  <a:srgbClr val="FFFFFF"/>
                </a:solidFill>
              </a:rPr>
              <a:t>Question, Hypothesis, Key Construct and the Relationships</a:t>
            </a:r>
            <a:endParaRPr sz="2000">
              <a:solidFill>
                <a:srgbClr val="FFFFFF"/>
              </a:solidFill>
            </a:endParaRPr>
          </a:p>
        </p:txBody>
      </p:sp>
      <p:sp>
        <p:nvSpPr>
          <p:cNvPr id="142" name="Google Shape;142;p14"/>
          <p:cNvSpPr txBox="1"/>
          <p:nvPr>
            <p:ph idx="1" type="body"/>
          </p:nvPr>
        </p:nvSpPr>
        <p:spPr>
          <a:xfrm>
            <a:off x="1159200" y="1301325"/>
            <a:ext cx="7315500" cy="3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FFFFFF"/>
                </a:solidFill>
              </a:rPr>
              <a:t>Question: </a:t>
            </a:r>
            <a:r>
              <a:rPr lang="en" sz="1400">
                <a:solidFill>
                  <a:srgbClr val="FFFFFF"/>
                </a:solidFill>
              </a:rPr>
              <a:t>Are low income individuals, who are middle aged, more prone to opioid use?</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rPr b="1" lang="en" sz="1600" u="sng">
                <a:solidFill>
                  <a:srgbClr val="FFFFFF"/>
                </a:solidFill>
              </a:rPr>
              <a:t>Hypothesis:</a:t>
            </a:r>
            <a:r>
              <a:rPr b="1" lang="en" sz="1400">
                <a:solidFill>
                  <a:srgbClr val="FFFFFF"/>
                </a:solidFill>
              </a:rPr>
              <a:t> </a:t>
            </a:r>
            <a:r>
              <a:rPr lang="en" sz="1400">
                <a:solidFill>
                  <a:srgbClr val="FFFFFF"/>
                </a:solidFill>
              </a:rPr>
              <a:t>People in the selected areas who have low incomes and who are middle aged are more prone to higher opioid use. </a:t>
            </a:r>
            <a:endParaRPr sz="14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b="1" lang="en" sz="1600" u="sng">
                <a:solidFill>
                  <a:srgbClr val="FFFFFF"/>
                </a:solidFill>
              </a:rPr>
              <a:t>Key Constructs Related to the Hypothesis:</a:t>
            </a:r>
            <a:r>
              <a:rPr b="1" lang="en" sz="1600">
                <a:solidFill>
                  <a:srgbClr val="FFFFFF"/>
                </a:solidFill>
              </a:rPr>
              <a:t> </a:t>
            </a:r>
            <a:endParaRPr b="1" sz="16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opioid use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people with low income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people who are middle aged</a:t>
            </a:r>
            <a:endParaRPr sz="14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b="1" lang="en" sz="1600" u="sng">
                <a:solidFill>
                  <a:srgbClr val="FFFFFF"/>
                </a:solidFill>
              </a:rPr>
              <a:t>Proposed Relationship:</a:t>
            </a:r>
            <a:r>
              <a:rPr b="1" lang="en" sz="1600">
                <a:solidFill>
                  <a:srgbClr val="FFFFFF"/>
                </a:solidFill>
              </a:rPr>
              <a:t> </a:t>
            </a:r>
            <a:endParaRPr b="1" sz="16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construct of people with low income </a:t>
            </a:r>
            <a:r>
              <a:rPr lang="en" sz="1400">
                <a:solidFill>
                  <a:srgbClr val="FFFFFF"/>
                </a:solidFill>
              </a:rPr>
              <a:t>is correlational to the construct of opioid use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construct of </a:t>
            </a:r>
            <a:r>
              <a:rPr lang="en" sz="1400">
                <a:solidFill>
                  <a:srgbClr val="FFFFFF"/>
                </a:solidFill>
              </a:rPr>
              <a:t>people who are middle aged is correlational to the construct of opioid use. </a:t>
            </a: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127675" y="3816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Construct/Feature Table</a:t>
            </a:r>
            <a:endParaRPr/>
          </a:p>
        </p:txBody>
      </p:sp>
      <p:sp>
        <p:nvSpPr>
          <p:cNvPr id="148" name="Google Shape;148;p15"/>
          <p:cNvSpPr txBox="1"/>
          <p:nvPr>
            <p:ph idx="1" type="body"/>
          </p:nvPr>
        </p:nvSpPr>
        <p:spPr>
          <a:xfrm>
            <a:off x="654600" y="1555450"/>
            <a:ext cx="39174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u="sng"/>
              <a:t>List of Features</a:t>
            </a:r>
            <a:endParaRPr b="1" sz="1600" u="sng"/>
          </a:p>
          <a:p>
            <a:pPr indent="0" lvl="0" marL="0" rtl="0" algn="l">
              <a:spcBef>
                <a:spcPts val="1600"/>
              </a:spcBef>
              <a:spcAft>
                <a:spcPts val="0"/>
              </a:spcAft>
              <a:buNone/>
            </a:pPr>
            <a:r>
              <a:rPr lang="en" sz="1400"/>
              <a:t>Wastewater Pilot Data: Site Code (TP02, TP04, TP05), Chemical Name, Sample_Date, Population Normalized Mass Load (mg/day/1000 capita), Geometry (Geographic Polygon)</a:t>
            </a:r>
            <a:endParaRPr sz="1400"/>
          </a:p>
          <a:p>
            <a:pPr indent="0" lvl="0" marL="0" rtl="0" algn="l">
              <a:spcBef>
                <a:spcPts val="1600"/>
              </a:spcBef>
              <a:spcAft>
                <a:spcPts val="1600"/>
              </a:spcAft>
              <a:buNone/>
            </a:pPr>
            <a:r>
              <a:rPr lang="en" sz="1400"/>
              <a:t>Opioid EMS Call Pilot Data: Call Date, Geometry (Geographic Point), Number of Opioid Related EMS Calls</a:t>
            </a:r>
            <a:endParaRPr sz="1400"/>
          </a:p>
        </p:txBody>
      </p:sp>
      <p:graphicFrame>
        <p:nvGraphicFramePr>
          <p:cNvPr id="149" name="Google Shape;149;p15"/>
          <p:cNvGraphicFramePr/>
          <p:nvPr/>
        </p:nvGraphicFramePr>
        <p:xfrm>
          <a:off x="5117900" y="143130"/>
          <a:ext cx="3000000" cy="3000000"/>
        </p:xfrm>
        <a:graphic>
          <a:graphicData uri="http://schemas.openxmlformats.org/drawingml/2006/table">
            <a:tbl>
              <a:tblPr>
                <a:noFill/>
                <a:tableStyleId>{4D824DD6-11FF-4525-BA29-CBCF5F019E75}</a:tableStyleId>
              </a:tblPr>
              <a:tblGrid>
                <a:gridCol w="1693725"/>
                <a:gridCol w="2142575"/>
              </a:tblGrid>
              <a:tr h="393575">
                <a:tc>
                  <a:txBody>
                    <a:bodyPr/>
                    <a:lstStyle/>
                    <a:p>
                      <a:pPr indent="0" lvl="0" marL="0" rtl="0" algn="ctr">
                        <a:spcBef>
                          <a:spcPts val="0"/>
                        </a:spcBef>
                        <a:spcAft>
                          <a:spcPts val="0"/>
                        </a:spcAft>
                        <a:buNone/>
                      </a:pPr>
                      <a:r>
                        <a:rPr b="1" lang="en">
                          <a:solidFill>
                            <a:srgbClr val="FFFFFF"/>
                          </a:solidFill>
                        </a:rPr>
                        <a:t>Construct</a:t>
                      </a:r>
                      <a:endParaRPr b="1">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Feature(s)</a:t>
                      </a:r>
                      <a:endParaRPr b="1">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200450">
                <a:tc>
                  <a:txBody>
                    <a:bodyPr/>
                    <a:lstStyle/>
                    <a:p>
                      <a:pPr indent="0" lvl="0" marL="0" rtl="0" algn="l">
                        <a:spcBef>
                          <a:spcPts val="0"/>
                        </a:spcBef>
                        <a:spcAft>
                          <a:spcPts val="0"/>
                        </a:spcAft>
                        <a:buNone/>
                      </a:pPr>
                      <a:r>
                        <a:rPr lang="en">
                          <a:solidFill>
                            <a:srgbClr val="FFFFFF"/>
                          </a:solidFill>
                        </a:rPr>
                        <a:t>Opioid Usage</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Population Normalized Mass Load (mg/day/1000 capita)</a:t>
                      </a:r>
                      <a:endParaRPr>
                        <a:solidFill>
                          <a:srgbClr val="FFFFFF"/>
                        </a:solidFill>
                      </a:endParaRPr>
                    </a:p>
                    <a:p>
                      <a:pPr indent="0" lvl="0" marL="0" rtl="0" algn="l">
                        <a:spcBef>
                          <a:spcPts val="0"/>
                        </a:spcBef>
                        <a:spcAft>
                          <a:spcPts val="0"/>
                        </a:spcAft>
                        <a:buNone/>
                      </a:pPr>
                      <a:r>
                        <a:rPr lang="en">
                          <a:solidFill>
                            <a:srgbClr val="FFFFFF"/>
                          </a:solidFill>
                        </a:rPr>
                        <a:t>Number of Opioid Related EMS Calls</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97375">
                <a:tc>
                  <a:txBody>
                    <a:bodyPr/>
                    <a:lstStyle/>
                    <a:p>
                      <a:pPr indent="0" lvl="0" marL="0" rtl="0" algn="l">
                        <a:spcBef>
                          <a:spcPts val="0"/>
                        </a:spcBef>
                        <a:spcAft>
                          <a:spcPts val="0"/>
                        </a:spcAft>
                        <a:buNone/>
                      </a:pPr>
                      <a:r>
                        <a:rPr lang="en">
                          <a:solidFill>
                            <a:srgbClr val="FFFFFF"/>
                          </a:solidFill>
                          <a:highlight>
                            <a:schemeClr val="accent1"/>
                          </a:highlight>
                        </a:rPr>
                        <a:t>Low Income</a:t>
                      </a:r>
                      <a:endParaRPr>
                        <a:solidFill>
                          <a:srgbClr val="FFFFFF"/>
                        </a:solidFill>
                        <a:highlight>
                          <a:schemeClr val="accent1"/>
                        </a:highlight>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00000">
                <a:tc>
                  <a:txBody>
                    <a:bodyPr/>
                    <a:lstStyle/>
                    <a:p>
                      <a:pPr indent="0" lvl="0" marL="0" rtl="0" algn="l">
                        <a:spcBef>
                          <a:spcPts val="0"/>
                        </a:spcBef>
                        <a:spcAft>
                          <a:spcPts val="0"/>
                        </a:spcAft>
                        <a:buNone/>
                      </a:pPr>
                      <a:r>
                        <a:rPr lang="en">
                          <a:solidFill>
                            <a:srgbClr val="FFFFFF"/>
                          </a:solidFill>
                          <a:highlight>
                            <a:schemeClr val="accent1"/>
                          </a:highlight>
                        </a:rPr>
                        <a:t>Middle Age</a:t>
                      </a:r>
                      <a:endParaRPr>
                        <a:solidFill>
                          <a:srgbClr val="FFFFFF"/>
                        </a:solidFill>
                        <a:highlight>
                          <a:schemeClr val="accent1"/>
                        </a:highlight>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1000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highlight>
                            <a:schemeClr val="accent1"/>
                          </a:highlight>
                        </a:rPr>
                        <a:t>Sample_Date</a:t>
                      </a:r>
                      <a:endParaRPr>
                        <a:solidFill>
                          <a:srgbClr val="FFFFFF"/>
                        </a:solidFill>
                        <a:highlight>
                          <a:schemeClr val="accent1"/>
                        </a:highlight>
                      </a:endParaRPr>
                    </a:p>
                    <a:p>
                      <a:pPr indent="0" lvl="0" marL="0" rtl="0" algn="l">
                        <a:spcBef>
                          <a:spcPts val="0"/>
                        </a:spcBef>
                        <a:spcAft>
                          <a:spcPts val="0"/>
                        </a:spcAft>
                        <a:buNone/>
                      </a:pPr>
                      <a:r>
                        <a:rPr lang="en">
                          <a:solidFill>
                            <a:srgbClr val="FFFFFF"/>
                          </a:solidFill>
                          <a:highlight>
                            <a:schemeClr val="accent1"/>
                          </a:highlight>
                        </a:rPr>
                        <a:t>Call Date</a:t>
                      </a:r>
                      <a:endParaRPr>
                        <a:solidFill>
                          <a:srgbClr val="FFFFFF"/>
                        </a:solidFill>
                        <a:highlight>
                          <a:schemeClr val="accent1"/>
                        </a:highlight>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97375">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highlight>
                            <a:schemeClr val="accent1"/>
                          </a:highlight>
                        </a:rPr>
                        <a:t>Site Code (TP02, TP04, TP05)</a:t>
                      </a:r>
                      <a:endParaRPr>
                        <a:solidFill>
                          <a:srgbClr val="FFFFFF"/>
                        </a:solidFill>
                        <a:highlight>
                          <a:schemeClr val="accent1"/>
                        </a:highlight>
                      </a:endParaRPr>
                    </a:p>
                    <a:p>
                      <a:pPr indent="0" lvl="0" marL="0" rtl="0" algn="l">
                        <a:spcBef>
                          <a:spcPts val="0"/>
                        </a:spcBef>
                        <a:spcAft>
                          <a:spcPts val="0"/>
                        </a:spcAft>
                        <a:buNone/>
                      </a:pPr>
                      <a:r>
                        <a:rPr lang="en">
                          <a:solidFill>
                            <a:srgbClr val="FFFFFF"/>
                          </a:solidFill>
                          <a:highlight>
                            <a:schemeClr val="accent1"/>
                          </a:highlight>
                        </a:rPr>
                        <a:t>Geometry (Geographic Polygon)</a:t>
                      </a:r>
                      <a:endParaRPr>
                        <a:solidFill>
                          <a:srgbClr val="FFFFFF"/>
                        </a:solidFill>
                        <a:highlight>
                          <a:schemeClr val="accent1"/>
                        </a:highlight>
                      </a:endParaRPr>
                    </a:p>
                    <a:p>
                      <a:pPr indent="0" lvl="0" marL="0" rtl="0" algn="l">
                        <a:spcBef>
                          <a:spcPts val="0"/>
                        </a:spcBef>
                        <a:spcAft>
                          <a:spcPts val="0"/>
                        </a:spcAft>
                        <a:buNone/>
                      </a:pPr>
                      <a:r>
                        <a:rPr lang="en">
                          <a:solidFill>
                            <a:srgbClr val="FFFFFF"/>
                          </a:solidFill>
                          <a:highlight>
                            <a:schemeClr val="accent1"/>
                          </a:highlight>
                        </a:rPr>
                        <a:t>Geometry (Geographic Point)</a:t>
                      </a:r>
                      <a:endParaRPr>
                        <a:solidFill>
                          <a:srgbClr val="FFFFFF"/>
                        </a:solidFill>
                        <a:highlight>
                          <a:schemeClr val="accent1"/>
                        </a:highlight>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97375">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highlight>
                            <a:schemeClr val="accent1"/>
                          </a:highlight>
                        </a:rPr>
                        <a:t>Chemical Name</a:t>
                      </a:r>
                      <a:endParaRPr>
                        <a:solidFill>
                          <a:srgbClr val="FFFFFF"/>
                        </a:solidFill>
                        <a:highlight>
                          <a:schemeClr val="accent1"/>
                        </a:highlight>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Plans to Measure the Constructs that are Missing Features</a:t>
            </a:r>
            <a:endParaRPr/>
          </a:p>
        </p:txBody>
      </p:sp>
      <p:sp>
        <p:nvSpPr>
          <p:cNvPr id="155" name="Google Shape;155;p16"/>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Construct of People with Low Income: </a:t>
            </a:r>
            <a:endParaRPr sz="1400"/>
          </a:p>
          <a:p>
            <a:pPr indent="-304800" lvl="1" marL="914400" rtl="0" algn="l">
              <a:spcBef>
                <a:spcPts val="0"/>
              </a:spcBef>
              <a:spcAft>
                <a:spcPts val="0"/>
              </a:spcAft>
              <a:buSzPts val="1200"/>
              <a:buChar char="○"/>
            </a:pPr>
            <a:r>
              <a:rPr lang="en" sz="1200"/>
              <a:t>Measure people with low income with people whose household incomes are below federal poverty level</a:t>
            </a:r>
            <a:endParaRPr sz="1200"/>
          </a:p>
          <a:p>
            <a:pPr indent="-304800" lvl="1" marL="914400" rtl="0" algn="l">
              <a:spcBef>
                <a:spcPts val="0"/>
              </a:spcBef>
              <a:spcAft>
                <a:spcPts val="0"/>
              </a:spcAft>
              <a:buSzPts val="1200"/>
              <a:buChar char="○"/>
            </a:pPr>
            <a:r>
              <a:rPr lang="en" sz="1200"/>
              <a:t>Measure people with low income with people whose incomes are in the lowest 10% of household income in Tempe</a:t>
            </a:r>
            <a:endParaRPr sz="1200"/>
          </a:p>
          <a:p>
            <a:pPr indent="-317500" lvl="0" marL="457200" rtl="0" algn="l">
              <a:spcBef>
                <a:spcPts val="0"/>
              </a:spcBef>
              <a:spcAft>
                <a:spcPts val="0"/>
              </a:spcAft>
              <a:buSzPts val="1400"/>
              <a:buChar char="●"/>
            </a:pPr>
            <a:r>
              <a:rPr lang="en" sz="1400"/>
              <a:t>Construct of People who are middle-aged:</a:t>
            </a:r>
            <a:endParaRPr sz="1400"/>
          </a:p>
          <a:p>
            <a:pPr indent="-304800" lvl="1" marL="914400" rtl="0" algn="l">
              <a:spcBef>
                <a:spcPts val="0"/>
              </a:spcBef>
              <a:spcAft>
                <a:spcPts val="0"/>
              </a:spcAft>
              <a:buSzPts val="1200"/>
              <a:buChar char="○"/>
            </a:pPr>
            <a:r>
              <a:rPr lang="en" sz="1200"/>
              <a:t>Measure people who are middle-aged with people whose ages fall within the 45-65 age range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Nominal, Ordinal, Interval or Ratio?</a:t>
            </a:r>
            <a:endParaRPr/>
          </a:p>
        </p:txBody>
      </p:sp>
      <p:sp>
        <p:nvSpPr>
          <p:cNvPr id="161" name="Google Shape;161;p17"/>
          <p:cNvSpPr txBox="1"/>
          <p:nvPr>
            <p:ph idx="1" type="body"/>
          </p:nvPr>
        </p:nvSpPr>
        <p:spPr>
          <a:xfrm>
            <a:off x="260550" y="1640325"/>
            <a:ext cx="2572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Existing</a:t>
            </a:r>
            <a:r>
              <a:rPr b="1" lang="en" sz="1600">
                <a:solidFill>
                  <a:srgbClr val="FFFFFF"/>
                </a:solidFill>
              </a:rPr>
              <a:t> Construct</a:t>
            </a:r>
            <a:endParaRPr b="1" sz="16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200">
                <a:solidFill>
                  <a:srgbClr val="FFFFFF"/>
                </a:solidFill>
              </a:rPr>
              <a:t>Based on the opioid usage construct, we want the features </a:t>
            </a:r>
            <a:r>
              <a:rPr lang="en" sz="1200" u="sng">
                <a:solidFill>
                  <a:srgbClr val="FFFFFF"/>
                </a:solidFill>
              </a:rPr>
              <a:t>Population Normalized Mass Load (PNML) </a:t>
            </a:r>
            <a:r>
              <a:rPr lang="en" sz="1200">
                <a:solidFill>
                  <a:srgbClr val="FFFFFF"/>
                </a:solidFill>
              </a:rPr>
              <a:t>and </a:t>
            </a:r>
            <a:r>
              <a:rPr lang="en" sz="1200" u="sng">
                <a:solidFill>
                  <a:srgbClr val="FFFFFF"/>
                </a:solidFill>
              </a:rPr>
              <a:t>Number of Opioid Related EMS Calls </a:t>
            </a:r>
            <a:r>
              <a:rPr lang="en" sz="1200">
                <a:solidFill>
                  <a:srgbClr val="FFFFFF"/>
                </a:solidFill>
              </a:rPr>
              <a:t>to be </a:t>
            </a:r>
            <a:r>
              <a:rPr lang="en" sz="1200" u="sng">
                <a:solidFill>
                  <a:srgbClr val="FFFFFF"/>
                </a:solidFill>
              </a:rPr>
              <a:t>ratio</a:t>
            </a:r>
            <a:r>
              <a:rPr lang="en" sz="1200">
                <a:solidFill>
                  <a:srgbClr val="FFFFFF"/>
                </a:solidFill>
              </a:rPr>
              <a:t> because they both have an absolute zero.</a:t>
            </a:r>
            <a:endParaRPr sz="1200">
              <a:solidFill>
                <a:srgbClr val="FFFFFF"/>
              </a:solidFill>
            </a:endParaRPr>
          </a:p>
        </p:txBody>
      </p:sp>
      <p:sp>
        <p:nvSpPr>
          <p:cNvPr id="162" name="Google Shape;162;p17"/>
          <p:cNvSpPr txBox="1"/>
          <p:nvPr>
            <p:ph idx="1" type="body"/>
          </p:nvPr>
        </p:nvSpPr>
        <p:spPr>
          <a:xfrm>
            <a:off x="2832750" y="1151625"/>
            <a:ext cx="3196200" cy="38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Proposed Constructs</a:t>
            </a:r>
            <a:endParaRPr b="1" sz="16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200">
                <a:solidFill>
                  <a:srgbClr val="FFFFFF"/>
                </a:solidFill>
              </a:rPr>
              <a:t>Based on features that we want to extract from census data:</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We want the </a:t>
            </a:r>
            <a:r>
              <a:rPr lang="en" sz="1200" u="sng">
                <a:solidFill>
                  <a:srgbClr val="FFFFFF"/>
                </a:solidFill>
              </a:rPr>
              <a:t>percentage of the population whose incomes are within the low income level </a:t>
            </a:r>
            <a:r>
              <a:rPr lang="en" sz="1200">
                <a:solidFill>
                  <a:srgbClr val="FFFFFF"/>
                </a:solidFill>
              </a:rPr>
              <a:t>to be a </a:t>
            </a:r>
            <a:r>
              <a:rPr lang="en" sz="1200" u="sng">
                <a:solidFill>
                  <a:srgbClr val="FFFFFF"/>
                </a:solidFill>
              </a:rPr>
              <a:t>ratio</a:t>
            </a:r>
            <a:r>
              <a:rPr lang="en" sz="1200">
                <a:solidFill>
                  <a:srgbClr val="FFFFFF"/>
                </a:solidFill>
              </a:rPr>
              <a:t> because the percentage of the population whose incomes are within the low income level does have an absolute zero.</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We want the </a:t>
            </a:r>
            <a:r>
              <a:rPr lang="en" sz="1200" u="sng">
                <a:solidFill>
                  <a:srgbClr val="FFFFFF"/>
                </a:solidFill>
              </a:rPr>
              <a:t>percentage of the population whose age is within middle age range</a:t>
            </a:r>
            <a:r>
              <a:rPr lang="en" sz="1200">
                <a:solidFill>
                  <a:srgbClr val="FFFFFF"/>
                </a:solidFill>
              </a:rPr>
              <a:t> to be </a:t>
            </a:r>
            <a:r>
              <a:rPr lang="en" sz="1200" u="sng">
                <a:solidFill>
                  <a:srgbClr val="FFFFFF"/>
                </a:solidFill>
              </a:rPr>
              <a:t>ratio</a:t>
            </a:r>
            <a:r>
              <a:rPr lang="en" sz="1200">
                <a:solidFill>
                  <a:srgbClr val="FFFFFF"/>
                </a:solidFill>
              </a:rPr>
              <a:t> also because the percentage of the population whose age is within middle age range does have an absolute zero.</a:t>
            </a:r>
            <a:endParaRPr sz="1200">
              <a:solidFill>
                <a:srgbClr val="FFFFFF"/>
              </a:solidFill>
            </a:endParaRPr>
          </a:p>
          <a:p>
            <a:pPr indent="0" lvl="0" marL="0" rtl="0" algn="l">
              <a:spcBef>
                <a:spcPts val="0"/>
              </a:spcBef>
              <a:spcAft>
                <a:spcPts val="0"/>
              </a:spcAft>
              <a:buNone/>
            </a:pPr>
            <a:r>
              <a:t/>
            </a:r>
            <a:endParaRPr sz="1400">
              <a:solidFill>
                <a:srgbClr val="FFFFFF"/>
              </a:solidFill>
            </a:endParaRPr>
          </a:p>
        </p:txBody>
      </p:sp>
      <p:sp>
        <p:nvSpPr>
          <p:cNvPr id="163" name="Google Shape;163;p17"/>
          <p:cNvSpPr txBox="1"/>
          <p:nvPr>
            <p:ph idx="1" type="body"/>
          </p:nvPr>
        </p:nvSpPr>
        <p:spPr>
          <a:xfrm>
            <a:off x="6163000" y="1151625"/>
            <a:ext cx="2826000" cy="38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Features Without Constructs</a:t>
            </a:r>
            <a:endParaRPr b="1" sz="1600">
              <a:solidFill>
                <a:srgbClr val="FFFFFF"/>
              </a:solidFill>
            </a:endParaRPr>
          </a:p>
          <a:p>
            <a:pPr indent="0" lvl="0" marL="0" rtl="0" algn="ctr">
              <a:spcBef>
                <a:spcPts val="0"/>
              </a:spcBef>
              <a:spcAft>
                <a:spcPts val="0"/>
              </a:spcAft>
              <a:buNone/>
            </a:pPr>
            <a:r>
              <a:t/>
            </a:r>
            <a:endParaRPr b="1"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Site code, Geometry (Geographic Polygon), and Geometry (Geographic Point) are  </a:t>
            </a:r>
            <a:r>
              <a:rPr lang="en" sz="1200" u="sng">
                <a:solidFill>
                  <a:srgbClr val="FFFFFF"/>
                </a:solidFill>
              </a:rPr>
              <a:t>nominal.</a:t>
            </a:r>
            <a:endParaRPr sz="1200" u="sng">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Chemical name is nominal.</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Since we are assuming that time is independent, we assume that time intervals do not impact our estimates. Therefore, we expect this feature to be </a:t>
            </a:r>
            <a:r>
              <a:rPr lang="en" sz="1200" u="sng">
                <a:solidFill>
                  <a:srgbClr val="FFFFFF"/>
                </a:solidFill>
              </a:rPr>
              <a:t>nominal</a:t>
            </a:r>
            <a:r>
              <a:rPr lang="en" sz="1200">
                <a:solidFill>
                  <a:srgbClr val="FFFFFF"/>
                </a:solidFill>
              </a:rPr>
              <a:t>.</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and Content Validity of Opioid Use Measures</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Population Normalized Mass Load (PNML)</a:t>
            </a:r>
            <a:endParaRPr/>
          </a:p>
          <a:p>
            <a:pPr indent="-311150" lvl="1" marL="914400" rtl="0" algn="l">
              <a:spcBef>
                <a:spcPts val="0"/>
              </a:spcBef>
              <a:spcAft>
                <a:spcPts val="0"/>
              </a:spcAft>
              <a:buSzPts val="1300"/>
              <a:buChar char="○"/>
            </a:pPr>
            <a:r>
              <a:rPr b="1" i="1" lang="en" sz="1300"/>
              <a:t>Face valid</a:t>
            </a:r>
            <a:r>
              <a:rPr lang="en" sz="1300"/>
              <a:t> - people who use opioids go to the bathroom. It seems reasonable that the drugs will show up in wastewater, and that we could extrapolate the number of users from an average dosage </a:t>
            </a:r>
            <a:endParaRPr sz="1300"/>
          </a:p>
          <a:p>
            <a:pPr indent="-311150" lvl="1" marL="914400" rtl="0" algn="l">
              <a:spcBef>
                <a:spcPts val="0"/>
              </a:spcBef>
              <a:spcAft>
                <a:spcPts val="0"/>
              </a:spcAft>
              <a:buSzPts val="1300"/>
              <a:buChar char="○"/>
            </a:pPr>
            <a:r>
              <a:rPr b="1" i="1" lang="en" sz="1300"/>
              <a:t>Content valid </a:t>
            </a:r>
            <a:r>
              <a:rPr b="1" lang="en" sz="1300"/>
              <a:t>- </a:t>
            </a:r>
            <a:r>
              <a:rPr lang="en" sz="1300"/>
              <a:t>likely to be unbiased (you can’t hide the number), measured with scientific rigor, objective and in controlled way, measured consistently </a:t>
            </a:r>
            <a:endParaRPr sz="1300"/>
          </a:p>
          <a:p>
            <a:pPr indent="-311150" lvl="0" marL="457200" rtl="0" algn="l">
              <a:spcBef>
                <a:spcPts val="0"/>
              </a:spcBef>
              <a:spcAft>
                <a:spcPts val="0"/>
              </a:spcAft>
              <a:buSzPts val="1300"/>
              <a:buChar char="●"/>
            </a:pPr>
            <a:r>
              <a:rPr lang="en"/>
              <a:t>EMS Calls </a:t>
            </a:r>
            <a:endParaRPr/>
          </a:p>
          <a:p>
            <a:pPr indent="-311150" lvl="1" marL="914400" rtl="0" algn="l">
              <a:spcBef>
                <a:spcPts val="0"/>
              </a:spcBef>
              <a:spcAft>
                <a:spcPts val="0"/>
              </a:spcAft>
              <a:buSzPts val="1300"/>
              <a:buChar char="○"/>
            </a:pPr>
            <a:r>
              <a:rPr lang="en" sz="1300"/>
              <a:t>Face Valid - the number of emergency calls for drug overdoses gives an indicator of how many people are using drugs </a:t>
            </a:r>
            <a:endParaRPr sz="1300"/>
          </a:p>
          <a:p>
            <a:pPr indent="-311150" lvl="1" marL="914400" rtl="0" algn="l">
              <a:spcBef>
                <a:spcPts val="0"/>
              </a:spcBef>
              <a:spcAft>
                <a:spcPts val="0"/>
              </a:spcAft>
              <a:buSzPts val="1300"/>
              <a:buChar char="○"/>
            </a:pPr>
            <a:r>
              <a:rPr lang="en" sz="1300"/>
              <a:t>Content Valid (harder to establish) - measured by healthcare professionals, but also measured under stress, represents direct detection of drug use but could miss users who don’t go to the hospital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Convergent/Discriminant Validity between PNML and EMS Measures of Opiate Use </a:t>
            </a:r>
            <a:endParaRPr/>
          </a:p>
        </p:txBody>
      </p:sp>
      <p:sp>
        <p:nvSpPr>
          <p:cNvPr id="175" name="Google Shape;175;p19"/>
          <p:cNvSpPr txBox="1"/>
          <p:nvPr>
            <p:ph idx="1" type="body"/>
          </p:nvPr>
        </p:nvSpPr>
        <p:spPr>
          <a:xfrm>
            <a:off x="1297500" y="1364650"/>
            <a:ext cx="7038900" cy="81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However you measure it, we expect different indicators of drug use to have a positive relationship with one another. Looking at collection area two (area with greatest overlap in pilot data) to compare</a:t>
            </a:r>
            <a:endParaRPr/>
          </a:p>
          <a:p>
            <a:pPr indent="0" lvl="0" marL="0" rtl="0" algn="l">
              <a:spcBef>
                <a:spcPts val="1600"/>
              </a:spcBef>
              <a:spcAft>
                <a:spcPts val="1600"/>
              </a:spcAft>
              <a:buNone/>
            </a:pPr>
            <a:r>
              <a:t/>
            </a:r>
            <a:endParaRPr/>
          </a:p>
        </p:txBody>
      </p:sp>
      <p:pic>
        <p:nvPicPr>
          <p:cNvPr id="176" name="Google Shape;176;p19"/>
          <p:cNvPicPr preferRelativeResize="0"/>
          <p:nvPr/>
        </p:nvPicPr>
        <p:blipFill>
          <a:blip r:embed="rId3">
            <a:alphaModFix/>
          </a:blip>
          <a:stretch>
            <a:fillRect/>
          </a:stretch>
        </p:blipFill>
        <p:spPr>
          <a:xfrm>
            <a:off x="994450" y="2343800"/>
            <a:ext cx="3369664" cy="2657450"/>
          </a:xfrm>
          <a:prstGeom prst="rect">
            <a:avLst/>
          </a:prstGeom>
          <a:noFill/>
          <a:ln>
            <a:noFill/>
          </a:ln>
        </p:spPr>
      </p:pic>
      <p:pic>
        <p:nvPicPr>
          <p:cNvPr id="177" name="Google Shape;177;p19"/>
          <p:cNvPicPr preferRelativeResize="0"/>
          <p:nvPr/>
        </p:nvPicPr>
        <p:blipFill>
          <a:blip r:embed="rId4">
            <a:alphaModFix/>
          </a:blip>
          <a:stretch>
            <a:fillRect/>
          </a:stretch>
        </p:blipFill>
        <p:spPr>
          <a:xfrm>
            <a:off x="4516514" y="2333650"/>
            <a:ext cx="3999780" cy="26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Discriminant Validity between PNML and EMS Measures of Opiate Use (cont.)</a:t>
            </a:r>
            <a:endParaRPr/>
          </a:p>
        </p:txBody>
      </p:sp>
      <p:sp>
        <p:nvSpPr>
          <p:cNvPr id="183" name="Google Shape;183;p20"/>
          <p:cNvSpPr txBox="1"/>
          <p:nvPr>
            <p:ph idx="1" type="body"/>
          </p:nvPr>
        </p:nvSpPr>
        <p:spPr>
          <a:xfrm>
            <a:off x="1297500" y="1364650"/>
            <a:ext cx="7038900" cy="81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Relationship between the features doesn’t converge completely. We hypothesize that this is because the EMS calls have a detection bias that understates the true number of drug users </a:t>
            </a:r>
            <a:endParaRPr/>
          </a:p>
          <a:p>
            <a:pPr indent="0" lvl="0" marL="0" rtl="0" algn="l">
              <a:spcBef>
                <a:spcPts val="1600"/>
              </a:spcBef>
              <a:spcAft>
                <a:spcPts val="1600"/>
              </a:spcAft>
              <a:buNone/>
            </a:pPr>
            <a:r>
              <a:t/>
            </a:r>
            <a:endParaRPr/>
          </a:p>
        </p:txBody>
      </p:sp>
      <p:pic>
        <p:nvPicPr>
          <p:cNvPr id="184" name="Google Shape;184;p20"/>
          <p:cNvPicPr preferRelativeResize="0"/>
          <p:nvPr/>
        </p:nvPicPr>
        <p:blipFill>
          <a:blip r:embed="rId3">
            <a:alphaModFix/>
          </a:blip>
          <a:stretch>
            <a:fillRect/>
          </a:stretch>
        </p:blipFill>
        <p:spPr>
          <a:xfrm>
            <a:off x="1024850" y="2394500"/>
            <a:ext cx="2438400" cy="876300"/>
          </a:xfrm>
          <a:prstGeom prst="rect">
            <a:avLst/>
          </a:prstGeom>
          <a:noFill/>
          <a:ln>
            <a:noFill/>
          </a:ln>
        </p:spPr>
      </p:pic>
      <p:pic>
        <p:nvPicPr>
          <p:cNvPr id="185" name="Google Shape;185;p20"/>
          <p:cNvPicPr preferRelativeResize="0"/>
          <p:nvPr/>
        </p:nvPicPr>
        <p:blipFill>
          <a:blip r:embed="rId4">
            <a:alphaModFix/>
          </a:blip>
          <a:stretch>
            <a:fillRect/>
          </a:stretch>
        </p:blipFill>
        <p:spPr>
          <a:xfrm>
            <a:off x="3686675" y="2238050"/>
            <a:ext cx="5029069" cy="26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 Error of Features</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i="1" lang="en"/>
              <a:t>PNML - </a:t>
            </a:r>
            <a:r>
              <a:rPr i="1" lang="en"/>
              <a:t> </a:t>
            </a:r>
            <a:r>
              <a:rPr lang="en"/>
              <a:t>researchers include a mass load error measure in the dataset that represents a quantifiable margin of error for each sample </a:t>
            </a:r>
            <a:endParaRPr/>
          </a:p>
          <a:p>
            <a:pPr indent="-311150" lvl="0" marL="457200" rtl="0" algn="l">
              <a:spcBef>
                <a:spcPts val="0"/>
              </a:spcBef>
              <a:spcAft>
                <a:spcPts val="0"/>
              </a:spcAft>
              <a:buSzPts val="1300"/>
              <a:buChar char="●"/>
            </a:pPr>
            <a:r>
              <a:rPr i="1" lang="en"/>
              <a:t>EMS Calls </a:t>
            </a:r>
            <a:r>
              <a:rPr b="1" lang="en"/>
              <a:t>- </a:t>
            </a:r>
            <a:r>
              <a:rPr lang="en"/>
              <a:t>hard to quantify. Could potentially reconcile  with EMS </a:t>
            </a:r>
            <a:r>
              <a:rPr lang="en"/>
              <a:t>responses</a:t>
            </a:r>
            <a:r>
              <a:rPr lang="en"/>
              <a:t> to overdoses recorded in hospitals or accompanying police calls. Our best guess at how to handle this is through establishing the consistency of the measure </a:t>
            </a:r>
            <a:endParaRPr/>
          </a:p>
          <a:p>
            <a:pPr indent="-311150" lvl="0" marL="457200" rtl="0" algn="l">
              <a:spcBef>
                <a:spcPts val="0"/>
              </a:spcBef>
              <a:spcAft>
                <a:spcPts val="0"/>
              </a:spcAft>
              <a:buSzPts val="1300"/>
              <a:buChar char="●"/>
            </a:pPr>
            <a:r>
              <a:rPr b="1" i="1" lang="en"/>
              <a:t>Features Extracted from the Census (ex. Income, Age)</a:t>
            </a:r>
            <a:r>
              <a:rPr b="1" lang="en"/>
              <a:t> - </a:t>
            </a:r>
            <a:r>
              <a:rPr lang="en"/>
              <a:t>American</a:t>
            </a:r>
            <a:r>
              <a:rPr lang="en"/>
              <a:t> Community Survey (ACS) publishes variance estimates for the features it collects, along with  sample methodology and weights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