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54f33aeb8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54f33aeb8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TJ</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54f33aeb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54f33aeb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TJ</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54f33aeb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54f33aeb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54f33aeb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54f33aeb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54f33aeb8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54f33aeb8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54f33aeb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54f33aeb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54f33aeb8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54f33aeb8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5518e6e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5518e6e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5518e6e7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5518e6e7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54f33aeb8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54f33aeb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54f33aeb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54f33aeb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75518e6e7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5518e6e7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5518e6e75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5518e6e75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5518e6e75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5518e6e75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54f33aeb8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54f33aeb8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54f33aeb8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54f33aeb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54f33aeb8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54f33aeb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54f33aeb8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54f33aeb8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54f33aeb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54f33aeb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54f33aeb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54f33aeb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TJ</a:t>
            </a:r>
            <a:endParaRPr/>
          </a:p>
          <a:p>
            <a:pPr indent="0" lvl="0" marL="0" rtl="0" algn="l">
              <a:spcBef>
                <a:spcPts val="0"/>
              </a:spcBef>
              <a:spcAft>
                <a:spcPts val="0"/>
              </a:spcAft>
              <a:buNone/>
            </a:pPr>
            <a:r>
              <a:rPr lang="en"/>
              <a:t>Fix Power law - EMS Calls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54f33aeb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54f33aeb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54f33aeb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54f33aeb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TJ</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3.png"/><Relationship Id="rId4"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20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Presence of Opioids in Wastewater</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 Gobbi, Olivia Wang, Olatunji  Akinbule, Maddie Warndorf</a:t>
            </a:r>
            <a:endParaRPr/>
          </a:p>
        </p:txBody>
      </p:sp>
      <p:sp>
        <p:nvSpPr>
          <p:cNvPr id="136" name="Google Shape;136;p13"/>
          <p:cNvSpPr txBox="1"/>
          <p:nvPr/>
        </p:nvSpPr>
        <p:spPr>
          <a:xfrm>
            <a:off x="107950" y="4687650"/>
            <a:ext cx="25596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Conclusion Validity</a:t>
            </a:r>
            <a:endParaRPr>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22"/>
          <p:cNvPicPr preferRelativeResize="0"/>
          <p:nvPr/>
        </p:nvPicPr>
        <p:blipFill>
          <a:blip r:embed="rId3">
            <a:alphaModFix/>
          </a:blip>
          <a:stretch>
            <a:fillRect/>
          </a:stretch>
        </p:blipFill>
        <p:spPr>
          <a:xfrm>
            <a:off x="95699" y="2020550"/>
            <a:ext cx="4232726" cy="1655100"/>
          </a:xfrm>
          <a:prstGeom prst="rect">
            <a:avLst/>
          </a:prstGeom>
          <a:noFill/>
          <a:ln>
            <a:noFill/>
          </a:ln>
        </p:spPr>
      </p:pic>
      <p:pic>
        <p:nvPicPr>
          <p:cNvPr id="202" name="Google Shape;202;p22"/>
          <p:cNvPicPr preferRelativeResize="0"/>
          <p:nvPr/>
        </p:nvPicPr>
        <p:blipFill>
          <a:blip r:embed="rId4">
            <a:alphaModFix/>
          </a:blip>
          <a:stretch>
            <a:fillRect/>
          </a:stretch>
        </p:blipFill>
        <p:spPr>
          <a:xfrm>
            <a:off x="4480826" y="152400"/>
            <a:ext cx="4510775" cy="47386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pic>
        <p:nvPicPr>
          <p:cNvPr id="207" name="Google Shape;207;p23"/>
          <p:cNvPicPr preferRelativeResize="0"/>
          <p:nvPr/>
        </p:nvPicPr>
        <p:blipFill>
          <a:blip r:embed="rId3">
            <a:alphaModFix/>
          </a:blip>
          <a:stretch>
            <a:fillRect/>
          </a:stretch>
        </p:blipFill>
        <p:spPr>
          <a:xfrm>
            <a:off x="181650" y="1802200"/>
            <a:ext cx="4390350" cy="1885600"/>
          </a:xfrm>
          <a:prstGeom prst="rect">
            <a:avLst/>
          </a:prstGeom>
          <a:noFill/>
          <a:ln>
            <a:noFill/>
          </a:ln>
        </p:spPr>
      </p:pic>
      <p:pic>
        <p:nvPicPr>
          <p:cNvPr id="208" name="Google Shape;208;p23"/>
          <p:cNvPicPr preferRelativeResize="0"/>
          <p:nvPr/>
        </p:nvPicPr>
        <p:blipFill>
          <a:blip r:embed="rId4">
            <a:alphaModFix/>
          </a:blip>
          <a:stretch>
            <a:fillRect/>
          </a:stretch>
        </p:blipFill>
        <p:spPr>
          <a:xfrm>
            <a:off x="4810625" y="595525"/>
            <a:ext cx="4096075" cy="4171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ny Data Transformation is Necessary. Justify the Choice of Transformation.</a:t>
            </a:r>
            <a:endParaRPr/>
          </a:p>
        </p:txBody>
      </p:sp>
      <p:sp>
        <p:nvSpPr>
          <p:cNvPr id="214" name="Google Shape;214;p24"/>
          <p:cNvSpPr txBox="1"/>
          <p:nvPr>
            <p:ph idx="1" type="body"/>
          </p:nvPr>
        </p:nvSpPr>
        <p:spPr>
          <a:xfrm>
            <a:off x="1052550" y="1482625"/>
            <a:ext cx="7038900" cy="341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t>EMS Calls Data Transformation</a:t>
            </a:r>
            <a:endParaRPr b="1" sz="1400"/>
          </a:p>
          <a:p>
            <a:pPr indent="-317500" lvl="0" marL="457200" rtl="0" algn="l">
              <a:spcBef>
                <a:spcPts val="0"/>
              </a:spcBef>
              <a:spcAft>
                <a:spcPts val="0"/>
              </a:spcAft>
              <a:buSzPts val="1400"/>
              <a:buChar char="-"/>
            </a:pPr>
            <a:r>
              <a:rPr lang="en" sz="1400"/>
              <a:t>W</a:t>
            </a:r>
            <a:r>
              <a:rPr lang="en" sz="1400"/>
              <a:t>e transformed the count of EMS calls per area per year per month to a binary variable.</a:t>
            </a:r>
            <a:endParaRPr sz="1400"/>
          </a:p>
          <a:p>
            <a:pPr indent="-304800" lvl="1" marL="914400" rtl="0" algn="l">
              <a:spcBef>
                <a:spcPts val="0"/>
              </a:spcBef>
              <a:spcAft>
                <a:spcPts val="0"/>
              </a:spcAft>
              <a:buSzPts val="1200"/>
              <a:buChar char="-"/>
            </a:pPr>
            <a:r>
              <a:rPr lang="en" sz="1200"/>
              <a:t>Equal to 1 if the count of calls is above the series average</a:t>
            </a:r>
            <a:endParaRPr sz="1200"/>
          </a:p>
          <a:p>
            <a:pPr indent="-304800" lvl="1" marL="914400" rtl="0" algn="l">
              <a:spcBef>
                <a:spcPts val="0"/>
              </a:spcBef>
              <a:spcAft>
                <a:spcPts val="0"/>
              </a:spcAft>
              <a:buSzPts val="1200"/>
              <a:buChar char="-"/>
            </a:pPr>
            <a:r>
              <a:rPr lang="en" sz="1200"/>
              <a:t>Equal to 0 otherwise. </a:t>
            </a:r>
            <a:endParaRPr sz="1200"/>
          </a:p>
          <a:p>
            <a:pPr indent="-317500" lvl="0" marL="457200" rtl="0" algn="l">
              <a:spcBef>
                <a:spcPts val="0"/>
              </a:spcBef>
              <a:spcAft>
                <a:spcPts val="0"/>
              </a:spcAft>
              <a:buSzPts val="1400"/>
              <a:buChar char="-"/>
            </a:pPr>
            <a:r>
              <a:rPr lang="en" sz="1400"/>
              <a:t>We do this to create two classes of outcomes in our dependent variable that can be analyzed in our logistic regression.</a:t>
            </a:r>
            <a:endParaRPr sz="1400"/>
          </a:p>
          <a:p>
            <a:pPr indent="-317500" lvl="0" marL="457200" rtl="0" algn="l">
              <a:spcBef>
                <a:spcPts val="0"/>
              </a:spcBef>
              <a:spcAft>
                <a:spcPts val="0"/>
              </a:spcAft>
              <a:buSzPts val="1400"/>
              <a:buChar char="-"/>
            </a:pPr>
            <a:r>
              <a:rPr lang="en"/>
              <a:t>All other variables included in the study are ratio measurements. </a:t>
            </a:r>
            <a:endParaRPr/>
          </a:p>
          <a:p>
            <a:pPr indent="-304800" lvl="1" marL="914400" rtl="0" algn="l">
              <a:spcBef>
                <a:spcPts val="0"/>
              </a:spcBef>
              <a:spcAft>
                <a:spcPts val="0"/>
              </a:spcAft>
              <a:buSzPts val="1200"/>
              <a:buChar char="-"/>
            </a:pPr>
            <a:r>
              <a:rPr lang="en" sz="1200"/>
              <a:t>While the counts of facilities per spatial area are discrete, we expect their effect on the outcome of interest to vary proportionally to one another. As such, we do not perform any additional transformations at this time.</a:t>
            </a:r>
            <a:endParaRPr sz="1200"/>
          </a:p>
          <a:p>
            <a:pPr indent="-317500" lvl="0" marL="457200" rtl="0" algn="l">
              <a:spcBef>
                <a:spcPts val="0"/>
              </a:spcBef>
              <a:spcAft>
                <a:spcPts val="0"/>
              </a:spcAft>
              <a:buSzPts val="1400"/>
              <a:buChar char="-"/>
            </a:pPr>
            <a:r>
              <a:rPr lang="en"/>
              <a:t>The PNML measures are somewhat skewed, them to be “Gaussian-like” enough to utilize as is. </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1297500" y="393750"/>
            <a:ext cx="7038900" cy="10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Conduct a Preliminary Test of the Relationships Between Variables of Interest. Justify Choice of this Method Given the Distribution of the Data.</a:t>
            </a:r>
            <a:endParaRPr sz="1800"/>
          </a:p>
        </p:txBody>
      </p:sp>
      <p:sp>
        <p:nvSpPr>
          <p:cNvPr id="220" name="Google Shape;220;p25"/>
          <p:cNvSpPr txBox="1"/>
          <p:nvPr>
            <p:ph idx="1" type="body"/>
          </p:nvPr>
        </p:nvSpPr>
        <p:spPr>
          <a:xfrm>
            <a:off x="1052550" y="1491750"/>
            <a:ext cx="7038900" cy="12966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400"/>
              <a:t>Using Pearson’s correlation for the binary EMS calls  indicators and the ratio spatial predictors. Believe there is enough variation in the x axis to due this (but admittedly unsure)</a:t>
            </a:r>
            <a:endParaRPr sz="1400"/>
          </a:p>
        </p:txBody>
      </p:sp>
      <p:pic>
        <p:nvPicPr>
          <p:cNvPr id="221" name="Google Shape;221;p25"/>
          <p:cNvPicPr preferRelativeResize="0"/>
          <p:nvPr/>
        </p:nvPicPr>
        <p:blipFill>
          <a:blip r:embed="rId3">
            <a:alphaModFix/>
          </a:blip>
          <a:stretch>
            <a:fillRect/>
          </a:stretch>
        </p:blipFill>
        <p:spPr>
          <a:xfrm>
            <a:off x="438725" y="3353025"/>
            <a:ext cx="3753975" cy="1463600"/>
          </a:xfrm>
          <a:prstGeom prst="rect">
            <a:avLst/>
          </a:prstGeom>
          <a:noFill/>
          <a:ln>
            <a:noFill/>
          </a:ln>
        </p:spPr>
      </p:pic>
      <p:sp>
        <p:nvSpPr>
          <p:cNvPr id="222" name="Google Shape;222;p25"/>
          <p:cNvSpPr txBox="1"/>
          <p:nvPr/>
        </p:nvSpPr>
        <p:spPr>
          <a:xfrm>
            <a:off x="438725" y="2914650"/>
            <a:ext cx="1953000" cy="2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Tempe EMS</a:t>
            </a:r>
            <a:r>
              <a:rPr lang="en">
                <a:latin typeface="Lato"/>
                <a:ea typeface="Lato"/>
                <a:cs typeface="Lato"/>
                <a:sym typeface="Lato"/>
              </a:rPr>
              <a:t> </a:t>
            </a:r>
            <a:endParaRPr>
              <a:latin typeface="Lato"/>
              <a:ea typeface="Lato"/>
              <a:cs typeface="Lato"/>
              <a:sym typeface="Lato"/>
            </a:endParaRPr>
          </a:p>
        </p:txBody>
      </p:sp>
      <p:pic>
        <p:nvPicPr>
          <p:cNvPr id="223" name="Google Shape;223;p25"/>
          <p:cNvPicPr preferRelativeResize="0"/>
          <p:nvPr/>
        </p:nvPicPr>
        <p:blipFill>
          <a:blip r:embed="rId4">
            <a:alphaModFix/>
          </a:blip>
          <a:stretch>
            <a:fillRect/>
          </a:stretch>
        </p:blipFill>
        <p:spPr>
          <a:xfrm>
            <a:off x="4572000" y="3353025"/>
            <a:ext cx="4150650" cy="1463600"/>
          </a:xfrm>
          <a:prstGeom prst="rect">
            <a:avLst/>
          </a:prstGeom>
          <a:noFill/>
          <a:ln>
            <a:noFill/>
          </a:ln>
        </p:spPr>
      </p:pic>
      <p:sp>
        <p:nvSpPr>
          <p:cNvPr id="224" name="Google Shape;224;p25"/>
          <p:cNvSpPr txBox="1"/>
          <p:nvPr/>
        </p:nvSpPr>
        <p:spPr>
          <a:xfrm>
            <a:off x="4553525" y="2914650"/>
            <a:ext cx="1953000" cy="2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Cincinnati </a:t>
            </a:r>
            <a:r>
              <a:rPr lang="en">
                <a:solidFill>
                  <a:srgbClr val="FFFFFF"/>
                </a:solidFill>
                <a:latin typeface="Lato"/>
                <a:ea typeface="Lato"/>
                <a:cs typeface="Lato"/>
                <a:sym typeface="Lato"/>
              </a:rPr>
              <a:t> EMS</a:t>
            </a:r>
            <a:r>
              <a:rPr lang="en">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1297500" y="393750"/>
            <a:ext cx="7038900" cy="10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Conduct a Preliminary Test of the Relationships Between Variables of Interest. Justify Choice of this Method Given the Distribution of the Data.</a:t>
            </a:r>
            <a:endParaRPr sz="1800"/>
          </a:p>
        </p:txBody>
      </p:sp>
      <p:sp>
        <p:nvSpPr>
          <p:cNvPr id="230" name="Google Shape;230;p26"/>
          <p:cNvSpPr txBox="1"/>
          <p:nvPr>
            <p:ph idx="1" type="body"/>
          </p:nvPr>
        </p:nvSpPr>
        <p:spPr>
          <a:xfrm>
            <a:off x="1052550" y="1491750"/>
            <a:ext cx="7038900" cy="10218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400"/>
              <a:t>Using Pearson’s correlation for the PNML b</a:t>
            </a:r>
            <a:r>
              <a:rPr lang="en" sz="1400"/>
              <a:t>ecause the PNML data is approximately gaussian and it and all of the spatial predictors of interest we are looking at are ratio.</a:t>
            </a:r>
            <a:endParaRPr sz="1400"/>
          </a:p>
        </p:txBody>
      </p:sp>
      <p:sp>
        <p:nvSpPr>
          <p:cNvPr id="231" name="Google Shape;231;p26"/>
          <p:cNvSpPr txBox="1"/>
          <p:nvPr/>
        </p:nvSpPr>
        <p:spPr>
          <a:xfrm>
            <a:off x="1297500" y="2514350"/>
            <a:ext cx="1953000" cy="2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Tempe PNML</a:t>
            </a:r>
            <a:r>
              <a:rPr lang="en">
                <a:latin typeface="Lato"/>
                <a:ea typeface="Lato"/>
                <a:cs typeface="Lato"/>
                <a:sym typeface="Lato"/>
              </a:rPr>
              <a:t> </a:t>
            </a:r>
            <a:endParaRPr>
              <a:latin typeface="Lato"/>
              <a:ea typeface="Lato"/>
              <a:cs typeface="Lato"/>
              <a:sym typeface="Lato"/>
            </a:endParaRPr>
          </a:p>
        </p:txBody>
      </p:sp>
      <p:pic>
        <p:nvPicPr>
          <p:cNvPr id="232" name="Google Shape;232;p26"/>
          <p:cNvPicPr preferRelativeResize="0"/>
          <p:nvPr/>
        </p:nvPicPr>
        <p:blipFill>
          <a:blip r:embed="rId3">
            <a:alphaModFix/>
          </a:blip>
          <a:stretch>
            <a:fillRect/>
          </a:stretch>
        </p:blipFill>
        <p:spPr>
          <a:xfrm>
            <a:off x="1600200" y="2900925"/>
            <a:ext cx="5943600" cy="1323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Analyses are Planned? Determined Type I Error Rate</a:t>
            </a:r>
            <a:endParaRPr/>
          </a:p>
        </p:txBody>
      </p:sp>
      <p:sp>
        <p:nvSpPr>
          <p:cNvPr id="238" name="Google Shape;238;p27"/>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400"/>
              <a:t>Two analyses</a:t>
            </a:r>
            <a:endParaRPr sz="1400"/>
          </a:p>
          <a:p>
            <a:pPr indent="-304800" lvl="1" marL="914400" rtl="0" algn="l">
              <a:spcBef>
                <a:spcPts val="0"/>
              </a:spcBef>
              <a:spcAft>
                <a:spcPts val="0"/>
              </a:spcAft>
              <a:buSzPts val="1200"/>
              <a:buChar char="○"/>
            </a:pPr>
            <a:r>
              <a:rPr lang="en" sz="1200"/>
              <a:t>1. EMS Calls Logit </a:t>
            </a:r>
            <a:endParaRPr sz="1200"/>
          </a:p>
          <a:p>
            <a:pPr indent="-304800" lvl="1" marL="914400" rtl="0" algn="l">
              <a:spcBef>
                <a:spcPts val="0"/>
              </a:spcBef>
              <a:spcAft>
                <a:spcPts val="0"/>
              </a:spcAft>
              <a:buSzPts val="1200"/>
              <a:buChar char="○"/>
            </a:pPr>
            <a:r>
              <a:rPr lang="en" sz="1200"/>
              <a:t>2. </a:t>
            </a:r>
            <a:r>
              <a:rPr lang="en" sz="1200"/>
              <a:t>PNML </a:t>
            </a:r>
            <a:r>
              <a:rPr lang="en" sz="1200"/>
              <a:t>Spatial linear regression</a:t>
            </a:r>
            <a:endParaRPr sz="1200"/>
          </a:p>
          <a:p>
            <a:pPr indent="-317500" lvl="0" marL="457200" rtl="0" algn="l">
              <a:spcBef>
                <a:spcPts val="0"/>
              </a:spcBef>
              <a:spcAft>
                <a:spcPts val="0"/>
              </a:spcAft>
              <a:buSzPts val="1400"/>
              <a:buChar char="●"/>
            </a:pPr>
            <a:r>
              <a:rPr lang="en" sz="1400"/>
              <a:t>EMS data has around 500 samples, so will accept a Type 1 error rate at the standard 0.05 </a:t>
            </a:r>
            <a:endParaRPr sz="1400"/>
          </a:p>
          <a:p>
            <a:pPr indent="-317500" lvl="0" marL="457200" rtl="0" algn="l">
              <a:spcBef>
                <a:spcPts val="0"/>
              </a:spcBef>
              <a:spcAft>
                <a:spcPts val="0"/>
              </a:spcAft>
              <a:buSzPts val="1400"/>
              <a:buChar char="●"/>
            </a:pPr>
            <a:r>
              <a:rPr lang="en" sz="1400"/>
              <a:t>PNML data has around 50 samples. Willing to trade off error for a detection effect, and will accept an error rate up to 0.1 or 0.2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Determined C</a:t>
            </a:r>
            <a:r>
              <a:rPr lang="en" sz="2000"/>
              <a:t>ovariates that We Plan to Control for Statistically and Justification for Them.</a:t>
            </a:r>
            <a:endParaRPr sz="2000"/>
          </a:p>
        </p:txBody>
      </p:sp>
      <p:sp>
        <p:nvSpPr>
          <p:cNvPr id="244" name="Google Shape;244;p28"/>
          <p:cNvSpPr txBox="1"/>
          <p:nvPr>
            <p:ph idx="1" type="body"/>
          </p:nvPr>
        </p:nvSpPr>
        <p:spPr>
          <a:xfrm>
            <a:off x="1145100" y="16437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Using fixed effects dummy variables in the PNML regression to account for heterogeneity over time and space </a:t>
            </a:r>
            <a:endParaRPr sz="1400"/>
          </a:p>
          <a:p>
            <a:pPr indent="-317500" lvl="1" marL="914400" rtl="0" algn="l">
              <a:spcBef>
                <a:spcPts val="0"/>
              </a:spcBef>
              <a:spcAft>
                <a:spcPts val="0"/>
              </a:spcAft>
              <a:buSzPts val="1400"/>
              <a:buChar char="○"/>
            </a:pPr>
            <a:r>
              <a:rPr lang="en" sz="1400"/>
              <a:t>Drop one dummy from each fixed effect to minimize multicollinearity issues</a:t>
            </a:r>
            <a:endParaRPr sz="1400"/>
          </a:p>
          <a:p>
            <a:pPr indent="-317500" lvl="1" marL="914400" rtl="0" algn="l">
              <a:spcBef>
                <a:spcPts val="0"/>
              </a:spcBef>
              <a:spcAft>
                <a:spcPts val="0"/>
              </a:spcAft>
              <a:buSzPts val="1400"/>
              <a:buChar char="○"/>
            </a:pPr>
            <a:r>
              <a:rPr lang="en" sz="1400"/>
              <a:t>Shows the total effect by which  tract j at time t differs from another across our sample</a:t>
            </a:r>
            <a:endParaRPr sz="1400"/>
          </a:p>
          <a:p>
            <a:pPr indent="-317500" lvl="0" marL="457200" rtl="0" algn="l">
              <a:spcBef>
                <a:spcPts val="0"/>
              </a:spcBef>
              <a:spcAft>
                <a:spcPts val="0"/>
              </a:spcAft>
              <a:buSzPts val="1400"/>
              <a:buChar char="●"/>
            </a:pPr>
            <a:r>
              <a:rPr lang="en" sz="1400"/>
              <a:t>Not possible to include these for the logit model because the fixed effects perfectly </a:t>
            </a:r>
            <a:r>
              <a:rPr lang="en" sz="1400"/>
              <a:t>separates</a:t>
            </a:r>
            <a:r>
              <a:rPr lang="en" sz="1400"/>
              <a:t> the classes </a:t>
            </a:r>
            <a:endParaRPr sz="1400"/>
          </a:p>
          <a:p>
            <a:pPr indent="-317500" lvl="1" marL="914400" rtl="0" algn="l">
              <a:spcBef>
                <a:spcPts val="0"/>
              </a:spcBef>
              <a:spcAft>
                <a:spcPts val="0"/>
              </a:spcAft>
              <a:buSzPts val="1400"/>
              <a:buChar char="○"/>
            </a:pPr>
            <a:r>
              <a:rPr lang="en" sz="1400"/>
              <a:t>Will need to obtain possible controls from Census or other sources to minimize confounds </a:t>
            </a:r>
            <a:endParaRPr sz="1400"/>
          </a:p>
          <a:p>
            <a:pPr indent="-317500" lvl="1" marL="914400" rtl="0" algn="l">
              <a:spcBef>
                <a:spcPts val="0"/>
              </a:spcBef>
              <a:spcAft>
                <a:spcPts val="0"/>
              </a:spcAft>
              <a:buSzPts val="1400"/>
              <a:buChar char="○"/>
            </a:pPr>
            <a:r>
              <a:rPr lang="en" sz="1400"/>
              <a:t>Likely an indicator of what is going wrong in the logit results so far</a:t>
            </a:r>
            <a:endParaRPr sz="1400"/>
          </a:p>
          <a:p>
            <a:pPr indent="0" lvl="0" marL="45720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Power Analysis - Logistic Regression</a:t>
            </a:r>
            <a:endParaRPr/>
          </a:p>
        </p:txBody>
      </p:sp>
      <p:sp>
        <p:nvSpPr>
          <p:cNvPr id="250" name="Google Shape;250;p29"/>
          <p:cNvSpPr txBox="1"/>
          <p:nvPr>
            <p:ph idx="1" type="body"/>
          </p:nvPr>
        </p:nvSpPr>
        <p:spPr>
          <a:xfrm>
            <a:off x="926250" y="1466925"/>
            <a:ext cx="4566600" cy="31683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400"/>
              <a:t>Assumption: At their mean Number of EMS calls per spatial</a:t>
            </a:r>
            <a:endParaRPr sz="1400"/>
          </a:p>
          <a:p>
            <a:pPr indent="-317500" lvl="0" marL="457200" rtl="0" algn="l">
              <a:spcBef>
                <a:spcPts val="0"/>
              </a:spcBef>
              <a:spcAft>
                <a:spcPts val="0"/>
              </a:spcAft>
              <a:buSzPts val="1400"/>
              <a:buChar char="●"/>
            </a:pPr>
            <a:r>
              <a:rPr lang="en" sz="1400"/>
              <a:t>Area per month will follow average proportions across the dataset</a:t>
            </a:r>
            <a:endParaRPr sz="1400"/>
          </a:p>
          <a:p>
            <a:pPr indent="-317500" lvl="0" marL="457200" rtl="0" algn="l">
              <a:spcBef>
                <a:spcPts val="0"/>
              </a:spcBef>
              <a:spcAft>
                <a:spcPts val="0"/>
              </a:spcAft>
              <a:buSzPts val="1400"/>
              <a:buChar char="●"/>
            </a:pPr>
            <a:r>
              <a:rPr lang="en" sz="1400"/>
              <a:t>Pr(Y = 1 | X = 1)  Null Hypothesis 0.37</a:t>
            </a:r>
            <a:endParaRPr sz="1400"/>
          </a:p>
          <a:p>
            <a:pPr indent="-317500" lvl="0" marL="457200" rtl="0" algn="l">
              <a:spcBef>
                <a:spcPts val="0"/>
              </a:spcBef>
              <a:spcAft>
                <a:spcPts val="0"/>
              </a:spcAft>
              <a:buSzPts val="1400"/>
              <a:buChar char="●"/>
            </a:pPr>
            <a:r>
              <a:rPr lang="en" sz="1400"/>
              <a:t>Effective proportion of 0.5 against alternative hypothesis odds ratio 1.7027</a:t>
            </a:r>
            <a:endParaRPr sz="1400"/>
          </a:p>
          <a:p>
            <a:pPr indent="-317500" lvl="0" marL="457200" rtl="0" algn="l">
              <a:spcBef>
                <a:spcPts val="0"/>
              </a:spcBef>
              <a:spcAft>
                <a:spcPts val="0"/>
              </a:spcAft>
              <a:buSzPts val="1400"/>
              <a:buChar char="●"/>
            </a:pPr>
            <a:r>
              <a:rPr lang="en" sz="1400"/>
              <a:t>Critical Z value = 1.67</a:t>
            </a:r>
            <a:endParaRPr sz="1400"/>
          </a:p>
          <a:p>
            <a:pPr indent="-317500" lvl="0" marL="457200" rtl="0" algn="l">
              <a:spcBef>
                <a:spcPts val="0"/>
              </a:spcBef>
              <a:spcAft>
                <a:spcPts val="0"/>
              </a:spcAft>
              <a:buSzPts val="1400"/>
              <a:buChar char="●"/>
            </a:pPr>
            <a:r>
              <a:rPr lang="en" sz="1400"/>
              <a:t>Minimum Sample = 114</a:t>
            </a:r>
            <a:endParaRPr sz="1400"/>
          </a:p>
        </p:txBody>
      </p:sp>
      <p:pic>
        <p:nvPicPr>
          <p:cNvPr id="251" name="Google Shape;251;p29"/>
          <p:cNvPicPr preferRelativeResize="0"/>
          <p:nvPr/>
        </p:nvPicPr>
        <p:blipFill>
          <a:blip r:embed="rId3">
            <a:alphaModFix/>
          </a:blip>
          <a:stretch>
            <a:fillRect/>
          </a:stretch>
        </p:blipFill>
        <p:spPr>
          <a:xfrm>
            <a:off x="5714550" y="1139425"/>
            <a:ext cx="3131150" cy="35719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Power Analysis ANCOVA: PNML</a:t>
            </a:r>
            <a:endParaRPr/>
          </a:p>
        </p:txBody>
      </p:sp>
      <p:sp>
        <p:nvSpPr>
          <p:cNvPr id="257" name="Google Shape;257;p30"/>
          <p:cNvSpPr txBox="1"/>
          <p:nvPr>
            <p:ph idx="1" type="body"/>
          </p:nvPr>
        </p:nvSpPr>
        <p:spPr>
          <a:xfrm>
            <a:off x="1021500" y="1142413"/>
            <a:ext cx="3550500" cy="36234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sz="1400">
                <a:solidFill>
                  <a:srgbClr val="FFFFFF"/>
                </a:solidFill>
              </a:rPr>
              <a:t>37 county level fixed effects + 16 year-month fixed + four regressors = 57 covariates</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Using a .2 Type I error rate </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.8 desired power, </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Results:</a:t>
            </a:r>
            <a:endParaRPr sz="1400">
              <a:solidFill>
                <a:srgbClr val="FFFFFF"/>
              </a:solidFill>
            </a:endParaRPr>
          </a:p>
          <a:p>
            <a:pPr indent="-317500" lvl="1" marL="914400" rtl="0" algn="l">
              <a:spcBef>
                <a:spcPts val="0"/>
              </a:spcBef>
              <a:spcAft>
                <a:spcPts val="0"/>
              </a:spcAft>
              <a:buClr>
                <a:srgbClr val="FFFFFF"/>
              </a:buClr>
              <a:buSzPts val="1400"/>
              <a:buChar char="○"/>
            </a:pPr>
            <a:r>
              <a:rPr lang="en" sz="1400">
                <a:solidFill>
                  <a:srgbClr val="FFFFFF"/>
                </a:solidFill>
              </a:rPr>
              <a:t>Sample size = 154. </a:t>
            </a:r>
            <a:endParaRPr sz="1400">
              <a:solidFill>
                <a:srgbClr val="FFFFFF"/>
              </a:solidFill>
            </a:endParaRPr>
          </a:p>
          <a:p>
            <a:pPr indent="-317500" lvl="1" marL="914400" rtl="0" algn="l">
              <a:spcBef>
                <a:spcPts val="0"/>
              </a:spcBef>
              <a:spcAft>
                <a:spcPts val="0"/>
              </a:spcAft>
              <a:buClr>
                <a:srgbClr val="FFFFFF"/>
              </a:buClr>
              <a:buSzPts val="1400"/>
              <a:buChar char="○"/>
            </a:pPr>
            <a:r>
              <a:rPr lang="en" sz="1400">
                <a:solidFill>
                  <a:srgbClr val="FFFFFF"/>
                </a:solidFill>
              </a:rPr>
              <a:t>About two more years of monthly PNML data collection under the current design. </a:t>
            </a:r>
            <a:endParaRPr sz="1400">
              <a:solidFill>
                <a:srgbClr val="FFFFFF"/>
              </a:solidFill>
            </a:endParaRPr>
          </a:p>
        </p:txBody>
      </p:sp>
      <p:pic>
        <p:nvPicPr>
          <p:cNvPr id="258" name="Google Shape;258;p30"/>
          <p:cNvPicPr preferRelativeResize="0"/>
          <p:nvPr/>
        </p:nvPicPr>
        <p:blipFill>
          <a:blip r:embed="rId3">
            <a:alphaModFix/>
          </a:blip>
          <a:stretch>
            <a:fillRect/>
          </a:stretch>
        </p:blipFill>
        <p:spPr>
          <a:xfrm>
            <a:off x="5117650" y="1007475"/>
            <a:ext cx="3550500" cy="3893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ntended Analysis and Results Regarding the Hypothesized Relationship</a:t>
            </a:r>
            <a:endParaRPr/>
          </a:p>
        </p:txBody>
      </p:sp>
      <p:pic>
        <p:nvPicPr>
          <p:cNvPr id="264" name="Google Shape;264;p31"/>
          <p:cNvPicPr preferRelativeResize="0"/>
          <p:nvPr/>
        </p:nvPicPr>
        <p:blipFill>
          <a:blip r:embed="rId3">
            <a:alphaModFix/>
          </a:blip>
          <a:stretch>
            <a:fillRect/>
          </a:stretch>
        </p:blipFill>
        <p:spPr>
          <a:xfrm>
            <a:off x="1422500" y="1262825"/>
            <a:ext cx="5954925" cy="475700"/>
          </a:xfrm>
          <a:prstGeom prst="rect">
            <a:avLst/>
          </a:prstGeom>
          <a:noFill/>
          <a:ln>
            <a:noFill/>
          </a:ln>
        </p:spPr>
      </p:pic>
      <p:pic>
        <p:nvPicPr>
          <p:cNvPr id="265" name="Google Shape;265;p31"/>
          <p:cNvPicPr preferRelativeResize="0"/>
          <p:nvPr/>
        </p:nvPicPr>
        <p:blipFill rotWithShape="1">
          <a:blip r:embed="rId4">
            <a:alphaModFix/>
          </a:blip>
          <a:srcRect b="0" l="13852" r="6763" t="0"/>
          <a:stretch/>
        </p:blipFill>
        <p:spPr>
          <a:xfrm>
            <a:off x="258550" y="2251925"/>
            <a:ext cx="2684350" cy="2712850"/>
          </a:xfrm>
          <a:prstGeom prst="rect">
            <a:avLst/>
          </a:prstGeom>
          <a:noFill/>
          <a:ln>
            <a:noFill/>
          </a:ln>
        </p:spPr>
      </p:pic>
      <p:sp>
        <p:nvSpPr>
          <p:cNvPr id="266" name="Google Shape;266;p31"/>
          <p:cNvSpPr txBox="1"/>
          <p:nvPr/>
        </p:nvSpPr>
        <p:spPr>
          <a:xfrm>
            <a:off x="204500" y="1875850"/>
            <a:ext cx="1819500" cy="2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Tempe </a:t>
            </a:r>
            <a:endParaRPr>
              <a:solidFill>
                <a:srgbClr val="FFFFFF"/>
              </a:solidFill>
              <a:latin typeface="Lato"/>
              <a:ea typeface="Lato"/>
              <a:cs typeface="Lato"/>
              <a:sym typeface="Lato"/>
            </a:endParaRPr>
          </a:p>
        </p:txBody>
      </p:sp>
      <p:pic>
        <p:nvPicPr>
          <p:cNvPr id="267" name="Google Shape;267;p31"/>
          <p:cNvPicPr preferRelativeResize="0"/>
          <p:nvPr/>
        </p:nvPicPr>
        <p:blipFill rotWithShape="1">
          <a:blip r:embed="rId5">
            <a:alphaModFix/>
          </a:blip>
          <a:srcRect b="0" l="0" r="4879" t="0"/>
          <a:stretch/>
        </p:blipFill>
        <p:spPr>
          <a:xfrm>
            <a:off x="3095300" y="2251925"/>
            <a:ext cx="2515679" cy="2739175"/>
          </a:xfrm>
          <a:prstGeom prst="rect">
            <a:avLst/>
          </a:prstGeom>
          <a:noFill/>
          <a:ln>
            <a:noFill/>
          </a:ln>
        </p:spPr>
      </p:pic>
      <p:sp>
        <p:nvSpPr>
          <p:cNvPr id="268" name="Google Shape;268;p31"/>
          <p:cNvSpPr txBox="1"/>
          <p:nvPr/>
        </p:nvSpPr>
        <p:spPr>
          <a:xfrm>
            <a:off x="3109200" y="1875850"/>
            <a:ext cx="1819500" cy="2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Cincinnati</a:t>
            </a:r>
            <a:r>
              <a:rPr lang="en">
                <a:solidFill>
                  <a:srgbClr val="FFFFFF"/>
                </a:solidFill>
                <a:latin typeface="Lato"/>
                <a:ea typeface="Lato"/>
                <a:cs typeface="Lato"/>
                <a:sym typeface="Lato"/>
              </a:rPr>
              <a:t> </a:t>
            </a:r>
            <a:endParaRPr>
              <a:solidFill>
                <a:srgbClr val="FFFFFF"/>
              </a:solidFill>
              <a:latin typeface="Lato"/>
              <a:ea typeface="Lato"/>
              <a:cs typeface="Lato"/>
              <a:sym typeface="Lato"/>
            </a:endParaRPr>
          </a:p>
        </p:txBody>
      </p:sp>
      <p:sp>
        <p:nvSpPr>
          <p:cNvPr id="269" name="Google Shape;269;p31"/>
          <p:cNvSpPr txBox="1"/>
          <p:nvPr/>
        </p:nvSpPr>
        <p:spPr>
          <a:xfrm>
            <a:off x="5891150" y="2251925"/>
            <a:ext cx="2747400" cy="2630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Overall - pseudo-R2 low</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Tempe</a:t>
            </a:r>
            <a:endParaRPr>
              <a:solidFill>
                <a:srgbClr val="FFFFFF"/>
              </a:solidFill>
              <a:latin typeface="Lato"/>
              <a:ea typeface="Lato"/>
              <a:cs typeface="Lato"/>
              <a:sym typeface="Lato"/>
            </a:endParaRPr>
          </a:p>
          <a:p>
            <a:pPr indent="-304800" lvl="1" marL="914400" rtl="0" algn="l">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20% reduction in likelihood for Naloxone </a:t>
            </a:r>
            <a:endParaRPr sz="1200">
              <a:solidFill>
                <a:srgbClr val="FFFFFF"/>
              </a:solidFill>
              <a:latin typeface="Lato"/>
              <a:ea typeface="Lato"/>
              <a:cs typeface="Lato"/>
              <a:sym typeface="Lato"/>
            </a:endParaRPr>
          </a:p>
          <a:p>
            <a:pPr indent="-304800" lvl="1" marL="914400" rtl="0" algn="l">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Huge increase for drug drop off? Reverse causality?</a:t>
            </a:r>
            <a:endParaRPr sz="1200">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Cincinnati</a:t>
            </a:r>
            <a:endParaRPr>
              <a:solidFill>
                <a:srgbClr val="FFFFFF"/>
              </a:solidFill>
              <a:latin typeface="Lato"/>
              <a:ea typeface="Lato"/>
              <a:cs typeface="Lato"/>
              <a:sym typeface="Lato"/>
            </a:endParaRPr>
          </a:p>
          <a:p>
            <a:pPr indent="-304800" lvl="1" marL="914400" rtl="0" algn="l">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No significant Relationship</a:t>
            </a:r>
            <a:endParaRPr sz="1200">
              <a:solidFill>
                <a:srgbClr val="FFFFFF"/>
              </a:solidFill>
              <a:latin typeface="Lato"/>
              <a:ea typeface="Lato"/>
              <a:cs typeface="Lato"/>
              <a:sym typeface="Lato"/>
            </a:endParaRPr>
          </a:p>
        </p:txBody>
      </p:sp>
      <p:sp>
        <p:nvSpPr>
          <p:cNvPr id="270" name="Google Shape;270;p31"/>
          <p:cNvSpPr txBox="1"/>
          <p:nvPr/>
        </p:nvSpPr>
        <p:spPr>
          <a:xfrm>
            <a:off x="5891150" y="1875850"/>
            <a:ext cx="1819500" cy="2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Results </a:t>
            </a:r>
            <a:endParaRPr>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18575"/>
            <a:ext cx="7038900" cy="65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rPr>
              <a:t>Description of Independent Variables</a:t>
            </a:r>
            <a:endParaRPr sz="1800">
              <a:solidFill>
                <a:srgbClr val="FFFFFF"/>
              </a:solidFill>
            </a:endParaRPr>
          </a:p>
        </p:txBody>
      </p:sp>
      <p:sp>
        <p:nvSpPr>
          <p:cNvPr id="142" name="Google Shape;142;p14"/>
          <p:cNvSpPr txBox="1"/>
          <p:nvPr>
            <p:ph idx="1" type="body"/>
          </p:nvPr>
        </p:nvSpPr>
        <p:spPr>
          <a:xfrm>
            <a:off x="1200475" y="791900"/>
            <a:ext cx="7606500" cy="101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select independent variables that represent the location of public health interventions across cities that could have an impact on the number of drug users in a given area (Tempe, AZ and Cincinnati, OH). </a:t>
            </a:r>
            <a:r>
              <a:rPr lang="en"/>
              <a:t>Each independent variable was counted by being within 2 miles of selected spatial unit. For Tempe it is by census tract and for Cincinnati it is by Statistical Neighborhood Approximations (SNA).</a:t>
            </a:r>
            <a:endParaRPr/>
          </a:p>
        </p:txBody>
      </p:sp>
      <p:sp>
        <p:nvSpPr>
          <p:cNvPr id="143" name="Google Shape;143;p14"/>
          <p:cNvSpPr txBox="1"/>
          <p:nvPr>
            <p:ph idx="1" type="body"/>
          </p:nvPr>
        </p:nvSpPr>
        <p:spPr>
          <a:xfrm>
            <a:off x="188300" y="1928925"/>
            <a:ext cx="2771700" cy="30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Independent Variables:</a:t>
            </a:r>
            <a:endParaRPr sz="1400"/>
          </a:p>
          <a:p>
            <a:pPr indent="-311150" lvl="0" marL="457200" rtl="0" algn="l">
              <a:spcBef>
                <a:spcPts val="1600"/>
              </a:spcBef>
              <a:spcAft>
                <a:spcPts val="0"/>
              </a:spcAft>
              <a:buSzPts val="1300"/>
              <a:buChar char="-"/>
            </a:pPr>
            <a:r>
              <a:rPr lang="en"/>
              <a:t>Medical Facilities within 2 miles of each spatial unit</a:t>
            </a:r>
            <a:endParaRPr/>
          </a:p>
          <a:p>
            <a:pPr indent="-311150" lvl="0" marL="457200" rtl="0" algn="l">
              <a:spcBef>
                <a:spcPts val="0"/>
              </a:spcBef>
              <a:spcAft>
                <a:spcPts val="0"/>
              </a:spcAft>
              <a:buSzPts val="1300"/>
              <a:buChar char="-"/>
            </a:pPr>
            <a:r>
              <a:rPr lang="en"/>
              <a:t>Pharmacies within 2 miles of each spatial unit</a:t>
            </a:r>
            <a:endParaRPr/>
          </a:p>
          <a:p>
            <a:pPr indent="-311150" lvl="0" marL="457200" rtl="0" algn="l">
              <a:spcBef>
                <a:spcPts val="0"/>
              </a:spcBef>
              <a:spcAft>
                <a:spcPts val="0"/>
              </a:spcAft>
              <a:buSzPts val="1300"/>
              <a:buChar char="-"/>
            </a:pPr>
            <a:r>
              <a:rPr lang="en"/>
              <a:t>Drug Drop off Locations within 2 miles of each spatial unit</a:t>
            </a:r>
            <a:endParaRPr/>
          </a:p>
          <a:p>
            <a:pPr indent="-311150" lvl="0" marL="457200" rtl="0" algn="l">
              <a:spcBef>
                <a:spcPts val="0"/>
              </a:spcBef>
              <a:spcAft>
                <a:spcPts val="0"/>
              </a:spcAft>
              <a:buSzPts val="1300"/>
              <a:buChar char="-"/>
            </a:pPr>
            <a:r>
              <a:rPr lang="en"/>
              <a:t>Naloxone Distribution Centers within 2 miles of each spatial unit</a:t>
            </a:r>
            <a:endParaRPr/>
          </a:p>
          <a:p>
            <a:pPr indent="0" lvl="0" marL="0" rtl="0" algn="l">
              <a:spcBef>
                <a:spcPts val="1600"/>
              </a:spcBef>
              <a:spcAft>
                <a:spcPts val="1600"/>
              </a:spcAft>
              <a:buNone/>
            </a:pPr>
            <a:r>
              <a:t/>
            </a:r>
            <a:endParaRPr/>
          </a:p>
        </p:txBody>
      </p:sp>
      <p:pic>
        <p:nvPicPr>
          <p:cNvPr id="144" name="Google Shape;144;p14"/>
          <p:cNvPicPr preferRelativeResize="0"/>
          <p:nvPr/>
        </p:nvPicPr>
        <p:blipFill rotWithShape="1">
          <a:blip r:embed="rId3">
            <a:alphaModFix/>
          </a:blip>
          <a:srcRect b="9647" l="15199" r="15206" t="9078"/>
          <a:stretch/>
        </p:blipFill>
        <p:spPr>
          <a:xfrm>
            <a:off x="3047825" y="1946225"/>
            <a:ext cx="2571199" cy="3002824"/>
          </a:xfrm>
          <a:prstGeom prst="rect">
            <a:avLst/>
          </a:prstGeom>
          <a:noFill/>
          <a:ln>
            <a:noFill/>
          </a:ln>
        </p:spPr>
      </p:pic>
      <p:pic>
        <p:nvPicPr>
          <p:cNvPr id="145" name="Google Shape;145;p14"/>
          <p:cNvPicPr preferRelativeResize="0"/>
          <p:nvPr/>
        </p:nvPicPr>
        <p:blipFill rotWithShape="1">
          <a:blip r:embed="rId4">
            <a:alphaModFix/>
          </a:blip>
          <a:srcRect b="25028" l="8219" r="7299" t="24692"/>
          <a:stretch/>
        </p:blipFill>
        <p:spPr>
          <a:xfrm>
            <a:off x="5771425" y="2477175"/>
            <a:ext cx="3261076" cy="1940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Intended Analysis and Results Regarding the Hypothesized Relationship</a:t>
            </a:r>
            <a:endParaRPr/>
          </a:p>
        </p:txBody>
      </p:sp>
      <p:sp>
        <p:nvSpPr>
          <p:cNvPr id="276" name="Google Shape;276;p32"/>
          <p:cNvSpPr txBox="1"/>
          <p:nvPr/>
        </p:nvSpPr>
        <p:spPr>
          <a:xfrm>
            <a:off x="509300" y="2028250"/>
            <a:ext cx="1819500" cy="2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Tempe </a:t>
            </a:r>
            <a:endParaRPr>
              <a:solidFill>
                <a:srgbClr val="FFFFFF"/>
              </a:solidFill>
              <a:latin typeface="Lato"/>
              <a:ea typeface="Lato"/>
              <a:cs typeface="Lato"/>
              <a:sym typeface="Lato"/>
            </a:endParaRPr>
          </a:p>
        </p:txBody>
      </p:sp>
      <p:sp>
        <p:nvSpPr>
          <p:cNvPr id="277" name="Google Shape;277;p32"/>
          <p:cNvSpPr txBox="1"/>
          <p:nvPr/>
        </p:nvSpPr>
        <p:spPr>
          <a:xfrm>
            <a:off x="4211850" y="3405475"/>
            <a:ext cx="3526800" cy="1503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R2 ~ .742 despite low sample size</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¾ relationships are significant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Different results than EMS </a:t>
            </a:r>
            <a:endParaRPr>
              <a:solidFill>
                <a:srgbClr val="FFFFFF"/>
              </a:solidFill>
              <a:latin typeface="Lato"/>
              <a:ea typeface="Lato"/>
              <a:cs typeface="Lato"/>
              <a:sym typeface="Lato"/>
            </a:endParaRPr>
          </a:p>
          <a:p>
            <a:pPr indent="-317500" lvl="1" marL="9144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Naloxone, Drug Drop - </a:t>
            </a:r>
            <a:endParaRPr>
              <a:solidFill>
                <a:srgbClr val="FFFFFF"/>
              </a:solidFill>
              <a:latin typeface="Lato"/>
              <a:ea typeface="Lato"/>
              <a:cs typeface="Lato"/>
              <a:sym typeface="Lato"/>
            </a:endParaRPr>
          </a:p>
          <a:p>
            <a:pPr indent="-317500" lvl="1" marL="9144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Pharm +</a:t>
            </a:r>
            <a:endParaRPr>
              <a:solidFill>
                <a:srgbClr val="FFFFFF"/>
              </a:solidFill>
              <a:latin typeface="Lato"/>
              <a:ea typeface="Lato"/>
              <a:cs typeface="Lato"/>
              <a:sym typeface="Lato"/>
            </a:endParaRPr>
          </a:p>
        </p:txBody>
      </p:sp>
      <p:pic>
        <p:nvPicPr>
          <p:cNvPr id="278" name="Google Shape;278;p32"/>
          <p:cNvPicPr preferRelativeResize="0"/>
          <p:nvPr/>
        </p:nvPicPr>
        <p:blipFill>
          <a:blip r:embed="rId3">
            <a:alphaModFix/>
          </a:blip>
          <a:stretch>
            <a:fillRect/>
          </a:stretch>
        </p:blipFill>
        <p:spPr>
          <a:xfrm>
            <a:off x="1420375" y="1384050"/>
            <a:ext cx="3981450" cy="533400"/>
          </a:xfrm>
          <a:prstGeom prst="rect">
            <a:avLst/>
          </a:prstGeom>
          <a:noFill/>
          <a:ln>
            <a:noFill/>
          </a:ln>
        </p:spPr>
      </p:pic>
      <p:pic>
        <p:nvPicPr>
          <p:cNvPr id="279" name="Google Shape;279;p32"/>
          <p:cNvPicPr preferRelativeResize="0"/>
          <p:nvPr/>
        </p:nvPicPr>
        <p:blipFill>
          <a:blip r:embed="rId4">
            <a:alphaModFix/>
          </a:blip>
          <a:stretch>
            <a:fillRect/>
          </a:stretch>
        </p:blipFill>
        <p:spPr>
          <a:xfrm>
            <a:off x="459175" y="2556725"/>
            <a:ext cx="3452750" cy="1906376"/>
          </a:xfrm>
          <a:prstGeom prst="rect">
            <a:avLst/>
          </a:prstGeom>
          <a:noFill/>
          <a:ln>
            <a:noFill/>
          </a:ln>
        </p:spPr>
      </p:pic>
      <p:pic>
        <p:nvPicPr>
          <p:cNvPr id="280" name="Google Shape;280;p32"/>
          <p:cNvPicPr preferRelativeResize="0"/>
          <p:nvPr/>
        </p:nvPicPr>
        <p:blipFill>
          <a:blip r:embed="rId5">
            <a:alphaModFix/>
          </a:blip>
          <a:stretch>
            <a:fillRect/>
          </a:stretch>
        </p:blipFill>
        <p:spPr>
          <a:xfrm>
            <a:off x="4211838" y="2326413"/>
            <a:ext cx="4181475" cy="981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Overall Summary</a:t>
            </a:r>
            <a:endParaRPr/>
          </a:p>
        </p:txBody>
      </p:sp>
      <p:sp>
        <p:nvSpPr>
          <p:cNvPr id="286" name="Google Shape;286;p33"/>
          <p:cNvSpPr txBox="1"/>
          <p:nvPr>
            <p:ph idx="1" type="body"/>
          </p:nvPr>
        </p:nvSpPr>
        <p:spPr>
          <a:xfrm>
            <a:off x="1052550" y="162820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Do public health interventions, treatment facility locations, demographics, economic indicators, or other theorized predictors lead to higher incidences of drug use in the given area?</a:t>
            </a:r>
            <a:endParaRPr sz="1400"/>
          </a:p>
          <a:p>
            <a:pPr indent="-317500" lvl="0" marL="457200" rtl="0" algn="l">
              <a:spcBef>
                <a:spcPts val="0"/>
              </a:spcBef>
              <a:spcAft>
                <a:spcPts val="0"/>
              </a:spcAft>
              <a:buSzPts val="1400"/>
              <a:buChar char="●"/>
            </a:pPr>
            <a:r>
              <a:rPr lang="en" sz="1400"/>
              <a:t>This is deliberately vague - no consensus in the literature, and we are trying a lot of different relationships </a:t>
            </a:r>
            <a:endParaRPr sz="1400"/>
          </a:p>
          <a:p>
            <a:pPr indent="-317500" lvl="0" marL="457200" rtl="0" algn="l">
              <a:spcBef>
                <a:spcPts val="0"/>
              </a:spcBef>
              <a:spcAft>
                <a:spcPts val="0"/>
              </a:spcAft>
              <a:buSzPts val="1400"/>
              <a:buChar char="●"/>
            </a:pPr>
            <a:r>
              <a:rPr lang="en" sz="1400"/>
              <a:t>Using flawed but available constructs of Opioid Usage  (purposive sampling)</a:t>
            </a:r>
            <a:endParaRPr sz="1400"/>
          </a:p>
          <a:p>
            <a:pPr indent="-304800" lvl="1" marL="914400" rtl="0" algn="l">
              <a:spcBef>
                <a:spcPts val="0"/>
              </a:spcBef>
              <a:spcAft>
                <a:spcPts val="0"/>
              </a:spcAft>
              <a:buSzPts val="1200"/>
              <a:buChar char="○"/>
            </a:pPr>
            <a:r>
              <a:rPr lang="en" sz="1200"/>
              <a:t>Number of EMS Calls per area per month per year </a:t>
            </a:r>
            <a:endParaRPr sz="1200"/>
          </a:p>
          <a:p>
            <a:pPr indent="-304800" lvl="1" marL="914400" rtl="0" algn="l">
              <a:spcBef>
                <a:spcPts val="0"/>
              </a:spcBef>
              <a:spcAft>
                <a:spcPts val="0"/>
              </a:spcAft>
              <a:buSzPts val="1200"/>
              <a:buChar char="○"/>
            </a:pPr>
            <a:r>
              <a:rPr lang="en" sz="1200"/>
              <a:t>Average PNML in wastewater per area per month per year </a:t>
            </a:r>
            <a:endParaRPr sz="1200"/>
          </a:p>
          <a:p>
            <a:pPr indent="-317500" lvl="0" marL="457200" rtl="0" algn="l">
              <a:spcBef>
                <a:spcPts val="0"/>
              </a:spcBef>
              <a:spcAft>
                <a:spcPts val="0"/>
              </a:spcAft>
              <a:buSzPts val="1400"/>
              <a:buChar char="●"/>
            </a:pPr>
            <a:r>
              <a:rPr lang="en" sz="1400"/>
              <a:t>We have tested two theories so far:</a:t>
            </a:r>
            <a:endParaRPr sz="1400"/>
          </a:p>
          <a:p>
            <a:pPr indent="-304800" lvl="1" marL="914400" rtl="0" algn="l">
              <a:spcBef>
                <a:spcPts val="0"/>
              </a:spcBef>
              <a:spcAft>
                <a:spcPts val="0"/>
              </a:spcAft>
              <a:buSzPts val="1200"/>
              <a:buChar char="○"/>
            </a:pPr>
            <a:r>
              <a:rPr b="1" lang="en" sz="1200"/>
              <a:t>1.</a:t>
            </a:r>
            <a:r>
              <a:rPr lang="en" sz="1200"/>
              <a:t> Do poverty status and middle age correlate with higher opioid use?</a:t>
            </a:r>
            <a:endParaRPr sz="1200"/>
          </a:p>
          <a:p>
            <a:pPr indent="-304800" lvl="1" marL="914400" rtl="0" algn="l">
              <a:spcBef>
                <a:spcPts val="0"/>
              </a:spcBef>
              <a:spcAft>
                <a:spcPts val="0"/>
              </a:spcAft>
              <a:buSzPts val="1200"/>
              <a:buChar char="○"/>
            </a:pPr>
            <a:r>
              <a:rPr b="1" lang="en" sz="1200"/>
              <a:t>2. </a:t>
            </a:r>
            <a:r>
              <a:rPr lang="en" sz="1200"/>
              <a:t>Do the locations of middle age relate to higher opioid use?</a:t>
            </a:r>
            <a:endParaRPr sz="1200"/>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Overall Summary</a:t>
            </a:r>
            <a:endParaRPr sz="2000"/>
          </a:p>
        </p:txBody>
      </p:sp>
      <p:pic>
        <p:nvPicPr>
          <p:cNvPr id="292" name="Google Shape;292;p34"/>
          <p:cNvPicPr preferRelativeResize="0"/>
          <p:nvPr/>
        </p:nvPicPr>
        <p:blipFill>
          <a:blip r:embed="rId3">
            <a:alphaModFix/>
          </a:blip>
          <a:stretch>
            <a:fillRect/>
          </a:stretch>
        </p:blipFill>
        <p:spPr>
          <a:xfrm>
            <a:off x="549325" y="1480700"/>
            <a:ext cx="4532700" cy="3151875"/>
          </a:xfrm>
          <a:prstGeom prst="rect">
            <a:avLst/>
          </a:prstGeom>
          <a:noFill/>
          <a:ln>
            <a:noFill/>
          </a:ln>
        </p:spPr>
      </p:pic>
      <p:sp>
        <p:nvSpPr>
          <p:cNvPr id="293" name="Google Shape;293;p34"/>
          <p:cNvSpPr txBox="1"/>
          <p:nvPr>
            <p:ph idx="1" type="body"/>
          </p:nvPr>
        </p:nvSpPr>
        <p:spPr>
          <a:xfrm>
            <a:off x="5244575" y="1601038"/>
            <a:ext cx="34884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Using patched up, equivalent materials design to compare the same relationships across different opioid use constructs and cities</a:t>
            </a:r>
            <a:endParaRPr/>
          </a:p>
          <a:p>
            <a:pPr indent="-311150" lvl="0" marL="457200" rtl="0" algn="l">
              <a:spcBef>
                <a:spcPts val="0"/>
              </a:spcBef>
              <a:spcAft>
                <a:spcPts val="0"/>
              </a:spcAft>
              <a:buSzPts val="1300"/>
              <a:buChar char="●"/>
            </a:pPr>
            <a:r>
              <a:rPr lang="en"/>
              <a:t>Goal: Show that the same relationship holds across each scenario</a:t>
            </a:r>
            <a:endParaRPr/>
          </a:p>
          <a:p>
            <a:pPr indent="-311150" lvl="0" marL="457200" rtl="0" algn="l">
              <a:spcBef>
                <a:spcPts val="0"/>
              </a:spcBef>
              <a:spcAft>
                <a:spcPts val="0"/>
              </a:spcAft>
              <a:buSzPts val="1300"/>
              <a:buChar char="●"/>
            </a:pPr>
            <a:r>
              <a:rPr lang="en"/>
              <a:t>Stopping short of claiming causality...</a:t>
            </a:r>
            <a:endParaRPr/>
          </a:p>
          <a:p>
            <a:pPr indent="-311150" lvl="0" marL="457200" rtl="0" algn="l">
              <a:spcBef>
                <a:spcPts val="0"/>
              </a:spcBef>
              <a:spcAft>
                <a:spcPts val="0"/>
              </a:spcAft>
              <a:buSzPts val="1300"/>
              <a:buChar char="●"/>
            </a:pPr>
            <a:r>
              <a:rPr lang="en"/>
              <a:t> ...but hope that showing a persistent relationship can lead to future randomized controlled trials or more direct intervention analyses of causal impact</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5"/>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1297500" y="393750"/>
            <a:ext cx="7038900" cy="741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Dependent Variables, and the Relationships</a:t>
            </a:r>
            <a:endParaRPr/>
          </a:p>
        </p:txBody>
      </p:sp>
      <p:sp>
        <p:nvSpPr>
          <p:cNvPr id="151" name="Google Shape;151;p15"/>
          <p:cNvSpPr txBox="1"/>
          <p:nvPr>
            <p:ph idx="1" type="body"/>
          </p:nvPr>
        </p:nvSpPr>
        <p:spPr>
          <a:xfrm>
            <a:off x="545400" y="1583850"/>
            <a:ext cx="3554700" cy="3190500"/>
          </a:xfrm>
          <a:prstGeom prst="rect">
            <a:avLst/>
          </a:prstGeom>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400"/>
              <a:t>Dependent Variables</a:t>
            </a:r>
            <a:endParaRPr sz="1400"/>
          </a:p>
          <a:p>
            <a:pPr indent="-317500" lvl="0" marL="457200" rtl="0" algn="l">
              <a:spcBef>
                <a:spcPts val="1600"/>
              </a:spcBef>
              <a:spcAft>
                <a:spcPts val="0"/>
              </a:spcAft>
              <a:buSzPts val="1400"/>
              <a:buChar char="-"/>
            </a:pPr>
            <a:r>
              <a:rPr lang="en" sz="1400"/>
              <a:t>Count of EMS Calls</a:t>
            </a:r>
            <a:endParaRPr sz="1400"/>
          </a:p>
          <a:p>
            <a:pPr indent="-317500" lvl="1" marL="914400" rtl="0" algn="l">
              <a:spcBef>
                <a:spcPts val="0"/>
              </a:spcBef>
              <a:spcAft>
                <a:spcPts val="0"/>
              </a:spcAft>
              <a:buSzPts val="1400"/>
              <a:buChar char="-"/>
            </a:pPr>
            <a:r>
              <a:rPr lang="en" sz="1400"/>
              <a:t>Count of calls by each month in each year for each spatial unit.</a:t>
            </a:r>
            <a:endParaRPr sz="1400"/>
          </a:p>
          <a:p>
            <a:pPr indent="-317500" lvl="1" marL="914400" rtl="0" algn="l">
              <a:spcBef>
                <a:spcPts val="0"/>
              </a:spcBef>
              <a:spcAft>
                <a:spcPts val="0"/>
              </a:spcAft>
              <a:buSzPts val="1400"/>
              <a:buChar char="-"/>
            </a:pPr>
            <a:r>
              <a:rPr lang="en" sz="1400"/>
              <a:t>Used for Tempe and Cincinnati.</a:t>
            </a:r>
            <a:endParaRPr sz="1400"/>
          </a:p>
          <a:p>
            <a:pPr indent="-317500" lvl="0" marL="457200" rtl="0" algn="l">
              <a:spcBef>
                <a:spcPts val="0"/>
              </a:spcBef>
              <a:spcAft>
                <a:spcPts val="0"/>
              </a:spcAft>
              <a:buSzPts val="1400"/>
              <a:buChar char="-"/>
            </a:pPr>
            <a:r>
              <a:rPr lang="en" sz="1400"/>
              <a:t>Average P</a:t>
            </a:r>
            <a:r>
              <a:rPr lang="en" sz="1400"/>
              <a:t>opulation Normalized Mass Load (</a:t>
            </a:r>
            <a:r>
              <a:rPr lang="en" sz="1400"/>
              <a:t>PNML)</a:t>
            </a:r>
            <a:endParaRPr sz="1400"/>
          </a:p>
          <a:p>
            <a:pPr indent="-317500" lvl="1" marL="914400" rtl="0" algn="l">
              <a:spcBef>
                <a:spcPts val="0"/>
              </a:spcBef>
              <a:spcAft>
                <a:spcPts val="0"/>
              </a:spcAft>
              <a:buSzPts val="1400"/>
              <a:buChar char="-"/>
            </a:pPr>
            <a:r>
              <a:rPr lang="en" sz="1400"/>
              <a:t>A</a:t>
            </a:r>
            <a:r>
              <a:rPr lang="en" sz="1400"/>
              <a:t>verage PNML per site collection area per month per year.</a:t>
            </a:r>
            <a:endParaRPr sz="1400"/>
          </a:p>
          <a:p>
            <a:pPr indent="-317500" lvl="1" marL="914400" rtl="0" algn="l">
              <a:spcBef>
                <a:spcPts val="0"/>
              </a:spcBef>
              <a:spcAft>
                <a:spcPts val="0"/>
              </a:spcAft>
              <a:buSzPts val="1400"/>
              <a:buChar char="-"/>
            </a:pPr>
            <a:r>
              <a:rPr lang="en" sz="1400"/>
              <a:t>Used only for Tempe</a:t>
            </a:r>
            <a:endParaRPr sz="1400"/>
          </a:p>
        </p:txBody>
      </p:sp>
      <p:sp>
        <p:nvSpPr>
          <p:cNvPr id="152" name="Google Shape;152;p15"/>
          <p:cNvSpPr txBox="1"/>
          <p:nvPr>
            <p:ph idx="1" type="body"/>
          </p:nvPr>
        </p:nvSpPr>
        <p:spPr>
          <a:xfrm>
            <a:off x="4572000" y="1583850"/>
            <a:ext cx="4029900" cy="3190500"/>
          </a:xfrm>
          <a:prstGeom prst="rect">
            <a:avLst/>
          </a:prstGeom>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We expect the spatial predictors we have included to have varying degrees of impact on our constructs of opioid use both in terms of magnitude and direction.</a:t>
            </a:r>
            <a:endParaRPr/>
          </a:p>
          <a:p>
            <a:pPr indent="0" lvl="0" marL="0" rtl="0" algn="l">
              <a:spcBef>
                <a:spcPts val="1600"/>
              </a:spcBef>
              <a:spcAft>
                <a:spcPts val="0"/>
              </a:spcAft>
              <a:buNone/>
            </a:pPr>
            <a:r>
              <a:rPr lang="en"/>
              <a:t>Relationships:</a:t>
            </a:r>
            <a:endParaRPr/>
          </a:p>
          <a:p>
            <a:pPr indent="-311150" lvl="0" marL="457200" rtl="0" algn="l">
              <a:spcBef>
                <a:spcPts val="1600"/>
              </a:spcBef>
              <a:spcAft>
                <a:spcPts val="0"/>
              </a:spcAft>
              <a:buSzPts val="1300"/>
              <a:buChar char="-"/>
            </a:pPr>
            <a:r>
              <a:rPr lang="en"/>
              <a:t>EMS Calls vs. Medical Facilities</a:t>
            </a:r>
            <a:endParaRPr/>
          </a:p>
          <a:p>
            <a:pPr indent="-311150" lvl="0" marL="457200" rtl="0" algn="l">
              <a:spcBef>
                <a:spcPts val="0"/>
              </a:spcBef>
              <a:spcAft>
                <a:spcPts val="0"/>
              </a:spcAft>
              <a:buSzPts val="1300"/>
              <a:buChar char="-"/>
            </a:pPr>
            <a:r>
              <a:rPr lang="en"/>
              <a:t>PNML vs. Medical Facilities</a:t>
            </a:r>
            <a:endParaRPr/>
          </a:p>
          <a:p>
            <a:pPr indent="-311150" lvl="0" marL="457200" rtl="0" algn="l">
              <a:spcBef>
                <a:spcPts val="0"/>
              </a:spcBef>
              <a:spcAft>
                <a:spcPts val="0"/>
              </a:spcAft>
              <a:buSzPts val="1300"/>
              <a:buChar char="-"/>
            </a:pPr>
            <a:r>
              <a:rPr lang="en"/>
              <a:t>EMS Calls and PNML vs. Naloxone Distribution Centers and Drug Dropoff Centers</a:t>
            </a:r>
            <a:endParaRPr/>
          </a:p>
          <a:p>
            <a:pPr indent="-311150" lvl="0" marL="457200" rtl="0" algn="l">
              <a:spcBef>
                <a:spcPts val="0"/>
              </a:spcBef>
              <a:spcAft>
                <a:spcPts val="0"/>
              </a:spcAft>
              <a:buSzPts val="1300"/>
              <a:buChar char="-"/>
            </a:pPr>
            <a:r>
              <a:rPr lang="en"/>
              <a:t>EMS Calls vs. Pharmacies</a:t>
            </a:r>
            <a:endParaRPr/>
          </a:p>
          <a:p>
            <a:pPr indent="-311150" lvl="0" marL="457200" rtl="0" algn="l">
              <a:spcBef>
                <a:spcPts val="0"/>
              </a:spcBef>
              <a:spcAft>
                <a:spcPts val="0"/>
              </a:spcAft>
              <a:buSzPts val="1300"/>
              <a:buChar char="-"/>
            </a:pPr>
            <a:r>
              <a:rPr lang="en"/>
              <a:t>PNML vs. Pharmacies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EMS Calls vs. Medical Facilities and PNML vs. Medical Facilities</a:t>
            </a:r>
            <a:endParaRPr/>
          </a:p>
        </p:txBody>
      </p:sp>
      <p:sp>
        <p:nvSpPr>
          <p:cNvPr id="158" name="Google Shape;158;p16"/>
          <p:cNvSpPr txBox="1"/>
          <p:nvPr>
            <p:ph idx="1" type="body"/>
          </p:nvPr>
        </p:nvSpPr>
        <p:spPr>
          <a:xfrm>
            <a:off x="1052550" y="1397725"/>
            <a:ext cx="7038900" cy="351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EMS Calls vs. Medical Facilities</a:t>
            </a:r>
            <a:endParaRPr b="1"/>
          </a:p>
          <a:p>
            <a:pPr indent="0" lvl="0" marL="0" rtl="0" algn="l">
              <a:spcBef>
                <a:spcPts val="0"/>
              </a:spcBef>
              <a:spcAft>
                <a:spcPts val="0"/>
              </a:spcAft>
              <a:buNone/>
            </a:pPr>
            <a:r>
              <a:rPr b="1" lang="en" u="sng"/>
              <a:t>Expect:</a:t>
            </a:r>
            <a:r>
              <a:rPr lang="en" u="sng"/>
              <a:t>  </a:t>
            </a:r>
            <a:r>
              <a:rPr lang="en"/>
              <a:t>The number of medical facilities in an area to be negatively correlated with drug use because treatment is more readily accessible. </a:t>
            </a:r>
            <a:endParaRPr/>
          </a:p>
          <a:p>
            <a:pPr indent="-311150" lvl="0" marL="457200" rtl="0" algn="l">
              <a:spcBef>
                <a:spcPts val="0"/>
              </a:spcBef>
              <a:spcAft>
                <a:spcPts val="0"/>
              </a:spcAft>
              <a:buSzPts val="1300"/>
              <a:buChar char="-"/>
            </a:pPr>
            <a:r>
              <a:rPr lang="en"/>
              <a:t>EMS calls could be negatively correlated with the number of medical facilities in an area if one believes that they act as depressants on overall drug use and represent treatment centers within an area. </a:t>
            </a:r>
            <a:endParaRPr/>
          </a:p>
          <a:p>
            <a:pPr indent="0" lvl="0" marL="0" rtl="0" algn="l">
              <a:spcBef>
                <a:spcPts val="0"/>
              </a:spcBef>
              <a:spcAft>
                <a:spcPts val="0"/>
              </a:spcAft>
              <a:buNone/>
            </a:pPr>
            <a:r>
              <a:rPr b="1" lang="en" u="sng"/>
              <a:t>Caveat:</a:t>
            </a:r>
            <a:r>
              <a:rPr lang="en"/>
              <a:t> </a:t>
            </a:r>
            <a:r>
              <a:rPr lang="en"/>
              <a:t>However, because of the way our constructs are measured, the actual magnitude and sign of this relationship may not be as well represented. </a:t>
            </a:r>
            <a:endParaRPr/>
          </a:p>
          <a:p>
            <a:pPr indent="0" lvl="0" marL="0" rtl="0" algn="l">
              <a:spcBef>
                <a:spcPts val="0"/>
              </a:spcBef>
              <a:spcAft>
                <a:spcPts val="0"/>
              </a:spcAft>
              <a:buNone/>
            </a:pPr>
            <a:r>
              <a:t/>
            </a:r>
            <a:endParaRPr/>
          </a:p>
          <a:p>
            <a:pPr indent="0" lvl="0" marL="0" rtl="0" algn="ctr">
              <a:spcBef>
                <a:spcPts val="0"/>
              </a:spcBef>
              <a:spcAft>
                <a:spcPts val="0"/>
              </a:spcAft>
              <a:buNone/>
            </a:pPr>
            <a:r>
              <a:rPr b="1" lang="en"/>
              <a:t>PNML vs. Medical Facilities</a:t>
            </a:r>
            <a:endParaRPr b="1"/>
          </a:p>
          <a:p>
            <a:pPr indent="0" lvl="0" marL="0" rtl="0" algn="l">
              <a:spcBef>
                <a:spcPts val="0"/>
              </a:spcBef>
              <a:spcAft>
                <a:spcPts val="0"/>
              </a:spcAft>
              <a:buNone/>
            </a:pPr>
            <a:r>
              <a:rPr b="1" lang="en" u="sng"/>
              <a:t>Expect:</a:t>
            </a:r>
            <a:r>
              <a:rPr b="1" lang="en"/>
              <a:t> </a:t>
            </a:r>
            <a:r>
              <a:rPr lang="en"/>
              <a:t>Medical waste that is dumped at a higher level near these areas may actually show a positive association with the PNML of the opioids in wastewater in an area.</a:t>
            </a:r>
            <a:endParaRPr/>
          </a:p>
          <a:p>
            <a:pPr indent="0" lvl="0" marL="0" rtl="0" algn="l">
              <a:spcBef>
                <a:spcPts val="0"/>
              </a:spcBef>
              <a:spcAft>
                <a:spcPts val="0"/>
              </a:spcAft>
              <a:buNone/>
            </a:pPr>
            <a:r>
              <a:rPr b="1" lang="en" u="sng"/>
              <a:t>Caveat:</a:t>
            </a:r>
            <a:r>
              <a:rPr b="1" lang="en"/>
              <a:t> </a:t>
            </a:r>
            <a:r>
              <a:rPr lang="en"/>
              <a:t>We know that there will probably be a positive relationship because of the higher presence of drugs at medical facilities, but </a:t>
            </a:r>
            <a:r>
              <a:rPr lang="en"/>
              <a:t> we expect these facilities to represent treatment.</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08850"/>
            <a:ext cx="7038900" cy="1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EMS Call and PNML vs. Naloxone Distribution Centers and Drug Drop off Centers</a:t>
            </a:r>
            <a:endParaRPr/>
          </a:p>
        </p:txBody>
      </p:sp>
      <p:sp>
        <p:nvSpPr>
          <p:cNvPr id="164" name="Google Shape;164;p17"/>
          <p:cNvSpPr txBox="1"/>
          <p:nvPr>
            <p:ph idx="1" type="body"/>
          </p:nvPr>
        </p:nvSpPr>
        <p:spPr>
          <a:xfrm>
            <a:off x="785850" y="1792725"/>
            <a:ext cx="7572300" cy="305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t>EMS Calls and PNML vs. Naloxone Distribution Centers and Drug Drop off Centers</a:t>
            </a:r>
            <a:endParaRPr b="1" sz="1400"/>
          </a:p>
          <a:p>
            <a:pPr indent="0" lvl="0" marL="0" rtl="0" algn="l">
              <a:spcBef>
                <a:spcPts val="0"/>
              </a:spcBef>
              <a:spcAft>
                <a:spcPts val="0"/>
              </a:spcAft>
              <a:buNone/>
            </a:pPr>
            <a:r>
              <a:rPr b="1" lang="en" sz="1400" u="sng"/>
              <a:t>Expect:</a:t>
            </a:r>
            <a:r>
              <a:rPr lang="en" sz="1400"/>
              <a:t> Naloxone distribution centers and drug drop off centers to represent effective treatments that lower the amount of drug use in an area over time.</a:t>
            </a:r>
            <a:endParaRPr sz="1400"/>
          </a:p>
          <a:p>
            <a:pPr indent="0" lvl="0" marL="0" rtl="0" algn="l">
              <a:spcBef>
                <a:spcPts val="0"/>
              </a:spcBef>
              <a:spcAft>
                <a:spcPts val="0"/>
              </a:spcAft>
              <a:buNone/>
            </a:pPr>
            <a:r>
              <a:rPr b="1" lang="en" sz="1400" u="sng"/>
              <a:t>Caveat:</a:t>
            </a:r>
            <a:r>
              <a:rPr lang="en" sz="1400"/>
              <a:t> Areas with greater numbers of naloxone distribution centers or drug drop offs may have already had a high number of drug users in them to begin with, which led city officials to install these interventions at a greater rate. </a:t>
            </a:r>
            <a:endParaRPr sz="1400"/>
          </a:p>
          <a:p>
            <a:pPr indent="0" lvl="0" marL="0" rtl="0" algn="l">
              <a:spcBef>
                <a:spcPts val="0"/>
              </a:spcBef>
              <a:spcAft>
                <a:spcPts val="0"/>
              </a:spcAft>
              <a:buNone/>
            </a:pPr>
            <a:r>
              <a:rPr lang="en" sz="1400"/>
              <a:t>For the purposes of this analysis, we assume these types of treatments are effective and expect our model to detect the hypothesized long term effects of lowering drug use as measured by both EMS calls and PNML measurements in an area in a point in time. If this assumption proves to not hold, we may have to turn to intervention or time-series based (or both) analyses of when these interventions were introduced to understand this relationship.</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EMS Calls vs. Pharmacies and PNML vs. Pharmacies</a:t>
            </a:r>
            <a:endParaRPr/>
          </a:p>
        </p:txBody>
      </p:sp>
      <p:sp>
        <p:nvSpPr>
          <p:cNvPr id="170" name="Google Shape;170;p18"/>
          <p:cNvSpPr txBox="1"/>
          <p:nvPr>
            <p:ph idx="1" type="body"/>
          </p:nvPr>
        </p:nvSpPr>
        <p:spPr>
          <a:xfrm>
            <a:off x="1052550" y="1567550"/>
            <a:ext cx="7038900" cy="340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t>EMS Calls vs. Pharmacies</a:t>
            </a:r>
            <a:endParaRPr b="1" sz="1400"/>
          </a:p>
          <a:p>
            <a:pPr indent="0" lvl="0" marL="0" rtl="0" algn="l">
              <a:spcBef>
                <a:spcPts val="0"/>
              </a:spcBef>
              <a:spcAft>
                <a:spcPts val="0"/>
              </a:spcAft>
              <a:buNone/>
            </a:pPr>
            <a:r>
              <a:rPr b="1" lang="en" sz="1400" u="sng"/>
              <a:t>Expect:</a:t>
            </a:r>
            <a:r>
              <a:rPr b="1" lang="en" sz="1400"/>
              <a:t> </a:t>
            </a:r>
            <a:r>
              <a:rPr lang="en" sz="1400"/>
              <a:t>Unsure.</a:t>
            </a:r>
            <a:endParaRPr sz="1400"/>
          </a:p>
          <a:p>
            <a:pPr indent="0" lvl="0" marL="0" rtl="0" algn="l">
              <a:spcBef>
                <a:spcPts val="0"/>
              </a:spcBef>
              <a:spcAft>
                <a:spcPts val="0"/>
              </a:spcAft>
              <a:buNone/>
            </a:pPr>
            <a:r>
              <a:rPr lang="en" sz="1400"/>
              <a:t>We Know</a:t>
            </a:r>
            <a:endParaRPr sz="1400"/>
          </a:p>
          <a:p>
            <a:pPr indent="-317500" lvl="0" marL="457200" rtl="0" algn="l">
              <a:spcBef>
                <a:spcPts val="0"/>
              </a:spcBef>
              <a:spcAft>
                <a:spcPts val="0"/>
              </a:spcAft>
              <a:buSzPts val="1400"/>
              <a:buChar char="-"/>
            </a:pPr>
            <a:r>
              <a:rPr lang="en" sz="1400"/>
              <a:t>Pharmacies do act as treatment centers for opioids by administering naloxone and providing drug drop off locations (depending on the city or state). </a:t>
            </a:r>
            <a:endParaRPr sz="1400"/>
          </a:p>
          <a:p>
            <a:pPr indent="-317500" lvl="0" marL="457200" rtl="0" algn="l">
              <a:spcBef>
                <a:spcPts val="0"/>
              </a:spcBef>
              <a:spcAft>
                <a:spcPts val="0"/>
              </a:spcAft>
              <a:buSzPts val="1400"/>
              <a:buChar char="-"/>
            </a:pPr>
            <a:r>
              <a:rPr lang="en" sz="1400"/>
              <a:t>Pharmacies also prescribe and release more opioids into a given area to patients. Having more drugs in an area can be correlated with higher amounts of drug use. </a:t>
            </a:r>
            <a:endParaRPr sz="1400"/>
          </a:p>
          <a:p>
            <a:pPr indent="0" lvl="0" marL="0" rtl="0" algn="l">
              <a:spcBef>
                <a:spcPts val="0"/>
              </a:spcBef>
              <a:spcAft>
                <a:spcPts val="0"/>
              </a:spcAft>
              <a:buNone/>
            </a:pPr>
            <a:r>
              <a:t/>
            </a:r>
            <a:endParaRPr sz="1400"/>
          </a:p>
          <a:p>
            <a:pPr indent="0" lvl="0" marL="0" rtl="0" algn="ctr">
              <a:spcBef>
                <a:spcPts val="0"/>
              </a:spcBef>
              <a:spcAft>
                <a:spcPts val="0"/>
              </a:spcAft>
              <a:buNone/>
            </a:pPr>
            <a:r>
              <a:rPr b="1" lang="en" sz="1400"/>
              <a:t>PNML vs. Pharmacies</a:t>
            </a:r>
            <a:endParaRPr b="1" sz="1400"/>
          </a:p>
          <a:p>
            <a:pPr indent="0" lvl="0" marL="0" rtl="0" algn="l">
              <a:spcBef>
                <a:spcPts val="0"/>
              </a:spcBef>
              <a:spcAft>
                <a:spcPts val="0"/>
              </a:spcAft>
              <a:buNone/>
            </a:pPr>
            <a:r>
              <a:rPr b="1" lang="en" sz="1400" u="sng"/>
              <a:t>Expect:</a:t>
            </a:r>
            <a:r>
              <a:rPr lang="en" sz="1400"/>
              <a:t> Pharmacies will have  </a:t>
            </a:r>
            <a:r>
              <a:rPr lang="en" sz="1400"/>
              <a:t>positive effect on the PNML measurements of opioids in the area’s wastewater. </a:t>
            </a:r>
            <a:endParaRPr sz="1400"/>
          </a:p>
          <a:p>
            <a:pPr indent="-317500" lvl="0" marL="457200" rtl="0" algn="l">
              <a:spcBef>
                <a:spcPts val="0"/>
              </a:spcBef>
              <a:spcAft>
                <a:spcPts val="0"/>
              </a:spcAft>
              <a:buSzPts val="1400"/>
              <a:buChar char="-"/>
            </a:pPr>
            <a:r>
              <a:rPr lang="en" sz="1400"/>
              <a:t>Because pharmacies may also produce medical waste.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2810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Statistical or Machine Learni</a:t>
            </a:r>
            <a:r>
              <a:rPr lang="en" sz="1800"/>
              <a:t>ng Analysis Used to Determine Whether</a:t>
            </a:r>
            <a:r>
              <a:rPr lang="en" sz="1800"/>
              <a:t> this Relationship Exists or Not. Justify this Analysis Relative to the Types of V</a:t>
            </a:r>
            <a:r>
              <a:rPr lang="en" sz="1800"/>
              <a:t>ariables</a:t>
            </a:r>
            <a:endParaRPr sz="1800"/>
          </a:p>
        </p:txBody>
      </p:sp>
      <p:sp>
        <p:nvSpPr>
          <p:cNvPr id="176" name="Google Shape;176;p19"/>
          <p:cNvSpPr txBox="1"/>
          <p:nvPr>
            <p:ph idx="1" type="body"/>
          </p:nvPr>
        </p:nvSpPr>
        <p:spPr>
          <a:xfrm>
            <a:off x="1297500" y="1300650"/>
            <a:ext cx="7038900" cy="1489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will conduct two types of analyses (one for the EMS calls and one for the PNML measurements) to accommodate the distribution of our dependent variables.</a:t>
            </a:r>
            <a:endParaRPr/>
          </a:p>
          <a:p>
            <a:pPr indent="-311150" lvl="0" marL="457200" rtl="0" algn="l">
              <a:spcBef>
                <a:spcPts val="0"/>
              </a:spcBef>
              <a:spcAft>
                <a:spcPts val="0"/>
              </a:spcAft>
              <a:buSzPts val="1300"/>
              <a:buChar char="-"/>
            </a:pPr>
            <a:r>
              <a:rPr lang="en"/>
              <a:t>Our analyses will attempt to determine the effect of the spatial predictors listed above on each drug use measure. </a:t>
            </a:r>
            <a:endParaRPr/>
          </a:p>
          <a:p>
            <a:pPr indent="-311150" lvl="0" marL="457200" rtl="0" algn="l">
              <a:spcBef>
                <a:spcPts val="0"/>
              </a:spcBef>
              <a:spcAft>
                <a:spcPts val="0"/>
              </a:spcAft>
              <a:buSzPts val="1300"/>
              <a:buChar char="-"/>
            </a:pPr>
            <a:r>
              <a:rPr lang="en"/>
              <a:t>All variables in this study are ratio measures, with the exception of the EMS calls, which we transform into a binary measure.</a:t>
            </a:r>
            <a:endParaRPr/>
          </a:p>
        </p:txBody>
      </p:sp>
      <p:sp>
        <p:nvSpPr>
          <p:cNvPr id="177" name="Google Shape;177;p19"/>
          <p:cNvSpPr txBox="1"/>
          <p:nvPr/>
        </p:nvSpPr>
        <p:spPr>
          <a:xfrm>
            <a:off x="254750" y="2790150"/>
            <a:ext cx="4102500" cy="16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Because EMS Calls in now a binary (categorical) measure and the spatial predictors are ratio, we plan on using a logistic regression model that resembles:</a:t>
            </a:r>
            <a:endParaRPr>
              <a:solidFill>
                <a:srgbClr val="FFFFFF"/>
              </a:solidFill>
              <a:latin typeface="Lato"/>
              <a:ea typeface="Lato"/>
              <a:cs typeface="Lato"/>
              <a:sym typeface="Lato"/>
            </a:endParaRPr>
          </a:p>
        </p:txBody>
      </p:sp>
      <p:sp>
        <p:nvSpPr>
          <p:cNvPr id="178" name="Google Shape;178;p19"/>
          <p:cNvSpPr txBox="1"/>
          <p:nvPr/>
        </p:nvSpPr>
        <p:spPr>
          <a:xfrm>
            <a:off x="4572000" y="2790150"/>
            <a:ext cx="4187400" cy="22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a:ea typeface="Lato"/>
                <a:cs typeface="Lato"/>
                <a:sym typeface="Lato"/>
              </a:rPr>
              <a:t>The spatial predictors in a given area and at a given point in time with the PNML measures are ratios. However, </a:t>
            </a:r>
            <a:r>
              <a:rPr lang="en" sz="1200">
                <a:solidFill>
                  <a:srgbClr val="FFFFFF"/>
                </a:solidFill>
                <a:latin typeface="Lato"/>
                <a:ea typeface="Lato"/>
                <a:cs typeface="Lato"/>
                <a:sym typeface="Lato"/>
              </a:rPr>
              <a:t>to account for the unobserved heterogeneity between site collection areas and points in time, we need to add fixed effects. </a:t>
            </a:r>
            <a:r>
              <a:rPr lang="en" sz="1200">
                <a:solidFill>
                  <a:srgbClr val="FFFFFF"/>
                </a:solidFill>
                <a:latin typeface="Lato"/>
                <a:ea typeface="Lato"/>
                <a:cs typeface="Lato"/>
                <a:sym typeface="Lato"/>
              </a:rPr>
              <a:t>These fixed effects are equal to one if a PNML measure occurs in time t or area j and 0 otherwise. The model will resemble the following:</a:t>
            </a:r>
            <a:endParaRPr sz="1200">
              <a:solidFill>
                <a:srgbClr val="FFFFFF"/>
              </a:solidFill>
              <a:latin typeface="Lato"/>
              <a:ea typeface="Lato"/>
              <a:cs typeface="Lato"/>
              <a:sym typeface="Lato"/>
            </a:endParaRPr>
          </a:p>
        </p:txBody>
      </p:sp>
      <p:pic>
        <p:nvPicPr>
          <p:cNvPr id="179" name="Google Shape;179;p19"/>
          <p:cNvPicPr preferRelativeResize="0"/>
          <p:nvPr/>
        </p:nvPicPr>
        <p:blipFill rotWithShape="1">
          <a:blip r:embed="rId3">
            <a:alphaModFix/>
          </a:blip>
          <a:srcRect b="0" l="1784" r="12031" t="0"/>
          <a:stretch/>
        </p:blipFill>
        <p:spPr>
          <a:xfrm>
            <a:off x="254650" y="4285625"/>
            <a:ext cx="4102500" cy="485225"/>
          </a:xfrm>
          <a:prstGeom prst="rect">
            <a:avLst/>
          </a:prstGeom>
          <a:noFill/>
          <a:ln>
            <a:noFill/>
          </a:ln>
        </p:spPr>
      </p:pic>
      <p:pic>
        <p:nvPicPr>
          <p:cNvPr id="180" name="Google Shape;180;p19"/>
          <p:cNvPicPr preferRelativeResize="0"/>
          <p:nvPr/>
        </p:nvPicPr>
        <p:blipFill>
          <a:blip r:embed="rId4">
            <a:alphaModFix/>
          </a:blip>
          <a:stretch>
            <a:fillRect/>
          </a:stretch>
        </p:blipFill>
        <p:spPr>
          <a:xfrm>
            <a:off x="4623425" y="4250600"/>
            <a:ext cx="4113600" cy="5552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088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Generate and Clean Pilot Data Reflecting Each of the Variables Identified Above.</a:t>
            </a:r>
            <a:endParaRPr/>
          </a:p>
        </p:txBody>
      </p:sp>
      <p:sp>
        <p:nvSpPr>
          <p:cNvPr id="186" name="Google Shape;186;p20"/>
          <p:cNvSpPr txBox="1"/>
          <p:nvPr>
            <p:ph idx="1" type="body"/>
          </p:nvPr>
        </p:nvSpPr>
        <p:spPr>
          <a:xfrm>
            <a:off x="133025" y="1492100"/>
            <a:ext cx="2685900" cy="3505800"/>
          </a:xfrm>
          <a:prstGeom prst="rect">
            <a:avLst/>
          </a:prstGeom>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t>EMS Data</a:t>
            </a:r>
            <a:endParaRPr b="1" u="sng"/>
          </a:p>
          <a:p>
            <a:pPr indent="0" lvl="0" marL="0" rtl="0" algn="l">
              <a:spcBef>
                <a:spcPts val="1600"/>
              </a:spcBef>
              <a:spcAft>
                <a:spcPts val="1600"/>
              </a:spcAft>
              <a:buNone/>
            </a:pPr>
            <a:r>
              <a:rPr lang="en"/>
              <a:t>The EMS data was counted each spatial unit (either census tract or SNA) and then </a:t>
            </a:r>
            <a:r>
              <a:rPr lang="en"/>
              <a:t>aggregated</a:t>
            </a:r>
            <a:r>
              <a:rPr lang="en"/>
              <a:t> by each Year_Month (ex 2017-05).</a:t>
            </a:r>
            <a:endParaRPr/>
          </a:p>
        </p:txBody>
      </p:sp>
      <p:sp>
        <p:nvSpPr>
          <p:cNvPr id="187" name="Google Shape;187;p20"/>
          <p:cNvSpPr txBox="1"/>
          <p:nvPr>
            <p:ph idx="1" type="body"/>
          </p:nvPr>
        </p:nvSpPr>
        <p:spPr>
          <a:xfrm>
            <a:off x="3229050" y="1492175"/>
            <a:ext cx="2685900" cy="3505800"/>
          </a:xfrm>
          <a:prstGeom prst="rect">
            <a:avLst/>
          </a:prstGeom>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t>PNML</a:t>
            </a:r>
            <a:r>
              <a:rPr b="1" lang="en" u="sng"/>
              <a:t> Data</a:t>
            </a:r>
            <a:endParaRPr b="1" u="sng"/>
          </a:p>
          <a:p>
            <a:pPr indent="0" lvl="0" marL="0" rtl="0" algn="l">
              <a:spcBef>
                <a:spcPts val="1600"/>
              </a:spcBef>
              <a:spcAft>
                <a:spcPts val="1600"/>
              </a:spcAft>
              <a:buNone/>
            </a:pPr>
            <a:r>
              <a:rPr lang="en"/>
              <a:t>PNML data is at a different spatial unit (site collection area) than the EMS calls. To get the counts of each spatial predictor in the collection areas, we took the mean of the census tract counts for that predictor for all census tracts that overlapped with the site collection area polygons.</a:t>
            </a:r>
            <a:endParaRPr/>
          </a:p>
        </p:txBody>
      </p:sp>
      <p:sp>
        <p:nvSpPr>
          <p:cNvPr id="188" name="Google Shape;188;p20"/>
          <p:cNvSpPr txBox="1"/>
          <p:nvPr>
            <p:ph idx="1" type="body"/>
          </p:nvPr>
        </p:nvSpPr>
        <p:spPr>
          <a:xfrm>
            <a:off x="6325075" y="1492175"/>
            <a:ext cx="2685900" cy="35058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u="sng"/>
              <a:t>Facility</a:t>
            </a:r>
            <a:r>
              <a:rPr b="1" lang="en" u="sng"/>
              <a:t> Data</a:t>
            </a:r>
            <a:endParaRPr b="1" u="sng"/>
          </a:p>
          <a:p>
            <a:pPr indent="0" lvl="0" marL="0" rtl="0" algn="l">
              <a:spcBef>
                <a:spcPts val="1600"/>
              </a:spcBef>
              <a:spcAft>
                <a:spcPts val="1600"/>
              </a:spcAft>
              <a:buNone/>
            </a:pPr>
            <a:r>
              <a:t/>
            </a:r>
            <a:endParaRPr/>
          </a:p>
        </p:txBody>
      </p:sp>
      <p:pic>
        <p:nvPicPr>
          <p:cNvPr id="189" name="Google Shape;189;p20"/>
          <p:cNvPicPr preferRelativeResize="0"/>
          <p:nvPr/>
        </p:nvPicPr>
        <p:blipFill rotWithShape="1">
          <a:blip r:embed="rId3">
            <a:alphaModFix/>
          </a:blip>
          <a:srcRect b="8066" l="11276" r="13091" t="6572"/>
          <a:stretch/>
        </p:blipFill>
        <p:spPr>
          <a:xfrm>
            <a:off x="6378875" y="1938200"/>
            <a:ext cx="2578305" cy="291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1212600" y="15240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Descriptive Statistics and Histograms of These Data</a:t>
            </a:r>
            <a:endParaRPr/>
          </a:p>
        </p:txBody>
      </p:sp>
      <p:pic>
        <p:nvPicPr>
          <p:cNvPr id="195" name="Google Shape;195;p21"/>
          <p:cNvPicPr preferRelativeResize="0"/>
          <p:nvPr/>
        </p:nvPicPr>
        <p:blipFill>
          <a:blip r:embed="rId3">
            <a:alphaModFix/>
          </a:blip>
          <a:stretch>
            <a:fillRect/>
          </a:stretch>
        </p:blipFill>
        <p:spPr>
          <a:xfrm>
            <a:off x="339675" y="1926900"/>
            <a:ext cx="4342850" cy="1769575"/>
          </a:xfrm>
          <a:prstGeom prst="rect">
            <a:avLst/>
          </a:prstGeom>
          <a:noFill/>
          <a:ln>
            <a:noFill/>
          </a:ln>
        </p:spPr>
      </p:pic>
      <p:pic>
        <p:nvPicPr>
          <p:cNvPr id="196" name="Google Shape;196;p21"/>
          <p:cNvPicPr preferRelativeResize="0"/>
          <p:nvPr/>
        </p:nvPicPr>
        <p:blipFill>
          <a:blip r:embed="rId4">
            <a:alphaModFix/>
          </a:blip>
          <a:stretch>
            <a:fillRect/>
          </a:stretch>
        </p:blipFill>
        <p:spPr>
          <a:xfrm>
            <a:off x="4997924" y="812987"/>
            <a:ext cx="3944500" cy="3997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