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8" r:id="rId9"/>
    <p:sldId id="269" r:id="rId10"/>
    <p:sldId id="262" r:id="rId11"/>
    <p:sldId id="264" r:id="rId12"/>
    <p:sldId id="275" r:id="rId13"/>
    <p:sldId id="265" r:id="rId14"/>
    <p:sldId id="266" r:id="rId15"/>
    <p:sldId id="267" r:id="rId16"/>
    <p:sldId id="270" r:id="rId17"/>
    <p:sldId id="271" r:id="rId18"/>
    <p:sldId id="272" r:id="rId19"/>
    <p:sldId id="274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2"/>
    <p:restoredTop sz="94665"/>
  </p:normalViewPr>
  <p:slideViewPr>
    <p:cSldViewPr snapToGrid="0" snapToObjects="1">
      <p:cViewPr varScale="1">
        <p:scale>
          <a:sx n="93" d="100"/>
          <a:sy n="93" d="100"/>
        </p:scale>
        <p:origin x="24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nsus.gov/en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AE49-91E4-2B4A-B578-971BB950A1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Analyzing adult census income data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B1BB0-6F0C-9C4B-B6C7-44E3AAAC6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With decision </a:t>
            </a:r>
            <a:r>
              <a:rPr lang="en-US" sz="2000"/>
              <a:t>tree  and </a:t>
            </a:r>
            <a:r>
              <a:rPr lang="en-US" sz="2000" dirty="0"/>
              <a:t>logistic regression</a:t>
            </a:r>
          </a:p>
          <a:p>
            <a:r>
              <a:rPr lang="en-US" sz="2000" dirty="0"/>
              <a:t>Presented by:</a:t>
            </a:r>
          </a:p>
          <a:p>
            <a:r>
              <a:rPr lang="en-US" sz="2000" dirty="0"/>
              <a:t>Peiyu wang, </a:t>
            </a:r>
            <a:r>
              <a:rPr lang="en-US" sz="2000" dirty="0" err="1"/>
              <a:t>Ziqiu</a:t>
            </a:r>
            <a:r>
              <a:rPr lang="en-US" sz="2000" dirty="0"/>
              <a:t> </a:t>
            </a:r>
            <a:r>
              <a:rPr lang="en-US" sz="2000" dirty="0" err="1"/>
              <a:t>zhu</a:t>
            </a:r>
            <a:r>
              <a:rPr lang="en-US" sz="2000" dirty="0"/>
              <a:t> and </a:t>
            </a:r>
            <a:r>
              <a:rPr lang="en-US" sz="2000" dirty="0" err="1"/>
              <a:t>zhijie</a:t>
            </a:r>
            <a:r>
              <a:rPr lang="en-US" sz="2000" dirty="0"/>
              <a:t> </a:t>
            </a:r>
            <a:r>
              <a:rPr lang="en-US" sz="2000" dirty="0" err="1"/>
              <a:t>ren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042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D6E9-F95F-E84B-AD61-A4657E03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for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28B9A-D74F-EF49-92D5-A3EE0E81A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036" y="2015732"/>
            <a:ext cx="9603275" cy="4037749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1. There are some data missing, shown as “?”</a:t>
            </a:r>
          </a:p>
          <a:p>
            <a:r>
              <a:rPr lang="en-US" sz="2400" dirty="0"/>
              <a:t>-- Solution: replace “?” with nan and drop all the rows with nan</a:t>
            </a:r>
          </a:p>
          <a:p>
            <a:r>
              <a:rPr lang="en-US" sz="2400" dirty="0"/>
              <a:t>2. There are too many possible values for some categorical variables</a:t>
            </a:r>
          </a:p>
          <a:p>
            <a:r>
              <a:rPr lang="en-US" sz="2400" dirty="0"/>
              <a:t>-- Solution: group some values together</a:t>
            </a:r>
          </a:p>
          <a:p>
            <a:pPr marL="0" indent="0">
              <a:buNone/>
            </a:pPr>
            <a:r>
              <a:rPr lang="en-US" sz="2400" dirty="0"/>
              <a:t>       i.e., if a person’s native country is not US then categorize this person</a:t>
            </a:r>
          </a:p>
          <a:p>
            <a:pPr marL="0" indent="0">
              <a:buNone/>
            </a:pPr>
            <a:r>
              <a:rPr lang="en-US" sz="2400" dirty="0"/>
              <a:t>             to “Non-US”</a:t>
            </a:r>
          </a:p>
          <a:p>
            <a:r>
              <a:rPr lang="en-US" sz="2400" dirty="0"/>
              <a:t>3. The values of Income Column is ”&lt;=50k” or “&gt;50k”, not easy to be analyzed</a:t>
            </a:r>
          </a:p>
          <a:p>
            <a:pPr marL="0" indent="0">
              <a:buNone/>
            </a:pPr>
            <a:r>
              <a:rPr lang="en-US" sz="2400" dirty="0"/>
              <a:t>    -- Solution: add a new column called “y”, where 0 represents “income &lt;=50k” and</a:t>
            </a:r>
          </a:p>
          <a:p>
            <a:pPr marL="0" indent="0">
              <a:buNone/>
            </a:pPr>
            <a:r>
              <a:rPr lang="en-US" sz="2400" dirty="0"/>
              <a:t>                     1 represents “income &gt;50k”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00918-A554-5A42-81DD-038552BB5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554" y="2029587"/>
            <a:ext cx="12446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0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0CDF-727F-F24B-8D25-B901E1B3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D33D1A-6299-BA4D-B166-7A9988BBB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56043"/>
            <a:ext cx="4213997" cy="33040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BFDABF-E842-F843-BB5D-97A6F415E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001" y="1853754"/>
            <a:ext cx="4213997" cy="39973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E40374-6671-F84C-A56A-2CF72B0A1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930" y="1853755"/>
            <a:ext cx="4223887" cy="364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98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8F7A0-1960-4C40-B90D-ADF623BA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8C8E1E-5222-AC46-B288-788D2DEEE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3614" y="2016124"/>
            <a:ext cx="6488931" cy="3923540"/>
          </a:xfrm>
        </p:spPr>
      </p:pic>
    </p:spTree>
    <p:extLst>
      <p:ext uri="{BB962C8B-B14F-4D97-AF65-F5344CB8AC3E}">
        <p14:creationId xmlns:p14="http://schemas.microsoft.com/office/powerpoint/2010/main" val="2108964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99CD-912C-1840-9168-39CD2306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76D65-A32C-C943-9977-08E819121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479" y="2077355"/>
            <a:ext cx="9604375" cy="22406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BA4478-7921-0647-9EDD-67F190A5F99A}"/>
              </a:ext>
            </a:extLst>
          </p:cNvPr>
          <p:cNvSpPr txBox="1"/>
          <p:nvPr/>
        </p:nvSpPr>
        <p:spPr>
          <a:xfrm>
            <a:off x="1571626" y="4541587"/>
            <a:ext cx="805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accuracy of logistic regression classifier on  test set is 0.84, which is pretty good</a:t>
            </a:r>
          </a:p>
        </p:txBody>
      </p:sp>
    </p:spTree>
    <p:extLst>
      <p:ext uri="{BB962C8B-B14F-4D97-AF65-F5344CB8AC3E}">
        <p14:creationId xmlns:p14="http://schemas.microsoft.com/office/powerpoint/2010/main" val="56722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077A-966F-714E-A04B-F12862E1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Visualization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6832A6-4D57-C141-88C2-489785329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5747" y="2016125"/>
            <a:ext cx="5722008" cy="4037356"/>
          </a:xfrm>
        </p:spPr>
      </p:pic>
    </p:spTree>
    <p:extLst>
      <p:ext uri="{BB962C8B-B14F-4D97-AF65-F5344CB8AC3E}">
        <p14:creationId xmlns:p14="http://schemas.microsoft.com/office/powerpoint/2010/main" val="1884208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094D-B7C1-BD40-9AE8-34666919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 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0318-9E19-F548-8202-3FB257E1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Deleted education and kept </a:t>
            </a:r>
            <a:r>
              <a:rPr lang="en-US" dirty="0" err="1"/>
              <a:t>education.num</a:t>
            </a:r>
            <a:endParaRPr lang="en-US" dirty="0"/>
          </a:p>
          <a:p>
            <a:r>
              <a:rPr lang="en-US" dirty="0"/>
              <a:t>Transformed Categorical Variables into Dummy Variable Matrix </a:t>
            </a:r>
          </a:p>
          <a:p>
            <a:r>
              <a:rPr lang="en-US" dirty="0"/>
              <a:t>Data Normalization and </a:t>
            </a:r>
            <a:r>
              <a:rPr lang="en-US" dirty="0" err="1"/>
              <a:t>Standardlization</a:t>
            </a:r>
            <a:endParaRPr lang="en-US" dirty="0"/>
          </a:p>
          <a:p>
            <a:r>
              <a:rPr lang="en-US" dirty="0"/>
              <a:t>Replaced “?” with nan and drop all the rows with nan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F0978F-3A21-864B-A935-A1827B00E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454" y="3545523"/>
            <a:ext cx="29464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16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6954-4E1A-5646-8464-6FE1D78F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test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7EB595-5BC2-164E-A106-A2B141772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874" y="2504136"/>
            <a:ext cx="7094251" cy="1849728"/>
          </a:xfrm>
        </p:spPr>
      </p:pic>
    </p:spTree>
    <p:extLst>
      <p:ext uri="{BB962C8B-B14F-4D97-AF65-F5344CB8AC3E}">
        <p14:creationId xmlns:p14="http://schemas.microsoft.com/office/powerpoint/2010/main" val="4284505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30C3-5ACB-9A48-8C00-B8647276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feature importance 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E2DFD9-3A84-2447-87E2-895B809ED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878" y="2009853"/>
            <a:ext cx="6713144" cy="3449638"/>
          </a:xfrm>
        </p:spPr>
      </p:pic>
    </p:spTree>
    <p:extLst>
      <p:ext uri="{BB962C8B-B14F-4D97-AF65-F5344CB8AC3E}">
        <p14:creationId xmlns:p14="http://schemas.microsoft.com/office/powerpoint/2010/main" val="1909097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6FDD-71F2-2F4C-BC98-A85E79D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B19539-5F9C-E045-872A-EBEAE6E25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655" y="2016125"/>
            <a:ext cx="8327014" cy="3449638"/>
          </a:xfrm>
        </p:spPr>
      </p:pic>
    </p:spTree>
    <p:extLst>
      <p:ext uri="{BB962C8B-B14F-4D97-AF65-F5344CB8AC3E}">
        <p14:creationId xmlns:p14="http://schemas.microsoft.com/office/powerpoint/2010/main" val="2105538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077A-966F-714E-A04B-F12862E1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KNN 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92C902E-4AD0-4737-BF7A-B32B748B0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2426494"/>
            <a:ext cx="5191125" cy="2628900"/>
          </a:xfrm>
        </p:spPr>
      </p:pic>
    </p:spTree>
    <p:extLst>
      <p:ext uri="{BB962C8B-B14F-4D97-AF65-F5344CB8AC3E}">
        <p14:creationId xmlns:p14="http://schemas.microsoft.com/office/powerpoint/2010/main" val="316609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84EB-B4C9-154C-A11C-79A8A2E6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this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C8F7C-B85B-914B-9956-AD7DFAEAC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 was extracted from the </a:t>
            </a:r>
            <a:r>
              <a:rPr lang="en-US" dirty="0">
                <a:hlinkClick r:id="rId2"/>
              </a:rPr>
              <a:t>1994 Census bureau database</a:t>
            </a:r>
            <a:r>
              <a:rPr lang="en-US" dirty="0"/>
              <a:t> by Ronny </a:t>
            </a:r>
            <a:r>
              <a:rPr lang="en-US" dirty="0" err="1"/>
              <a:t>Kohavi</a:t>
            </a:r>
            <a:r>
              <a:rPr lang="en-US" dirty="0"/>
              <a:t> and Barry Becker (Data Mining and Visualization, Silicon Graphics). A set of reasonably clean records was extracted using the following conditions: ((AAGE&gt;16) &amp;&amp; (AGI&gt;100) &amp;&amp; (AFNLWGT&gt;1) &amp;&amp; (HRSWK&gt;0)). </a:t>
            </a:r>
            <a:r>
              <a:rPr lang="en-US" i="1" dirty="0"/>
              <a:t>The prediction task is to determine whether a person makes over $50K a year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43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87B8-AFAE-9D4E-85DF-257AEBAC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712B-3262-9C4B-AB02-3C63DE3BA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6AB-F566-454C-831D-90D93D52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0946-F6EE-9E48-ABE9-3DD9114BA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60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Age: </a:t>
            </a:r>
            <a:r>
              <a:rPr lang="en-US" dirty="0"/>
              <a:t>continuous variable, describes the age of the person</a:t>
            </a:r>
          </a:p>
          <a:p>
            <a:r>
              <a:rPr lang="en-US" b="1" dirty="0" err="1"/>
              <a:t>Workclass</a:t>
            </a:r>
            <a:r>
              <a:rPr lang="en-US" b="1" dirty="0"/>
              <a:t>: </a:t>
            </a:r>
            <a:r>
              <a:rPr lang="en-US" dirty="0"/>
              <a:t>categorical variable, describes the work class of the person, possible values: Private, Self-</a:t>
            </a:r>
            <a:r>
              <a:rPr lang="en-US" dirty="0" err="1"/>
              <a:t>emp</a:t>
            </a:r>
            <a:r>
              <a:rPr lang="en-US" dirty="0"/>
              <a:t>-not-</a:t>
            </a:r>
            <a:r>
              <a:rPr lang="en-US" dirty="0" err="1"/>
              <a:t>inc</a:t>
            </a:r>
            <a:r>
              <a:rPr lang="en-US" dirty="0"/>
              <a:t>, Self-</a:t>
            </a:r>
            <a:r>
              <a:rPr lang="en-US" dirty="0" err="1"/>
              <a:t>emp</a:t>
            </a:r>
            <a:r>
              <a:rPr lang="en-US" dirty="0"/>
              <a:t>-</a:t>
            </a:r>
            <a:r>
              <a:rPr lang="en-US" dirty="0" err="1"/>
              <a:t>inc</a:t>
            </a:r>
            <a:r>
              <a:rPr lang="en-US" dirty="0"/>
              <a:t>, Federal-</a:t>
            </a:r>
            <a:r>
              <a:rPr lang="en-US" dirty="0" err="1"/>
              <a:t>gov</a:t>
            </a:r>
            <a:r>
              <a:rPr lang="en-US" dirty="0"/>
              <a:t>, Local-</a:t>
            </a:r>
            <a:r>
              <a:rPr lang="en-US" dirty="0" err="1"/>
              <a:t>gov</a:t>
            </a:r>
            <a:r>
              <a:rPr lang="en-US" dirty="0"/>
              <a:t>, State-</a:t>
            </a:r>
            <a:r>
              <a:rPr lang="en-US" dirty="0" err="1"/>
              <a:t>gov</a:t>
            </a:r>
            <a:r>
              <a:rPr lang="en-US" dirty="0"/>
              <a:t>, Without-pay, Never-worked</a:t>
            </a:r>
          </a:p>
          <a:p>
            <a:r>
              <a:rPr lang="en-US" b="1" dirty="0" err="1"/>
              <a:t>fnlwgt</a:t>
            </a:r>
            <a:r>
              <a:rPr lang="en-US" dirty="0"/>
              <a:t>: continuous variable, the term estimate refers to population totals derived from CPS by creating "weighted tallies" of any specified socio-economic characteristics of the population.</a:t>
            </a:r>
          </a:p>
          <a:p>
            <a:r>
              <a:rPr lang="en-US" b="1" dirty="0"/>
              <a:t>Education: </a:t>
            </a:r>
            <a:r>
              <a:rPr lang="en-US" dirty="0"/>
              <a:t>categorical variable, possible values: Bachelors, Some-college, 11th, HS-grad, Prof-school, </a:t>
            </a:r>
            <a:r>
              <a:rPr lang="en-US" dirty="0" err="1"/>
              <a:t>Assoc-acdm</a:t>
            </a:r>
            <a:r>
              <a:rPr lang="en-US" dirty="0"/>
              <a:t>, </a:t>
            </a:r>
            <a:r>
              <a:rPr lang="en-US" dirty="0" err="1"/>
              <a:t>Assoc-voc</a:t>
            </a:r>
            <a:r>
              <a:rPr lang="en-US" dirty="0"/>
              <a:t>, 9th, 7th-8th, 12th, Masters, 1st-4th, 10th, Doctorate, 5th-6th, Preschool</a:t>
            </a:r>
          </a:p>
        </p:txBody>
      </p:sp>
    </p:spTree>
    <p:extLst>
      <p:ext uri="{BB962C8B-B14F-4D97-AF65-F5344CB8AC3E}">
        <p14:creationId xmlns:p14="http://schemas.microsoft.com/office/powerpoint/2010/main" val="367360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8C9C-9C55-8542-B192-CF472F1E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BFB02-33FB-CB49-A1A9-6BB4BBB31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education-</a:t>
            </a:r>
            <a:r>
              <a:rPr lang="en-US" b="1" dirty="0" err="1"/>
              <a:t>num</a:t>
            </a:r>
            <a:r>
              <a:rPr lang="en-US" dirty="0"/>
              <a:t>: Continuous Variable</a:t>
            </a:r>
          </a:p>
          <a:p>
            <a:r>
              <a:rPr lang="en-US" b="1" dirty="0"/>
              <a:t>marital-status</a:t>
            </a:r>
            <a:r>
              <a:rPr lang="en-US" dirty="0"/>
              <a:t>: Categorical Variable, possible values: Married-civ-spouse, Divorced, Never-married, Separated, Widowed, Married-spouse-absent, Married-AF-spouse</a:t>
            </a:r>
          </a:p>
          <a:p>
            <a:r>
              <a:rPr lang="en-US" b="1" dirty="0"/>
              <a:t>occupation</a:t>
            </a:r>
            <a:r>
              <a:rPr lang="en-US" dirty="0"/>
              <a:t>:  Categorical Variable, possible values: Tech-support, Craft-repair, Other-service, Sales, Exec-managerial, Prof-specialty, Handlers-cleaners, Machine-op-</a:t>
            </a:r>
            <a:r>
              <a:rPr lang="en-US" dirty="0" err="1"/>
              <a:t>inspct</a:t>
            </a:r>
            <a:r>
              <a:rPr lang="en-US" dirty="0"/>
              <a:t>, </a:t>
            </a:r>
            <a:r>
              <a:rPr lang="en-US" dirty="0" err="1"/>
              <a:t>Adm</a:t>
            </a:r>
            <a:r>
              <a:rPr lang="en-US" dirty="0"/>
              <a:t>-clerical, Farming-fishing, Transport-moving, </a:t>
            </a:r>
            <a:r>
              <a:rPr lang="en-US" dirty="0" err="1"/>
              <a:t>Priv</a:t>
            </a:r>
            <a:r>
              <a:rPr lang="en-US" dirty="0"/>
              <a:t>-house-</a:t>
            </a:r>
            <a:r>
              <a:rPr lang="en-US" dirty="0" err="1"/>
              <a:t>serv</a:t>
            </a:r>
            <a:r>
              <a:rPr lang="en-US" dirty="0"/>
              <a:t>, Protective-</a:t>
            </a:r>
            <a:r>
              <a:rPr lang="en-US" dirty="0" err="1"/>
              <a:t>serv</a:t>
            </a:r>
            <a:r>
              <a:rPr lang="en-US" dirty="0"/>
              <a:t>, Armed-Forces</a:t>
            </a:r>
          </a:p>
          <a:p>
            <a:r>
              <a:rPr lang="en-US" b="1" dirty="0"/>
              <a:t>relationship</a:t>
            </a:r>
            <a:r>
              <a:rPr lang="en-US" dirty="0"/>
              <a:t>: Categorical Variable, possible values:  Wife, Own-child, Husband, Not-in-family, Other-relative, Unmarried</a:t>
            </a:r>
          </a:p>
        </p:txBody>
      </p:sp>
    </p:spTree>
    <p:extLst>
      <p:ext uri="{BB962C8B-B14F-4D97-AF65-F5344CB8AC3E}">
        <p14:creationId xmlns:p14="http://schemas.microsoft.com/office/powerpoint/2010/main" val="369482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F5D8-70DB-0F42-9B4B-8BA77D7D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854DC-5BE9-B94F-B2A3-D2FC068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race</a:t>
            </a:r>
            <a:r>
              <a:rPr lang="en-US" dirty="0"/>
              <a:t>: Categorical Variable, possible values: White, Asian-Pac-Islander, </a:t>
            </a:r>
            <a:r>
              <a:rPr lang="en-US" dirty="0" err="1"/>
              <a:t>Amer</a:t>
            </a:r>
            <a:r>
              <a:rPr lang="en-US" dirty="0"/>
              <a:t>-Indian-Eskimo, Other, Black</a:t>
            </a:r>
          </a:p>
          <a:p>
            <a:r>
              <a:rPr lang="en-US" b="1" dirty="0"/>
              <a:t>sex</a:t>
            </a:r>
            <a:r>
              <a:rPr lang="en-US" dirty="0"/>
              <a:t>: Categorical Variable, possible values: Female, Male</a:t>
            </a:r>
          </a:p>
          <a:p>
            <a:r>
              <a:rPr lang="en-US" b="1" dirty="0"/>
              <a:t>capital-gain</a:t>
            </a:r>
            <a:r>
              <a:rPr lang="en-US" dirty="0"/>
              <a:t>: Continuous Variable</a:t>
            </a:r>
          </a:p>
          <a:p>
            <a:r>
              <a:rPr lang="en-US" b="1" dirty="0"/>
              <a:t>capital-loss</a:t>
            </a:r>
            <a:r>
              <a:rPr lang="en-US" dirty="0"/>
              <a:t>: Continuous Variable</a:t>
            </a:r>
          </a:p>
          <a:p>
            <a:r>
              <a:rPr lang="en-US" b="1" dirty="0"/>
              <a:t>hours-per-week</a:t>
            </a:r>
            <a:r>
              <a:rPr lang="en-US" dirty="0"/>
              <a:t>: Continuous Variable</a:t>
            </a:r>
          </a:p>
        </p:txBody>
      </p:sp>
    </p:spTree>
    <p:extLst>
      <p:ext uri="{BB962C8B-B14F-4D97-AF65-F5344CB8AC3E}">
        <p14:creationId xmlns:p14="http://schemas.microsoft.com/office/powerpoint/2010/main" val="196760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763B-AD44-2940-AA13-8632D064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07E7-23B2-B944-A952-3EB1FAB4A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native-country</a:t>
            </a:r>
            <a:r>
              <a:rPr lang="en-US" dirty="0"/>
              <a:t>: Categorical Variable, possible values: United-States, Cambodia, England, Puerto-Rico, Canada, Germany, Outlying-US(Guam-USVI-</a:t>
            </a:r>
            <a:r>
              <a:rPr lang="en-US" dirty="0" err="1"/>
              <a:t>etc</a:t>
            </a:r>
            <a:r>
              <a:rPr lang="en-US" dirty="0"/>
              <a:t>), India, Japan, Greece, South, China, Cuba, Iran, Honduras, Philippines, Italy, Poland, Jamaica, Vietnam, Mexico, Portugal, Ireland, France, Dominican-Republic, Laos, Ecuador, Taiwan, Haiti, Columbia, Hungary, Guatemala, Nicaragua, Scotland, Thailand, Yugoslavia, El-Salvador, </a:t>
            </a:r>
            <a:r>
              <a:rPr lang="en-US" dirty="0" err="1"/>
              <a:t>Trinadad&amp;Tobago</a:t>
            </a:r>
            <a:r>
              <a:rPr lang="en-US" dirty="0"/>
              <a:t>, Peru, Hong, </a:t>
            </a:r>
            <a:r>
              <a:rPr lang="en-US" dirty="0" err="1"/>
              <a:t>Holand</a:t>
            </a:r>
            <a:r>
              <a:rPr lang="en-US" dirty="0"/>
              <a:t>-Netherlands</a:t>
            </a:r>
          </a:p>
          <a:p>
            <a:r>
              <a:rPr lang="en-US" b="1" dirty="0"/>
              <a:t>Income</a:t>
            </a:r>
            <a:r>
              <a:rPr lang="en-US" dirty="0"/>
              <a:t>:  Categorical Variable, possible values: &lt;=50k, &gt;50k</a:t>
            </a:r>
          </a:p>
        </p:txBody>
      </p:sp>
    </p:spTree>
    <p:extLst>
      <p:ext uri="{BB962C8B-B14F-4D97-AF65-F5344CB8AC3E}">
        <p14:creationId xmlns:p14="http://schemas.microsoft.com/office/powerpoint/2010/main" val="319046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3B01-A748-9641-BDED-60939883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our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2F82D-6D01-9D4C-A24B-F4E4AE14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Build a reliable logistic model to indicate which features would significantly affect the income,  and to use the model to predict the income</a:t>
            </a:r>
          </a:p>
          <a:p>
            <a:endParaRPr lang="en-US" sz="2800" dirty="0"/>
          </a:p>
          <a:p>
            <a:r>
              <a:rPr lang="en-US" sz="2800" dirty="0"/>
              <a:t>Build a decision tree to predict the probability of a certain incident’s happening </a:t>
            </a:r>
          </a:p>
        </p:txBody>
      </p:sp>
    </p:spTree>
    <p:extLst>
      <p:ext uri="{BB962C8B-B14F-4D97-AF65-F5344CB8AC3E}">
        <p14:creationId xmlns:p14="http://schemas.microsoft.com/office/powerpoint/2010/main" val="3639069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AC0D-E787-5540-9BFA-578BB95C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iNITIAL</a:t>
            </a:r>
            <a:r>
              <a:rPr lang="en-US" dirty="0"/>
              <a:t> Data </a:t>
            </a:r>
            <a:r>
              <a:rPr lang="en-US" dirty="0" err="1"/>
              <a:t>vISUALIZATION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53789C-F8BB-444F-B153-2B0B6EF5C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937" y="1834996"/>
            <a:ext cx="5384800" cy="2641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7B47AC-7E75-A140-862D-80A8E9DC4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379" y="1433396"/>
            <a:ext cx="4312069" cy="399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2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2FF4-D8CD-794F-BE04-DF065E6C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iNITIAL</a:t>
            </a:r>
            <a:r>
              <a:rPr lang="en-US" dirty="0"/>
              <a:t> Data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038A1A-F667-6642-897E-B21D1FAB0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583" y="2016125"/>
            <a:ext cx="6963158" cy="3449638"/>
          </a:xfrm>
        </p:spPr>
      </p:pic>
    </p:spTree>
    <p:extLst>
      <p:ext uri="{BB962C8B-B14F-4D97-AF65-F5344CB8AC3E}">
        <p14:creationId xmlns:p14="http://schemas.microsoft.com/office/powerpoint/2010/main" val="4913114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309</TotalTime>
  <Words>688</Words>
  <Application>Microsoft Macintosh PowerPoint</Application>
  <PresentationFormat>Widescreen</PresentationFormat>
  <Paragraphs>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等线 Light</vt:lpstr>
      <vt:lpstr>Arial</vt:lpstr>
      <vt:lpstr>Gill Sans MT</vt:lpstr>
      <vt:lpstr>Gallery</vt:lpstr>
      <vt:lpstr>Analyzing adult census income data </vt:lpstr>
      <vt:lpstr>Background of this dataset</vt:lpstr>
      <vt:lpstr>Variable Description</vt:lpstr>
      <vt:lpstr>Variable description</vt:lpstr>
      <vt:lpstr>Variable description</vt:lpstr>
      <vt:lpstr>Variable description</vt:lpstr>
      <vt:lpstr>Objectives of our analysis</vt:lpstr>
      <vt:lpstr>iNITIAL Data vISUALIZATION</vt:lpstr>
      <vt:lpstr>iNITIAL Data Visualization</vt:lpstr>
      <vt:lpstr>Data transformation for logistic regression</vt:lpstr>
      <vt:lpstr>Initial data Visualization</vt:lpstr>
      <vt:lpstr>Logistic Regression analysis</vt:lpstr>
      <vt:lpstr>Logistic Regression analysis</vt:lpstr>
      <vt:lpstr>ROC Visualization</vt:lpstr>
      <vt:lpstr>Decision tree classifier Data Transformation</vt:lpstr>
      <vt:lpstr>Xgboost test results</vt:lpstr>
      <vt:lpstr>Plot feature importance  visualization</vt:lpstr>
      <vt:lpstr>decision TREE VISUALIZATION</vt:lpstr>
      <vt:lpstr>KNN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adult census income data </dc:title>
  <dc:creator>peiyu wang</dc:creator>
  <cp:lastModifiedBy>peiyu wang</cp:lastModifiedBy>
  <cp:revision>30</cp:revision>
  <dcterms:created xsi:type="dcterms:W3CDTF">2018-12-10T15:51:34Z</dcterms:created>
  <dcterms:modified xsi:type="dcterms:W3CDTF">2018-12-11T00:25:26Z</dcterms:modified>
</cp:coreProperties>
</file>