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Montserrat"/>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9F7CF72-1F66-40E9-A7A8-EC6F097B11F1}">
  <a:tblStyle styleId="{C9F7CF72-1F66-40E9-A7A8-EC6F097B11F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Montserrat-regular.fntdata"/><Relationship Id="rId43" Type="http://schemas.openxmlformats.org/officeDocument/2006/relationships/slide" Target="slides/slide37.xml"/><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Montserrat-boldItalic.fntdata"/><Relationship Id="rId49"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191fb16b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191fb16b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Maddie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393e12f2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393e12f2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Maddie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393e12f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393e12f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Maddie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393e12f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393e12f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Maddie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393e12f2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393e12f2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393e12f2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393e12f2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393e12f2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393e12f2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191fb16b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191fb16b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393e12f2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393e12f2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393e12f2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393e12f2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Lato"/>
                <a:ea typeface="Lato"/>
                <a:cs typeface="Lato"/>
                <a:sym typeface="Lato"/>
              </a:rPr>
              <a:t>MADDIE </a:t>
            </a:r>
            <a:r>
              <a:rPr lang="en" sz="1300">
                <a:latin typeface="Lato"/>
                <a:ea typeface="Lato"/>
                <a:cs typeface="Lato"/>
                <a:sym typeface="Lato"/>
              </a:rPr>
              <a:t>The relationship between covariates and opioid usage varies across region, but here are the facilities that covary with opioid use</a:t>
            </a:r>
            <a:endParaRPr sz="1300">
              <a:latin typeface="Lato"/>
              <a:ea typeface="Lato"/>
              <a:cs typeface="Lato"/>
              <a:sym typeface="Lato"/>
            </a:endParaRPr>
          </a:p>
          <a:p>
            <a:pPr indent="-311150" lvl="0" marL="457200" rtl="0" algn="l">
              <a:lnSpc>
                <a:spcPct val="115000"/>
              </a:lnSpc>
              <a:spcBef>
                <a:spcPts val="1600"/>
              </a:spcBef>
              <a:spcAft>
                <a:spcPts val="0"/>
              </a:spcAft>
              <a:buClr>
                <a:srgbClr val="000000"/>
              </a:buClr>
              <a:buSzPts val="1300"/>
              <a:buFont typeface="Lato"/>
              <a:buChar char="●"/>
            </a:pPr>
            <a:r>
              <a:rPr lang="en" sz="1300">
                <a:latin typeface="Lato"/>
                <a:ea typeface="Lato"/>
                <a:cs typeface="Lato"/>
                <a:sym typeface="Lato"/>
              </a:rPr>
              <a:t>Pain management facility</a:t>
            </a:r>
            <a:endParaRPr sz="1300">
              <a:latin typeface="Lato"/>
              <a:ea typeface="Lato"/>
              <a:cs typeface="Lato"/>
              <a:sym typeface="Lato"/>
            </a:endParaRPr>
          </a:p>
          <a:p>
            <a:pPr indent="-311150" lvl="0" marL="457200" rtl="0" algn="l">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Substance abuse facility</a:t>
            </a:r>
            <a:endParaRPr sz="1300">
              <a:latin typeface="Lato"/>
              <a:ea typeface="Lato"/>
              <a:cs typeface="Lato"/>
              <a:sym typeface="Lato"/>
            </a:endParaRPr>
          </a:p>
          <a:p>
            <a:pPr indent="-311150" lvl="0" marL="457200" rtl="0" algn="l">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Pharmacy</a:t>
            </a:r>
            <a:endParaRPr sz="1300">
              <a:latin typeface="Lato"/>
              <a:ea typeface="Lato"/>
              <a:cs typeface="Lato"/>
              <a:sym typeface="Lato"/>
            </a:endParaRPr>
          </a:p>
          <a:p>
            <a:pPr indent="-311150" lvl="0" marL="457200" rtl="0" algn="l">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Naloxone distribution</a:t>
            </a:r>
            <a:endParaRPr sz="1300">
              <a:latin typeface="Lato"/>
              <a:ea typeface="Lato"/>
              <a:cs typeface="Lato"/>
              <a:sym typeface="Lato"/>
            </a:endParaRPr>
          </a:p>
          <a:p>
            <a:pPr indent="-311150" lvl="0" marL="457200" rtl="0" algn="l">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Nursing home</a:t>
            </a:r>
            <a:endParaRPr sz="1300">
              <a:latin typeface="Lato"/>
              <a:ea typeface="Lato"/>
              <a:cs typeface="Lato"/>
              <a:sym typeface="Lato"/>
            </a:endParaRPr>
          </a:p>
          <a:p>
            <a:pPr indent="-311150" lvl="0" marL="457200" rtl="0" algn="l">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Physical therapy </a:t>
            </a:r>
            <a:endParaRPr sz="1300">
              <a:latin typeface="Lato"/>
              <a:ea typeface="Lato"/>
              <a:cs typeface="Lato"/>
              <a:sym typeface="Lato"/>
            </a:endParaRPr>
          </a:p>
          <a:p>
            <a:pPr indent="-311150" lvl="0" marL="457200" rtl="0" algn="l">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Mental facility</a:t>
            </a:r>
            <a:endParaRPr sz="1300">
              <a:latin typeface="Lato"/>
              <a:ea typeface="Lato"/>
              <a:cs typeface="Lato"/>
              <a:sym typeface="Lato"/>
            </a:endParaRPr>
          </a:p>
          <a:p>
            <a:pPr indent="0" lvl="0" marL="0" rtl="0" algn="l">
              <a:lnSpc>
                <a:spcPct val="115000"/>
              </a:lnSpc>
              <a:spcBef>
                <a:spcPts val="1600"/>
              </a:spcBef>
              <a:spcAft>
                <a:spcPts val="0"/>
              </a:spcAft>
              <a:buNone/>
            </a:pPr>
            <a:r>
              <a:rPr lang="en" sz="1300">
                <a:latin typeface="Lato"/>
                <a:ea typeface="Lato"/>
                <a:cs typeface="Lato"/>
                <a:sym typeface="Lato"/>
              </a:rPr>
              <a:t>...</a:t>
            </a:r>
            <a:endParaRPr sz="1300">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39e9c21b8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39e9c21b8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OLIVA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39e9c21b8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39e9c21b8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393e12f2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393e12f2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393e404e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393e404e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393e404e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393e404e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a:t>
            </a:r>
            <a:endParaRPr/>
          </a:p>
          <a:p>
            <a:pPr indent="-311150" lvl="0" marL="457200" rtl="0" algn="l">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Heroin use appears to  increase with population density and the rate of poverty</a:t>
            </a:r>
            <a:endParaRPr sz="1300">
              <a:latin typeface="Lato"/>
              <a:ea typeface="Lato"/>
              <a:cs typeface="Lato"/>
              <a:sym typeface="Lato"/>
            </a:endParaRPr>
          </a:p>
          <a:p>
            <a:pPr indent="-311150" lvl="0" marL="457200" rtl="0" algn="l">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Heroin use decreases as the percentage of households where all members are black or white increases. Taken with finding #1, we think a possible explanation for this could be that </a:t>
            </a:r>
            <a:r>
              <a:rPr b="1" lang="en" sz="1300" u="sng">
                <a:latin typeface="Lato"/>
                <a:ea typeface="Lato"/>
                <a:cs typeface="Lato"/>
                <a:sym typeface="Lato"/>
              </a:rPr>
              <a:t>opioid use may be more likely in urban centers with diverse populations and economic inequality</a:t>
            </a:r>
            <a:endParaRPr b="1" sz="1300" u="sng">
              <a:latin typeface="Lato"/>
              <a:ea typeface="Lato"/>
              <a:cs typeface="Lato"/>
              <a:sym typeface="Lato"/>
            </a:endParaRPr>
          </a:p>
          <a:p>
            <a:pPr indent="-311150" lvl="0" marL="457200" rtl="0" algn="l">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Pain management and substance abuse facilities are positively correlated with opioid use → this makes sense intuitively, as these areas would be among the first to call an ambulance in the event of an overdose </a:t>
            </a:r>
            <a:endParaRPr sz="1300">
              <a:latin typeface="Lato"/>
              <a:ea typeface="Lato"/>
              <a:cs typeface="Lato"/>
              <a:sym typeface="Lato"/>
            </a:endParaRPr>
          </a:p>
          <a:p>
            <a:pPr indent="-311150" lvl="0" marL="457200" rtl="0" algn="l">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Opioid related EMS calls tend to decrease around nursing homes and children’s hospitals. → These locations are where we would not expect heroin use to take place, and so logically expect to see low correlations</a:t>
            </a:r>
            <a:endParaRPr/>
          </a:p>
          <a:p>
            <a:pPr indent="0" lvl="0" marL="0" rtl="0" algn="l">
              <a:spcBef>
                <a:spcPts val="1600"/>
              </a:spcBef>
              <a:spcAft>
                <a:spcPts val="0"/>
              </a:spcAft>
              <a:buNone/>
            </a:pPr>
            <a:r>
              <a:rPr lang="en"/>
              <a:t>TEMPE </a:t>
            </a:r>
            <a:endParaRPr/>
          </a:p>
          <a:p>
            <a:pPr indent="-311150" lvl="0" marL="457200" rtl="0" algn="l">
              <a:lnSpc>
                <a:spcPct val="115000"/>
              </a:lnSpc>
              <a:spcBef>
                <a:spcPts val="0"/>
              </a:spcBef>
              <a:spcAft>
                <a:spcPts val="0"/>
              </a:spcAft>
              <a:buClr>
                <a:schemeClr val="lt1"/>
              </a:buClr>
              <a:buSzPts val="1300"/>
              <a:buFont typeface="Lato"/>
              <a:buAutoNum type="arabicPeriod"/>
            </a:pPr>
            <a:r>
              <a:rPr lang="en" sz="1300">
                <a:latin typeface="Lato"/>
                <a:ea typeface="Lato"/>
                <a:cs typeface="Lato"/>
                <a:sym typeface="Lato"/>
              </a:rPr>
              <a:t>Hispanic and male individuals are associated with opioid EMS calls  in Tempe, reflecting the city’s different demogra</a:t>
            </a:r>
            <a:r>
              <a:rPr lang="en" sz="1300">
                <a:solidFill>
                  <a:schemeClr val="lt1"/>
                </a:solidFill>
                <a:latin typeface="Lato"/>
                <a:ea typeface="Lato"/>
                <a:cs typeface="Lato"/>
                <a:sym typeface="Lato"/>
              </a:rPr>
              <a:t>phics compared to Cincinnati</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AutoNum type="arabicPeriod"/>
            </a:pPr>
            <a:r>
              <a:rPr lang="en" sz="1300">
                <a:solidFill>
                  <a:schemeClr val="lt1"/>
                </a:solidFill>
                <a:latin typeface="Lato"/>
                <a:ea typeface="Lato"/>
                <a:cs typeface="Lato"/>
                <a:sym typeface="Lato"/>
              </a:rPr>
              <a:t>Substantial amount of noise in the results does not yield clear conclusions for EMS calls → We think that this could be due to the fact that the city does not make a distinction between type of opioid used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393e404e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393e404e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393e404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393e404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393e404e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93e404e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393e404e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393e404e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39e9c21b8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39e9c21b8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393e404e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393e404e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39e9c21b8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39e9c21b8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393e404e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393e404e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MADDIE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393e404e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393e404e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MADDIE</a:t>
            </a:r>
            <a:endParaRPr/>
          </a:p>
          <a:p>
            <a:pPr indent="-311150" lvl="0" marL="457200" rtl="0" algn="l">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Wastewater results vary substantially between drugs</a:t>
            </a:r>
            <a:endParaRPr sz="1300">
              <a:latin typeface="Lato"/>
              <a:ea typeface="Lato"/>
              <a:cs typeface="Lato"/>
              <a:sym typeface="Lato"/>
            </a:endParaRPr>
          </a:p>
          <a:p>
            <a:pPr indent="-298450" lvl="1" marL="914400" rtl="0" algn="l">
              <a:lnSpc>
                <a:spcPct val="115000"/>
              </a:lnSpc>
              <a:spcBef>
                <a:spcPts val="0"/>
              </a:spcBef>
              <a:spcAft>
                <a:spcPts val="0"/>
              </a:spcAft>
              <a:buClr>
                <a:srgbClr val="000000"/>
              </a:buClr>
              <a:buSzPts val="1100"/>
              <a:buFont typeface="Lato"/>
              <a:buAutoNum type="alphaLcPeriod"/>
            </a:pPr>
            <a:r>
              <a:rPr lang="en">
                <a:latin typeface="Lato"/>
                <a:ea typeface="Lato"/>
                <a:cs typeface="Lato"/>
                <a:sym typeface="Lato"/>
              </a:rPr>
              <a:t>Oxycodone and Codeine are both positively associated with older populations, nursing homes and pharmacies → This makes sense, as wastewater estimates also pickup legal drug use and these facilities/groups are likely to be legally prescribed </a:t>
            </a:r>
            <a:endParaRPr>
              <a:latin typeface="Lato"/>
              <a:ea typeface="Lato"/>
              <a:cs typeface="Lato"/>
              <a:sym typeface="Lato"/>
            </a:endParaRPr>
          </a:p>
          <a:p>
            <a:pPr indent="-298450" lvl="1" marL="914400" rtl="0" algn="l">
              <a:lnSpc>
                <a:spcPct val="115000"/>
              </a:lnSpc>
              <a:spcBef>
                <a:spcPts val="0"/>
              </a:spcBef>
              <a:spcAft>
                <a:spcPts val="0"/>
              </a:spcAft>
              <a:buClr>
                <a:srgbClr val="000000"/>
              </a:buClr>
              <a:buSzPts val="1100"/>
              <a:buFont typeface="Lato"/>
              <a:buAutoNum type="alphaLcPeriod"/>
            </a:pPr>
            <a:r>
              <a:rPr lang="en">
                <a:latin typeface="Lato"/>
                <a:ea typeface="Lato"/>
                <a:cs typeface="Lato"/>
                <a:sym typeface="Lato"/>
              </a:rPr>
              <a:t>Hispanic individuals show a positive association with Heroin, while men tend show one with Fentanyl, suggesting that these groups may be different subgroups encompassed in the EMS results</a:t>
            </a:r>
            <a:endParaRPr>
              <a:latin typeface="Lato"/>
              <a:ea typeface="Lato"/>
              <a:cs typeface="Lato"/>
              <a:sym typeface="Lato"/>
            </a:endParaRPr>
          </a:p>
          <a:p>
            <a:pPr indent="-311150" lvl="0" marL="457200" rtl="0" algn="l">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Noise in the facilities results in wastewater models could be a result of the large size of the waste water site collection areas. Ex. It’s plausible that there is a spurrious correlation between Heroin use and nursing homes, because sites collection areas encompass multiple neighborhoods that may have very different underlying characteristics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393e404e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393e404e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39e9c21b8_7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39e9c21b8_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MADDIE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39e9c21b8_7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39e9c21b8_7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MADDIE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393e404e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393e404e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393e404e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393e404e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49f1ae7c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49f1ae7c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393e12f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393e12f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191fb16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191fb16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191fb16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191fb16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Graphic Edit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191fb16b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191fb16b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Graphic edit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393e12f2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393e12f2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191fb16b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191fb16b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Maddie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hyperlink" Target="https://tempegov.maps.arcgis.com/apps/Cascade/index.html?appid=92073d7f6a6a498b987f2afdab1b947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 Cofactor Analysis of Opioid Use</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Gobbi, Olivia Wang, Maddie Warndorf</a:t>
            </a:r>
            <a:endParaRPr/>
          </a:p>
        </p:txBody>
      </p:sp>
      <p:sp>
        <p:nvSpPr>
          <p:cNvPr id="136" name="Google Shape;136;p13"/>
          <p:cNvSpPr txBox="1"/>
          <p:nvPr/>
        </p:nvSpPr>
        <p:spPr>
          <a:xfrm>
            <a:off x="412075" y="4591625"/>
            <a:ext cx="20604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FP1</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Wastewater Units of Analysis</a:t>
            </a:r>
            <a:endParaRPr/>
          </a:p>
        </p:txBody>
      </p:sp>
      <p:sp>
        <p:nvSpPr>
          <p:cNvPr id="190" name="Google Shape;190;p22"/>
          <p:cNvSpPr txBox="1"/>
          <p:nvPr>
            <p:ph idx="1" type="body"/>
          </p:nvPr>
        </p:nvSpPr>
        <p:spPr>
          <a:xfrm>
            <a:off x="1011025" y="1094150"/>
            <a:ext cx="4370700" cy="3891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Spatial unit changes to the five collection sites where wastewater data is collected.</a:t>
            </a:r>
            <a:endParaRPr/>
          </a:p>
          <a:p>
            <a:pPr indent="-311150" lvl="0" marL="457200" rtl="0" algn="l">
              <a:spcBef>
                <a:spcPts val="1000"/>
              </a:spcBef>
              <a:spcAft>
                <a:spcPts val="0"/>
              </a:spcAft>
              <a:buSzPts val="1300"/>
              <a:buChar char="●"/>
            </a:pPr>
            <a:r>
              <a:rPr lang="en"/>
              <a:t>We use the average of the demographic covariates for all of the block groups contained within each site collection area.</a:t>
            </a:r>
            <a:endParaRPr/>
          </a:p>
          <a:p>
            <a:pPr indent="-311150" lvl="0" marL="457200" rtl="0" algn="l">
              <a:spcBef>
                <a:spcPts val="1000"/>
              </a:spcBef>
              <a:spcAft>
                <a:spcPts val="0"/>
              </a:spcAft>
              <a:buSzPts val="1300"/>
              <a:buChar char="●"/>
            </a:pPr>
            <a:r>
              <a:rPr lang="en"/>
              <a:t>Wastewater estimates are still aggregated by the number of users per year-month per site collection area.</a:t>
            </a:r>
            <a:endParaRPr/>
          </a:p>
          <a:p>
            <a:pPr indent="-311150" lvl="0" marL="457200" rtl="0" algn="l">
              <a:spcBef>
                <a:spcPts val="1000"/>
              </a:spcBef>
              <a:spcAft>
                <a:spcPts val="0"/>
              </a:spcAft>
              <a:buSzPts val="1300"/>
              <a:buChar char="●"/>
            </a:pPr>
            <a:r>
              <a:rPr lang="en"/>
              <a:t>16 year-months in the wastewater sample X 5 site collections = 80 possible observations per drug. Some as low as 64 observations depending on when data started collection.</a:t>
            </a:r>
            <a:endParaRPr/>
          </a:p>
          <a:p>
            <a:pPr indent="-311150" lvl="0" marL="457200" rtl="0" algn="l">
              <a:spcBef>
                <a:spcPts val="1000"/>
              </a:spcBef>
              <a:spcAft>
                <a:spcPts val="1000"/>
              </a:spcAft>
              <a:buSzPts val="1300"/>
              <a:buChar char="●"/>
            </a:pPr>
            <a:r>
              <a:rPr lang="en"/>
              <a:t>We consider all negative values in the dataset to be measurement errors and drop them.</a:t>
            </a:r>
            <a:endParaRPr/>
          </a:p>
        </p:txBody>
      </p:sp>
      <p:pic>
        <p:nvPicPr>
          <p:cNvPr id="191" name="Google Shape;191;p22"/>
          <p:cNvPicPr preferRelativeResize="0"/>
          <p:nvPr/>
        </p:nvPicPr>
        <p:blipFill>
          <a:blip r:embed="rId3">
            <a:alphaModFix/>
          </a:blip>
          <a:stretch>
            <a:fillRect/>
          </a:stretch>
        </p:blipFill>
        <p:spPr>
          <a:xfrm>
            <a:off x="5613150" y="1198175"/>
            <a:ext cx="3002513" cy="3530852"/>
          </a:xfrm>
          <a:prstGeom prst="rect">
            <a:avLst/>
          </a:prstGeom>
          <a:noFill/>
          <a:ln>
            <a:noFill/>
          </a:ln>
        </p:spPr>
      </p:pic>
      <p:sp>
        <p:nvSpPr>
          <p:cNvPr id="192" name="Google Shape;192;p22"/>
          <p:cNvSpPr txBox="1"/>
          <p:nvPr/>
        </p:nvSpPr>
        <p:spPr>
          <a:xfrm>
            <a:off x="4233125" y="4864975"/>
            <a:ext cx="51018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4"/>
              </a:rPr>
              <a:t>https://tempegov.maps.arcgis.com/apps/Cascade/index.html?appid=92073d7f6a6a498b987f2afdab1b9471</a:t>
            </a:r>
            <a:endParaRPr sz="8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267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 Map of the Average Number of Wastewater Estimated Users in Tempe (</a:t>
            </a:r>
            <a:r>
              <a:rPr lang="en"/>
              <a:t>1 of 2)</a:t>
            </a:r>
            <a:endParaRPr/>
          </a:p>
        </p:txBody>
      </p:sp>
      <p:pic>
        <p:nvPicPr>
          <p:cNvPr id="198" name="Google Shape;198;p23"/>
          <p:cNvPicPr preferRelativeResize="0"/>
          <p:nvPr/>
        </p:nvPicPr>
        <p:blipFill rotWithShape="1">
          <a:blip r:embed="rId3">
            <a:alphaModFix/>
          </a:blip>
          <a:srcRect b="50159" l="0" r="0" t="0"/>
          <a:stretch/>
        </p:blipFill>
        <p:spPr>
          <a:xfrm>
            <a:off x="1347425" y="1586375"/>
            <a:ext cx="6666775" cy="300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267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 Map of the Average Number of Wastewater Estimated Users in Tempe (2 of 2)</a:t>
            </a:r>
            <a:endParaRPr/>
          </a:p>
        </p:txBody>
      </p:sp>
      <p:pic>
        <p:nvPicPr>
          <p:cNvPr id="204" name="Google Shape;204;p24"/>
          <p:cNvPicPr preferRelativeResize="0"/>
          <p:nvPr/>
        </p:nvPicPr>
        <p:blipFill rotWithShape="1">
          <a:blip r:embed="rId3">
            <a:alphaModFix/>
          </a:blip>
          <a:srcRect b="0" l="0" r="0" t="49292"/>
          <a:stretch/>
        </p:blipFill>
        <p:spPr>
          <a:xfrm>
            <a:off x="1393475" y="1625075"/>
            <a:ext cx="6357050" cy="2917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220400" cy="10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Wastewater Data Estimates for Each Drug is Right Skewed</a:t>
            </a:r>
            <a:endParaRPr/>
          </a:p>
        </p:txBody>
      </p:sp>
      <p:pic>
        <p:nvPicPr>
          <p:cNvPr id="210" name="Google Shape;210;p25"/>
          <p:cNvPicPr preferRelativeResize="0"/>
          <p:nvPr/>
        </p:nvPicPr>
        <p:blipFill>
          <a:blip r:embed="rId3">
            <a:alphaModFix/>
          </a:blip>
          <a:stretch>
            <a:fillRect/>
          </a:stretch>
        </p:blipFill>
        <p:spPr>
          <a:xfrm>
            <a:off x="2666413" y="1395150"/>
            <a:ext cx="3811174" cy="3584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Assume that the Data are Log-Normal, Which is a Strong Assumption</a:t>
            </a:r>
            <a:endParaRPr/>
          </a:p>
        </p:txBody>
      </p:sp>
      <p:sp>
        <p:nvSpPr>
          <p:cNvPr id="216" name="Google Shape;216;p26"/>
          <p:cNvSpPr txBox="1"/>
          <p:nvPr>
            <p:ph idx="1" type="body"/>
          </p:nvPr>
        </p:nvSpPr>
        <p:spPr>
          <a:xfrm>
            <a:off x="862625" y="1423575"/>
            <a:ext cx="3201900" cy="3393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Taking the log of each value does not make each series look perfectly gaussian.</a:t>
            </a:r>
            <a:endParaRPr/>
          </a:p>
          <a:p>
            <a:pPr indent="-311150" lvl="0" marL="457200" rtl="0" algn="l">
              <a:spcBef>
                <a:spcPts val="1000"/>
              </a:spcBef>
              <a:spcAft>
                <a:spcPts val="0"/>
              </a:spcAft>
              <a:buSzPts val="1300"/>
              <a:buChar char="●"/>
            </a:pPr>
            <a:r>
              <a:rPr lang="en"/>
              <a:t>Assume by law of large numbers that as our low sample size (&lt;80 observations) increases it  will tend towards a normal shape.</a:t>
            </a:r>
            <a:endParaRPr/>
          </a:p>
          <a:p>
            <a:pPr indent="-311150" lvl="0" marL="457200" rtl="0" algn="l">
              <a:spcBef>
                <a:spcPts val="1000"/>
              </a:spcBef>
              <a:spcAft>
                <a:spcPts val="1000"/>
              </a:spcAft>
              <a:buSzPts val="1300"/>
              <a:buChar char="●"/>
            </a:pPr>
            <a:r>
              <a:rPr lang="en"/>
              <a:t>Allows us to use OLS estimators.</a:t>
            </a:r>
            <a:endParaRPr/>
          </a:p>
        </p:txBody>
      </p:sp>
      <p:pic>
        <p:nvPicPr>
          <p:cNvPr id="217" name="Google Shape;217;p26"/>
          <p:cNvPicPr preferRelativeResize="0"/>
          <p:nvPr/>
        </p:nvPicPr>
        <p:blipFill>
          <a:blip r:embed="rId3">
            <a:alphaModFix/>
          </a:blip>
          <a:stretch>
            <a:fillRect/>
          </a:stretch>
        </p:blipFill>
        <p:spPr>
          <a:xfrm>
            <a:off x="4358875" y="1354800"/>
            <a:ext cx="3907160"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Controlling for Temporal Variation in Wastewater Estimates of Opioid Calls</a:t>
            </a:r>
            <a:endParaRPr/>
          </a:p>
        </p:txBody>
      </p:sp>
      <p:sp>
        <p:nvSpPr>
          <p:cNvPr id="223" name="Google Shape;223;p27"/>
          <p:cNvSpPr txBox="1"/>
          <p:nvPr>
            <p:ph idx="1" type="body"/>
          </p:nvPr>
        </p:nvSpPr>
        <p:spPr>
          <a:xfrm>
            <a:off x="1052550" y="1663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Char char="●"/>
            </a:pPr>
            <a:r>
              <a:rPr lang="en"/>
              <a:t>We use the same testing procedure for stationarity among the four wastewater estimates of opioid users for each of the four drugs we have data for. </a:t>
            </a:r>
            <a:endParaRPr/>
          </a:p>
          <a:p>
            <a:pPr indent="-311150" lvl="0" marL="457200" rtl="0" algn="l">
              <a:spcBef>
                <a:spcPts val="1000"/>
              </a:spcBef>
              <a:spcAft>
                <a:spcPts val="0"/>
              </a:spcAft>
              <a:buSzPts val="1300"/>
              <a:buChar char="●"/>
            </a:pPr>
            <a:r>
              <a:rPr lang="en"/>
              <a:t>3 of 5 site collections </a:t>
            </a:r>
            <a:r>
              <a:rPr lang="en">
                <a:solidFill>
                  <a:srgbClr val="A9F6D0"/>
                </a:solidFill>
              </a:rPr>
              <a:t>fail the ADF tests</a:t>
            </a:r>
            <a:r>
              <a:rPr lang="en">
                <a:solidFill>
                  <a:schemeClr val="lt2"/>
                </a:solidFill>
              </a:rPr>
              <a:t> </a:t>
            </a:r>
            <a:r>
              <a:rPr lang="en">
                <a:solidFill>
                  <a:srgbClr val="FFFFFF"/>
                </a:solidFill>
              </a:rPr>
              <a:t>in the level series. </a:t>
            </a:r>
            <a:endParaRPr>
              <a:solidFill>
                <a:srgbClr val="FFFFFF"/>
              </a:solidFill>
            </a:endParaRPr>
          </a:p>
          <a:p>
            <a:pPr indent="-311150" lvl="0" marL="457200" rtl="0" algn="l">
              <a:spcBef>
                <a:spcPts val="1000"/>
              </a:spcBef>
              <a:spcAft>
                <a:spcPts val="0"/>
              </a:spcAft>
              <a:buClr>
                <a:srgbClr val="FFFFFF"/>
              </a:buClr>
              <a:buSzPts val="1300"/>
              <a:buChar char="●"/>
            </a:pPr>
            <a:r>
              <a:rPr lang="en">
                <a:solidFill>
                  <a:srgbClr val="FFFFFF"/>
                </a:solidFill>
              </a:rPr>
              <a:t>A closer look at the autocorrelation functions and partial autocorrelation functions of the level series that failed the ADF test do not show lags statistically significantly different than zero beyond seemingly random spikes in significance (e.g. month 7 of 16 in the sample in one drug, shows a statistically significant autocorrelation).</a:t>
            </a:r>
            <a:endParaRPr>
              <a:solidFill>
                <a:srgbClr val="FFFFFF"/>
              </a:solidFill>
            </a:endParaRPr>
          </a:p>
          <a:p>
            <a:pPr indent="-311150" lvl="0" marL="457200" rtl="0" algn="l">
              <a:spcBef>
                <a:spcPts val="1000"/>
              </a:spcBef>
              <a:spcAft>
                <a:spcPts val="0"/>
              </a:spcAft>
              <a:buClr>
                <a:srgbClr val="FFFFFF"/>
              </a:buClr>
              <a:buSzPts val="1300"/>
              <a:buChar char="●"/>
            </a:pPr>
            <a:r>
              <a:rPr lang="en">
                <a:solidFill>
                  <a:srgbClr val="FFFFFF"/>
                </a:solidFill>
              </a:rPr>
              <a:t>We make the assumption that these significant autocorrelations are random spikes that are throwing off the relatively short time series. As such, we continue to use the </a:t>
            </a:r>
            <a:r>
              <a:rPr lang="en">
                <a:solidFill>
                  <a:srgbClr val="A9F6D0"/>
                </a:solidFill>
              </a:rPr>
              <a:t>level values in our regression estimates</a:t>
            </a:r>
            <a:r>
              <a:rPr lang="en">
                <a:solidFill>
                  <a:schemeClr val="lt2"/>
                </a:solidFill>
              </a:rPr>
              <a:t>,</a:t>
            </a:r>
            <a:r>
              <a:rPr lang="en">
                <a:solidFill>
                  <a:srgbClr val="FFFFFF"/>
                </a:solidFill>
              </a:rPr>
              <a:t> which could  bias results. </a:t>
            </a:r>
            <a:endParaRPr>
              <a:solidFill>
                <a:srgbClr val="FFFFFF"/>
              </a:solidFill>
            </a:endParaRPr>
          </a:p>
          <a:p>
            <a:pPr indent="0" lvl="0" marL="0" rtl="0" algn="l">
              <a:spcBef>
                <a:spcPts val="1000"/>
              </a:spcBef>
              <a:spcAft>
                <a:spcPts val="1600"/>
              </a:spcAft>
              <a:buNone/>
            </a:pPr>
            <a:r>
              <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Independent Variables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97500" y="393750"/>
            <a:ext cx="7038900" cy="7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 Covariates</a:t>
            </a:r>
            <a:endParaRPr/>
          </a:p>
        </p:txBody>
      </p:sp>
      <p:sp>
        <p:nvSpPr>
          <p:cNvPr id="234" name="Google Shape;234;p29"/>
          <p:cNvSpPr txBox="1"/>
          <p:nvPr>
            <p:ph idx="1" type="body"/>
          </p:nvPr>
        </p:nvSpPr>
        <p:spPr>
          <a:xfrm>
            <a:off x="838050" y="1560950"/>
            <a:ext cx="7467900" cy="31281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a:t>Leverage the same arbitrary list of covariates as those identified by </a:t>
            </a:r>
            <a:r>
              <a:rPr lang="en"/>
              <a:t> Li et. al in “Suspected heroin-related overdoses in Cincinnati, Ohio: A spatiotemporal analysis,” a similar study of EMS calls in Cincinnati.</a:t>
            </a:r>
            <a:endParaRPr/>
          </a:p>
          <a:p>
            <a:pPr indent="-311150" lvl="0" marL="457200" rtl="0" algn="l">
              <a:spcBef>
                <a:spcPts val="1000"/>
              </a:spcBef>
              <a:spcAft>
                <a:spcPts val="0"/>
              </a:spcAft>
              <a:buSzPts val="1300"/>
              <a:buChar char="●"/>
            </a:pPr>
            <a:r>
              <a:rPr lang="en"/>
              <a:t>Extract five year American Community Survey (ACS) estimates from the 2019 Census Planning Database File (representing 2013-2017).</a:t>
            </a:r>
            <a:endParaRPr/>
          </a:p>
          <a:p>
            <a:pPr indent="-311150" lvl="0" marL="457200" rtl="0" algn="l">
              <a:spcBef>
                <a:spcPts val="1000"/>
              </a:spcBef>
              <a:spcAft>
                <a:spcPts val="0"/>
              </a:spcAft>
              <a:buSzPts val="1300"/>
              <a:buChar char="●"/>
            </a:pPr>
            <a:r>
              <a:rPr lang="en"/>
              <a:t>Demographic covariates</a:t>
            </a:r>
            <a:r>
              <a:rPr lang="en">
                <a:solidFill>
                  <a:schemeClr val="lt2"/>
                </a:solidFill>
              </a:rPr>
              <a:t> </a:t>
            </a:r>
            <a:r>
              <a:rPr lang="en">
                <a:solidFill>
                  <a:srgbClr val="A9F6D0"/>
                </a:solidFill>
              </a:rPr>
              <a:t>only vary over space</a:t>
            </a:r>
            <a:r>
              <a:rPr lang="en"/>
              <a:t>. They do not vary over time. </a:t>
            </a:r>
            <a:endParaRPr/>
          </a:p>
          <a:p>
            <a:pPr indent="-311150" lvl="0" marL="457200" rtl="0" algn="l">
              <a:spcBef>
                <a:spcPts val="1000"/>
              </a:spcBef>
              <a:spcAft>
                <a:spcPts val="1000"/>
              </a:spcAft>
              <a:buSzPts val="1300"/>
              <a:buChar char="●"/>
            </a:pPr>
            <a:r>
              <a:rPr lang="en"/>
              <a:t>Also test the effects of the change in these covariates to measure the potential impact of gentrification in block groups on opioid usage. Calculate the change by subtracting the latest non-overlapping five-year estimates from the 2019 data (e.g. 2013-2017 estimates - 2009-2012 estimates).</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1216325" y="393750"/>
            <a:ext cx="7437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 Covariates Included In the Study</a:t>
            </a:r>
            <a:endParaRPr/>
          </a:p>
        </p:txBody>
      </p:sp>
      <p:sp>
        <p:nvSpPr>
          <p:cNvPr id="240" name="Google Shape;240;p30"/>
          <p:cNvSpPr txBox="1"/>
          <p:nvPr>
            <p:ph idx="1" type="body"/>
          </p:nvPr>
        </p:nvSpPr>
        <p:spPr>
          <a:xfrm>
            <a:off x="1216325" y="1231650"/>
            <a:ext cx="3717900" cy="36750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FFFFFF"/>
              </a:buClr>
              <a:buSzPts val="1300"/>
              <a:buChar char="●"/>
            </a:pPr>
            <a:r>
              <a:rPr lang="en">
                <a:solidFill>
                  <a:srgbClr val="FFFFFF"/>
                </a:solidFill>
              </a:rPr>
              <a:t>P</a:t>
            </a:r>
            <a:r>
              <a:rPr lang="en">
                <a:solidFill>
                  <a:srgbClr val="FFFFFF"/>
                </a:solidFill>
              </a:rPr>
              <a:t>roportion of males</a:t>
            </a:r>
            <a:endParaRPr>
              <a:solidFill>
                <a:srgbClr val="FFFFFF"/>
              </a:solidFill>
            </a:endParaRPr>
          </a:p>
          <a:p>
            <a:pPr indent="-311150" lvl="0" marL="457200" marR="0" rtl="0" algn="l">
              <a:lnSpc>
                <a:spcPct val="115000"/>
              </a:lnSpc>
              <a:spcBef>
                <a:spcPts val="1000"/>
              </a:spcBef>
              <a:spcAft>
                <a:spcPts val="0"/>
              </a:spcAft>
              <a:buClr>
                <a:srgbClr val="FFFFFF"/>
              </a:buClr>
              <a:buSzPts val="1300"/>
              <a:buChar char="●"/>
            </a:pPr>
            <a:r>
              <a:rPr lang="en">
                <a:solidFill>
                  <a:srgbClr val="FFFFFF"/>
                </a:solidFill>
              </a:rPr>
              <a:t>Proportion of 18-24 aged individuals</a:t>
            </a:r>
            <a:endParaRPr>
              <a:solidFill>
                <a:srgbClr val="FFFFFF"/>
              </a:solidFill>
            </a:endParaRPr>
          </a:p>
          <a:p>
            <a:pPr indent="-311150" lvl="0" marL="457200" marR="0" rtl="0" algn="l">
              <a:lnSpc>
                <a:spcPct val="115000"/>
              </a:lnSpc>
              <a:spcBef>
                <a:spcPts val="1000"/>
              </a:spcBef>
              <a:spcAft>
                <a:spcPts val="0"/>
              </a:spcAft>
              <a:buClr>
                <a:srgbClr val="FFFFFF"/>
              </a:buClr>
              <a:buSzPts val="1300"/>
              <a:buChar char="●"/>
            </a:pPr>
            <a:r>
              <a:rPr lang="en">
                <a:solidFill>
                  <a:srgbClr val="FFFFFF"/>
                </a:solidFill>
              </a:rPr>
              <a:t>Proportion of 25-44 aged individuals</a:t>
            </a:r>
            <a:endParaRPr>
              <a:solidFill>
                <a:srgbClr val="FFFFFF"/>
              </a:solidFill>
            </a:endParaRPr>
          </a:p>
          <a:p>
            <a:pPr indent="-311150" lvl="0" marL="457200" marR="0" rtl="0" algn="l">
              <a:lnSpc>
                <a:spcPct val="115000"/>
              </a:lnSpc>
              <a:spcBef>
                <a:spcPts val="1000"/>
              </a:spcBef>
              <a:spcAft>
                <a:spcPts val="0"/>
              </a:spcAft>
              <a:buClr>
                <a:srgbClr val="FFFFFF"/>
              </a:buClr>
              <a:buSzPts val="1300"/>
              <a:buChar char="●"/>
            </a:pPr>
            <a:r>
              <a:rPr lang="en">
                <a:solidFill>
                  <a:srgbClr val="FFFFFF"/>
                </a:solidFill>
              </a:rPr>
              <a:t>Proportion of 45-64 aged individuals</a:t>
            </a:r>
            <a:endParaRPr>
              <a:solidFill>
                <a:srgbClr val="FFFFFF"/>
              </a:solidFill>
            </a:endParaRPr>
          </a:p>
          <a:p>
            <a:pPr indent="-311150" lvl="0" marL="457200" marR="0" rtl="0" algn="l">
              <a:lnSpc>
                <a:spcPct val="115000"/>
              </a:lnSpc>
              <a:spcBef>
                <a:spcPts val="1000"/>
              </a:spcBef>
              <a:spcAft>
                <a:spcPts val="0"/>
              </a:spcAft>
              <a:buClr>
                <a:srgbClr val="FFFFFF"/>
              </a:buClr>
              <a:buSzPts val="1300"/>
              <a:buChar char="●"/>
            </a:pPr>
            <a:r>
              <a:rPr lang="en">
                <a:solidFill>
                  <a:srgbClr val="FFFFFF"/>
                </a:solidFill>
              </a:rPr>
              <a:t>Proportion of 65 years or older individuals</a:t>
            </a:r>
            <a:endParaRPr>
              <a:solidFill>
                <a:srgbClr val="FFFFFF"/>
              </a:solidFill>
            </a:endParaRPr>
          </a:p>
          <a:p>
            <a:pPr indent="-311150" lvl="0" marL="457200" marR="0" rtl="0" algn="l">
              <a:lnSpc>
                <a:spcPct val="115000"/>
              </a:lnSpc>
              <a:spcBef>
                <a:spcPts val="1000"/>
              </a:spcBef>
              <a:spcAft>
                <a:spcPts val="0"/>
              </a:spcAft>
              <a:buClr>
                <a:srgbClr val="FFFFFF"/>
              </a:buClr>
              <a:buSzPts val="1300"/>
              <a:buChar char="●"/>
            </a:pPr>
            <a:r>
              <a:rPr lang="en">
                <a:solidFill>
                  <a:srgbClr val="FFFFFF"/>
                </a:solidFill>
              </a:rPr>
              <a:t>Proportion of individuals below poverty</a:t>
            </a:r>
            <a:endParaRPr>
              <a:solidFill>
                <a:srgbClr val="FFFFFF"/>
              </a:solidFill>
            </a:endParaRPr>
          </a:p>
          <a:p>
            <a:pPr indent="-311150" lvl="0" marL="457200" marR="0" rtl="0" algn="l">
              <a:lnSpc>
                <a:spcPct val="115000"/>
              </a:lnSpc>
              <a:spcBef>
                <a:spcPts val="1000"/>
              </a:spcBef>
              <a:spcAft>
                <a:spcPts val="0"/>
              </a:spcAft>
              <a:buClr>
                <a:srgbClr val="FFFFFF"/>
              </a:buClr>
              <a:buSzPts val="1300"/>
              <a:buChar char="●"/>
            </a:pPr>
            <a:r>
              <a:rPr lang="en">
                <a:solidFill>
                  <a:srgbClr val="FFFFFF"/>
                </a:solidFill>
              </a:rPr>
              <a:t>Median home value</a:t>
            </a:r>
            <a:endParaRPr>
              <a:solidFill>
                <a:srgbClr val="FFFFFF"/>
              </a:solidFill>
            </a:endParaRPr>
          </a:p>
          <a:p>
            <a:pPr indent="-311150" lvl="0" marL="457200" marR="0" rtl="0" algn="l">
              <a:lnSpc>
                <a:spcPct val="115000"/>
              </a:lnSpc>
              <a:spcBef>
                <a:spcPts val="1000"/>
              </a:spcBef>
              <a:spcAft>
                <a:spcPts val="0"/>
              </a:spcAft>
              <a:buClr>
                <a:srgbClr val="FFFFFF"/>
              </a:buClr>
              <a:buSzPts val="1300"/>
              <a:buChar char="●"/>
            </a:pPr>
            <a:r>
              <a:rPr lang="en">
                <a:solidFill>
                  <a:srgbClr val="FFFFFF"/>
                </a:solidFill>
              </a:rPr>
              <a:t>Proportion of individuals with a college degree or higher</a:t>
            </a:r>
            <a:endParaRPr>
              <a:solidFill>
                <a:srgbClr val="FFFFFF"/>
              </a:solidFill>
            </a:endParaRPr>
          </a:p>
          <a:p>
            <a:pPr indent="-311150" lvl="0" marL="457200" marR="0" rtl="0" algn="l">
              <a:lnSpc>
                <a:spcPct val="115000"/>
              </a:lnSpc>
              <a:spcBef>
                <a:spcPts val="1000"/>
              </a:spcBef>
              <a:spcAft>
                <a:spcPts val="1000"/>
              </a:spcAft>
              <a:buClr>
                <a:srgbClr val="FFFFFF"/>
              </a:buClr>
              <a:buSzPts val="1300"/>
              <a:buChar char="●"/>
            </a:pPr>
            <a:r>
              <a:rPr lang="en">
                <a:solidFill>
                  <a:srgbClr val="FFFFFF"/>
                </a:solidFill>
              </a:rPr>
              <a:t>Natural logarithm of the total population in the spatial unit  </a:t>
            </a:r>
            <a:endParaRPr>
              <a:solidFill>
                <a:srgbClr val="FFFFFF"/>
              </a:solidFill>
            </a:endParaRPr>
          </a:p>
        </p:txBody>
      </p:sp>
      <p:sp>
        <p:nvSpPr>
          <p:cNvPr id="241" name="Google Shape;241;p30"/>
          <p:cNvSpPr txBox="1"/>
          <p:nvPr/>
        </p:nvSpPr>
        <p:spPr>
          <a:xfrm>
            <a:off x="5017198" y="1231650"/>
            <a:ext cx="3717900" cy="26187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P</a:t>
            </a:r>
            <a:r>
              <a:rPr lang="en" sz="1300">
                <a:solidFill>
                  <a:srgbClr val="FFFFFF"/>
                </a:solidFill>
                <a:latin typeface="Lato"/>
                <a:ea typeface="Lato"/>
                <a:cs typeface="Lato"/>
                <a:sym typeface="Lato"/>
              </a:rPr>
              <a:t>roportion of Hispanic individuals</a:t>
            </a:r>
            <a:endParaRPr sz="1300">
              <a:solidFill>
                <a:srgbClr val="FFFFFF"/>
              </a:solidFill>
              <a:latin typeface="Lato"/>
              <a:ea typeface="Lato"/>
              <a:cs typeface="Lato"/>
              <a:sym typeface="Lato"/>
            </a:endParaRPr>
          </a:p>
          <a:p>
            <a:pPr indent="-311150" lvl="0" marL="457200" marR="0" rtl="0" algn="l">
              <a:lnSpc>
                <a:spcPct val="115000"/>
              </a:lnSpc>
              <a:spcBef>
                <a:spcPts val="1000"/>
              </a:spcBef>
              <a:spcAft>
                <a:spcPts val="0"/>
              </a:spcAft>
              <a:buClr>
                <a:srgbClr val="FFFFFF"/>
              </a:buClr>
              <a:buSzPts val="1300"/>
              <a:buFont typeface="Lato"/>
              <a:buChar char="●"/>
            </a:pPr>
            <a:r>
              <a:rPr lang="en" sz="1300">
                <a:solidFill>
                  <a:srgbClr val="FFFFFF"/>
                </a:solidFill>
                <a:latin typeface="Lato"/>
                <a:ea typeface="Lato"/>
                <a:cs typeface="Lato"/>
                <a:sym typeface="Lato"/>
              </a:rPr>
              <a:t>Proportion of households where all individuals are white alone</a:t>
            </a:r>
            <a:endParaRPr sz="1300">
              <a:solidFill>
                <a:srgbClr val="FFFFFF"/>
              </a:solidFill>
              <a:latin typeface="Lato"/>
              <a:ea typeface="Lato"/>
              <a:cs typeface="Lato"/>
              <a:sym typeface="Lato"/>
            </a:endParaRPr>
          </a:p>
          <a:p>
            <a:pPr indent="-311150" lvl="0" marL="457200" marR="0" rtl="0" algn="l">
              <a:lnSpc>
                <a:spcPct val="115000"/>
              </a:lnSpc>
              <a:spcBef>
                <a:spcPts val="1000"/>
              </a:spcBef>
              <a:spcAft>
                <a:spcPts val="0"/>
              </a:spcAft>
              <a:buClr>
                <a:srgbClr val="FFFFFF"/>
              </a:buClr>
              <a:buSzPts val="1300"/>
              <a:buFont typeface="Lato"/>
              <a:buChar char="●"/>
            </a:pPr>
            <a:r>
              <a:rPr lang="en" sz="1300">
                <a:solidFill>
                  <a:srgbClr val="FFFFFF"/>
                </a:solidFill>
                <a:latin typeface="Lato"/>
                <a:ea typeface="Lato"/>
                <a:cs typeface="Lato"/>
                <a:sym typeface="Lato"/>
              </a:rPr>
              <a:t>Proportion  of households where all individuals are black alone</a:t>
            </a:r>
            <a:endParaRPr sz="1300">
              <a:solidFill>
                <a:srgbClr val="FFFFFF"/>
              </a:solidFill>
              <a:latin typeface="Lato"/>
              <a:ea typeface="Lato"/>
              <a:cs typeface="Lato"/>
              <a:sym typeface="Lato"/>
            </a:endParaRPr>
          </a:p>
          <a:p>
            <a:pPr indent="-311150" lvl="0" marL="457200" marR="0" rtl="0" algn="l">
              <a:lnSpc>
                <a:spcPct val="115000"/>
              </a:lnSpc>
              <a:spcBef>
                <a:spcPts val="1000"/>
              </a:spcBef>
              <a:spcAft>
                <a:spcPts val="0"/>
              </a:spcAft>
              <a:buClr>
                <a:srgbClr val="FFFFFF"/>
              </a:buClr>
              <a:buSzPts val="1300"/>
              <a:buFont typeface="Lato"/>
              <a:buChar char="●"/>
            </a:pPr>
            <a:r>
              <a:rPr lang="en" sz="1300">
                <a:solidFill>
                  <a:srgbClr val="FFFFFF"/>
                </a:solidFill>
                <a:latin typeface="Lato"/>
                <a:ea typeface="Lato"/>
                <a:cs typeface="Lato"/>
                <a:sym typeface="Lato"/>
              </a:rPr>
              <a:t>Proportion of households where all individuals are Asian alone</a:t>
            </a:r>
            <a:endParaRPr sz="1300">
              <a:solidFill>
                <a:srgbClr val="FFFFFF"/>
              </a:solidFill>
              <a:latin typeface="Lato"/>
              <a:ea typeface="Lato"/>
              <a:cs typeface="Lato"/>
              <a:sym typeface="Lato"/>
            </a:endParaRPr>
          </a:p>
          <a:p>
            <a:pPr indent="-311150" lvl="0" marL="457200" marR="0" rtl="0" algn="l">
              <a:lnSpc>
                <a:spcPct val="115000"/>
              </a:lnSpc>
              <a:spcBef>
                <a:spcPts val="1000"/>
              </a:spcBef>
              <a:spcAft>
                <a:spcPts val="1000"/>
              </a:spcAft>
              <a:buClr>
                <a:srgbClr val="FFFFFF"/>
              </a:buClr>
              <a:buSzPts val="1300"/>
              <a:buFont typeface="Lato"/>
              <a:buChar char="●"/>
            </a:pPr>
            <a:r>
              <a:rPr lang="en" sz="1300">
                <a:solidFill>
                  <a:srgbClr val="FFFFFF"/>
                </a:solidFill>
                <a:latin typeface="Lato"/>
                <a:ea typeface="Lato"/>
                <a:cs typeface="Lato"/>
                <a:sym typeface="Lato"/>
              </a:rPr>
              <a:t>Median household income  (Median HHI)</a:t>
            </a:r>
            <a:endParaRPr sz="1300">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Facilities Covariates </a:t>
            </a:r>
            <a:endParaRPr/>
          </a:p>
        </p:txBody>
      </p:sp>
      <p:sp>
        <p:nvSpPr>
          <p:cNvPr id="247" name="Google Shape;247;p31"/>
          <p:cNvSpPr txBox="1"/>
          <p:nvPr>
            <p:ph idx="1" type="body"/>
          </p:nvPr>
        </p:nvSpPr>
        <p:spPr>
          <a:xfrm>
            <a:off x="1052550" y="1087950"/>
            <a:ext cx="7038900" cy="3934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facility data was gathered from the following cites:</a:t>
            </a:r>
            <a:endParaRPr/>
          </a:p>
          <a:p>
            <a:pPr indent="-298450" lvl="1" marL="914400" rtl="0" algn="l">
              <a:spcBef>
                <a:spcPts val="0"/>
              </a:spcBef>
              <a:spcAft>
                <a:spcPts val="0"/>
              </a:spcAft>
              <a:buSzPts val="1100"/>
              <a:buChar char="○"/>
            </a:pPr>
            <a:r>
              <a:rPr b="1" lang="en"/>
              <a:t>Tempe: </a:t>
            </a:r>
            <a:r>
              <a:rPr lang="en"/>
              <a:t>Arizona</a:t>
            </a:r>
            <a:r>
              <a:rPr lang="en"/>
              <a:t> Department of Health Services’ ArcGIS Service Directory (AZLicensedFacilities and DrugDropOffLocations feature layers), Arizona State Board of Pharmacy’s data provided through Arizona Department of Health Services’ </a:t>
            </a:r>
            <a:r>
              <a:rPr lang="en"/>
              <a:t>ArcGIS Service Directory, Naloxone ArcGIS Feature Layer.</a:t>
            </a:r>
            <a:endParaRPr/>
          </a:p>
          <a:p>
            <a:pPr indent="-298450" lvl="1" marL="914400" rtl="0" algn="l">
              <a:spcBef>
                <a:spcPts val="0"/>
              </a:spcBef>
              <a:spcAft>
                <a:spcPts val="0"/>
              </a:spcAft>
              <a:buSzPts val="1100"/>
              <a:buChar char="○"/>
            </a:pPr>
            <a:r>
              <a:rPr b="1" lang="en"/>
              <a:t>Cincinnati/Kentucky: </a:t>
            </a:r>
            <a:r>
              <a:rPr lang="en"/>
              <a:t>Ohio Public Health Information Warehouse provided the health facilities and pharmacies, Pharmacy Ohio list of licensed naloxone distributors, J. Lindemann’s National Prescription Drop Box ArcGIS layer, and T. Peacock’s Walgreen’s Drug Kiosk Locations ArcGIS layer.</a:t>
            </a:r>
            <a:endParaRPr/>
          </a:p>
          <a:p>
            <a:pPr indent="-311150" lvl="0" marL="457200" rtl="0" algn="l">
              <a:spcBef>
                <a:spcPts val="0"/>
              </a:spcBef>
              <a:spcAft>
                <a:spcPts val="0"/>
              </a:spcAft>
              <a:buSzPts val="1300"/>
              <a:buChar char="●"/>
            </a:pPr>
            <a:r>
              <a:rPr lang="en"/>
              <a:t>The facilities analyzed include:</a:t>
            </a:r>
            <a:endParaRPr/>
          </a:p>
          <a:p>
            <a:pPr indent="-298450" lvl="1" marL="914400" rtl="0" algn="l">
              <a:spcBef>
                <a:spcPts val="0"/>
              </a:spcBef>
              <a:spcAft>
                <a:spcPts val="0"/>
              </a:spcAft>
              <a:buSzPts val="1100"/>
              <a:buChar char="○"/>
            </a:pPr>
            <a:r>
              <a:rPr b="1" lang="en"/>
              <a:t>Medical-Based Facilities: </a:t>
            </a:r>
            <a:r>
              <a:rPr lang="en"/>
              <a:t>Hospitals (psychiatric, general, and children’s), mental facilities, hospice, nursing homes (excluding home health agencies (HHA), adult foster care centers, and adult day health care centers), pain management, physical therapy, substance abuse centers, surgical centers, urgent care, child facilities, women’s health facilities, and generic medical facilities (excluding radiology, dialysis, sleep centers, imaging, and renal).</a:t>
            </a:r>
            <a:endParaRPr/>
          </a:p>
          <a:p>
            <a:pPr indent="-298450" lvl="1" marL="914400" rtl="0" algn="l">
              <a:spcBef>
                <a:spcPts val="0"/>
              </a:spcBef>
              <a:spcAft>
                <a:spcPts val="0"/>
              </a:spcAft>
              <a:buSzPts val="1100"/>
              <a:buChar char="○"/>
            </a:pPr>
            <a:r>
              <a:rPr b="1" lang="en"/>
              <a:t>Community Drug-Related Facilities: </a:t>
            </a:r>
            <a:r>
              <a:rPr lang="en"/>
              <a:t>Pharmacies, drug drop-off centers, and naloxone distribution facilities.</a:t>
            </a:r>
            <a:endParaRPr/>
          </a:p>
          <a:p>
            <a:pPr indent="-311150" lvl="0" marL="457200" rtl="0" algn="l">
              <a:spcBef>
                <a:spcPts val="0"/>
              </a:spcBef>
              <a:spcAft>
                <a:spcPts val="0"/>
              </a:spcAft>
              <a:buSzPts val="1300"/>
              <a:buChar char="●"/>
            </a:pPr>
            <a:r>
              <a:rPr lang="en"/>
              <a:t>F</a:t>
            </a:r>
            <a:r>
              <a:rPr lang="en"/>
              <a:t>acilities were counted within a 2 mile radius of the centroid for each census block group and wastewater collection site.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this Analysis Matters</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Misuse of prescribed and illicit opioids is an epidemic in the United States that claims an average of </a:t>
            </a:r>
            <a:r>
              <a:rPr lang="en">
                <a:solidFill>
                  <a:srgbClr val="A9F6D0"/>
                </a:solidFill>
              </a:rPr>
              <a:t>130 lives per day</a:t>
            </a:r>
            <a:r>
              <a:rPr lang="en">
                <a:solidFill>
                  <a:schemeClr val="lt2"/>
                </a:solidFill>
              </a:rPr>
              <a:t>.</a:t>
            </a:r>
            <a:r>
              <a:rPr lang="en"/>
              <a:t>  In 2017 alone, more than 70,000 people died from a drug overdose, with almost </a:t>
            </a:r>
            <a:r>
              <a:rPr lang="en">
                <a:solidFill>
                  <a:srgbClr val="A9F6D0"/>
                </a:solidFill>
              </a:rPr>
              <a:t>50,000 involving an opioid</a:t>
            </a:r>
            <a:r>
              <a:rPr lang="en"/>
              <a:t>.</a:t>
            </a:r>
            <a:endParaRPr/>
          </a:p>
          <a:p>
            <a:pPr indent="-311150" lvl="0" marL="457200" rtl="0" algn="l">
              <a:spcBef>
                <a:spcPts val="1600"/>
              </a:spcBef>
              <a:spcAft>
                <a:spcPts val="0"/>
              </a:spcAft>
              <a:buSzPts val="1300"/>
              <a:buChar char="●"/>
            </a:pPr>
            <a:r>
              <a:rPr lang="en"/>
              <a:t>Public health professionals have been struggling with how to measure Opioid use effectively, since it is not directly observable. The opioid use proxies we focus on are </a:t>
            </a:r>
            <a:r>
              <a:rPr lang="en">
                <a:solidFill>
                  <a:srgbClr val="A9F6D0"/>
                </a:solidFill>
              </a:rPr>
              <a:t>opioid-related EMS calls </a:t>
            </a:r>
            <a:r>
              <a:rPr lang="en"/>
              <a:t>(e.g. overdoses) and wastewater </a:t>
            </a:r>
            <a:r>
              <a:rPr lang="en">
                <a:solidFill>
                  <a:srgbClr val="A9F6D0"/>
                </a:solidFill>
              </a:rPr>
              <a:t>estimated  number of opioid users/1000.</a:t>
            </a:r>
            <a:endParaRPr>
              <a:solidFill>
                <a:srgbClr val="A9F6D0"/>
              </a:solidFill>
            </a:endParaRPr>
          </a:p>
          <a:p>
            <a:pPr indent="-311150" lvl="0" marL="457200" rtl="0" algn="l">
              <a:spcBef>
                <a:spcPts val="1600"/>
              </a:spcBef>
              <a:spcAft>
                <a:spcPts val="1600"/>
              </a:spcAft>
              <a:buSzPts val="1300"/>
              <a:buChar char="●"/>
            </a:pPr>
            <a:r>
              <a:rPr lang="en"/>
              <a:t>Determining if certain community factors are strongly correlated with opioid use can help public health professionals</a:t>
            </a:r>
            <a:r>
              <a:rPr lang="en">
                <a:solidFill>
                  <a:srgbClr val="A9F6D0"/>
                </a:solidFill>
              </a:rPr>
              <a:t> identify vulnerable populations</a:t>
            </a:r>
            <a:r>
              <a:rPr lang="en"/>
              <a:t> and/or </a:t>
            </a:r>
            <a:r>
              <a:rPr lang="en">
                <a:solidFill>
                  <a:srgbClr val="A9F6D0"/>
                </a:solidFill>
              </a:rPr>
              <a:t>develop more effective interventions for treatment.</a:t>
            </a:r>
            <a:endParaRPr>
              <a:solidFill>
                <a:srgbClr val="A9F6D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 Maps for </a:t>
            </a:r>
            <a:r>
              <a:rPr lang="en"/>
              <a:t>Number of Facilities in Each Spatial Unit</a:t>
            </a:r>
            <a:endParaRPr/>
          </a:p>
        </p:txBody>
      </p:sp>
      <p:pic>
        <p:nvPicPr>
          <p:cNvPr id="253" name="Google Shape;253;p32"/>
          <p:cNvPicPr preferRelativeResize="0"/>
          <p:nvPr/>
        </p:nvPicPr>
        <p:blipFill>
          <a:blip r:embed="rId3">
            <a:alphaModFix/>
          </a:blip>
          <a:stretch>
            <a:fillRect/>
          </a:stretch>
        </p:blipFill>
        <p:spPr>
          <a:xfrm>
            <a:off x="338675" y="1625850"/>
            <a:ext cx="2454100" cy="3142360"/>
          </a:xfrm>
          <a:prstGeom prst="rect">
            <a:avLst/>
          </a:prstGeom>
          <a:noFill/>
          <a:ln>
            <a:noFill/>
          </a:ln>
        </p:spPr>
      </p:pic>
      <p:pic>
        <p:nvPicPr>
          <p:cNvPr id="254" name="Google Shape;254;p32"/>
          <p:cNvPicPr preferRelativeResize="0"/>
          <p:nvPr/>
        </p:nvPicPr>
        <p:blipFill>
          <a:blip r:embed="rId4">
            <a:alphaModFix/>
          </a:blip>
          <a:stretch>
            <a:fillRect/>
          </a:stretch>
        </p:blipFill>
        <p:spPr>
          <a:xfrm>
            <a:off x="3031725" y="1625850"/>
            <a:ext cx="2454101" cy="3027176"/>
          </a:xfrm>
          <a:prstGeom prst="rect">
            <a:avLst/>
          </a:prstGeom>
          <a:noFill/>
          <a:ln>
            <a:noFill/>
          </a:ln>
        </p:spPr>
      </p:pic>
      <p:pic>
        <p:nvPicPr>
          <p:cNvPr id="255" name="Google Shape;255;p32"/>
          <p:cNvPicPr preferRelativeResize="0"/>
          <p:nvPr/>
        </p:nvPicPr>
        <p:blipFill>
          <a:blip r:embed="rId5">
            <a:alphaModFix/>
          </a:blip>
          <a:stretch>
            <a:fillRect/>
          </a:stretch>
        </p:blipFill>
        <p:spPr>
          <a:xfrm>
            <a:off x="5724775" y="2145488"/>
            <a:ext cx="3266824" cy="1987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 of EMS Call Data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1297500" y="393750"/>
            <a:ext cx="7038900" cy="8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EMS Calls Experimental Design</a:t>
            </a:r>
            <a:endParaRPr/>
          </a:p>
        </p:txBody>
      </p:sp>
      <p:sp>
        <p:nvSpPr>
          <p:cNvPr id="266" name="Google Shape;266;p34"/>
          <p:cNvSpPr txBox="1"/>
          <p:nvPr>
            <p:ph idx="1" type="body"/>
          </p:nvPr>
        </p:nvSpPr>
        <p:spPr>
          <a:xfrm>
            <a:off x="585150" y="1318200"/>
            <a:ext cx="7973700" cy="37734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a:t>Employ three different  experiments in each city. </a:t>
            </a:r>
            <a:endParaRPr/>
          </a:p>
          <a:p>
            <a:pPr indent="-311150" lvl="0" marL="457200" rtl="0" algn="l">
              <a:spcBef>
                <a:spcPts val="1000"/>
              </a:spcBef>
              <a:spcAft>
                <a:spcPts val="0"/>
              </a:spcAft>
              <a:buSzPts val="1300"/>
              <a:buChar char="●"/>
            </a:pPr>
            <a:r>
              <a:rPr lang="en"/>
              <a:t>First, use logistic regression to classify observations that are zero or non-zero to determine which factors may lead to an EMS call</a:t>
            </a:r>
            <a:endParaRPr/>
          </a:p>
          <a:p>
            <a:pPr indent="-298450" lvl="1" marL="914400" rtl="0" algn="l">
              <a:spcBef>
                <a:spcPts val="0"/>
              </a:spcBef>
              <a:spcAft>
                <a:spcPts val="0"/>
              </a:spcAft>
              <a:buSzPts val="1100"/>
              <a:buChar char="○"/>
            </a:pPr>
            <a:r>
              <a:rPr lang="en"/>
              <a:t>In Cincinnati, zero class = 7,453 observations, non-zero class = 3,339</a:t>
            </a:r>
            <a:endParaRPr/>
          </a:p>
          <a:p>
            <a:pPr indent="-298450" lvl="1" marL="914400" rtl="0" algn="l">
              <a:spcBef>
                <a:spcPts val="0"/>
              </a:spcBef>
              <a:spcAft>
                <a:spcPts val="0"/>
              </a:spcAft>
              <a:buSzPts val="1100"/>
              <a:buChar char="○"/>
            </a:pPr>
            <a:r>
              <a:rPr lang="en"/>
              <a:t>In Tempe, </a:t>
            </a:r>
            <a:r>
              <a:rPr lang="en"/>
              <a:t>zero class = 3,063 observations, non-zero class = 534</a:t>
            </a:r>
            <a:endParaRPr/>
          </a:p>
          <a:p>
            <a:pPr indent="-311150" lvl="0" marL="457200" rtl="0" algn="l">
              <a:spcBef>
                <a:spcPts val="1000"/>
              </a:spcBef>
              <a:spcAft>
                <a:spcPts val="0"/>
              </a:spcAft>
              <a:buSzPts val="1300"/>
              <a:buChar char="●"/>
            </a:pPr>
            <a:r>
              <a:rPr lang="en"/>
              <a:t>Second, utilize poisson regression of the same cofactors on the non-zero observations in both cities. </a:t>
            </a:r>
            <a:endParaRPr/>
          </a:p>
          <a:p>
            <a:pPr indent="-311150" lvl="0" marL="457200" rtl="0" algn="l">
              <a:spcBef>
                <a:spcPts val="1000"/>
              </a:spcBef>
              <a:spcAft>
                <a:spcPts val="0"/>
              </a:spcAft>
              <a:buSzPts val="1300"/>
              <a:buChar char="●"/>
            </a:pPr>
            <a:r>
              <a:rPr lang="en"/>
              <a:t>Finally, utilize a poisson regression for all differenced EMS call observations in the non-stationary block groups</a:t>
            </a:r>
            <a:endParaRPr/>
          </a:p>
          <a:p>
            <a:pPr indent="-298450" lvl="1" marL="914400" rtl="0" algn="l">
              <a:spcBef>
                <a:spcPts val="0"/>
              </a:spcBef>
              <a:spcAft>
                <a:spcPts val="0"/>
              </a:spcAft>
              <a:buSzPts val="1100"/>
              <a:buChar char="○"/>
            </a:pPr>
            <a:r>
              <a:rPr lang="en"/>
              <a:t>Note: regression does not converge with all covariates included, so split into two sub analyses of covariates. A) effect of demographics on EMS calls and B) effects of facilities counts on EMS calls </a:t>
            </a:r>
            <a:endParaRPr/>
          </a:p>
          <a:p>
            <a:pPr indent="-311150" lvl="0" marL="457200" rtl="0" algn="l">
              <a:spcBef>
                <a:spcPts val="1000"/>
              </a:spcBef>
              <a:spcAft>
                <a:spcPts val="0"/>
              </a:spcAft>
              <a:buSzPts val="1300"/>
              <a:buChar char="●"/>
            </a:pPr>
            <a:r>
              <a:rPr lang="en"/>
              <a:t>Cofactors that are statistically significant across all experiments in each city are more likely to exhibit a meaningful relationship with the EMS calls.</a:t>
            </a:r>
            <a:endParaRPr/>
          </a:p>
          <a:p>
            <a:pPr indent="-311150" lvl="0" marL="457200" rtl="0" algn="l">
              <a:spcBef>
                <a:spcPts val="1000"/>
              </a:spcBef>
              <a:spcAft>
                <a:spcPts val="1000"/>
              </a:spcAft>
              <a:buSzPts val="1300"/>
              <a:buChar char="●"/>
            </a:pPr>
            <a:r>
              <a:rPr lang="en"/>
              <a:t>Cofactors that are statistically significant across all experiments in both cities could be generalizable.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1297500" y="393750"/>
            <a:ext cx="7447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Comparison of all EMS Specifications</a:t>
            </a:r>
            <a:endParaRPr/>
          </a:p>
        </p:txBody>
      </p:sp>
      <p:graphicFrame>
        <p:nvGraphicFramePr>
          <p:cNvPr id="272" name="Google Shape;272;p35"/>
          <p:cNvGraphicFramePr/>
          <p:nvPr/>
        </p:nvGraphicFramePr>
        <p:xfrm>
          <a:off x="203375" y="1197350"/>
          <a:ext cx="3000000" cy="3000000"/>
        </p:xfrm>
        <a:graphic>
          <a:graphicData uri="http://schemas.openxmlformats.org/drawingml/2006/table">
            <a:tbl>
              <a:tblPr>
                <a:noFill/>
                <a:tableStyleId>{C9F7CF72-1F66-40E9-A7A8-EC6F097B11F1}</a:tableStyleId>
              </a:tblPr>
              <a:tblGrid>
                <a:gridCol w="1230600"/>
                <a:gridCol w="1406500"/>
                <a:gridCol w="1054700"/>
                <a:gridCol w="1230600"/>
                <a:gridCol w="1353650"/>
                <a:gridCol w="1230600"/>
                <a:gridCol w="1230600"/>
              </a:tblGrid>
              <a:tr h="585625">
                <a:tc>
                  <a:txBody>
                    <a:bodyPr/>
                    <a:lstStyle/>
                    <a:p>
                      <a:pPr indent="0" lvl="0" marL="0" rtl="0" algn="l">
                        <a:lnSpc>
                          <a:spcPct val="115000"/>
                        </a:lnSpc>
                        <a:spcBef>
                          <a:spcPts val="0"/>
                        </a:spcBef>
                        <a:spcAft>
                          <a:spcPts val="0"/>
                        </a:spcAft>
                        <a:buNone/>
                      </a:pPr>
                      <a:r>
                        <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A9F6D0"/>
                          </a:solidFill>
                        </a:rPr>
                        <a:t>Cincinnati EMS Logit</a:t>
                      </a:r>
                      <a:endParaRPr sz="1000">
                        <a:solidFill>
                          <a:srgbClr val="A9F6D0"/>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A9F6D0"/>
                          </a:solidFill>
                        </a:rPr>
                        <a:t>Cincinnati EMS Non-Zero</a:t>
                      </a:r>
                      <a:endParaRPr sz="1000">
                        <a:solidFill>
                          <a:srgbClr val="A9F6D0"/>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A9F6D0"/>
                          </a:solidFill>
                        </a:rPr>
                        <a:t>Cincinnati EMS in Differences Non-Stationary Bgs</a:t>
                      </a:r>
                      <a:endParaRPr sz="1000">
                        <a:solidFill>
                          <a:srgbClr val="A9F6D0"/>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A9F6D0"/>
                          </a:solidFill>
                        </a:rPr>
                        <a:t>Tempe EMS Logit</a:t>
                      </a:r>
                      <a:endParaRPr sz="1000">
                        <a:solidFill>
                          <a:srgbClr val="A9F6D0"/>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A9F6D0"/>
                          </a:solidFill>
                        </a:rPr>
                        <a:t>Tempe EMS Non-Zero</a:t>
                      </a:r>
                      <a:endParaRPr sz="1000">
                        <a:solidFill>
                          <a:srgbClr val="A9F6D0"/>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A9F6D0"/>
                          </a:solidFill>
                        </a:rPr>
                        <a:t>Tempe EMS Non-Stationary Bgs</a:t>
                      </a:r>
                      <a:endParaRPr sz="1000">
                        <a:solidFill>
                          <a:srgbClr val="A9F6D0"/>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1471300">
                <a:tc>
                  <a:txBody>
                    <a:bodyPr/>
                    <a:lstStyle/>
                    <a:p>
                      <a:pPr indent="0" lvl="0" marL="0" rtl="0" algn="l">
                        <a:lnSpc>
                          <a:spcPct val="115000"/>
                        </a:lnSpc>
                        <a:spcBef>
                          <a:spcPts val="0"/>
                        </a:spcBef>
                        <a:spcAft>
                          <a:spcPts val="0"/>
                        </a:spcAft>
                        <a:buNone/>
                      </a:pPr>
                      <a:r>
                        <a:rPr lang="en" sz="1000">
                          <a:solidFill>
                            <a:srgbClr val="FFFFFF"/>
                          </a:solidFill>
                        </a:rPr>
                        <a:t>Positive Cofactors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%25-44, %Asian Alone, %Below Poverty, Log Pop, Women's Clinics, Pain Management, Substance Abuse, Other Medical Facilities, Pharmacies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%Below Poverty, Log Pop, Pain Management, Substance Abuse, Naloxone Distribution</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%Male, Pain Management, Other Medical Facilities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%Males, %Hispanic, %College, Psych Hospitals, Child Facilities, Drug Drops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N/A</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%Male, %Hispanic, %Asian, %Below Poverty, %College, Hospitals, Urgent Care, Physical Therapy, Nursing Homes, Drug Drops, Naloxone</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1543050">
                <a:tc>
                  <a:txBody>
                    <a:bodyPr/>
                    <a:lstStyle/>
                    <a:p>
                      <a:pPr indent="0" lvl="0" marL="0" rtl="0" algn="l">
                        <a:lnSpc>
                          <a:spcPct val="115000"/>
                        </a:lnSpc>
                        <a:spcBef>
                          <a:spcPts val="0"/>
                        </a:spcBef>
                        <a:spcAft>
                          <a:spcPts val="0"/>
                        </a:spcAft>
                        <a:buNone/>
                      </a:pPr>
                      <a:r>
                        <a:rPr lang="en" sz="1000">
                          <a:solidFill>
                            <a:srgbClr val="FFFFFF"/>
                          </a:solidFill>
                        </a:rPr>
                        <a:t>Negative Cofactors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%18-24, %White Alone, %Black Alone, %College, Urgent Care, Physical Therapy, Nursing Homes, Children’s Hospitals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%White Alone, %Black Alone, %College, Physical Therapy, Nursing Homes, Children’s Hospitals, Pharmacies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%25-44, %45-64, %Asian, Med HHI, %Below Poverty, Pharmacies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%18-24, %25-44, %65+, Median House Value, Surgical Centers, Urgent Care, Pain Management, Mental Facilities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N/A</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%25-44, %Black Alone, Med HHI, Log Pop, Substance Abuse, Pharmacies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bl>
          </a:graphicData>
        </a:graphic>
      </p:graphicFrame>
      <p:sp>
        <p:nvSpPr>
          <p:cNvPr id="273" name="Google Shape;273;p35"/>
          <p:cNvSpPr txBox="1"/>
          <p:nvPr/>
        </p:nvSpPr>
        <p:spPr>
          <a:xfrm>
            <a:off x="-25225" y="4864000"/>
            <a:ext cx="5237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A9F6D0"/>
                </a:solidFill>
                <a:latin typeface="Lato"/>
                <a:ea typeface="Lato"/>
                <a:cs typeface="Lato"/>
                <a:sym typeface="Lato"/>
              </a:rPr>
              <a:t>Note: Only statistically significant cofactors at 5% level  included in the table above</a:t>
            </a:r>
            <a:endParaRPr b="1" sz="1000">
              <a:solidFill>
                <a:srgbClr val="A9F6D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 Key Covariates</a:t>
            </a:r>
            <a:endParaRPr/>
          </a:p>
        </p:txBody>
      </p:sp>
      <p:graphicFrame>
        <p:nvGraphicFramePr>
          <p:cNvPr id="279" name="Google Shape;279;p36"/>
          <p:cNvGraphicFramePr/>
          <p:nvPr/>
        </p:nvGraphicFramePr>
        <p:xfrm>
          <a:off x="954175" y="1501750"/>
          <a:ext cx="3000000" cy="3000000"/>
        </p:xfrm>
        <a:graphic>
          <a:graphicData uri="http://schemas.openxmlformats.org/drawingml/2006/table">
            <a:tbl>
              <a:tblPr>
                <a:noFill/>
                <a:tableStyleId>{C9F7CF72-1F66-40E9-A7A8-EC6F097B11F1}</a:tableStyleId>
              </a:tblPr>
              <a:tblGrid>
                <a:gridCol w="2334075"/>
                <a:gridCol w="2334075"/>
                <a:gridCol w="2567500"/>
              </a:tblGrid>
              <a:tr h="417650">
                <a:tc>
                  <a:txBody>
                    <a:bodyPr/>
                    <a:lstStyle/>
                    <a:p>
                      <a:pPr indent="0" lvl="0" marL="0" rtl="0" algn="l">
                        <a:lnSpc>
                          <a:spcPct val="115000"/>
                        </a:lnSpc>
                        <a:spcBef>
                          <a:spcPts val="0"/>
                        </a:spcBef>
                        <a:spcAft>
                          <a:spcPts val="0"/>
                        </a:spcAft>
                        <a:buNone/>
                      </a:pPr>
                      <a:r>
                        <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A9F6D0"/>
                          </a:solidFill>
                          <a:latin typeface="Lato"/>
                          <a:ea typeface="Lato"/>
                          <a:cs typeface="Lato"/>
                          <a:sym typeface="Lato"/>
                        </a:rPr>
                        <a:t>Cincinnati</a:t>
                      </a:r>
                      <a:endParaRPr>
                        <a:solidFill>
                          <a:srgbClr val="A9F6D0"/>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A9F6D0"/>
                          </a:solidFill>
                          <a:latin typeface="Lato"/>
                          <a:ea typeface="Lato"/>
                          <a:cs typeface="Lato"/>
                          <a:sym typeface="Lato"/>
                        </a:rPr>
                        <a:t>Tempe</a:t>
                      </a:r>
                      <a:endParaRPr>
                        <a:solidFill>
                          <a:srgbClr val="A9F6D0"/>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1474725">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Positive Cofactors</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%25-44, %Asian Alone, %Below Poverty, Log Pop, Women's Clinics, Pain Management, Substance Abuse, Other Facilities, Pharmacies</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%Males, %Hispanic, %College, </a:t>
                      </a:r>
                      <a:r>
                        <a:rPr lang="en">
                          <a:solidFill>
                            <a:srgbClr val="FFFFFF"/>
                          </a:solidFill>
                          <a:latin typeface="Lato"/>
                          <a:ea typeface="Lato"/>
                          <a:cs typeface="Lato"/>
                          <a:sym typeface="Lato"/>
                        </a:rPr>
                        <a:t>Psych</a:t>
                      </a:r>
                      <a:r>
                        <a:rPr lang="en">
                          <a:solidFill>
                            <a:srgbClr val="FFFFFF"/>
                          </a:solidFill>
                          <a:latin typeface="Lato"/>
                          <a:ea typeface="Lato"/>
                          <a:cs typeface="Lato"/>
                          <a:sym typeface="Lato"/>
                        </a:rPr>
                        <a:t> hospitals, Child Facilities, Drug Drops</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1349300">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Negative Cofactors</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%18-24, %White Alone, %Black Alone, %College, Urgent Care, Physical Therapy, Nursing Homes, Children’s Hospitals</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%18-24, %25-44, %65+, Median House Value, Surgical Centers, Urgent Care, Pain Management, Mental Facilities</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bl>
          </a:graphicData>
        </a:graphic>
      </p:graphicFrame>
      <p:sp>
        <p:nvSpPr>
          <p:cNvPr id="280" name="Google Shape;280;p36"/>
          <p:cNvSpPr txBox="1"/>
          <p:nvPr/>
        </p:nvSpPr>
        <p:spPr>
          <a:xfrm>
            <a:off x="0" y="4839000"/>
            <a:ext cx="5237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A9F6D0"/>
                </a:solidFill>
                <a:latin typeface="Lato"/>
                <a:ea typeface="Lato"/>
                <a:cs typeface="Lato"/>
                <a:sym typeface="Lato"/>
              </a:rPr>
              <a:t>Note: Only statistically significant cofactors at 5% level  included in the table above</a:t>
            </a:r>
            <a:endParaRPr b="1" sz="1000">
              <a:solidFill>
                <a:srgbClr val="A9F6D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Results</a:t>
            </a:r>
            <a:endParaRPr/>
          </a:p>
        </p:txBody>
      </p:sp>
      <p:sp>
        <p:nvSpPr>
          <p:cNvPr id="286" name="Google Shape;286;p37"/>
          <p:cNvSpPr txBox="1"/>
          <p:nvPr>
            <p:ph idx="1" type="body"/>
          </p:nvPr>
        </p:nvSpPr>
        <p:spPr>
          <a:xfrm>
            <a:off x="1812950" y="1512900"/>
            <a:ext cx="1374000" cy="34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A9F6D0"/>
                </a:solidFill>
              </a:rPr>
              <a:t>Cincinnati</a:t>
            </a:r>
            <a:endParaRPr>
              <a:solidFill>
                <a:srgbClr val="A9F6D0"/>
              </a:solidFill>
            </a:endParaRPr>
          </a:p>
        </p:txBody>
      </p:sp>
      <p:pic>
        <p:nvPicPr>
          <p:cNvPr id="287" name="Google Shape;287;p37"/>
          <p:cNvPicPr preferRelativeResize="0"/>
          <p:nvPr/>
        </p:nvPicPr>
        <p:blipFill>
          <a:blip r:embed="rId3">
            <a:alphaModFix/>
          </a:blip>
          <a:stretch>
            <a:fillRect/>
          </a:stretch>
        </p:blipFill>
        <p:spPr>
          <a:xfrm>
            <a:off x="767950" y="1855788"/>
            <a:ext cx="3464033" cy="2333625"/>
          </a:xfrm>
          <a:prstGeom prst="rect">
            <a:avLst/>
          </a:prstGeom>
          <a:noFill/>
          <a:ln>
            <a:noFill/>
          </a:ln>
        </p:spPr>
      </p:pic>
      <p:sp>
        <p:nvSpPr>
          <p:cNvPr id="288" name="Google Shape;288;p37"/>
          <p:cNvSpPr txBox="1"/>
          <p:nvPr>
            <p:ph idx="1" type="body"/>
          </p:nvPr>
        </p:nvSpPr>
        <p:spPr>
          <a:xfrm>
            <a:off x="5955350" y="1554925"/>
            <a:ext cx="1374000" cy="34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A9F6D0"/>
                </a:solidFill>
              </a:rPr>
              <a:t>Tempe</a:t>
            </a:r>
            <a:endParaRPr>
              <a:solidFill>
                <a:srgbClr val="A9F6D0"/>
              </a:solidFill>
            </a:endParaRPr>
          </a:p>
        </p:txBody>
      </p:sp>
      <p:pic>
        <p:nvPicPr>
          <p:cNvPr id="289" name="Google Shape;289;p37"/>
          <p:cNvPicPr preferRelativeResize="0"/>
          <p:nvPr/>
        </p:nvPicPr>
        <p:blipFill>
          <a:blip r:embed="rId4">
            <a:alphaModFix/>
          </a:blip>
          <a:stretch>
            <a:fillRect/>
          </a:stretch>
        </p:blipFill>
        <p:spPr>
          <a:xfrm>
            <a:off x="4948300" y="1897825"/>
            <a:ext cx="3388100" cy="2249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Poisson</a:t>
            </a:r>
            <a:r>
              <a:rPr lang="en"/>
              <a:t> Regression of Non-Zero Observations in Stationary Block Groups</a:t>
            </a:r>
            <a:endParaRPr/>
          </a:p>
        </p:txBody>
      </p:sp>
      <p:graphicFrame>
        <p:nvGraphicFramePr>
          <p:cNvPr id="295" name="Google Shape;295;p38"/>
          <p:cNvGraphicFramePr/>
          <p:nvPr/>
        </p:nvGraphicFramePr>
        <p:xfrm>
          <a:off x="1665675" y="1652125"/>
          <a:ext cx="3000000" cy="3000000"/>
        </p:xfrm>
        <a:graphic>
          <a:graphicData uri="http://schemas.openxmlformats.org/drawingml/2006/table">
            <a:tbl>
              <a:tblPr>
                <a:noFill/>
                <a:tableStyleId>{C9F7CF72-1F66-40E9-A7A8-EC6F097B11F1}</a:tableStyleId>
              </a:tblPr>
              <a:tblGrid>
                <a:gridCol w="2100850"/>
                <a:gridCol w="2100850"/>
                <a:gridCol w="2100850"/>
              </a:tblGrid>
              <a:tr h="417750">
                <a:tc>
                  <a:txBody>
                    <a:bodyPr/>
                    <a:lstStyle/>
                    <a:p>
                      <a:pPr indent="0" lvl="0" marL="0" rtl="0" algn="l">
                        <a:lnSpc>
                          <a:spcPct val="115000"/>
                        </a:lnSpc>
                        <a:spcBef>
                          <a:spcPts val="0"/>
                        </a:spcBef>
                        <a:spcAft>
                          <a:spcPts val="0"/>
                        </a:spcAft>
                        <a:buNone/>
                      </a:pPr>
                      <a:r>
                        <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A9F6D0"/>
                          </a:solidFill>
                          <a:latin typeface="Lato"/>
                          <a:ea typeface="Lato"/>
                          <a:cs typeface="Lato"/>
                          <a:sym typeface="Lato"/>
                        </a:rPr>
                        <a:t>Cincinnati</a:t>
                      </a:r>
                      <a:endParaRPr>
                        <a:solidFill>
                          <a:srgbClr val="A9F6D0"/>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A9F6D0"/>
                          </a:solidFill>
                          <a:latin typeface="Lato"/>
                          <a:ea typeface="Lato"/>
                          <a:cs typeface="Lato"/>
                          <a:sym typeface="Lato"/>
                        </a:rPr>
                        <a:t>Tempe</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1152525">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Positive Cofactors</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%Below Poverty, Log Pop, Pain Management, Substance Abuse, Naloxone Distribution</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N/A</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1428750">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Negative Cofactors</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%White Alone, %Black Alone, %College, Physical Therapy, Nursing Homes, Children’s Hospitals, Pharmacies</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N/A</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bl>
          </a:graphicData>
        </a:graphic>
      </p:graphicFrame>
      <p:sp>
        <p:nvSpPr>
          <p:cNvPr id="296" name="Google Shape;296;p38"/>
          <p:cNvSpPr txBox="1"/>
          <p:nvPr/>
        </p:nvSpPr>
        <p:spPr>
          <a:xfrm>
            <a:off x="0" y="4839000"/>
            <a:ext cx="5237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A9F6D0"/>
                </a:solidFill>
                <a:latin typeface="Lato"/>
                <a:ea typeface="Lato"/>
                <a:cs typeface="Lato"/>
                <a:sym typeface="Lato"/>
              </a:rPr>
              <a:t>Note: Only statistically significant cofactors at 5% level  included in the table above</a:t>
            </a:r>
            <a:endParaRPr b="1" sz="1000">
              <a:solidFill>
                <a:srgbClr val="A9F6D0"/>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Poisson Regression on EMS Call Differences in Non-Stationary Block Groups</a:t>
            </a:r>
            <a:endParaRPr/>
          </a:p>
        </p:txBody>
      </p:sp>
      <p:sp>
        <p:nvSpPr>
          <p:cNvPr id="302" name="Google Shape;302;p39"/>
          <p:cNvSpPr txBox="1"/>
          <p:nvPr/>
        </p:nvSpPr>
        <p:spPr>
          <a:xfrm>
            <a:off x="41875" y="4839000"/>
            <a:ext cx="5237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A9F6D0"/>
                </a:solidFill>
                <a:latin typeface="Lato"/>
                <a:ea typeface="Lato"/>
                <a:cs typeface="Lato"/>
                <a:sym typeface="Lato"/>
              </a:rPr>
              <a:t>Note: Only statistically significant cofactors at 5% level included in the table above</a:t>
            </a:r>
            <a:endParaRPr b="1" sz="1000">
              <a:solidFill>
                <a:srgbClr val="A9F6D0"/>
              </a:solidFill>
              <a:latin typeface="Lato"/>
              <a:ea typeface="Lato"/>
              <a:cs typeface="Lato"/>
              <a:sym typeface="Lato"/>
            </a:endParaRPr>
          </a:p>
        </p:txBody>
      </p:sp>
      <p:graphicFrame>
        <p:nvGraphicFramePr>
          <p:cNvPr id="303" name="Google Shape;303;p39"/>
          <p:cNvGraphicFramePr/>
          <p:nvPr/>
        </p:nvGraphicFramePr>
        <p:xfrm>
          <a:off x="1052550" y="1485975"/>
          <a:ext cx="3000000" cy="3000000"/>
        </p:xfrm>
        <a:graphic>
          <a:graphicData uri="http://schemas.openxmlformats.org/drawingml/2006/table">
            <a:tbl>
              <a:tblPr>
                <a:noFill/>
                <a:tableStyleId>{C9F7CF72-1F66-40E9-A7A8-EC6F097B11F1}</a:tableStyleId>
              </a:tblPr>
              <a:tblGrid>
                <a:gridCol w="2346300"/>
                <a:gridCol w="2346300"/>
                <a:gridCol w="2346300"/>
              </a:tblGrid>
              <a:tr h="450750">
                <a:tc>
                  <a:txBody>
                    <a:bodyPr/>
                    <a:lstStyle/>
                    <a:p>
                      <a:pPr indent="0" lvl="0" marL="0" rtl="0" algn="l">
                        <a:lnSpc>
                          <a:spcPct val="115000"/>
                        </a:lnSpc>
                        <a:spcBef>
                          <a:spcPts val="0"/>
                        </a:spcBef>
                        <a:spcAft>
                          <a:spcPts val="0"/>
                        </a:spcAft>
                        <a:buNone/>
                      </a:pPr>
                      <a:r>
                        <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A9F6D0"/>
                          </a:solidFill>
                          <a:latin typeface="Lato"/>
                          <a:ea typeface="Lato"/>
                          <a:cs typeface="Lato"/>
                          <a:sym typeface="Lato"/>
                        </a:rPr>
                        <a:t>Cincinnati</a:t>
                      </a:r>
                      <a:endParaRPr>
                        <a:solidFill>
                          <a:srgbClr val="A9F6D0"/>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A9F6D0"/>
                          </a:solidFill>
                          <a:latin typeface="Lato"/>
                          <a:ea typeface="Lato"/>
                          <a:cs typeface="Lato"/>
                          <a:sym typeface="Lato"/>
                        </a:rPr>
                        <a:t>Tempe</a:t>
                      </a:r>
                      <a:endParaRPr>
                        <a:solidFill>
                          <a:srgbClr val="A9F6D0"/>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1847850">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Positive Cofactor</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%Male, Pain Management, Other Medical</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%Male, %Hispanic, Asian, %Below Poverty, %College, Hospitals, Urgent Care, Physical Therapy, Nursing Homes, Drug Drops, Naloxone</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876300">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Negative Cofactor</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%25-44, %45-64, %Asian, Med HHI, %Below Poverty, Pharmacies</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%25-44, %Black Alone, Med HHI, Log Pop, Substance Abuse, Pharmacies</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Review: </a:t>
            </a:r>
            <a:r>
              <a:rPr lang="en"/>
              <a:t>Comparison of all EMS Specifications</a:t>
            </a:r>
            <a:endParaRPr/>
          </a:p>
        </p:txBody>
      </p:sp>
      <p:graphicFrame>
        <p:nvGraphicFramePr>
          <p:cNvPr id="309" name="Google Shape;309;p40"/>
          <p:cNvGraphicFramePr/>
          <p:nvPr/>
        </p:nvGraphicFramePr>
        <p:xfrm>
          <a:off x="203375" y="1197350"/>
          <a:ext cx="3000000" cy="3000000"/>
        </p:xfrm>
        <a:graphic>
          <a:graphicData uri="http://schemas.openxmlformats.org/drawingml/2006/table">
            <a:tbl>
              <a:tblPr>
                <a:noFill/>
                <a:tableStyleId>{C9F7CF72-1F66-40E9-A7A8-EC6F097B11F1}</a:tableStyleId>
              </a:tblPr>
              <a:tblGrid>
                <a:gridCol w="1230600"/>
                <a:gridCol w="1406500"/>
                <a:gridCol w="1054700"/>
                <a:gridCol w="1230600"/>
                <a:gridCol w="1353650"/>
                <a:gridCol w="1230600"/>
                <a:gridCol w="1230600"/>
              </a:tblGrid>
              <a:tr h="585625">
                <a:tc>
                  <a:txBody>
                    <a:bodyPr/>
                    <a:lstStyle/>
                    <a:p>
                      <a:pPr indent="0" lvl="0" marL="0" rtl="0" algn="l">
                        <a:lnSpc>
                          <a:spcPct val="115000"/>
                        </a:lnSpc>
                        <a:spcBef>
                          <a:spcPts val="0"/>
                        </a:spcBef>
                        <a:spcAft>
                          <a:spcPts val="0"/>
                        </a:spcAft>
                        <a:buNone/>
                      </a:pPr>
                      <a:r>
                        <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A9F6D0"/>
                          </a:solidFill>
                        </a:rPr>
                        <a:t>Cincinnati EMS Logit</a:t>
                      </a:r>
                      <a:endParaRPr sz="1000">
                        <a:solidFill>
                          <a:srgbClr val="A9F6D0"/>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A9F6D0"/>
                          </a:solidFill>
                        </a:rPr>
                        <a:t>Cincinnati EMS Non-Zero</a:t>
                      </a:r>
                      <a:endParaRPr sz="1000">
                        <a:solidFill>
                          <a:srgbClr val="A9F6D0"/>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A9F6D0"/>
                          </a:solidFill>
                        </a:rPr>
                        <a:t>Cincinnati EMS in Differences Non-Stationary Bgs</a:t>
                      </a:r>
                      <a:endParaRPr sz="1000">
                        <a:solidFill>
                          <a:srgbClr val="A9F6D0"/>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A9F6D0"/>
                          </a:solidFill>
                        </a:rPr>
                        <a:t>Tempe EMS Logit</a:t>
                      </a:r>
                      <a:endParaRPr sz="1000">
                        <a:solidFill>
                          <a:srgbClr val="A9F6D0"/>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A9F6D0"/>
                          </a:solidFill>
                        </a:rPr>
                        <a:t>Tempe EMS Non-Zero</a:t>
                      </a:r>
                      <a:endParaRPr sz="1000">
                        <a:solidFill>
                          <a:srgbClr val="A9F6D0"/>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A9F6D0"/>
                          </a:solidFill>
                        </a:rPr>
                        <a:t>Tempe EMS Differences in Non-Stationary Bgs</a:t>
                      </a:r>
                      <a:endParaRPr sz="1000">
                        <a:solidFill>
                          <a:srgbClr val="A9F6D0"/>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1471300">
                <a:tc>
                  <a:txBody>
                    <a:bodyPr/>
                    <a:lstStyle/>
                    <a:p>
                      <a:pPr indent="0" lvl="0" marL="0" rtl="0" algn="l">
                        <a:lnSpc>
                          <a:spcPct val="115000"/>
                        </a:lnSpc>
                        <a:spcBef>
                          <a:spcPts val="0"/>
                        </a:spcBef>
                        <a:spcAft>
                          <a:spcPts val="0"/>
                        </a:spcAft>
                        <a:buNone/>
                      </a:pPr>
                      <a:r>
                        <a:rPr lang="en" sz="1000">
                          <a:solidFill>
                            <a:srgbClr val="FFFFFF"/>
                          </a:solidFill>
                        </a:rPr>
                        <a:t>Positive Cofactors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%25-44, %Asian Alone, %Below Poverty, Log Pop, Women's Clinics, Pain Management, Substance Abuse, Other Medical Facilities, Pharmacies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%Below Poverty, Log Pop, Pain Management, Substance Abuse, Naloxone Distribution</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%Male, Pain Management, Other Medical Facilities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%Males, %Hispanic, %College, Psych Hospitals, Child Facilities, Drug Drops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N/A</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%Male, %Hispanic, %Asian, %Below Poverty, %College, Hospitals, Urgent Care, Physical Therapy, Nursing Homes, Drug Drops, Naloxone</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1543050">
                <a:tc>
                  <a:txBody>
                    <a:bodyPr/>
                    <a:lstStyle/>
                    <a:p>
                      <a:pPr indent="0" lvl="0" marL="0" rtl="0" algn="l">
                        <a:lnSpc>
                          <a:spcPct val="115000"/>
                        </a:lnSpc>
                        <a:spcBef>
                          <a:spcPts val="0"/>
                        </a:spcBef>
                        <a:spcAft>
                          <a:spcPts val="0"/>
                        </a:spcAft>
                        <a:buNone/>
                      </a:pPr>
                      <a:r>
                        <a:rPr lang="en" sz="1000">
                          <a:solidFill>
                            <a:srgbClr val="FFFFFF"/>
                          </a:solidFill>
                        </a:rPr>
                        <a:t>Negative Cofactors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%18-24, %White Alone, %Black Alone, %College, Urgent Care, Physical Therapy, Nursing Homes, Children’s Hospitals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%White Alone, %Black Alone, %College, Physical Therapy, Nursing Homes, Children’s Hospitals, Pharmacies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%25-44, %45-64, %Asian, Med HHI, %Below Poverty, Pharmacies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%18-24, %25-44, %65+, Median House Value, Surgical Centers, Urgent Care, Pain Management, Mental Facilities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N/A</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rPr>
                        <a:t>%25-44, %Black Alone, Med HHI, Log Pop, Substance Abuse, Pharmacies</a:t>
                      </a:r>
                      <a:endParaRPr sz="1000">
                        <a:solidFill>
                          <a:srgbClr val="FFFFFF"/>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bl>
          </a:graphicData>
        </a:graphic>
      </p:graphicFrame>
      <p:sp>
        <p:nvSpPr>
          <p:cNvPr id="310" name="Google Shape;310;p40"/>
          <p:cNvSpPr txBox="1"/>
          <p:nvPr/>
        </p:nvSpPr>
        <p:spPr>
          <a:xfrm>
            <a:off x="-25225" y="4864000"/>
            <a:ext cx="5237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A9F6D0"/>
                </a:solidFill>
                <a:latin typeface="Lato"/>
                <a:ea typeface="Lato"/>
                <a:cs typeface="Lato"/>
                <a:sym typeface="Lato"/>
              </a:rPr>
              <a:t>Note: Only statistically significant cofactors at 5% level  included in the table above</a:t>
            </a:r>
            <a:endParaRPr b="1" sz="1000">
              <a:solidFill>
                <a:srgbClr val="A9F6D0"/>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 of Tempe PNML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a:t>
            </a:r>
            <a:r>
              <a:rPr lang="en"/>
              <a:t>Hypotheses</a:t>
            </a:r>
            <a:endParaRPr/>
          </a:p>
        </p:txBody>
      </p:sp>
      <p:sp>
        <p:nvSpPr>
          <p:cNvPr id="148" name="Google Shape;148;p15"/>
          <p:cNvSpPr txBox="1"/>
          <p:nvPr>
            <p:ph idx="1" type="body"/>
          </p:nvPr>
        </p:nvSpPr>
        <p:spPr>
          <a:xfrm>
            <a:off x="1297500" y="1216075"/>
            <a:ext cx="7038900" cy="3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study uses geospatial and temporal data to test the association between community level demographic features and various types of healthcare facilities and opioid use.</a:t>
            </a:r>
            <a:endParaRPr>
              <a:solidFill>
                <a:srgbClr val="FFFFFF"/>
              </a:solidFill>
            </a:endParaRPr>
          </a:p>
          <a:p>
            <a:pPr indent="0" lvl="0" marL="0" rtl="0" algn="l">
              <a:spcBef>
                <a:spcPts val="1600"/>
              </a:spcBef>
              <a:spcAft>
                <a:spcPts val="0"/>
              </a:spcAft>
              <a:buNone/>
            </a:pPr>
            <a:r>
              <a:rPr lang="en">
                <a:solidFill>
                  <a:srgbClr val="FFFFFF"/>
                </a:solidFill>
              </a:rPr>
              <a:t>The relationship between cofactors is likely to vary based on the type of opioid under study. We rely on common health narratives and past research to form the following hypotheses:</a:t>
            </a:r>
            <a:endParaRPr>
              <a:solidFill>
                <a:srgbClr val="FFFFFF"/>
              </a:solidFill>
            </a:endParaRPr>
          </a:p>
          <a:p>
            <a:pPr indent="-311150" lvl="0" marL="457200" rtl="0" algn="l">
              <a:spcBef>
                <a:spcPts val="1600"/>
              </a:spcBef>
              <a:spcAft>
                <a:spcPts val="0"/>
              </a:spcAft>
              <a:buClr>
                <a:srgbClr val="FFFFFF"/>
              </a:buClr>
              <a:buSzPts val="1300"/>
              <a:buChar char="●"/>
            </a:pPr>
            <a:r>
              <a:rPr lang="en">
                <a:solidFill>
                  <a:srgbClr val="FFFFFF"/>
                </a:solidFill>
              </a:rPr>
              <a:t>Indicators of</a:t>
            </a:r>
            <a:r>
              <a:rPr lang="en">
                <a:solidFill>
                  <a:schemeClr val="lt2"/>
                </a:solidFill>
              </a:rPr>
              <a:t> </a:t>
            </a:r>
            <a:r>
              <a:rPr lang="en">
                <a:solidFill>
                  <a:srgbClr val="A9F6D0"/>
                </a:solidFill>
              </a:rPr>
              <a:t>low economic status </a:t>
            </a:r>
            <a:r>
              <a:rPr lang="en">
                <a:solidFill>
                  <a:srgbClr val="FFFFFF"/>
                </a:solidFill>
              </a:rPr>
              <a:t>(such as median household income or the percent of individuals below poverty in an area) may be positively associated with </a:t>
            </a:r>
            <a:r>
              <a:rPr lang="en">
                <a:solidFill>
                  <a:srgbClr val="A9F6D0"/>
                </a:solidFill>
              </a:rPr>
              <a:t>heroin use.</a:t>
            </a:r>
            <a:endParaRPr>
              <a:solidFill>
                <a:srgbClr val="A9F6D0"/>
              </a:solidFill>
            </a:endParaRPr>
          </a:p>
          <a:p>
            <a:pPr indent="-311150" lvl="0" marL="457200" rtl="0" algn="l">
              <a:spcBef>
                <a:spcPts val="0"/>
              </a:spcBef>
              <a:spcAft>
                <a:spcPts val="0"/>
              </a:spcAft>
              <a:buClr>
                <a:srgbClr val="FFFFFF"/>
              </a:buClr>
              <a:buSzPts val="1300"/>
              <a:buChar char="●"/>
            </a:pPr>
            <a:r>
              <a:rPr lang="en">
                <a:solidFill>
                  <a:srgbClr val="A9F6D0"/>
                </a:solidFill>
              </a:rPr>
              <a:t>Wealthy, young professionals</a:t>
            </a:r>
            <a:r>
              <a:rPr lang="en">
                <a:solidFill>
                  <a:srgbClr val="FFFFFF"/>
                </a:solidFill>
              </a:rPr>
              <a:t> or  </a:t>
            </a:r>
            <a:r>
              <a:rPr lang="en">
                <a:solidFill>
                  <a:srgbClr val="A9F6D0"/>
                </a:solidFill>
              </a:rPr>
              <a:t>middle-aged advantaged populations </a:t>
            </a:r>
            <a:r>
              <a:rPr lang="en">
                <a:solidFill>
                  <a:srgbClr val="FFFFFF"/>
                </a:solidFill>
              </a:rPr>
              <a:t>who have previously been legally prescribed Oxycodone could later move on to misusing the drug.</a:t>
            </a:r>
            <a:r>
              <a:rPr lang="en">
                <a:solidFill>
                  <a:srgbClr val="FFFFFF"/>
                </a:solidFill>
              </a:rPr>
              <a:t> </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Indicators of </a:t>
            </a:r>
            <a:r>
              <a:rPr lang="en">
                <a:solidFill>
                  <a:srgbClr val="A9F6D0"/>
                </a:solidFill>
              </a:rPr>
              <a:t>gentrification</a:t>
            </a:r>
            <a:r>
              <a:rPr lang="en">
                <a:solidFill>
                  <a:srgbClr val="FFFFFF"/>
                </a:solidFill>
              </a:rPr>
              <a:t>, neighborhood change, and economic inequality may lead to drug use.</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Certain health care facilities such as substance abuse facilities may have a positive association with opioid indicators, while others like pharmacies (where drug drop offs are located and prescriptions are necessary for pickup) may be negatively associated.</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Wastwater Experimental Design</a:t>
            </a:r>
            <a:endParaRPr/>
          </a:p>
        </p:txBody>
      </p:sp>
      <p:sp>
        <p:nvSpPr>
          <p:cNvPr id="321" name="Google Shape;321;p42"/>
          <p:cNvSpPr txBox="1"/>
          <p:nvPr>
            <p:ph idx="1" type="body"/>
          </p:nvPr>
        </p:nvSpPr>
        <p:spPr>
          <a:xfrm>
            <a:off x="1052550" y="1588250"/>
            <a:ext cx="7038900" cy="29112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a:t>As described previously, we are making some strong assumptions about the data structure in our analysis of the waste water estimates of opioid users</a:t>
            </a:r>
            <a:endParaRPr/>
          </a:p>
          <a:p>
            <a:pPr indent="-298450" lvl="1" marL="914400" rtl="0" algn="l">
              <a:spcBef>
                <a:spcPts val="0"/>
              </a:spcBef>
              <a:spcAft>
                <a:spcPts val="0"/>
              </a:spcAft>
              <a:buSzPts val="1100"/>
              <a:buChar char="○"/>
            </a:pPr>
            <a:r>
              <a:rPr lang="en"/>
              <a:t>Assuming that the data would tend towards a log-normal distribution if more observations were available.</a:t>
            </a:r>
            <a:endParaRPr/>
          </a:p>
          <a:p>
            <a:pPr indent="-298450" lvl="1" marL="914400" rtl="0" algn="l">
              <a:spcBef>
                <a:spcPts val="0"/>
              </a:spcBef>
              <a:spcAft>
                <a:spcPts val="0"/>
              </a:spcAft>
              <a:buSzPts val="1100"/>
              <a:buChar char="○"/>
            </a:pPr>
            <a:r>
              <a:rPr lang="en"/>
              <a:t>Assuming that the data is still weakly stationary and the failed ADF tests  are due to random or measurement errors in the data.</a:t>
            </a:r>
            <a:endParaRPr/>
          </a:p>
          <a:p>
            <a:pPr indent="-311150" lvl="0" marL="457200" rtl="0" algn="l">
              <a:spcBef>
                <a:spcPts val="1000"/>
              </a:spcBef>
              <a:spcAft>
                <a:spcPts val="0"/>
              </a:spcAft>
              <a:buSzPts val="1300"/>
              <a:buChar char="●"/>
            </a:pPr>
            <a:r>
              <a:rPr lang="en"/>
              <a:t>Means we are assuming the data are identically and independently distributed, even though there is reason to believe that they may not be. </a:t>
            </a:r>
            <a:endParaRPr/>
          </a:p>
          <a:p>
            <a:pPr indent="-311150" lvl="0" marL="457200" rtl="0" algn="l">
              <a:spcBef>
                <a:spcPts val="1000"/>
              </a:spcBef>
              <a:spcAft>
                <a:spcPts val="1000"/>
              </a:spcAft>
              <a:buSzPts val="1300"/>
              <a:buChar char="●"/>
            </a:pPr>
            <a:r>
              <a:rPr lang="en"/>
              <a:t>Use OLS regression of our demographic and facilities covariates on the level values for each drug we have data for in Tempe: Heroin, Oxycodone, Codeine and Fentanyl.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Wastewater Regression Results</a:t>
            </a:r>
            <a:endParaRPr/>
          </a:p>
        </p:txBody>
      </p:sp>
      <p:graphicFrame>
        <p:nvGraphicFramePr>
          <p:cNvPr id="327" name="Google Shape;327;p43"/>
          <p:cNvGraphicFramePr/>
          <p:nvPr/>
        </p:nvGraphicFramePr>
        <p:xfrm>
          <a:off x="308450" y="1481850"/>
          <a:ext cx="3000000" cy="3000000"/>
        </p:xfrm>
        <a:graphic>
          <a:graphicData uri="http://schemas.openxmlformats.org/drawingml/2006/table">
            <a:tbl>
              <a:tblPr>
                <a:noFill/>
                <a:tableStyleId>{C9F7CF72-1F66-40E9-A7A8-EC6F097B11F1}</a:tableStyleId>
              </a:tblPr>
              <a:tblGrid>
                <a:gridCol w="1660875"/>
                <a:gridCol w="1660875"/>
                <a:gridCol w="1660875"/>
                <a:gridCol w="1660875"/>
                <a:gridCol w="1826975"/>
              </a:tblGrid>
              <a:tr h="200025">
                <a:tc>
                  <a:txBody>
                    <a:bodyPr/>
                    <a:lstStyle/>
                    <a:p>
                      <a:pPr indent="0" lvl="0" marL="0" rtl="0" algn="l">
                        <a:lnSpc>
                          <a:spcPct val="115000"/>
                        </a:lnSpc>
                        <a:spcBef>
                          <a:spcPts val="0"/>
                        </a:spcBef>
                        <a:spcAft>
                          <a:spcPts val="0"/>
                        </a:spcAft>
                        <a:buNone/>
                      </a:pPr>
                      <a:r>
                        <a:t/>
                      </a:r>
                      <a:endParaRPr>
                        <a:solidFill>
                          <a:srgbClr val="FFFFFF"/>
                        </a:solidFill>
                        <a:latin typeface="Lato"/>
                        <a:ea typeface="Lato"/>
                        <a:cs typeface="Lato"/>
                        <a:sym typeface="La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A9F6D0"/>
                          </a:solidFill>
                          <a:latin typeface="Lato"/>
                          <a:ea typeface="Lato"/>
                          <a:cs typeface="Lato"/>
                          <a:sym typeface="Lato"/>
                        </a:rPr>
                        <a:t>Heroin</a:t>
                      </a:r>
                      <a:endParaRPr>
                        <a:solidFill>
                          <a:srgbClr val="A9F6D0"/>
                        </a:solidFill>
                        <a:latin typeface="Lato"/>
                        <a:ea typeface="Lato"/>
                        <a:cs typeface="Lato"/>
                        <a:sym typeface="La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A9F6D0"/>
                          </a:solidFill>
                          <a:latin typeface="Lato"/>
                          <a:ea typeface="Lato"/>
                          <a:cs typeface="Lato"/>
                          <a:sym typeface="Lato"/>
                        </a:rPr>
                        <a:t>Oxycodone</a:t>
                      </a:r>
                      <a:endParaRPr>
                        <a:solidFill>
                          <a:srgbClr val="A9F6D0"/>
                        </a:solidFill>
                        <a:latin typeface="Lato"/>
                        <a:ea typeface="Lato"/>
                        <a:cs typeface="Lato"/>
                        <a:sym typeface="La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A9F6D0"/>
                          </a:solidFill>
                          <a:latin typeface="Lato"/>
                          <a:ea typeface="Lato"/>
                          <a:cs typeface="Lato"/>
                          <a:sym typeface="Lato"/>
                        </a:rPr>
                        <a:t>Codeine</a:t>
                      </a:r>
                      <a:endParaRPr>
                        <a:solidFill>
                          <a:srgbClr val="A9F6D0"/>
                        </a:solidFill>
                        <a:latin typeface="Lato"/>
                        <a:ea typeface="Lato"/>
                        <a:cs typeface="Lato"/>
                        <a:sym typeface="La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A9F6D0"/>
                          </a:solidFill>
                          <a:latin typeface="Lato"/>
                          <a:ea typeface="Lato"/>
                          <a:cs typeface="Lato"/>
                          <a:sym typeface="Lato"/>
                        </a:rPr>
                        <a:t>Fentanyl</a:t>
                      </a:r>
                      <a:endParaRPr>
                        <a:solidFill>
                          <a:srgbClr val="A9F6D0"/>
                        </a:solidFill>
                        <a:latin typeface="Lato"/>
                        <a:ea typeface="Lato"/>
                        <a:cs typeface="Lato"/>
                        <a:sym typeface="La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323850">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Positive Cofactor</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FFFFFF"/>
                          </a:solidFill>
                          <a:latin typeface="Lato"/>
                          <a:ea typeface="Lato"/>
                          <a:cs typeface="Lato"/>
                          <a:sym typeface="Lato"/>
                        </a:rPr>
                        <a:t>%Hispanic, </a:t>
                      </a:r>
                      <a:r>
                        <a:rPr lang="en" sz="1300">
                          <a:solidFill>
                            <a:schemeClr val="lt1"/>
                          </a:solidFill>
                          <a:latin typeface="Lato"/>
                          <a:ea typeface="Lato"/>
                          <a:cs typeface="Lato"/>
                          <a:sym typeface="Lato"/>
                        </a:rPr>
                        <a:t>Psych Hospitals, Mental Facilities, Other Medical Facilities, Nursing Homes, Drug Drop</a:t>
                      </a:r>
                      <a:endParaRPr sz="1300">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%45-64, %65+, %White Alone, Other Medical Facilities, Nursing Homes, Pharmacies</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%45-64, Mental Facilities, Nursing Homes, Pharmacies</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%Male, %25-44, %Hispanic, Mental Facilities, Other Medical Facilities, Pharmacies, Drug Drop</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600075">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Negative Cofactor</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FFFFFF"/>
                          </a:solidFill>
                          <a:latin typeface="Lato"/>
                          <a:ea typeface="Lato"/>
                          <a:cs typeface="Lato"/>
                          <a:sym typeface="Lato"/>
                        </a:rPr>
                        <a:t>%18-24, Median House Value, Hospitals, Urgent Care, Substance Abuse, Hospice, Child Facilities, Pharmacies</a:t>
                      </a:r>
                      <a:endParaRPr sz="1300">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%18-24, %Below Poverty, EMS calls, Drug Drop</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%18-24, Hospitals, Hospice, Child Facilities, Physical Therapy, Naloxone Distribution</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%18-24, %Black Alone, Med HHI, Urgent Care, Substance Abuse, Nursing Homes, Hospice</a:t>
                      </a:r>
                      <a:endParaRPr>
                        <a:solidFill>
                          <a:srgbClr val="FFFFFF"/>
                        </a:solidFill>
                        <a:latin typeface="Lato"/>
                        <a:ea typeface="Lato"/>
                        <a:cs typeface="Lato"/>
                        <a:sym typeface="La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bl>
          </a:graphicData>
        </a:graphic>
      </p:graphicFrame>
      <p:sp>
        <p:nvSpPr>
          <p:cNvPr id="328" name="Google Shape;328;p43"/>
          <p:cNvSpPr txBox="1"/>
          <p:nvPr/>
        </p:nvSpPr>
        <p:spPr>
          <a:xfrm>
            <a:off x="0" y="4839000"/>
            <a:ext cx="5237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A9F6D0"/>
                </a:solidFill>
                <a:latin typeface="Lato"/>
                <a:ea typeface="Lato"/>
                <a:cs typeface="Lato"/>
                <a:sym typeface="Lato"/>
              </a:rPr>
              <a:t>Note: Only statistically significant cofactors at 10% level  included in the table above</a:t>
            </a:r>
            <a:endParaRPr b="1" sz="1000">
              <a:solidFill>
                <a:srgbClr val="A9F6D0"/>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Discussion and Conclusions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Relationships Uncovered:</a:t>
            </a:r>
            <a:endParaRPr/>
          </a:p>
          <a:p>
            <a:pPr indent="0" lvl="0" marL="0" rtl="0" algn="l">
              <a:spcBef>
                <a:spcPts val="0"/>
              </a:spcBef>
              <a:spcAft>
                <a:spcPts val="0"/>
              </a:spcAft>
              <a:buNone/>
            </a:pPr>
            <a:r>
              <a:rPr lang="en"/>
              <a:t>Opioid (Heroin) EMS Calls in Cincinnati</a:t>
            </a:r>
            <a:endParaRPr/>
          </a:p>
        </p:txBody>
      </p:sp>
      <p:sp>
        <p:nvSpPr>
          <p:cNvPr id="339" name="Google Shape;339;p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Heroin use appears to  </a:t>
            </a:r>
            <a:r>
              <a:rPr lang="en">
                <a:solidFill>
                  <a:schemeClr val="lt2"/>
                </a:solidFill>
              </a:rPr>
              <a:t>increase </a:t>
            </a:r>
            <a:r>
              <a:rPr lang="en"/>
              <a:t>with </a:t>
            </a:r>
            <a:r>
              <a:rPr lang="en">
                <a:solidFill>
                  <a:schemeClr val="lt2"/>
                </a:solidFill>
              </a:rPr>
              <a:t>population density </a:t>
            </a:r>
            <a:r>
              <a:rPr lang="en"/>
              <a:t>and the </a:t>
            </a:r>
            <a:r>
              <a:rPr lang="en">
                <a:solidFill>
                  <a:schemeClr val="lt2"/>
                </a:solidFill>
              </a:rPr>
              <a:t>rate of poverty</a:t>
            </a:r>
            <a:endParaRPr/>
          </a:p>
          <a:p>
            <a:pPr indent="-311150" lvl="0" marL="457200" rtl="0" algn="l">
              <a:spcBef>
                <a:spcPts val="0"/>
              </a:spcBef>
              <a:spcAft>
                <a:spcPts val="0"/>
              </a:spcAft>
              <a:buSzPts val="1300"/>
              <a:buAutoNum type="arabicPeriod"/>
            </a:pPr>
            <a:r>
              <a:rPr lang="en"/>
              <a:t>Heroin use </a:t>
            </a:r>
            <a:r>
              <a:rPr lang="en">
                <a:solidFill>
                  <a:srgbClr val="FF0000"/>
                </a:solidFill>
              </a:rPr>
              <a:t>decreases </a:t>
            </a:r>
            <a:r>
              <a:rPr lang="en">
                <a:solidFill>
                  <a:srgbClr val="FFFFFF"/>
                </a:solidFill>
              </a:rPr>
              <a:t>as the percentage of households where all members are black or white increases. Taken with finding #1, we think a possible explanation for this could be that </a:t>
            </a:r>
            <a:r>
              <a:rPr b="1" lang="en" u="sng">
                <a:solidFill>
                  <a:schemeClr val="lt2"/>
                </a:solidFill>
              </a:rPr>
              <a:t>opioid use may be more likely in urban centers with diverse populations and economic inequality</a:t>
            </a:r>
            <a:endParaRPr b="1" u="sng">
              <a:solidFill>
                <a:schemeClr val="lt2"/>
              </a:solidFill>
            </a:endParaRPr>
          </a:p>
          <a:p>
            <a:pPr indent="-311150" lvl="0" marL="457200" rtl="0" algn="l">
              <a:spcBef>
                <a:spcPts val="0"/>
              </a:spcBef>
              <a:spcAft>
                <a:spcPts val="0"/>
              </a:spcAft>
              <a:buClr>
                <a:srgbClr val="FFFFFF"/>
              </a:buClr>
              <a:buSzPts val="1300"/>
              <a:buAutoNum type="arabicPeriod"/>
            </a:pPr>
            <a:r>
              <a:rPr lang="en">
                <a:solidFill>
                  <a:schemeClr val="lt2"/>
                </a:solidFill>
              </a:rPr>
              <a:t>Pain management </a:t>
            </a:r>
            <a:r>
              <a:rPr lang="en">
                <a:solidFill>
                  <a:srgbClr val="FFFFFF"/>
                </a:solidFill>
              </a:rPr>
              <a:t>and </a:t>
            </a:r>
            <a:r>
              <a:rPr lang="en">
                <a:solidFill>
                  <a:schemeClr val="lt2"/>
                </a:solidFill>
              </a:rPr>
              <a:t>substance abuse facilities</a:t>
            </a:r>
            <a:r>
              <a:rPr lang="en">
                <a:solidFill>
                  <a:srgbClr val="FFFFFF"/>
                </a:solidFill>
              </a:rPr>
              <a:t> are </a:t>
            </a:r>
            <a:r>
              <a:rPr lang="en">
                <a:solidFill>
                  <a:schemeClr val="lt2"/>
                </a:solidFill>
              </a:rPr>
              <a:t>positively correlated</a:t>
            </a:r>
            <a:r>
              <a:rPr lang="en">
                <a:solidFill>
                  <a:srgbClr val="FFFFFF"/>
                </a:solidFill>
              </a:rPr>
              <a:t> with opioid use → this makes sense intuitively, as these areas would be among the first to call an ambulance in the event of an overdose </a:t>
            </a:r>
            <a:endParaRPr>
              <a:solidFill>
                <a:srgbClr val="FFFFFF"/>
              </a:solidFill>
            </a:endParaRPr>
          </a:p>
          <a:p>
            <a:pPr indent="-311150" lvl="0" marL="457200" rtl="0" algn="l">
              <a:spcBef>
                <a:spcPts val="0"/>
              </a:spcBef>
              <a:spcAft>
                <a:spcPts val="0"/>
              </a:spcAft>
              <a:buClr>
                <a:srgbClr val="FFFFFF"/>
              </a:buClr>
              <a:buSzPts val="1300"/>
              <a:buAutoNum type="arabicPeriod"/>
            </a:pPr>
            <a:r>
              <a:rPr lang="en">
                <a:solidFill>
                  <a:srgbClr val="FFFFFF"/>
                </a:solidFill>
              </a:rPr>
              <a:t>Opioid related EMS calls tend to </a:t>
            </a:r>
            <a:r>
              <a:rPr lang="en">
                <a:solidFill>
                  <a:srgbClr val="FF0000"/>
                </a:solidFill>
              </a:rPr>
              <a:t>decrease </a:t>
            </a:r>
            <a:r>
              <a:rPr lang="en">
                <a:solidFill>
                  <a:srgbClr val="FFFFFF"/>
                </a:solidFill>
              </a:rPr>
              <a:t>around </a:t>
            </a:r>
            <a:r>
              <a:rPr lang="en">
                <a:solidFill>
                  <a:schemeClr val="lt2"/>
                </a:solidFill>
              </a:rPr>
              <a:t>nursing homes</a:t>
            </a:r>
            <a:r>
              <a:rPr lang="en">
                <a:solidFill>
                  <a:srgbClr val="FFFFFF"/>
                </a:solidFill>
              </a:rPr>
              <a:t> and </a:t>
            </a:r>
            <a:r>
              <a:rPr lang="en">
                <a:solidFill>
                  <a:schemeClr val="lt2"/>
                </a:solidFill>
              </a:rPr>
              <a:t>children’s hospitals</a:t>
            </a:r>
            <a:r>
              <a:rPr lang="en">
                <a:solidFill>
                  <a:srgbClr val="FFFFFF"/>
                </a:solidFill>
              </a:rPr>
              <a:t>. → These locations are where we would not expect heroin use to take place, and so logically expect to see low correlations</a:t>
            </a:r>
            <a:endParaRPr>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Relationships Uncovered:</a:t>
            </a:r>
            <a:endParaRPr/>
          </a:p>
          <a:p>
            <a:pPr indent="0" lvl="0" marL="0" rtl="0" algn="l">
              <a:spcBef>
                <a:spcPts val="0"/>
              </a:spcBef>
              <a:spcAft>
                <a:spcPts val="0"/>
              </a:spcAft>
              <a:buNone/>
            </a:pPr>
            <a:r>
              <a:rPr lang="en"/>
              <a:t>Opioid EMS Calls and Wastewater in Tempe</a:t>
            </a:r>
            <a:endParaRPr/>
          </a:p>
        </p:txBody>
      </p:sp>
      <p:sp>
        <p:nvSpPr>
          <p:cNvPr id="345" name="Google Shape;345;p46"/>
          <p:cNvSpPr txBox="1"/>
          <p:nvPr>
            <p:ph idx="1" type="body"/>
          </p:nvPr>
        </p:nvSpPr>
        <p:spPr>
          <a:xfrm>
            <a:off x="1297500" y="1567550"/>
            <a:ext cx="7038900" cy="343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solidFill>
                  <a:schemeClr val="lt2"/>
                </a:solidFill>
              </a:rPr>
              <a:t>Hispanic and male individuals</a:t>
            </a:r>
            <a:r>
              <a:rPr lang="en"/>
              <a:t> are associated with </a:t>
            </a:r>
            <a:r>
              <a:rPr lang="en">
                <a:solidFill>
                  <a:schemeClr val="lt2"/>
                </a:solidFill>
              </a:rPr>
              <a:t>opioid EMS calls</a:t>
            </a:r>
            <a:r>
              <a:rPr lang="en"/>
              <a:t>  in Tempe, reflecting the city’s different demographics compared to Cincinnati</a:t>
            </a:r>
            <a:endParaRPr/>
          </a:p>
          <a:p>
            <a:pPr indent="-311150" lvl="0" marL="457200" rtl="0" algn="l">
              <a:spcBef>
                <a:spcPts val="0"/>
              </a:spcBef>
              <a:spcAft>
                <a:spcPts val="0"/>
              </a:spcAft>
              <a:buSzPts val="1300"/>
              <a:buAutoNum type="arabicPeriod"/>
            </a:pPr>
            <a:r>
              <a:rPr lang="en"/>
              <a:t>Substantial amount of noise in the results does not yield clear conclusions for EMS calls → We think that this could be due to the fact that the city does not make a distinction between type of opioid used</a:t>
            </a:r>
            <a:endParaRPr b="1" u="sng">
              <a:solidFill>
                <a:schemeClr val="lt2"/>
              </a:solidFill>
            </a:endParaRPr>
          </a:p>
          <a:p>
            <a:pPr indent="-311150" lvl="0" marL="457200" rtl="0" algn="l">
              <a:spcBef>
                <a:spcPts val="0"/>
              </a:spcBef>
              <a:spcAft>
                <a:spcPts val="0"/>
              </a:spcAft>
              <a:buClr>
                <a:srgbClr val="FFFFFF"/>
              </a:buClr>
              <a:buSzPts val="1300"/>
              <a:buAutoNum type="arabicPeriod"/>
            </a:pPr>
            <a:r>
              <a:rPr lang="en">
                <a:solidFill>
                  <a:srgbClr val="FFFFFF"/>
                </a:solidFill>
              </a:rPr>
              <a:t>Wastewater results vary substantially between drugs</a:t>
            </a:r>
            <a:endParaRPr>
              <a:solidFill>
                <a:srgbClr val="FFFFFF"/>
              </a:solidFill>
            </a:endParaRPr>
          </a:p>
          <a:p>
            <a:pPr indent="-298450" lvl="1" marL="914400" rtl="0" algn="l">
              <a:spcBef>
                <a:spcPts val="0"/>
              </a:spcBef>
              <a:spcAft>
                <a:spcPts val="0"/>
              </a:spcAft>
              <a:buClr>
                <a:srgbClr val="FFFFFF"/>
              </a:buClr>
              <a:buSzPts val="1100"/>
              <a:buAutoNum type="alphaLcPeriod"/>
            </a:pPr>
            <a:r>
              <a:rPr lang="en">
                <a:solidFill>
                  <a:schemeClr val="lt2"/>
                </a:solidFill>
              </a:rPr>
              <a:t>Oxycodone and Codeine</a:t>
            </a:r>
            <a:r>
              <a:rPr lang="en">
                <a:solidFill>
                  <a:srgbClr val="FFFFFF"/>
                </a:solidFill>
              </a:rPr>
              <a:t> are both </a:t>
            </a:r>
            <a:r>
              <a:rPr lang="en">
                <a:solidFill>
                  <a:schemeClr val="lt2"/>
                </a:solidFill>
              </a:rPr>
              <a:t>positively associated</a:t>
            </a:r>
            <a:r>
              <a:rPr lang="en">
                <a:solidFill>
                  <a:srgbClr val="FFFFFF"/>
                </a:solidFill>
              </a:rPr>
              <a:t> with </a:t>
            </a:r>
            <a:r>
              <a:rPr lang="en">
                <a:solidFill>
                  <a:schemeClr val="lt2"/>
                </a:solidFill>
              </a:rPr>
              <a:t>older populations, nursing homes and pharmacies </a:t>
            </a:r>
            <a:r>
              <a:rPr lang="en">
                <a:solidFill>
                  <a:srgbClr val="FFFFFF"/>
                </a:solidFill>
              </a:rPr>
              <a:t>→ This makes sense, as wastewater estimates also pickup legal drug use and these facilities/groups are likely to be legally prescribed </a:t>
            </a:r>
            <a:endParaRPr>
              <a:solidFill>
                <a:srgbClr val="FFFFFF"/>
              </a:solidFill>
            </a:endParaRPr>
          </a:p>
          <a:p>
            <a:pPr indent="-298450" lvl="1" marL="914400" rtl="0" algn="l">
              <a:spcBef>
                <a:spcPts val="0"/>
              </a:spcBef>
              <a:spcAft>
                <a:spcPts val="0"/>
              </a:spcAft>
              <a:buClr>
                <a:srgbClr val="FFFFFF"/>
              </a:buClr>
              <a:buSzPts val="1100"/>
              <a:buAutoNum type="alphaLcPeriod"/>
            </a:pPr>
            <a:r>
              <a:rPr lang="en">
                <a:solidFill>
                  <a:schemeClr val="lt2"/>
                </a:solidFill>
              </a:rPr>
              <a:t>Hispanic individuals</a:t>
            </a:r>
            <a:r>
              <a:rPr lang="en">
                <a:solidFill>
                  <a:srgbClr val="FFFFFF"/>
                </a:solidFill>
              </a:rPr>
              <a:t> show a </a:t>
            </a:r>
            <a:r>
              <a:rPr lang="en">
                <a:solidFill>
                  <a:schemeClr val="lt2"/>
                </a:solidFill>
              </a:rPr>
              <a:t>positive association with Heroin</a:t>
            </a:r>
            <a:r>
              <a:rPr lang="en">
                <a:solidFill>
                  <a:srgbClr val="FFFFFF"/>
                </a:solidFill>
              </a:rPr>
              <a:t>, while </a:t>
            </a:r>
            <a:r>
              <a:rPr lang="en">
                <a:solidFill>
                  <a:schemeClr val="lt2"/>
                </a:solidFill>
              </a:rPr>
              <a:t>men </a:t>
            </a:r>
            <a:r>
              <a:rPr lang="en">
                <a:solidFill>
                  <a:srgbClr val="FFFFFF"/>
                </a:solidFill>
              </a:rPr>
              <a:t>tend show one with </a:t>
            </a:r>
            <a:r>
              <a:rPr lang="en">
                <a:solidFill>
                  <a:schemeClr val="lt2"/>
                </a:solidFill>
              </a:rPr>
              <a:t>Fentanyl</a:t>
            </a:r>
            <a:r>
              <a:rPr lang="en">
                <a:solidFill>
                  <a:srgbClr val="FFFFFF"/>
                </a:solidFill>
              </a:rPr>
              <a:t>, suggesting that these groups may be different subgroups encompassed in the EMS results</a:t>
            </a:r>
            <a:endParaRPr>
              <a:solidFill>
                <a:srgbClr val="FFFFFF"/>
              </a:solidFill>
            </a:endParaRPr>
          </a:p>
          <a:p>
            <a:pPr indent="-311150" lvl="0" marL="457200" rtl="0" algn="l">
              <a:spcBef>
                <a:spcPts val="0"/>
              </a:spcBef>
              <a:spcAft>
                <a:spcPts val="0"/>
              </a:spcAft>
              <a:buClr>
                <a:srgbClr val="FFFFFF"/>
              </a:buClr>
              <a:buSzPts val="1300"/>
              <a:buAutoNum type="arabicPeriod"/>
            </a:pPr>
            <a:r>
              <a:rPr lang="en">
                <a:solidFill>
                  <a:srgbClr val="FFFFFF"/>
                </a:solidFill>
              </a:rPr>
              <a:t>Noise in the facilities results in wastewater models could be a result of the large size of the waste water site collection areas. Ex. It’s plausible that there is a spurrious correlation between Heroin use and nursing homes, because sites collection areas encompass multiple neighborhoods that may have very different underlying characteristics</a:t>
            </a:r>
            <a:endParaRPr>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and Future Considerations</a:t>
            </a:r>
            <a:endParaRPr/>
          </a:p>
        </p:txBody>
      </p:sp>
      <p:sp>
        <p:nvSpPr>
          <p:cNvPr id="351" name="Google Shape;351;p47"/>
          <p:cNvSpPr txBox="1"/>
          <p:nvPr>
            <p:ph idx="1" type="body"/>
          </p:nvPr>
        </p:nvSpPr>
        <p:spPr>
          <a:xfrm>
            <a:off x="1052550" y="1307850"/>
            <a:ext cx="7038900" cy="3333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u="sng"/>
              <a:t>Ecological fallacy in wastewater data</a:t>
            </a:r>
            <a:r>
              <a:rPr lang="en"/>
              <a:t> → site collection areas encompass multiple block groups, and relationships at this level may not be representative of usage patterns in the smaller spatial units they contain</a:t>
            </a:r>
            <a:endParaRPr/>
          </a:p>
          <a:p>
            <a:pPr indent="-311150" lvl="0" marL="457200" rtl="0" algn="l">
              <a:spcBef>
                <a:spcPts val="1000"/>
              </a:spcBef>
              <a:spcAft>
                <a:spcPts val="0"/>
              </a:spcAft>
              <a:buSzPts val="1300"/>
              <a:buAutoNum type="arabicPeriod"/>
            </a:pPr>
            <a:r>
              <a:rPr lang="en" u="sng"/>
              <a:t>“User profiles” are different depending on the Opioid</a:t>
            </a:r>
            <a:r>
              <a:rPr lang="en"/>
              <a:t> examined. EMS data that does not distinguish between type of drug may introduce significant amounts of noise and confounding relationships into the data</a:t>
            </a:r>
            <a:endParaRPr/>
          </a:p>
          <a:p>
            <a:pPr indent="-311150" lvl="0" marL="457200" rtl="0" algn="l">
              <a:spcBef>
                <a:spcPts val="1000"/>
              </a:spcBef>
              <a:spcAft>
                <a:spcPts val="0"/>
              </a:spcAft>
              <a:buSzPts val="1300"/>
              <a:buAutoNum type="arabicPeriod"/>
            </a:pPr>
            <a:r>
              <a:rPr lang="en" u="sng"/>
              <a:t>EMS typically reflect where a user overdosed or was arrested,</a:t>
            </a:r>
            <a:r>
              <a:rPr lang="en"/>
              <a:t> which is often not where that individual lives. So, </a:t>
            </a:r>
            <a:r>
              <a:rPr lang="en" u="sng"/>
              <a:t>models that rely on households</a:t>
            </a:r>
            <a:r>
              <a:rPr lang="en"/>
              <a:t> or neighborhood demographic data </a:t>
            </a:r>
            <a:r>
              <a:rPr lang="en" u="sng"/>
              <a:t>may not be as predictive</a:t>
            </a:r>
            <a:r>
              <a:rPr lang="en"/>
              <a:t> compared to ones that consider other features of an environment (e.g. parking lots or vacant areas) where usage might occur</a:t>
            </a:r>
            <a:endParaRPr/>
          </a:p>
          <a:p>
            <a:pPr indent="-311150" lvl="0" marL="457200" rtl="0" algn="l">
              <a:spcBef>
                <a:spcPts val="1000"/>
              </a:spcBef>
              <a:spcAft>
                <a:spcPts val="1000"/>
              </a:spcAft>
              <a:buSzPts val="1300"/>
              <a:buAutoNum type="arabicPeriod"/>
            </a:pPr>
            <a:r>
              <a:rPr lang="en"/>
              <a:t>Wastewater data is limited, but demographic and household data may be a good predictor of this construct for opioid use because individuals are likely to eventually return home and “pass” the opioids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Conclusions/Recommendations to Policy Makers and Data Analysts</a:t>
            </a:r>
            <a:endParaRPr/>
          </a:p>
        </p:txBody>
      </p:sp>
      <p:sp>
        <p:nvSpPr>
          <p:cNvPr id="357" name="Google Shape;357;p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u="sng"/>
              <a:t>Opioids  and opioid users are not </a:t>
            </a:r>
            <a:r>
              <a:rPr lang="en" u="sng"/>
              <a:t>interchangeable</a:t>
            </a:r>
            <a:r>
              <a:rPr lang="en"/>
              <a:t> - different substances have different user profiles and root causes, and will likely need different intervention strategies too</a:t>
            </a:r>
            <a:endParaRPr/>
          </a:p>
          <a:p>
            <a:pPr indent="-311150" lvl="0" marL="457200" rtl="0" algn="l">
              <a:spcBef>
                <a:spcPts val="0"/>
              </a:spcBef>
              <a:spcAft>
                <a:spcPts val="0"/>
              </a:spcAft>
              <a:buSzPts val="1300"/>
              <a:buAutoNum type="arabicPeriod"/>
            </a:pPr>
            <a:r>
              <a:rPr lang="en" u="sng"/>
              <a:t>Localize the problem </a:t>
            </a:r>
            <a:r>
              <a:rPr lang="en"/>
              <a:t> - Opioid use varies spatially and models benefit from accounting for this variation. Collecting data at small spatial units - such as the census tract or block group level - can help uncover which types of households and which neighborhood features may be correlated with opioid use and could benefit from potential interventions</a:t>
            </a:r>
            <a:endParaRPr/>
          </a:p>
          <a:p>
            <a:pPr indent="-311150" lvl="0" marL="457200" rtl="0" algn="l">
              <a:spcBef>
                <a:spcPts val="0"/>
              </a:spcBef>
              <a:spcAft>
                <a:spcPts val="0"/>
              </a:spcAft>
              <a:buSzPts val="1300"/>
              <a:buAutoNum type="arabicPeriod"/>
            </a:pPr>
            <a:r>
              <a:rPr lang="en" u="sng"/>
              <a:t>Develop more proxies to measure opioid use</a:t>
            </a:r>
            <a:r>
              <a:rPr lang="en"/>
              <a:t> - both EMS calls and wastewater estimates are flawed measures of opioid use that only tell part of the story. Models that consider additional and novel data sources to reflect potential opioid usage can help identify key risk factors and root causes by providing assurances of construct validity.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Proxies for Opioid Use and Units of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Opioid-Related EMS Calls  </a:t>
            </a:r>
            <a:endParaRPr/>
          </a:p>
        </p:txBody>
      </p:sp>
      <p:sp>
        <p:nvSpPr>
          <p:cNvPr id="159" name="Google Shape;159;p17"/>
          <p:cNvSpPr txBox="1"/>
          <p:nvPr>
            <p:ph idx="1" type="body"/>
          </p:nvPr>
        </p:nvSpPr>
        <p:spPr>
          <a:xfrm>
            <a:off x="1052550" y="1258200"/>
            <a:ext cx="7038900" cy="37584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a:t>Measuring opioid use as the count of emergency service (EMS) calls in a given Census block group and year-month in the sample for both Cincinnati and Tempe.</a:t>
            </a:r>
            <a:endParaRPr/>
          </a:p>
          <a:p>
            <a:pPr indent="-311150" lvl="0" marL="457200" rtl="0" algn="l">
              <a:spcBef>
                <a:spcPts val="1000"/>
              </a:spcBef>
              <a:spcAft>
                <a:spcPts val="0"/>
              </a:spcAft>
              <a:buSzPts val="1300"/>
              <a:buChar char="●"/>
            </a:pPr>
            <a:r>
              <a:rPr lang="en"/>
              <a:t>EMS calls are available as point data. Each point that falls in a block group is totalled up for that block group and then the block group totals are segmented by year-month.</a:t>
            </a:r>
            <a:endParaRPr/>
          </a:p>
          <a:p>
            <a:pPr indent="-311150" lvl="0" marL="457200" rtl="0" algn="l">
              <a:spcBef>
                <a:spcPts val="1000"/>
              </a:spcBef>
              <a:spcAft>
                <a:spcPts val="0"/>
              </a:spcAft>
              <a:buSzPts val="1300"/>
              <a:buChar char="●"/>
            </a:pPr>
            <a:r>
              <a:rPr lang="en"/>
              <a:t>Ex. of typical unit: 3 EMS calls in September 2017 in Cincinnati block group 13.</a:t>
            </a:r>
            <a:endParaRPr/>
          </a:p>
          <a:p>
            <a:pPr indent="-311150" lvl="0" marL="457200" rtl="0" algn="l">
              <a:spcBef>
                <a:spcPts val="1000"/>
              </a:spcBef>
              <a:spcAft>
                <a:spcPts val="0"/>
              </a:spcAft>
              <a:buSzPts val="1300"/>
              <a:buChar char="●"/>
            </a:pPr>
            <a:r>
              <a:rPr lang="en"/>
              <a:t>5,912 EMS calls available in Cincinnati</a:t>
            </a:r>
            <a:endParaRPr/>
          </a:p>
          <a:p>
            <a:pPr indent="-298450" lvl="1" marL="914400" rtl="0" algn="l">
              <a:spcBef>
                <a:spcPts val="0"/>
              </a:spcBef>
              <a:spcAft>
                <a:spcPts val="0"/>
              </a:spcAft>
              <a:buSzPts val="1100"/>
              <a:buChar char="○"/>
            </a:pPr>
            <a:r>
              <a:rPr lang="en"/>
              <a:t>284 block groups X 38 year-months in sample = 10,792 possible observations</a:t>
            </a:r>
            <a:endParaRPr/>
          </a:p>
          <a:p>
            <a:pPr indent="-298450" lvl="1" marL="914400" rtl="0" algn="l">
              <a:spcBef>
                <a:spcPts val="0"/>
              </a:spcBef>
              <a:spcAft>
                <a:spcPts val="0"/>
              </a:spcAft>
              <a:buSzPts val="1100"/>
              <a:buChar char="○"/>
            </a:pPr>
            <a:r>
              <a:rPr lang="en"/>
              <a:t>7,174 when dropping block-group/year-month pairs where there is no covariate data</a:t>
            </a:r>
            <a:endParaRPr/>
          </a:p>
          <a:p>
            <a:pPr indent="-298450" lvl="1" marL="914400" rtl="0" algn="l">
              <a:spcBef>
                <a:spcPts val="0"/>
              </a:spcBef>
              <a:spcAft>
                <a:spcPts val="0"/>
              </a:spcAft>
              <a:buClr>
                <a:srgbClr val="A9F6D0"/>
              </a:buClr>
              <a:buSzPts val="1100"/>
              <a:buChar char="○"/>
            </a:pPr>
            <a:r>
              <a:rPr lang="en" u="sng">
                <a:solidFill>
                  <a:srgbClr val="A9F6D0"/>
                </a:solidFill>
              </a:rPr>
              <a:t>EMS calls are only heroin related</a:t>
            </a:r>
            <a:endParaRPr u="sng">
              <a:solidFill>
                <a:srgbClr val="A9F6D0"/>
              </a:solidFill>
            </a:endParaRPr>
          </a:p>
          <a:p>
            <a:pPr indent="-311150" lvl="0" marL="457200" rtl="0" algn="l">
              <a:spcBef>
                <a:spcPts val="1000"/>
              </a:spcBef>
              <a:spcAft>
                <a:spcPts val="0"/>
              </a:spcAft>
              <a:buSzPts val="1300"/>
              <a:buChar char="●"/>
            </a:pPr>
            <a:r>
              <a:rPr lang="en"/>
              <a:t>675 EMS calls available in Tempe </a:t>
            </a:r>
            <a:endParaRPr/>
          </a:p>
          <a:p>
            <a:pPr indent="-298450" lvl="1" marL="914400" rtl="0" algn="l">
              <a:spcBef>
                <a:spcPts val="0"/>
              </a:spcBef>
              <a:spcAft>
                <a:spcPts val="0"/>
              </a:spcAft>
              <a:buSzPts val="1100"/>
              <a:buChar char="○"/>
            </a:pPr>
            <a:r>
              <a:rPr lang="en"/>
              <a:t>109 block groups X 33 year-months in sample = 3,597 possible observations </a:t>
            </a:r>
            <a:endParaRPr/>
          </a:p>
          <a:p>
            <a:pPr indent="-298450" lvl="1" marL="914400" rtl="0" algn="l">
              <a:spcBef>
                <a:spcPts val="0"/>
              </a:spcBef>
              <a:spcAft>
                <a:spcPts val="0"/>
              </a:spcAft>
              <a:buSzPts val="1100"/>
              <a:buChar char="○"/>
            </a:pPr>
            <a:r>
              <a:rPr lang="en"/>
              <a:t>2,508 when dropping block-group/year-month pairs where there is no covariate data</a:t>
            </a:r>
            <a:endParaRPr/>
          </a:p>
          <a:p>
            <a:pPr indent="-298450" lvl="1" marL="914400" rtl="0" algn="l">
              <a:spcBef>
                <a:spcPts val="0"/>
              </a:spcBef>
              <a:spcAft>
                <a:spcPts val="0"/>
              </a:spcAft>
              <a:buClr>
                <a:srgbClr val="A9F6D0"/>
              </a:buClr>
              <a:buSzPts val="1100"/>
              <a:buChar char="○"/>
            </a:pPr>
            <a:r>
              <a:rPr lang="en" u="sng">
                <a:solidFill>
                  <a:srgbClr val="A9F6D0"/>
                </a:solidFill>
              </a:rPr>
              <a:t>EMS calls  are all opioid-related cases</a:t>
            </a:r>
            <a:endParaRPr u="sng">
              <a:solidFill>
                <a:srgbClr val="A9F6D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EMS Call Heat Maps for Cincinnati (L) and Tempe (R)</a:t>
            </a:r>
            <a:endParaRPr/>
          </a:p>
        </p:txBody>
      </p:sp>
      <p:pic>
        <p:nvPicPr>
          <p:cNvPr id="165" name="Google Shape;165;p18"/>
          <p:cNvPicPr preferRelativeResize="0"/>
          <p:nvPr/>
        </p:nvPicPr>
        <p:blipFill rotWithShape="1">
          <a:blip r:embed="rId3">
            <a:alphaModFix/>
          </a:blip>
          <a:srcRect b="22582" l="0" r="0" t="0"/>
          <a:stretch/>
        </p:blipFill>
        <p:spPr>
          <a:xfrm>
            <a:off x="470650" y="1594200"/>
            <a:ext cx="4519051" cy="2968901"/>
          </a:xfrm>
          <a:prstGeom prst="rect">
            <a:avLst/>
          </a:prstGeom>
          <a:noFill/>
          <a:ln>
            <a:noFill/>
          </a:ln>
        </p:spPr>
      </p:pic>
      <p:pic>
        <p:nvPicPr>
          <p:cNvPr id="166" name="Google Shape;166;p18"/>
          <p:cNvPicPr preferRelativeResize="0"/>
          <p:nvPr/>
        </p:nvPicPr>
        <p:blipFill>
          <a:blip r:embed="rId4">
            <a:alphaModFix/>
          </a:blip>
          <a:stretch>
            <a:fillRect/>
          </a:stretch>
        </p:blipFill>
        <p:spPr>
          <a:xfrm>
            <a:off x="5384975" y="1407325"/>
            <a:ext cx="3153726" cy="3535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140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EMS Calls in Year-Month/Block-Group Pairs Appear Poisson Distributed </a:t>
            </a:r>
            <a:endParaRPr/>
          </a:p>
        </p:txBody>
      </p:sp>
      <p:pic>
        <p:nvPicPr>
          <p:cNvPr descr="/Users/drewgobbi/Documents/GitHub/OpioidWasteWaterPilot/ems_hist.png" id="172" name="Google Shape;172;p19"/>
          <p:cNvPicPr preferRelativeResize="0"/>
          <p:nvPr/>
        </p:nvPicPr>
        <p:blipFill rotWithShape="1">
          <a:blip r:embed="rId3">
            <a:alphaModFix/>
          </a:blip>
          <a:srcRect b="5979" l="4269" r="4705" t="0"/>
          <a:stretch/>
        </p:blipFill>
        <p:spPr>
          <a:xfrm>
            <a:off x="1484575" y="1407950"/>
            <a:ext cx="6406575" cy="3457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Controlling for Temporal Variation in Opioid Related EMS Calls</a:t>
            </a:r>
            <a:endParaRPr/>
          </a:p>
        </p:txBody>
      </p:sp>
      <p:sp>
        <p:nvSpPr>
          <p:cNvPr id="178" name="Google Shape;178;p20"/>
          <p:cNvSpPr txBox="1"/>
          <p:nvPr>
            <p:ph idx="1" type="body"/>
          </p:nvPr>
        </p:nvSpPr>
        <p:spPr>
          <a:xfrm>
            <a:off x="1052550" y="1439550"/>
            <a:ext cx="7038900" cy="36597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a:t>It’s reasonably likely that the data could follow a time series process and that an observation in a given location in current year month can be a function of the past values in that same location.</a:t>
            </a:r>
            <a:endParaRPr/>
          </a:p>
          <a:p>
            <a:pPr indent="-311150" lvl="0" marL="457200" rtl="0" algn="l">
              <a:spcBef>
                <a:spcPts val="1000"/>
              </a:spcBef>
              <a:spcAft>
                <a:spcPts val="0"/>
              </a:spcAft>
              <a:buSzPts val="1300"/>
              <a:buChar char="●"/>
            </a:pPr>
            <a:r>
              <a:rPr lang="en"/>
              <a:t>We test for stationarity using an augmented dicky fuller (ADF) test for the EMS calls in each block group</a:t>
            </a:r>
            <a:endParaRPr/>
          </a:p>
          <a:p>
            <a:pPr indent="-298450" lvl="1" marL="914400" rtl="0" algn="l">
              <a:spcBef>
                <a:spcPts val="1000"/>
              </a:spcBef>
              <a:spcAft>
                <a:spcPts val="0"/>
              </a:spcAft>
              <a:buSzPts val="1100"/>
              <a:buChar char="○"/>
            </a:pPr>
            <a:r>
              <a:rPr lang="en"/>
              <a:t>In Cincinnati 39/284 block groups are non-stationary. </a:t>
            </a:r>
            <a:r>
              <a:rPr lang="en">
                <a:solidFill>
                  <a:srgbClr val="A9F6D0"/>
                </a:solidFill>
              </a:rPr>
              <a:t>14% of EMS calls occur in non-stationary block groups.</a:t>
            </a:r>
            <a:endParaRPr>
              <a:solidFill>
                <a:srgbClr val="A9F6D0"/>
              </a:solidFill>
            </a:endParaRPr>
          </a:p>
          <a:p>
            <a:pPr indent="-298450" lvl="1" marL="914400" rtl="0" algn="l">
              <a:spcBef>
                <a:spcPts val="0"/>
              </a:spcBef>
              <a:spcAft>
                <a:spcPts val="0"/>
              </a:spcAft>
              <a:buSzPts val="1100"/>
              <a:buChar char="○"/>
            </a:pPr>
            <a:r>
              <a:rPr lang="en"/>
              <a:t>In Tempe 24/109 block groups are non-stationary. </a:t>
            </a:r>
            <a:r>
              <a:rPr lang="en">
                <a:solidFill>
                  <a:srgbClr val="A9F6D0"/>
                </a:solidFill>
              </a:rPr>
              <a:t>30% of total EMS calls occur in non-stationary BGs.</a:t>
            </a:r>
            <a:endParaRPr>
              <a:solidFill>
                <a:srgbClr val="A9F6D0"/>
              </a:solidFill>
            </a:endParaRPr>
          </a:p>
          <a:p>
            <a:pPr indent="-311150" lvl="0" marL="457200" rtl="0" algn="l">
              <a:spcBef>
                <a:spcPts val="0"/>
              </a:spcBef>
              <a:spcAft>
                <a:spcPts val="0"/>
              </a:spcAft>
              <a:buClr>
                <a:srgbClr val="FFFFFF"/>
              </a:buClr>
              <a:buSzPts val="1300"/>
              <a:buChar char="●"/>
            </a:pPr>
            <a:r>
              <a:rPr lang="en">
                <a:solidFill>
                  <a:srgbClr val="FFFFFF"/>
                </a:solidFill>
              </a:rPr>
              <a:t>Non-stationary block groups are assessed in separate regression models from the stationary ones. Regressions occur on the </a:t>
            </a:r>
            <a:r>
              <a:rPr lang="en">
                <a:solidFill>
                  <a:srgbClr val="A9F6D0"/>
                </a:solidFill>
              </a:rPr>
              <a:t>monthly differences</a:t>
            </a:r>
            <a:r>
              <a:rPr lang="en">
                <a:solidFill>
                  <a:srgbClr val="FFFFFF"/>
                </a:solidFill>
              </a:rPr>
              <a:t>, rather than level terms.</a:t>
            </a:r>
            <a:endParaRPr>
              <a:solidFill>
                <a:srgbClr val="FFFFFF"/>
              </a:solidFill>
            </a:endParaRPr>
          </a:p>
          <a:p>
            <a:pPr indent="-311150" lvl="0" marL="457200" rtl="0" algn="l">
              <a:spcBef>
                <a:spcPts val="1000"/>
              </a:spcBef>
              <a:spcAft>
                <a:spcPts val="1000"/>
              </a:spcAft>
              <a:buClr>
                <a:srgbClr val="FFFFFF"/>
              </a:buClr>
              <a:buSzPts val="1300"/>
              <a:buChar char="●"/>
            </a:pPr>
            <a:r>
              <a:rPr lang="en">
                <a:solidFill>
                  <a:srgbClr val="FFFFFF"/>
                </a:solidFill>
              </a:rPr>
              <a:t>Differenced series generally pass the ADF test, and examinations of the autocorrelation functions partial autocorrelation functions of non-stationary block groups suggest that adding additional autoregressive or moving average terms is unnecessary.</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Wastewater Estimates of Opioid Users in Tempe</a:t>
            </a:r>
            <a:endParaRPr/>
          </a:p>
        </p:txBody>
      </p:sp>
      <p:sp>
        <p:nvSpPr>
          <p:cNvPr id="184" name="Google Shape;184;p21"/>
          <p:cNvSpPr txBox="1"/>
          <p:nvPr>
            <p:ph idx="1" type="body"/>
          </p:nvPr>
        </p:nvSpPr>
        <p:spPr>
          <a:xfrm>
            <a:off x="1052550" y="1567550"/>
            <a:ext cx="7038900" cy="29112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a:t>Tempe city government and Arizona State University (ASU) have been testing the city’s wastewater for the population normalized mass load (PNML) of opioids.</a:t>
            </a:r>
            <a:endParaRPr/>
          </a:p>
          <a:p>
            <a:pPr indent="-311150" lvl="0" marL="457200" rtl="0" algn="l">
              <a:spcBef>
                <a:spcPts val="1000"/>
              </a:spcBef>
              <a:spcAft>
                <a:spcPts val="0"/>
              </a:spcAft>
              <a:buSzPts val="1300"/>
              <a:buChar char="●"/>
            </a:pPr>
            <a:r>
              <a:rPr lang="en"/>
              <a:t>PNML gives a baseline estimate of mg/day/1,000 individuals in an area.</a:t>
            </a:r>
            <a:endParaRPr/>
          </a:p>
          <a:p>
            <a:pPr indent="-311150" lvl="0" marL="457200" rtl="0" algn="l">
              <a:spcBef>
                <a:spcPts val="1000"/>
              </a:spcBef>
              <a:spcAft>
                <a:spcPts val="0"/>
              </a:spcAft>
              <a:buSzPts val="1300"/>
              <a:buChar char="●"/>
            </a:pPr>
            <a:r>
              <a:rPr lang="en"/>
              <a:t>Dividing the estimate by the average opioid dose expected of a user in mg/day gives the wastewater estimated number of users per 1,000.</a:t>
            </a:r>
            <a:endParaRPr/>
          </a:p>
          <a:p>
            <a:pPr indent="-311150" lvl="0" marL="457200" rtl="0" algn="l">
              <a:spcBef>
                <a:spcPts val="1000"/>
              </a:spcBef>
              <a:spcAft>
                <a:spcPts val="0"/>
              </a:spcAft>
              <a:buSzPts val="1300"/>
              <a:buChar char="●"/>
            </a:pPr>
            <a:r>
              <a:rPr lang="en"/>
              <a:t>We test the same covariates used in the EMS call model  on these estimates.</a:t>
            </a:r>
            <a:endParaRPr/>
          </a:p>
          <a:p>
            <a:pPr indent="-311150" lvl="0" marL="457200" rtl="0" algn="l">
              <a:spcBef>
                <a:spcPts val="1000"/>
              </a:spcBef>
              <a:spcAft>
                <a:spcPts val="1000"/>
              </a:spcAft>
              <a:buSzPts val="1300"/>
              <a:buChar char="●"/>
            </a:pPr>
            <a:r>
              <a:rPr lang="en"/>
              <a:t>Wastewater estimates are available for Heroin, Oxycodone, Fentanyl, and Codeine.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