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notesMasterIdLst>
    <p:notesMasterId r:id="rId32"/>
  </p:notesMasterIdLst>
  <p:sldIdLst>
    <p:sldId id="256" r:id="rId3"/>
    <p:sldId id="264" r:id="rId4"/>
    <p:sldId id="257" r:id="rId5"/>
    <p:sldId id="258" r:id="rId6"/>
    <p:sldId id="265" r:id="rId7"/>
    <p:sldId id="288" r:id="rId8"/>
    <p:sldId id="279" r:id="rId9"/>
    <p:sldId id="285" r:id="rId10"/>
    <p:sldId id="267" r:id="rId11"/>
    <p:sldId id="284" r:id="rId12"/>
    <p:sldId id="28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9" r:id="rId21"/>
    <p:sldId id="260" r:id="rId22"/>
    <p:sldId id="262" r:id="rId23"/>
    <p:sldId id="261" r:id="rId24"/>
    <p:sldId id="263" r:id="rId25"/>
    <p:sldId id="282" r:id="rId26"/>
    <p:sldId id="283" r:id="rId27"/>
    <p:sldId id="270" r:id="rId28"/>
    <p:sldId id="271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64"/>
            <p14:sldId id="257"/>
            <p14:sldId id="258"/>
            <p14:sldId id="265"/>
            <p14:sldId id="288"/>
            <p14:sldId id="279"/>
            <p14:sldId id="285"/>
            <p14:sldId id="267"/>
            <p14:sldId id="284"/>
            <p14:sldId id="281"/>
            <p14:sldId id="272"/>
            <p14:sldId id="273"/>
            <p14:sldId id="274"/>
            <p14:sldId id="275"/>
            <p14:sldId id="276"/>
            <p14:sldId id="277"/>
            <p14:sldId id="278"/>
            <p14:sldId id="259"/>
            <p14:sldId id="260"/>
            <p14:sldId id="262"/>
            <p14:sldId id="261"/>
            <p14:sldId id="263"/>
            <p14:sldId id="282"/>
            <p14:sldId id="283"/>
            <p14:sldId id="270"/>
            <p14:sldId id="271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5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84117-9375-4627-AE57-334FB050E6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4F55B2-A547-4D84-8ADF-845288F825F4}">
      <dgm:prSet/>
      <dgm:spPr/>
      <dgm:t>
        <a:bodyPr/>
        <a:lstStyle/>
        <a:p>
          <a:r>
            <a:rPr kumimoji="1" lang="en-US"/>
            <a:t>Different Representations of multiple principal components</a:t>
          </a:r>
          <a:endParaRPr lang="en-US"/>
        </a:p>
      </dgm:t>
    </dgm:pt>
    <dgm:pt modelId="{860B1023-81B0-4225-A992-CBD0A5AEF63F}" type="parTrans" cxnId="{C66ECA50-5016-44D4-B64A-D7071651DA6D}">
      <dgm:prSet/>
      <dgm:spPr/>
      <dgm:t>
        <a:bodyPr/>
        <a:lstStyle/>
        <a:p>
          <a:endParaRPr lang="en-US"/>
        </a:p>
      </dgm:t>
    </dgm:pt>
    <dgm:pt modelId="{8920AE0A-9B63-4174-9767-BF95CAF3C273}" type="sibTrans" cxnId="{C66ECA50-5016-44D4-B64A-D7071651DA6D}">
      <dgm:prSet/>
      <dgm:spPr/>
      <dgm:t>
        <a:bodyPr/>
        <a:lstStyle/>
        <a:p>
          <a:endParaRPr lang="en-US"/>
        </a:p>
      </dgm:t>
    </dgm:pt>
    <dgm:pt modelId="{DD64369E-BEBA-42CD-8565-A7EDB6BF5E70}">
      <dgm:prSet/>
      <dgm:spPr/>
      <dgm:t>
        <a:bodyPr/>
        <a:lstStyle/>
        <a:p>
          <a:r>
            <a:rPr kumimoji="1" lang="en-US"/>
            <a:t>More evaluation methods should be taken into consideration.</a:t>
          </a:r>
          <a:endParaRPr lang="en-US"/>
        </a:p>
      </dgm:t>
    </dgm:pt>
    <dgm:pt modelId="{90D3B907-82F1-4D03-BD3B-D87B04D71218}" type="parTrans" cxnId="{3CCDA77E-0027-41A1-91FE-F53BAAF906C4}">
      <dgm:prSet/>
      <dgm:spPr/>
      <dgm:t>
        <a:bodyPr/>
        <a:lstStyle/>
        <a:p>
          <a:endParaRPr lang="en-US"/>
        </a:p>
      </dgm:t>
    </dgm:pt>
    <dgm:pt modelId="{8EC50E46-7368-4F1F-8ECD-D44CC4CF1844}" type="sibTrans" cxnId="{3CCDA77E-0027-41A1-91FE-F53BAAF906C4}">
      <dgm:prSet/>
      <dgm:spPr/>
      <dgm:t>
        <a:bodyPr/>
        <a:lstStyle/>
        <a:p>
          <a:endParaRPr lang="en-US"/>
        </a:p>
      </dgm:t>
    </dgm:pt>
    <dgm:pt modelId="{9C0547B6-3ABD-4A5B-8D36-BE2EE43C3E8D}">
      <dgm:prSet/>
      <dgm:spPr/>
      <dgm:t>
        <a:bodyPr/>
        <a:lstStyle/>
        <a:p>
          <a:r>
            <a:rPr kumimoji="1" lang="en-US"/>
            <a:t>Different types of word embeddings should be evaluated in the future.</a:t>
          </a:r>
          <a:endParaRPr lang="en-US"/>
        </a:p>
      </dgm:t>
    </dgm:pt>
    <dgm:pt modelId="{EB80AAB5-2B08-4454-B056-6C666A079D05}" type="parTrans" cxnId="{ECF3B958-DDC3-453E-8341-2CDBF77C5D66}">
      <dgm:prSet/>
      <dgm:spPr/>
      <dgm:t>
        <a:bodyPr/>
        <a:lstStyle/>
        <a:p>
          <a:endParaRPr lang="en-US"/>
        </a:p>
      </dgm:t>
    </dgm:pt>
    <dgm:pt modelId="{1E4292BB-55CA-4552-9586-2C50D749468D}" type="sibTrans" cxnId="{ECF3B958-DDC3-453E-8341-2CDBF77C5D66}">
      <dgm:prSet/>
      <dgm:spPr/>
      <dgm:t>
        <a:bodyPr/>
        <a:lstStyle/>
        <a:p>
          <a:endParaRPr lang="en-US"/>
        </a:p>
      </dgm:t>
    </dgm:pt>
    <dgm:pt modelId="{84F708A6-CD03-472F-9CC0-7C25B52FFCB0}" type="pres">
      <dgm:prSet presAssocID="{D6884117-9375-4627-AE57-334FB050E64A}" presName="root" presStyleCnt="0">
        <dgm:presLayoutVars>
          <dgm:dir/>
          <dgm:resizeHandles val="exact"/>
        </dgm:presLayoutVars>
      </dgm:prSet>
      <dgm:spPr/>
    </dgm:pt>
    <dgm:pt modelId="{1A68FCE1-0F22-487C-89D6-36215CEB774E}" type="pres">
      <dgm:prSet presAssocID="{A54F55B2-A547-4D84-8ADF-845288F825F4}" presName="compNode" presStyleCnt="0"/>
      <dgm:spPr/>
    </dgm:pt>
    <dgm:pt modelId="{3F43B2DB-EFCB-4D8F-BC97-2A9B8A4DD00C}" type="pres">
      <dgm:prSet presAssocID="{A54F55B2-A547-4D84-8ADF-845288F825F4}" presName="bgRect" presStyleLbl="bgShp" presStyleIdx="0" presStyleCnt="3"/>
      <dgm:spPr/>
    </dgm:pt>
    <dgm:pt modelId="{5BF3D634-7C04-460F-93DC-BB9CDA74885C}" type="pres">
      <dgm:prSet presAssocID="{A54F55B2-A547-4D84-8ADF-845288F825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5742C88-5207-49C2-BAD8-A758B364822B}" type="pres">
      <dgm:prSet presAssocID="{A54F55B2-A547-4D84-8ADF-845288F825F4}" presName="spaceRect" presStyleCnt="0"/>
      <dgm:spPr/>
    </dgm:pt>
    <dgm:pt modelId="{F521BEF3-8BEC-4413-80C9-7B4950FAB02C}" type="pres">
      <dgm:prSet presAssocID="{A54F55B2-A547-4D84-8ADF-845288F825F4}" presName="parTx" presStyleLbl="revTx" presStyleIdx="0" presStyleCnt="3">
        <dgm:presLayoutVars>
          <dgm:chMax val="0"/>
          <dgm:chPref val="0"/>
        </dgm:presLayoutVars>
      </dgm:prSet>
      <dgm:spPr/>
    </dgm:pt>
    <dgm:pt modelId="{DABE3E2A-3E77-49E6-9965-447681E4A6C7}" type="pres">
      <dgm:prSet presAssocID="{8920AE0A-9B63-4174-9767-BF95CAF3C273}" presName="sibTrans" presStyleCnt="0"/>
      <dgm:spPr/>
    </dgm:pt>
    <dgm:pt modelId="{BF855760-0167-4924-86FE-7ECA3BF86AC6}" type="pres">
      <dgm:prSet presAssocID="{DD64369E-BEBA-42CD-8565-A7EDB6BF5E70}" presName="compNode" presStyleCnt="0"/>
      <dgm:spPr/>
    </dgm:pt>
    <dgm:pt modelId="{59780592-2E1A-4281-AFCD-2468A1AA334B}" type="pres">
      <dgm:prSet presAssocID="{DD64369E-BEBA-42CD-8565-A7EDB6BF5E70}" presName="bgRect" presStyleLbl="bgShp" presStyleIdx="1" presStyleCnt="3"/>
      <dgm:spPr/>
    </dgm:pt>
    <dgm:pt modelId="{22E99B90-5E54-4B7B-A9B7-4ADAA31B979B}" type="pres">
      <dgm:prSet presAssocID="{DD64369E-BEBA-42CD-8565-A7EDB6BF5E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0D5E5F2-FB77-4283-8B9F-2BACCC3598BB}" type="pres">
      <dgm:prSet presAssocID="{DD64369E-BEBA-42CD-8565-A7EDB6BF5E70}" presName="spaceRect" presStyleCnt="0"/>
      <dgm:spPr/>
    </dgm:pt>
    <dgm:pt modelId="{36C65EFF-A5B4-4875-B03A-1343C21FAA95}" type="pres">
      <dgm:prSet presAssocID="{DD64369E-BEBA-42CD-8565-A7EDB6BF5E70}" presName="parTx" presStyleLbl="revTx" presStyleIdx="1" presStyleCnt="3">
        <dgm:presLayoutVars>
          <dgm:chMax val="0"/>
          <dgm:chPref val="0"/>
        </dgm:presLayoutVars>
      </dgm:prSet>
      <dgm:spPr/>
    </dgm:pt>
    <dgm:pt modelId="{76E237DF-9FBA-4658-8F52-675D2D8C41CA}" type="pres">
      <dgm:prSet presAssocID="{8EC50E46-7368-4F1F-8ECD-D44CC4CF1844}" presName="sibTrans" presStyleCnt="0"/>
      <dgm:spPr/>
    </dgm:pt>
    <dgm:pt modelId="{1E830CED-4C85-415E-826A-218761791A3C}" type="pres">
      <dgm:prSet presAssocID="{9C0547B6-3ABD-4A5B-8D36-BE2EE43C3E8D}" presName="compNode" presStyleCnt="0"/>
      <dgm:spPr/>
    </dgm:pt>
    <dgm:pt modelId="{D0682D70-CF63-4C02-865E-997094D5CD34}" type="pres">
      <dgm:prSet presAssocID="{9C0547B6-3ABD-4A5B-8D36-BE2EE43C3E8D}" presName="bgRect" presStyleLbl="bgShp" presStyleIdx="2" presStyleCnt="3"/>
      <dgm:spPr/>
    </dgm:pt>
    <dgm:pt modelId="{773B8A03-9B86-42A6-9E70-4630270E42E5}" type="pres">
      <dgm:prSet presAssocID="{9C0547B6-3ABD-4A5B-8D36-BE2EE43C3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9C6E2A9-DC4A-4E6E-9D44-DB54F135D244}" type="pres">
      <dgm:prSet presAssocID="{9C0547B6-3ABD-4A5B-8D36-BE2EE43C3E8D}" presName="spaceRect" presStyleCnt="0"/>
      <dgm:spPr/>
    </dgm:pt>
    <dgm:pt modelId="{7E666FDB-3F8D-4F80-8518-2B4B249BB534}" type="pres">
      <dgm:prSet presAssocID="{9C0547B6-3ABD-4A5B-8D36-BE2EE43C3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34C519-E158-0649-86B6-A1370B064A90}" type="presOf" srcId="{A54F55B2-A547-4D84-8ADF-845288F825F4}" destId="{F521BEF3-8BEC-4413-80C9-7B4950FAB02C}" srcOrd="0" destOrd="0" presId="urn:microsoft.com/office/officeart/2018/2/layout/IconVerticalSolidList"/>
    <dgm:cxn modelId="{C66ECA50-5016-44D4-B64A-D7071651DA6D}" srcId="{D6884117-9375-4627-AE57-334FB050E64A}" destId="{A54F55B2-A547-4D84-8ADF-845288F825F4}" srcOrd="0" destOrd="0" parTransId="{860B1023-81B0-4225-A992-CBD0A5AEF63F}" sibTransId="{8920AE0A-9B63-4174-9767-BF95CAF3C273}"/>
    <dgm:cxn modelId="{B06C1258-782D-7F4C-B561-13E3CD781CB5}" type="presOf" srcId="{DD64369E-BEBA-42CD-8565-A7EDB6BF5E70}" destId="{36C65EFF-A5B4-4875-B03A-1343C21FAA95}" srcOrd="0" destOrd="0" presId="urn:microsoft.com/office/officeart/2018/2/layout/IconVerticalSolidList"/>
    <dgm:cxn modelId="{ECF3B958-DDC3-453E-8341-2CDBF77C5D66}" srcId="{D6884117-9375-4627-AE57-334FB050E64A}" destId="{9C0547B6-3ABD-4A5B-8D36-BE2EE43C3E8D}" srcOrd="2" destOrd="0" parTransId="{EB80AAB5-2B08-4454-B056-6C666A079D05}" sibTransId="{1E4292BB-55CA-4552-9586-2C50D749468D}"/>
    <dgm:cxn modelId="{8D102469-709E-8841-8569-8180AEC8B91E}" type="presOf" srcId="{D6884117-9375-4627-AE57-334FB050E64A}" destId="{84F708A6-CD03-472F-9CC0-7C25B52FFCB0}" srcOrd="0" destOrd="0" presId="urn:microsoft.com/office/officeart/2018/2/layout/IconVerticalSolidList"/>
    <dgm:cxn modelId="{8707BB6B-C270-3F41-BED9-667697775990}" type="presOf" srcId="{9C0547B6-3ABD-4A5B-8D36-BE2EE43C3E8D}" destId="{7E666FDB-3F8D-4F80-8518-2B4B249BB534}" srcOrd="0" destOrd="0" presId="urn:microsoft.com/office/officeart/2018/2/layout/IconVerticalSolidList"/>
    <dgm:cxn modelId="{3CCDA77E-0027-41A1-91FE-F53BAAF906C4}" srcId="{D6884117-9375-4627-AE57-334FB050E64A}" destId="{DD64369E-BEBA-42CD-8565-A7EDB6BF5E70}" srcOrd="1" destOrd="0" parTransId="{90D3B907-82F1-4D03-BD3B-D87B04D71218}" sibTransId="{8EC50E46-7368-4F1F-8ECD-D44CC4CF1844}"/>
    <dgm:cxn modelId="{095C2065-35B0-5449-90BD-56BA29B23BB2}" type="presParOf" srcId="{84F708A6-CD03-472F-9CC0-7C25B52FFCB0}" destId="{1A68FCE1-0F22-487C-89D6-36215CEB774E}" srcOrd="0" destOrd="0" presId="urn:microsoft.com/office/officeart/2018/2/layout/IconVerticalSolidList"/>
    <dgm:cxn modelId="{8F4AEF64-8716-2046-9BEA-01C768263EDE}" type="presParOf" srcId="{1A68FCE1-0F22-487C-89D6-36215CEB774E}" destId="{3F43B2DB-EFCB-4D8F-BC97-2A9B8A4DD00C}" srcOrd="0" destOrd="0" presId="urn:microsoft.com/office/officeart/2018/2/layout/IconVerticalSolidList"/>
    <dgm:cxn modelId="{20E7AE47-C87F-5D4D-A14D-44028457185C}" type="presParOf" srcId="{1A68FCE1-0F22-487C-89D6-36215CEB774E}" destId="{5BF3D634-7C04-460F-93DC-BB9CDA74885C}" srcOrd="1" destOrd="0" presId="urn:microsoft.com/office/officeart/2018/2/layout/IconVerticalSolidList"/>
    <dgm:cxn modelId="{C69BDF7B-F099-7849-9BA3-B0455C1ACA93}" type="presParOf" srcId="{1A68FCE1-0F22-487C-89D6-36215CEB774E}" destId="{D5742C88-5207-49C2-BAD8-A758B364822B}" srcOrd="2" destOrd="0" presId="urn:microsoft.com/office/officeart/2018/2/layout/IconVerticalSolidList"/>
    <dgm:cxn modelId="{7BD48AA6-CB7B-A745-B8A6-B5F008AF4293}" type="presParOf" srcId="{1A68FCE1-0F22-487C-89D6-36215CEB774E}" destId="{F521BEF3-8BEC-4413-80C9-7B4950FAB02C}" srcOrd="3" destOrd="0" presId="urn:microsoft.com/office/officeart/2018/2/layout/IconVerticalSolidList"/>
    <dgm:cxn modelId="{0EA13817-71BC-0347-95EA-F7A3CBB26879}" type="presParOf" srcId="{84F708A6-CD03-472F-9CC0-7C25B52FFCB0}" destId="{DABE3E2A-3E77-49E6-9965-447681E4A6C7}" srcOrd="1" destOrd="0" presId="urn:microsoft.com/office/officeart/2018/2/layout/IconVerticalSolidList"/>
    <dgm:cxn modelId="{6CB41063-7F0B-D743-8E67-2C4F7E3E1761}" type="presParOf" srcId="{84F708A6-CD03-472F-9CC0-7C25B52FFCB0}" destId="{BF855760-0167-4924-86FE-7ECA3BF86AC6}" srcOrd="2" destOrd="0" presId="urn:microsoft.com/office/officeart/2018/2/layout/IconVerticalSolidList"/>
    <dgm:cxn modelId="{7ED7C18D-F389-6445-B7BB-02FFB1A10DAA}" type="presParOf" srcId="{BF855760-0167-4924-86FE-7ECA3BF86AC6}" destId="{59780592-2E1A-4281-AFCD-2468A1AA334B}" srcOrd="0" destOrd="0" presId="urn:microsoft.com/office/officeart/2018/2/layout/IconVerticalSolidList"/>
    <dgm:cxn modelId="{6695E479-EC90-5D4B-B34B-068463DB65F7}" type="presParOf" srcId="{BF855760-0167-4924-86FE-7ECA3BF86AC6}" destId="{22E99B90-5E54-4B7B-A9B7-4ADAA31B979B}" srcOrd="1" destOrd="0" presId="urn:microsoft.com/office/officeart/2018/2/layout/IconVerticalSolidList"/>
    <dgm:cxn modelId="{DD1AF261-5D67-5A46-8301-D50A88738A2C}" type="presParOf" srcId="{BF855760-0167-4924-86FE-7ECA3BF86AC6}" destId="{E0D5E5F2-FB77-4283-8B9F-2BACCC3598BB}" srcOrd="2" destOrd="0" presId="urn:microsoft.com/office/officeart/2018/2/layout/IconVerticalSolidList"/>
    <dgm:cxn modelId="{9882D7FE-8C75-B043-9B1C-DC8C3665E69B}" type="presParOf" srcId="{BF855760-0167-4924-86FE-7ECA3BF86AC6}" destId="{36C65EFF-A5B4-4875-B03A-1343C21FAA95}" srcOrd="3" destOrd="0" presId="urn:microsoft.com/office/officeart/2018/2/layout/IconVerticalSolidList"/>
    <dgm:cxn modelId="{9D120B3E-29AC-FE44-8282-0D39E9FF003A}" type="presParOf" srcId="{84F708A6-CD03-472F-9CC0-7C25B52FFCB0}" destId="{76E237DF-9FBA-4658-8F52-675D2D8C41CA}" srcOrd="3" destOrd="0" presId="urn:microsoft.com/office/officeart/2018/2/layout/IconVerticalSolidList"/>
    <dgm:cxn modelId="{2C25690C-5CE0-0A46-9DD5-5E92AC7E55B8}" type="presParOf" srcId="{84F708A6-CD03-472F-9CC0-7C25B52FFCB0}" destId="{1E830CED-4C85-415E-826A-218761791A3C}" srcOrd="4" destOrd="0" presId="urn:microsoft.com/office/officeart/2018/2/layout/IconVerticalSolidList"/>
    <dgm:cxn modelId="{83282872-19AE-A74E-BD61-3C26FE980A5E}" type="presParOf" srcId="{1E830CED-4C85-415E-826A-218761791A3C}" destId="{D0682D70-CF63-4C02-865E-997094D5CD34}" srcOrd="0" destOrd="0" presId="urn:microsoft.com/office/officeart/2018/2/layout/IconVerticalSolidList"/>
    <dgm:cxn modelId="{1E3F5A5E-5FB8-364B-85F9-325EEA45EB1A}" type="presParOf" srcId="{1E830CED-4C85-415E-826A-218761791A3C}" destId="{773B8A03-9B86-42A6-9E70-4630270E42E5}" srcOrd="1" destOrd="0" presId="urn:microsoft.com/office/officeart/2018/2/layout/IconVerticalSolidList"/>
    <dgm:cxn modelId="{259D8078-85B0-5F4B-8026-160E579ECB1A}" type="presParOf" srcId="{1E830CED-4C85-415E-826A-218761791A3C}" destId="{E9C6E2A9-DC4A-4E6E-9D44-DB54F135D244}" srcOrd="2" destOrd="0" presId="urn:microsoft.com/office/officeart/2018/2/layout/IconVerticalSolidList"/>
    <dgm:cxn modelId="{E22BABC5-EF41-404B-A0A2-53534BC749B8}" type="presParOf" srcId="{1E830CED-4C85-415E-826A-218761791A3C}" destId="{7E666FDB-3F8D-4F80-8518-2B4B249BB5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3B2DB-EFCB-4D8F-BC97-2A9B8A4DD00C}">
      <dsp:nvSpPr>
        <dsp:cNvPr id="0" name=""/>
        <dsp:cNvSpPr/>
      </dsp:nvSpPr>
      <dsp:spPr>
        <a:xfrm>
          <a:off x="0" y="386"/>
          <a:ext cx="7745505" cy="905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3D634-7C04-460F-93DC-BB9CDA74885C}">
      <dsp:nvSpPr>
        <dsp:cNvPr id="0" name=""/>
        <dsp:cNvSpPr/>
      </dsp:nvSpPr>
      <dsp:spPr>
        <a:xfrm>
          <a:off x="273934" y="204139"/>
          <a:ext cx="498062" cy="49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1BEF3-8BEC-4413-80C9-7B4950FAB02C}">
      <dsp:nvSpPr>
        <dsp:cNvPr id="0" name=""/>
        <dsp:cNvSpPr/>
      </dsp:nvSpPr>
      <dsp:spPr>
        <a:xfrm>
          <a:off x="1045931" y="386"/>
          <a:ext cx="6699573" cy="905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9" tIns="95839" rIns="95839" bIns="95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Different Representations of multiple principal components</a:t>
          </a:r>
          <a:endParaRPr lang="en-US" sz="2500" kern="1200"/>
        </a:p>
      </dsp:txBody>
      <dsp:txXfrm>
        <a:off x="1045931" y="386"/>
        <a:ext cx="6699573" cy="905568"/>
      </dsp:txXfrm>
    </dsp:sp>
    <dsp:sp modelId="{59780592-2E1A-4281-AFCD-2468A1AA334B}">
      <dsp:nvSpPr>
        <dsp:cNvPr id="0" name=""/>
        <dsp:cNvSpPr/>
      </dsp:nvSpPr>
      <dsp:spPr>
        <a:xfrm>
          <a:off x="0" y="1132347"/>
          <a:ext cx="7745505" cy="905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99B90-5E54-4B7B-A9B7-4ADAA31B979B}">
      <dsp:nvSpPr>
        <dsp:cNvPr id="0" name=""/>
        <dsp:cNvSpPr/>
      </dsp:nvSpPr>
      <dsp:spPr>
        <a:xfrm>
          <a:off x="273934" y="1336100"/>
          <a:ext cx="498062" cy="49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65EFF-A5B4-4875-B03A-1343C21FAA95}">
      <dsp:nvSpPr>
        <dsp:cNvPr id="0" name=""/>
        <dsp:cNvSpPr/>
      </dsp:nvSpPr>
      <dsp:spPr>
        <a:xfrm>
          <a:off x="1045931" y="1132347"/>
          <a:ext cx="6699573" cy="905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9" tIns="95839" rIns="95839" bIns="95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More evaluation methods should be taken into consideration.</a:t>
          </a:r>
          <a:endParaRPr lang="en-US" sz="2500" kern="1200"/>
        </a:p>
      </dsp:txBody>
      <dsp:txXfrm>
        <a:off x="1045931" y="1132347"/>
        <a:ext cx="6699573" cy="905568"/>
      </dsp:txXfrm>
    </dsp:sp>
    <dsp:sp modelId="{D0682D70-CF63-4C02-865E-997094D5CD34}">
      <dsp:nvSpPr>
        <dsp:cNvPr id="0" name=""/>
        <dsp:cNvSpPr/>
      </dsp:nvSpPr>
      <dsp:spPr>
        <a:xfrm>
          <a:off x="0" y="2264308"/>
          <a:ext cx="7745505" cy="905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B8A03-9B86-42A6-9E70-4630270E42E5}">
      <dsp:nvSpPr>
        <dsp:cNvPr id="0" name=""/>
        <dsp:cNvSpPr/>
      </dsp:nvSpPr>
      <dsp:spPr>
        <a:xfrm>
          <a:off x="273934" y="2468061"/>
          <a:ext cx="498062" cy="498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FDB-3F8D-4F80-8518-2B4B249BB534}">
      <dsp:nvSpPr>
        <dsp:cNvPr id="0" name=""/>
        <dsp:cNvSpPr/>
      </dsp:nvSpPr>
      <dsp:spPr>
        <a:xfrm>
          <a:off x="1045931" y="2264308"/>
          <a:ext cx="6699573" cy="905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9" tIns="95839" rIns="95839" bIns="95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Different types of word embeddings should be evaluated in the future.</a:t>
          </a:r>
          <a:endParaRPr lang="en-US" sz="2500" kern="1200"/>
        </a:p>
      </dsp:txBody>
      <dsp:txXfrm>
        <a:off x="1045931" y="2264308"/>
        <a:ext cx="6699573" cy="90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EE5E-C564-544A-A1A6-978576D7A12E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C2EEB-6C58-4A44-81D1-531EB29D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C578-79E6-0746-9D73-00111223C738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034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C578-79E6-0746-9D73-00111223C738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042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followed the approach proposed by </a:t>
            </a:r>
            <a:r>
              <a:rPr lang="en-US" dirty="0" err="1"/>
              <a:t>Gonen</a:t>
            </a:r>
            <a:r>
              <a:rPr lang="en-US" dirty="0"/>
              <a:t> and Goldberg[8]  and conducted four experiments: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3F2A-FFBD-3941-B598-5CF47F2B03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C578-79E6-0746-9D73-00111223C738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6487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C578-79E6-0746-9D73-00111223C738}" type="slidenum">
              <a:rPr lang="x-none" smtClean="0"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10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88" y="1920999"/>
            <a:ext cx="8434814" cy="2441160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Trade-off Between 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Debiasing</a:t>
            </a:r>
            <a:r>
              <a:rPr lang="en-US" dirty="0">
                <a:effectLst/>
              </a:rPr>
              <a:t> &amp; Word Embedding Quality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418" y="4644630"/>
            <a:ext cx="4699084" cy="1516694"/>
          </a:xfrm>
        </p:spPr>
        <p:txBody>
          <a:bodyPr/>
          <a:lstStyle/>
          <a:p>
            <a:pPr algn="ctr"/>
            <a:r>
              <a:rPr lang="en-US" dirty="0" err="1">
                <a:effectLst/>
              </a:rPr>
              <a:t>Farhana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Faruqe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Luming</a:t>
            </a:r>
            <a:r>
              <a:rPr lang="en-US" dirty="0">
                <a:effectLst/>
              </a:rPr>
              <a:t> Wang, </a:t>
            </a:r>
            <a:r>
              <a:rPr lang="en-US" dirty="0" err="1">
                <a:effectLst/>
              </a:rPr>
              <a:t>Peiyu</a:t>
            </a:r>
            <a:r>
              <a:rPr lang="en-US" dirty="0">
                <a:effectLst/>
              </a:rPr>
              <a:t> Wang and Wei </a:t>
            </a:r>
            <a:r>
              <a:rPr lang="en-US" dirty="0" err="1">
                <a:effectLst/>
              </a:rPr>
              <a:t>Guo</a:t>
            </a:r>
            <a:endParaRPr lang="en-US" dirty="0">
              <a:effectLst/>
            </a:endParaRPr>
          </a:p>
          <a:p>
            <a:pPr algn="ctr"/>
            <a:r>
              <a:rPr lang="en-US" dirty="0">
                <a:effectLst/>
              </a:rPr>
              <a:t>Bias in AI | Spring 2020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C58309-629A-AB40-9219-9D0807F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Intrinsic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/>
              <a:t>Word Embedding Association Test (WEAT)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Concept Categorization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Analogy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Extrinsic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x-none" dirty="0"/>
              <a:t>Sentimental Classification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755B8B-F5E0-EF44-98AB-B0AC5730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Method: Evaluation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5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b="1" dirty="0"/>
              <a:t>Experiments </a:t>
            </a:r>
          </a:p>
          <a:p>
            <a:pPr algn="ctr"/>
            <a:r>
              <a:rPr lang="en-US" sz="4000" b="1" dirty="0"/>
              <a:t>&amp; </a:t>
            </a:r>
          </a:p>
          <a:p>
            <a:pPr algn="ctr"/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7460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WEAT to measure the social biases in original and debiased COHA word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statistics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Experiment: Word Embedding Association Test (WEAT)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452E74A5-A8D6-1049-92E7-5133EBABD4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4" y="3429000"/>
            <a:ext cx="5384800" cy="8890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7E2D8FC5-32DC-1848-9E4C-8C6B03ADFC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4" y="4316240"/>
            <a:ext cx="5842000" cy="95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60B9D9-7893-7849-BF6C-FFB2ABD40E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4" y="5448159"/>
            <a:ext cx="421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5D0EE5-51DE-6F4C-8591-7DD17620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Result: WEAT</a:t>
            </a:r>
            <a:endParaRPr kumimoji="1" lang="zh-CN" altLang="en-US" sz="36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E4A287E-226D-1545-BDD1-F7D2D4AC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90" y="1688930"/>
            <a:ext cx="7745505" cy="31702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Hard Debiasing method decreases the effect size of gender bias and doesn’t influence the effect size of other bias.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Including more principal components decreases the association differences of target groups with the attribute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C51DFDAB-0B49-B246-A2C0-7A2ABE17F31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5" y="4201929"/>
            <a:ext cx="7747000" cy="19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7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5D0EE5-51DE-6F4C-8591-7DD17620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8455510" cy="1054250"/>
          </a:xfrm>
        </p:spPr>
        <p:txBody>
          <a:bodyPr/>
          <a:lstStyle/>
          <a:p>
            <a:r>
              <a:rPr kumimoji="1" lang="en-US" altLang="zh-CN" sz="3600" dirty="0"/>
              <a:t>Experiment: Concept Categorization</a:t>
            </a:r>
            <a:endParaRPr kumimoji="1" lang="zh-CN" altLang="en-US" sz="36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E4A287E-226D-1545-BDD1-F7D2D4AC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03" y="1624406"/>
            <a:ext cx="8177679" cy="382169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Four experiments or tests are conducted for the concept categorization: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95959"/>
                </a:solidFill>
              </a:rPr>
              <a:t>Clustering female-biased and male-biased words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95959"/>
                </a:solidFill>
              </a:rPr>
              <a:t>Bias-by-projection  and  bias-by-neighbors  correlation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95959"/>
                </a:solidFill>
              </a:rPr>
              <a:t>Profession words_ bias-by-neighbors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595959"/>
                </a:solidFill>
              </a:rPr>
              <a:t>Classifying female-biased and male-biased words 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06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5D0EE5-51DE-6F4C-8591-7DD17620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974578" cy="1054250"/>
          </a:xfrm>
        </p:spPr>
        <p:txBody>
          <a:bodyPr/>
          <a:lstStyle/>
          <a:p>
            <a:pPr lvl="1"/>
            <a:r>
              <a:rPr kumimoji="1" lang="en-US" altLang="zh-CN" sz="3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Result: </a:t>
            </a:r>
            <a:r>
              <a:rPr kumimoji="1" lang="en-US" sz="3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Clustering Female-biased &amp; Male-biased Words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E4A287E-226D-1545-BDD1-F7D2D4AC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03" y="1624406"/>
            <a:ext cx="8177679" cy="3821698"/>
          </a:xfrm>
        </p:spPr>
        <p:txBody>
          <a:bodyPr/>
          <a:lstStyle/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endParaRPr kumimoji="1" lang="en-US" altLang="zh-CN" dirty="0"/>
          </a:p>
          <a:p>
            <a:endParaRPr lang="en-US" sz="1600" dirty="0"/>
          </a:p>
          <a:p>
            <a:r>
              <a:rPr lang="en-US" sz="1600" dirty="0"/>
              <a:t>Figure1: Before and after </a:t>
            </a:r>
            <a:r>
              <a:rPr lang="en-US" sz="1600" dirty="0" err="1"/>
              <a:t>debiasing</a:t>
            </a:r>
            <a:r>
              <a:rPr lang="en-US" sz="1600" dirty="0"/>
              <a:t>, 1000 most biased words represented into two clusters [</a:t>
            </a:r>
            <a:r>
              <a:rPr lang="en-US" sz="1600" dirty="0" err="1"/>
              <a:t>debiased</a:t>
            </a:r>
            <a:r>
              <a:rPr lang="en-US" sz="1600" dirty="0"/>
              <a:t> PC=1]</a:t>
            </a:r>
          </a:p>
          <a:p>
            <a:endParaRPr kumimoji="1" lang="en-US" dirty="0"/>
          </a:p>
        </p:txBody>
      </p:sp>
      <p:pic>
        <p:nvPicPr>
          <p:cNvPr id="2" name="Picture 1" descr="HeardBiased_PCzz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0" y="2130572"/>
            <a:ext cx="6142817" cy="1357807"/>
          </a:xfrm>
          <a:prstGeom prst="rect">
            <a:avLst/>
          </a:prstGeom>
        </p:spPr>
      </p:pic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ED63240B-A991-6A4B-A7A9-D6F9779F9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3497"/>
              </p:ext>
            </p:extLst>
          </p:nvPr>
        </p:nvGraphicFramePr>
        <p:xfrm>
          <a:off x="3167735" y="3916426"/>
          <a:ext cx="3304823" cy="1529678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513055">
                  <a:extLst>
                    <a:ext uri="{9D8B030D-6E8A-4147-A177-3AD203B41FA5}">
                      <a16:colId xmlns:a16="http://schemas.microsoft.com/office/drawing/2014/main" val="402285801"/>
                    </a:ext>
                  </a:extLst>
                </a:gridCol>
                <a:gridCol w="1791768">
                  <a:extLst>
                    <a:ext uri="{9D8B030D-6E8A-4147-A177-3AD203B41FA5}">
                      <a16:colId xmlns:a16="http://schemas.microsoft.com/office/drawing/2014/main" val="17800901"/>
                    </a:ext>
                  </a:extLst>
                </a:gridCol>
              </a:tblGrid>
              <a:tr h="6098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595959"/>
                          </a:solidFill>
                          <a:latin typeface="Arial"/>
                          <a:ea typeface="+mn-ea"/>
                          <a:cs typeface="Arial"/>
                        </a:rPr>
                        <a:t>Clustering female-biased and male-biased words</a:t>
                      </a:r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15212" marR="15212" marT="15212" marB="15212" anchor="ctr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56792"/>
                  </a:ext>
                </a:extLst>
              </a:tr>
              <a:tr h="322806">
                <a:tc>
                  <a:txBody>
                    <a:bodyPr/>
                    <a:lstStyle/>
                    <a:p>
                      <a:pPr algn="ctr"/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Accuracy</a:t>
                      </a: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2954439644"/>
                  </a:ext>
                </a:extLst>
              </a:tr>
              <a:tr h="22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Raw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99%</a:t>
                      </a:r>
                      <a:endParaRPr lang="x-none" sz="1600" dirty="0">
                        <a:effectLst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885802645"/>
                  </a:ext>
                </a:extLst>
              </a:tr>
              <a:tr h="3228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Debiased</a:t>
                      </a:r>
                      <a:r>
                        <a:rPr lang="en-US" sz="1600" dirty="0">
                          <a:effectLst/>
                        </a:rPr>
                        <a:t>(PC=1)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95%</a:t>
                      </a:r>
                      <a:endParaRPr lang="x-none" sz="1600" dirty="0">
                        <a:effectLst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393136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8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5D0EE5-51DE-6F4C-8591-7DD17620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8455510" cy="1054250"/>
          </a:xfrm>
        </p:spPr>
        <p:txBody>
          <a:bodyPr/>
          <a:lstStyle/>
          <a:p>
            <a:r>
              <a:rPr lang="en-US" altLang="zh-CN" sz="3600" dirty="0"/>
              <a:t>Result: </a:t>
            </a:r>
            <a:r>
              <a:rPr lang="en-US" sz="3600" dirty="0"/>
              <a:t>Bias-by-projection &amp; Bias-by-neighbors   and </a:t>
            </a:r>
            <a:r>
              <a:rPr lang="en-US" altLang="zh-CN" sz="3600" dirty="0"/>
              <a:t>Profession</a:t>
            </a:r>
            <a:endParaRPr lang="zh-CN" altLang="en-US" sz="3600" dirty="0"/>
          </a:p>
        </p:txBody>
      </p:sp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ED63240B-A991-6A4B-A7A9-D6F9779F9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12565"/>
              </p:ext>
            </p:extLst>
          </p:nvPr>
        </p:nvGraphicFramePr>
        <p:xfrm>
          <a:off x="1294791" y="2241601"/>
          <a:ext cx="7084697" cy="309780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363083">
                  <a:extLst>
                    <a:ext uri="{9D8B030D-6E8A-4147-A177-3AD203B41FA5}">
                      <a16:colId xmlns:a16="http://schemas.microsoft.com/office/drawing/2014/main" val="402285801"/>
                    </a:ext>
                  </a:extLst>
                </a:gridCol>
                <a:gridCol w="1092432">
                  <a:extLst>
                    <a:ext uri="{9D8B030D-6E8A-4147-A177-3AD203B41FA5}">
                      <a16:colId xmlns:a16="http://schemas.microsoft.com/office/drawing/2014/main" val="17800901"/>
                    </a:ext>
                  </a:extLst>
                </a:gridCol>
                <a:gridCol w="1505914">
                  <a:extLst>
                    <a:ext uri="{9D8B030D-6E8A-4147-A177-3AD203B41FA5}">
                      <a16:colId xmlns:a16="http://schemas.microsoft.com/office/drawing/2014/main" val="2485446676"/>
                    </a:ext>
                  </a:extLst>
                </a:gridCol>
                <a:gridCol w="1498275">
                  <a:extLst>
                    <a:ext uri="{9D8B030D-6E8A-4147-A177-3AD203B41FA5}">
                      <a16:colId xmlns:a16="http://schemas.microsoft.com/office/drawing/2014/main" val="4143317036"/>
                    </a:ext>
                  </a:extLst>
                </a:gridCol>
                <a:gridCol w="1624993">
                  <a:extLst>
                    <a:ext uri="{9D8B030D-6E8A-4147-A177-3AD203B41FA5}">
                      <a16:colId xmlns:a16="http://schemas.microsoft.com/office/drawing/2014/main" val="1500330523"/>
                    </a:ext>
                  </a:extLst>
                </a:gridCol>
              </a:tblGrid>
              <a:tr h="580379">
                <a:tc>
                  <a:txBody>
                    <a:bodyPr/>
                    <a:lstStyle/>
                    <a:p>
                      <a:pPr algn="ctr"/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/>
                          <a:cs typeface="Arial"/>
                        </a:rPr>
                        <a:t>Profession (bias</a:t>
                      </a:r>
                      <a:r>
                        <a:rPr lang="en-US" sz="1400" b="1" baseline="0" dirty="0">
                          <a:effectLst/>
                          <a:latin typeface="Arial"/>
                          <a:cs typeface="Arial"/>
                        </a:rPr>
                        <a:t>-by-neighbors)</a:t>
                      </a:r>
                      <a:endParaRPr lang="en-US" sz="1400" b="1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/>
                          <a:cs typeface="Arial"/>
                        </a:rPr>
                        <a:t>Bias-by-projection &amp; bias-by-neighbors</a:t>
                      </a:r>
                    </a:p>
                  </a:txBody>
                  <a:tcPr marL="15212" marR="15212" marT="15212" marB="1521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2954439644"/>
                  </a:ext>
                </a:extLst>
              </a:tr>
              <a:tr h="34099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/>
                          <a:cs typeface="Arial"/>
                        </a:rPr>
                        <a:t>Correlation</a:t>
                      </a:r>
                      <a:endParaRPr lang="x-none" sz="1400" b="1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/>
                          <a:cs typeface="Arial"/>
                        </a:rPr>
                        <a:t>P-value</a:t>
                      </a:r>
                      <a:endParaRPr lang="x-none" sz="1400" b="1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/>
                          <a:cs typeface="Arial"/>
                        </a:rPr>
                        <a:t>Correlation</a:t>
                      </a:r>
                      <a:endParaRPr lang="x-none" sz="1400" b="1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/>
                          <a:cs typeface="Arial"/>
                        </a:rPr>
                        <a:t>P-value</a:t>
                      </a:r>
                      <a:endParaRPr lang="x-none" sz="1400" b="1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885802645"/>
                  </a:ext>
                </a:extLst>
              </a:tr>
              <a:tr h="3202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Raw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/>
                          <a:ea typeface="ＭＳ 明朝"/>
                          <a:cs typeface="Arial"/>
                        </a:rPr>
                        <a:t>0.74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6.88E-41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0.69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0.00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3931361729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  <a:latin typeface="Arial"/>
                          <a:cs typeface="Arial"/>
                        </a:rPr>
                        <a:t>Debiased</a:t>
                      </a:r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(PC=1)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9.81E-37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0.66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0.00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9913481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  <a:latin typeface="Arial"/>
                          <a:cs typeface="Arial"/>
                        </a:rPr>
                        <a:t>Debiased</a:t>
                      </a:r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(PC=3)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400" b="0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0.74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4.31E-41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0.69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0.00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2121835421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  <a:latin typeface="Arial"/>
                          <a:cs typeface="Arial"/>
                        </a:rPr>
                        <a:t>Debiased</a:t>
                      </a:r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(PC=4)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400" b="0">
                          <a:effectLst/>
                          <a:latin typeface="Arial"/>
                          <a:ea typeface="ＭＳ 明朝"/>
                          <a:cs typeface="Arial"/>
                        </a:rPr>
                        <a:t>0.74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4.31E-41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0.69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0.00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78303812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  <a:latin typeface="Arial"/>
                          <a:cs typeface="Arial"/>
                        </a:rPr>
                        <a:t>Debiased</a:t>
                      </a:r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(PC=5)</a:t>
                      </a: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400" b="0" dirty="0">
                          <a:effectLst/>
                          <a:latin typeface="Arial"/>
                          <a:ea typeface="ＭＳ 明朝"/>
                          <a:cs typeface="Arial"/>
                        </a:rPr>
                        <a:t>0.73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2.06E-39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0.68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/>
                          <a:cs typeface="Arial"/>
                        </a:rPr>
                        <a:t>0.00</a:t>
                      </a:r>
                      <a:endParaRPr lang="x-none" sz="1400" b="0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15212" marR="15212" marT="15212" marB="15212" anchor="ctr"/>
                </a:tc>
                <a:extLst>
                  <a:ext uri="{0D108BD9-81ED-4DB2-BD59-A6C34878D82A}">
                    <a16:rowId xmlns:a16="http://schemas.microsoft.com/office/drawing/2014/main" val="248310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1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20-05-07 at 12.16.08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804"/>
            <a:ext cx="4598462" cy="2169436"/>
          </a:xfrm>
          <a:prstGeom prst="rect">
            <a:avLst/>
          </a:prstGeom>
        </p:spPr>
      </p:pic>
      <p:pic>
        <p:nvPicPr>
          <p:cNvPr id="9" name="Picture 8" descr="Screen Shot 2020-05-07 at 12.16.16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0" y="1782804"/>
            <a:ext cx="4476178" cy="2169436"/>
          </a:xfrm>
          <a:prstGeom prst="rect">
            <a:avLst/>
          </a:prstGeo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605D0EE5-51DE-6F4C-8591-7DD17620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Plot: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Profession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3703" y="4110666"/>
            <a:ext cx="765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Arial"/>
                <a:cs typeface="Arial"/>
              </a:rPr>
              <a:t>Figure 2: Only a limited number of professions are on the plot to make it readable. X is original bias and Y is number of male neighbors (before and after </a:t>
            </a:r>
            <a:r>
              <a:rPr lang="en-US" sz="1600" dirty="0" err="1">
                <a:solidFill>
                  <a:srgbClr val="595959"/>
                </a:solidFill>
                <a:latin typeface="Arial"/>
                <a:cs typeface="Arial"/>
              </a:rPr>
              <a:t>debiasing</a:t>
            </a:r>
            <a:r>
              <a:rPr lang="en-US" sz="1600" dirty="0">
                <a:solidFill>
                  <a:srgbClr val="595959"/>
                </a:solidFill>
                <a:latin typeface="Arial"/>
                <a:cs typeface="Arial"/>
              </a:rPr>
              <a:t> [PC=1]).</a:t>
            </a:r>
          </a:p>
        </p:txBody>
      </p:sp>
    </p:spTree>
    <p:extLst>
      <p:ext uri="{BB962C8B-B14F-4D97-AF65-F5344CB8AC3E}">
        <p14:creationId xmlns:p14="http://schemas.microsoft.com/office/powerpoint/2010/main" val="299880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5D0EE5-51DE-6F4C-8591-7DD17620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Result: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Classifying Female-biased and Male-biased Words 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E4A287E-226D-1545-BDD1-F7D2D4AC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03" y="2260994"/>
            <a:ext cx="8177679" cy="3087421"/>
          </a:xfrm>
        </p:spPr>
        <p:txBody>
          <a:bodyPr/>
          <a:lstStyle/>
          <a:p>
            <a:pPr lvl="1"/>
            <a:r>
              <a:rPr lang="en-US" dirty="0">
                <a:solidFill>
                  <a:srgbClr val="595959"/>
                </a:solidFill>
              </a:rPr>
              <a:t>Top 5000 female-biased and male-biased words are sampled. Applied SVM.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Training dataset: subset of 1000. 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Test and evaluation: 4000 words</a:t>
            </a:r>
            <a:endParaRPr lang="en-US" sz="2400" dirty="0">
              <a:solidFill>
                <a:srgbClr val="595959"/>
              </a:solidFill>
            </a:endParaRPr>
          </a:p>
          <a:p>
            <a:pPr lvl="1"/>
            <a:endParaRPr lang="en-US" sz="2400" dirty="0">
              <a:solidFill>
                <a:srgbClr val="595959"/>
              </a:solidFill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ED63240B-A991-6A4B-A7A9-D6F9779F9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76845"/>
              </p:ext>
            </p:extLst>
          </p:nvPr>
        </p:nvGraphicFramePr>
        <p:xfrm>
          <a:off x="2823497" y="4007519"/>
          <a:ext cx="3304823" cy="134089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513055">
                  <a:extLst>
                    <a:ext uri="{9D8B030D-6E8A-4147-A177-3AD203B41FA5}">
                      <a16:colId xmlns:a16="http://schemas.microsoft.com/office/drawing/2014/main" val="402285801"/>
                    </a:ext>
                  </a:extLst>
                </a:gridCol>
                <a:gridCol w="1791768">
                  <a:extLst>
                    <a:ext uri="{9D8B030D-6E8A-4147-A177-3AD203B41FA5}">
                      <a16:colId xmlns:a16="http://schemas.microsoft.com/office/drawing/2014/main" val="17800901"/>
                    </a:ext>
                  </a:extLst>
                </a:gridCol>
              </a:tblGrid>
              <a:tr h="3149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Classifying female-biased and male-biased words </a:t>
                      </a:r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15212" marR="15212" marT="15212" marB="15212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56792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Accuracy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2954439644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Raw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94%</a:t>
                      </a:r>
                      <a:endParaRPr lang="x-none" sz="1600" dirty="0">
                        <a:effectLst/>
                      </a:endParaRP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885802645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Debiased</a:t>
                      </a:r>
                      <a:r>
                        <a:rPr lang="en-US" sz="1600" dirty="0">
                          <a:effectLst/>
                        </a:rPr>
                        <a:t>(PC=1)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92%</a:t>
                      </a:r>
                      <a:endParaRPr lang="x-none" sz="1600" dirty="0">
                        <a:effectLst/>
                      </a:endParaRP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393136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3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EBE57B-E427-4446-A405-4B4F8E86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Gender specific analogies on female-male direction</a:t>
            </a:r>
          </a:p>
          <a:p>
            <a:pPr lvl="1"/>
            <a:endParaRPr lang="x-none" dirty="0"/>
          </a:p>
          <a:p>
            <a:pPr lvl="1"/>
            <a:endParaRPr lang="x-none" dirty="0"/>
          </a:p>
          <a:p>
            <a:pPr lvl="1"/>
            <a:endParaRPr lang="x-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Gender neutral analogies on female-male direction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7DF0C0-3A27-3D42-B696-18625D60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Experiment: </a:t>
            </a:r>
            <a:r>
              <a:rPr lang="x-none" sz="3600" dirty="0"/>
              <a:t>Analogy</a:t>
            </a:r>
          </a:p>
        </p:txBody>
      </p:sp>
    </p:spTree>
    <p:extLst>
      <p:ext uri="{BB962C8B-B14F-4D97-AF65-F5344CB8AC3E}">
        <p14:creationId xmlns:p14="http://schemas.microsoft.com/office/powerpoint/2010/main" val="26711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624406"/>
            <a:ext cx="7745505" cy="38784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Motivation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&amp;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96965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69CF1C-D42F-B947-B24B-A543B40F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% of sucessful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% of non-rational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</a:t>
            </a:r>
            <a:r>
              <a:rPr lang="x-none" sz="2200" dirty="0"/>
              <a:t>verage rating for rational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Average ratings for all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Inter-coder reliability 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D9CD6-D3F2-2847-ADFF-DEC47850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Result: </a:t>
            </a:r>
            <a:r>
              <a:rPr lang="x-none" sz="3600"/>
              <a:t>Gender </a:t>
            </a:r>
            <a:r>
              <a:rPr lang="x-none" sz="3600" dirty="0"/>
              <a:t>Specific Analogy</a:t>
            </a:r>
          </a:p>
        </p:txBody>
      </p:sp>
    </p:spTree>
    <p:extLst>
      <p:ext uri="{BB962C8B-B14F-4D97-AF65-F5344CB8AC3E}">
        <p14:creationId xmlns:p14="http://schemas.microsoft.com/office/powerpoint/2010/main" val="394352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8C3F7-E4C5-F946-8B2C-95C65878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" y="2373086"/>
            <a:ext cx="9046191" cy="1877083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090E0A1-D1BE-431B-9888-9515CF15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80095"/>
            <a:ext cx="7756263" cy="1054250"/>
          </a:xfrm>
        </p:spPr>
        <p:txBody>
          <a:bodyPr/>
          <a:lstStyle/>
          <a:p>
            <a:r>
              <a:rPr lang="en-US" sz="3600" dirty="0"/>
              <a:t>Result: </a:t>
            </a:r>
            <a:r>
              <a:rPr lang="x-none" sz="3600" dirty="0"/>
              <a:t>Gender </a:t>
            </a:r>
            <a:r>
              <a:rPr lang="x-none" sz="3600"/>
              <a:t>Specific Analogy</a:t>
            </a:r>
            <a:r>
              <a:rPr lang="en-US" sz="3600" dirty="0"/>
              <a:t> (cont.)</a:t>
            </a:r>
            <a:r>
              <a:rPr lang="x-none" sz="360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674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0FB92-F4C7-5240-8B18-BE61DAB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% of sucessful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% of non-rational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% of non-stereotypical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</a:t>
            </a:r>
            <a:r>
              <a:rPr lang="x-none" sz="2200" dirty="0"/>
              <a:t>verage ratings for rationality in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200" dirty="0"/>
              <a:t>Average ratings for stereotypes in analogies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E3A70-7CFA-684F-B0BE-63D42E9A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Result: </a:t>
            </a:r>
            <a:r>
              <a:rPr lang="x-none" sz="3600"/>
              <a:t>Gender </a:t>
            </a:r>
            <a:r>
              <a:rPr lang="x-none" sz="3600" dirty="0"/>
              <a:t>Neutral Analogy</a:t>
            </a:r>
          </a:p>
        </p:txBody>
      </p:sp>
    </p:spTree>
    <p:extLst>
      <p:ext uri="{BB962C8B-B14F-4D97-AF65-F5344CB8AC3E}">
        <p14:creationId xmlns:p14="http://schemas.microsoft.com/office/powerpoint/2010/main" val="260692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7EBCB-A38B-8F43-B51E-E6C59376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967"/>
            <a:ext cx="9144000" cy="1874520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1A0E36D-ED2B-4288-B5FF-C924E02C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en-US" sz="3600" dirty="0"/>
              <a:t>Result: </a:t>
            </a:r>
            <a:r>
              <a:rPr lang="x-none" sz="3600" dirty="0"/>
              <a:t>Gender </a:t>
            </a:r>
            <a:r>
              <a:rPr lang="x-none" sz="3600"/>
              <a:t>Neutral Analogy</a:t>
            </a:r>
            <a:r>
              <a:rPr lang="en-US" sz="3600" dirty="0"/>
              <a:t> (cont.)</a:t>
            </a:r>
            <a:r>
              <a:rPr lang="x-none" sz="360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998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7FB2F-39C3-1D45-B359-FD620BA9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943371"/>
            <a:ext cx="7745505" cy="3170264"/>
          </a:xfrm>
        </p:spPr>
        <p:txBody>
          <a:bodyPr/>
          <a:lstStyle/>
          <a:p>
            <a:endParaRPr lang="en-US" dirty="0"/>
          </a:p>
          <a:p>
            <a:r>
              <a:rPr lang="x-none" dirty="0"/>
              <a:t>Sentimental Classification: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Compare original word embeding result with debiased word embedding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Applied movie reviews from Maas et 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Debiased word embeddings s</a:t>
            </a:r>
            <a:r>
              <a:rPr lang="x-none" dirty="0"/>
              <a:t>how classification improvement </a:t>
            </a:r>
            <a:r>
              <a:rPr lang="en-US" dirty="0"/>
              <a:t>`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4164E-1A38-4046-9247-CAF58CAB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8107153" cy="1054250"/>
          </a:xfrm>
        </p:spPr>
        <p:txBody>
          <a:bodyPr/>
          <a:lstStyle/>
          <a:p>
            <a:r>
              <a:rPr lang="en-US" sz="3600" dirty="0"/>
              <a:t>Experiment: Extrinsic </a:t>
            </a:r>
            <a:r>
              <a:rPr lang="x-none" sz="3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6599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D63240B-A991-6A4B-A7A9-D6F9779F9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28058"/>
              </p:ext>
            </p:extLst>
          </p:nvPr>
        </p:nvGraphicFramePr>
        <p:xfrm>
          <a:off x="1202635" y="994804"/>
          <a:ext cx="6738729" cy="2194112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73660">
                  <a:extLst>
                    <a:ext uri="{9D8B030D-6E8A-4147-A177-3AD203B41FA5}">
                      <a16:colId xmlns:a16="http://schemas.microsoft.com/office/drawing/2014/main" val="402285801"/>
                    </a:ext>
                  </a:extLst>
                </a:gridCol>
                <a:gridCol w="1153013">
                  <a:extLst>
                    <a:ext uri="{9D8B030D-6E8A-4147-A177-3AD203B41FA5}">
                      <a16:colId xmlns:a16="http://schemas.microsoft.com/office/drawing/2014/main" val="17800901"/>
                    </a:ext>
                  </a:extLst>
                </a:gridCol>
                <a:gridCol w="1383620">
                  <a:extLst>
                    <a:ext uri="{9D8B030D-6E8A-4147-A177-3AD203B41FA5}">
                      <a16:colId xmlns:a16="http://schemas.microsoft.com/office/drawing/2014/main" val="2485446676"/>
                    </a:ext>
                  </a:extLst>
                </a:gridCol>
                <a:gridCol w="1665463">
                  <a:extLst>
                    <a:ext uri="{9D8B030D-6E8A-4147-A177-3AD203B41FA5}">
                      <a16:colId xmlns:a16="http://schemas.microsoft.com/office/drawing/2014/main" val="4143317036"/>
                    </a:ext>
                  </a:extLst>
                </a:gridCol>
                <a:gridCol w="1562973">
                  <a:extLst>
                    <a:ext uri="{9D8B030D-6E8A-4147-A177-3AD203B41FA5}">
                      <a16:colId xmlns:a16="http://schemas.microsoft.com/office/drawing/2014/main" val="1500330523"/>
                    </a:ext>
                  </a:extLst>
                </a:gridCol>
              </a:tblGrid>
              <a:tr h="207229">
                <a:tc gridSpan="5"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Linear Regression Classifier</a:t>
                      </a:r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15212" marR="15212" marT="15212" marB="15212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5212" marR="15212" marT="15212" marB="152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56792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Accuracy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Recall Rate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True Negative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True Positive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2954439644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PC=1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82.20%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81.57%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81.92%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82.48%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885802645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PC=2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82.42%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81.81%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82.16%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82.68%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3931361729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PC=3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82.44%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81.57%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81.92%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82.96%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9913481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PC=4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82.10%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81.28%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81.64%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82.56%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2121835421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PC=5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82.32%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81.53%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81.88%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82.76%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78303812"/>
                  </a:ext>
                </a:extLst>
              </a:tr>
              <a:tr h="2072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Origin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80.54%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81.26%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81.28%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79.80%</a:t>
                      </a:r>
                    </a:p>
                  </a:txBody>
                  <a:tcPr marL="15212" marR="15212" marT="15212" marB="15212"/>
                </a:tc>
                <a:extLst>
                  <a:ext uri="{0D108BD9-81ED-4DB2-BD59-A6C34878D82A}">
                    <a16:rowId xmlns:a16="http://schemas.microsoft.com/office/drawing/2014/main" val="24831011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9F0F338-7C58-2241-B91A-B504B1A8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02729"/>
              </p:ext>
            </p:extLst>
          </p:nvPr>
        </p:nvGraphicFramePr>
        <p:xfrm>
          <a:off x="1202635" y="3188916"/>
          <a:ext cx="6738729" cy="22848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973659">
                  <a:extLst>
                    <a:ext uri="{9D8B030D-6E8A-4147-A177-3AD203B41FA5}">
                      <a16:colId xmlns:a16="http://schemas.microsoft.com/office/drawing/2014/main" val="3531132560"/>
                    </a:ext>
                  </a:extLst>
                </a:gridCol>
                <a:gridCol w="1153014">
                  <a:extLst>
                    <a:ext uri="{9D8B030D-6E8A-4147-A177-3AD203B41FA5}">
                      <a16:colId xmlns:a16="http://schemas.microsoft.com/office/drawing/2014/main" val="1519850390"/>
                    </a:ext>
                  </a:extLst>
                </a:gridCol>
                <a:gridCol w="1383614">
                  <a:extLst>
                    <a:ext uri="{9D8B030D-6E8A-4147-A177-3AD203B41FA5}">
                      <a16:colId xmlns:a16="http://schemas.microsoft.com/office/drawing/2014/main" val="4086256324"/>
                    </a:ext>
                  </a:extLst>
                </a:gridCol>
                <a:gridCol w="1665467">
                  <a:extLst>
                    <a:ext uri="{9D8B030D-6E8A-4147-A177-3AD203B41FA5}">
                      <a16:colId xmlns:a16="http://schemas.microsoft.com/office/drawing/2014/main" val="795492375"/>
                    </a:ext>
                  </a:extLst>
                </a:gridCol>
                <a:gridCol w="1562975">
                  <a:extLst>
                    <a:ext uri="{9D8B030D-6E8A-4147-A177-3AD203B41FA5}">
                      <a16:colId xmlns:a16="http://schemas.microsoft.com/office/drawing/2014/main" val="1272525019"/>
                    </a:ext>
                  </a:extLst>
                </a:gridCol>
              </a:tblGrid>
              <a:tr h="2825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SVM Classifier with RBF Kernel</a:t>
                      </a:r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20880" marR="20880" marT="20880" marB="20880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20880" marR="20880" marT="20880" marB="2088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20880" marR="20880" marT="20880" marB="2088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20880" marR="20880" marT="20880" marB="2088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20880" marR="20880" marT="20880" marB="2088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86513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algn="ctr"/>
                      <a:endParaRPr lang="x-none" sz="1600" dirty="0">
                        <a:effectLst/>
                        <a:latin typeface="Helvetica" pitchFamily="2" charset="0"/>
                      </a:endParaRP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Accuracy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Recall Rate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True Negative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True Positive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2851202762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PC=1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82.20%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81.57%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81.92%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82.48%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2460233811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PC=2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82.42%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81.81%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82.16%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82.68%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2410062309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PC=3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82.44%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81.57%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81.92%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82.96%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1954100163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PC=4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82.10%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81.28%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81.64%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82.56%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2305066870"/>
                  </a:ext>
                </a:extLst>
              </a:tr>
              <a:tr h="282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PC=5</a:t>
                      </a:r>
                    </a:p>
                  </a:txBody>
                  <a:tcPr marL="15212" marR="15212" marT="15212" marB="15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82.32%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81.53%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81.88%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82.76%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2919782227"/>
                  </a:ext>
                </a:extLst>
              </a:tr>
              <a:tr h="16513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Origin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>
                          <a:effectLst/>
                        </a:rPr>
                        <a:t>80.54%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81.26%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81.28%</a:t>
                      </a:r>
                    </a:p>
                  </a:txBody>
                  <a:tcPr marL="20880" marR="20880" marT="20880" marB="20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600" dirty="0">
                          <a:effectLst/>
                        </a:rPr>
                        <a:t>79.80%</a:t>
                      </a:r>
                    </a:p>
                  </a:txBody>
                  <a:tcPr marL="20880" marR="20880" marT="20880" marB="20880"/>
                </a:tc>
                <a:extLst>
                  <a:ext uri="{0D108BD9-81ED-4DB2-BD59-A6C34878D82A}">
                    <a16:rowId xmlns:a16="http://schemas.microsoft.com/office/drawing/2014/main" val="1230910758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5CC4164E-1A38-4046-9247-CAF58CAB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338021"/>
            <a:ext cx="7756263" cy="1054250"/>
          </a:xfrm>
        </p:spPr>
        <p:txBody>
          <a:bodyPr/>
          <a:lstStyle/>
          <a:p>
            <a:r>
              <a:rPr lang="en-US" sz="3600" dirty="0"/>
              <a:t>Result: Extrinsic </a:t>
            </a:r>
            <a:r>
              <a:rPr lang="x-none" sz="3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73403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F37506-BB98-9646-AC03-B8B7B7DF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Future Work</a:t>
            </a:r>
            <a:endParaRPr kumimoji="1" lang="zh-CN" altLang="en-US" sz="3600" dirty="0"/>
          </a:p>
        </p:txBody>
      </p:sp>
      <p:graphicFrame>
        <p:nvGraphicFramePr>
          <p:cNvPr id="5" name="内容占位符 1">
            <a:extLst>
              <a:ext uri="{FF2B5EF4-FFF2-40B4-BE49-F238E27FC236}">
                <a16:creationId xmlns:a16="http://schemas.microsoft.com/office/drawing/2014/main" id="{B30F1A82-8623-48EF-859A-CA82B123D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222070"/>
              </p:ext>
            </p:extLst>
          </p:nvPr>
        </p:nvGraphicFramePr>
        <p:xfrm>
          <a:off x="699247" y="1861441"/>
          <a:ext cx="7745505" cy="31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56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26E21A-85B5-4748-833F-6CCA645A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Incorporating more principal components into the gender subspace do not always improve the quality of the debiased word embeddings or their performance in downstream NLP tasks.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B2821A-9592-C545-9BAF-C22043D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Conclusion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1445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26E21A-85B5-4748-833F-6CCA645A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500322"/>
          </a:xfrm>
        </p:spPr>
        <p:txBody>
          <a:bodyPr/>
          <a:lstStyle/>
          <a:p>
            <a:r>
              <a:rPr lang="en-US" sz="1100" dirty="0"/>
              <a:t>[1]    A. </a:t>
            </a:r>
            <a:r>
              <a:rPr lang="en-US" sz="1100" dirty="0" err="1"/>
              <a:t>Bakarov</a:t>
            </a:r>
            <a:r>
              <a:rPr lang="en-US" sz="1100" dirty="0"/>
              <a:t>, “A survey of word </a:t>
            </a:r>
            <a:r>
              <a:rPr lang="en-US" sz="1100" dirty="0" err="1"/>
              <a:t>embeddings</a:t>
            </a:r>
            <a:r>
              <a:rPr lang="en-US" sz="1100" dirty="0"/>
              <a:t> evaluation methods,”</a:t>
            </a:r>
            <a:r>
              <a:rPr lang="en-US" sz="1100" dirty="0" err="1"/>
              <a:t>arXivpreprint</a:t>
            </a:r>
            <a:r>
              <a:rPr lang="en-US" sz="1100" dirty="0"/>
              <a:t> arXiv:1801.09536, 2018.[2]    W. Bin, W. Angela, C. </a:t>
            </a:r>
            <a:r>
              <a:rPr lang="en-US" sz="1100" dirty="0" err="1"/>
              <a:t>Fenxiao</a:t>
            </a:r>
            <a:r>
              <a:rPr lang="en-US" sz="1100" dirty="0"/>
              <a:t>, W. </a:t>
            </a:r>
            <a:r>
              <a:rPr lang="en-US" sz="1100" dirty="0" err="1"/>
              <a:t>Yunchen</a:t>
            </a:r>
            <a:r>
              <a:rPr lang="en-US" sz="1100" dirty="0"/>
              <a:t>, and K. CC, Jay, “</a:t>
            </a:r>
            <a:r>
              <a:rPr lang="en-US" sz="1100" dirty="0" err="1"/>
              <a:t>Evaluat-ing</a:t>
            </a:r>
            <a:r>
              <a:rPr lang="en-US" sz="1100" dirty="0"/>
              <a:t> word embedding models: Methods and experimental results,” 2019.[3]    T. </a:t>
            </a:r>
            <a:r>
              <a:rPr lang="en-US" sz="1100" dirty="0" err="1"/>
              <a:t>Bolukbasi</a:t>
            </a:r>
            <a:r>
              <a:rPr lang="en-US" sz="1100" dirty="0"/>
              <a:t>,  K.-W.  Chang,  J.  Y. </a:t>
            </a:r>
            <a:r>
              <a:rPr lang="en-US" sz="1100" dirty="0" err="1"/>
              <a:t>Zou</a:t>
            </a:r>
            <a:r>
              <a:rPr lang="en-US" sz="1100" dirty="0"/>
              <a:t>,  V. </a:t>
            </a:r>
            <a:r>
              <a:rPr lang="en-US" sz="1100" dirty="0" err="1"/>
              <a:t>Saligrama</a:t>
            </a:r>
            <a:r>
              <a:rPr lang="en-US" sz="1100" dirty="0"/>
              <a:t>,  and A.  T. </a:t>
            </a:r>
            <a:r>
              <a:rPr lang="en-US" sz="1100" dirty="0" err="1"/>
              <a:t>Kalai</a:t>
            </a:r>
            <a:r>
              <a:rPr lang="en-US" sz="1100" dirty="0"/>
              <a:t>,“Man is to computer programmer as woman is to homemaker? </a:t>
            </a:r>
            <a:r>
              <a:rPr lang="en-US" sz="1100" dirty="0" err="1"/>
              <a:t>debiasingword</a:t>
            </a:r>
            <a:r>
              <a:rPr lang="en-US" sz="1100" dirty="0"/>
              <a:t>   </a:t>
            </a:r>
            <a:r>
              <a:rPr lang="en-US" sz="1100" dirty="0" err="1"/>
              <a:t>embeddings</a:t>
            </a:r>
            <a:r>
              <a:rPr lang="en-US" sz="1100" dirty="0"/>
              <a:t>,”   </a:t>
            </a:r>
            <a:r>
              <a:rPr lang="en-US" sz="1100" dirty="0" err="1"/>
              <a:t>inAdvances</a:t>
            </a:r>
            <a:r>
              <a:rPr lang="en-US" sz="1100" dirty="0"/>
              <a:t>   in   neural   information   </a:t>
            </a:r>
            <a:r>
              <a:rPr lang="en-US" sz="1100" dirty="0" err="1"/>
              <a:t>processingsystems</a:t>
            </a:r>
            <a:r>
              <a:rPr lang="en-US" sz="1100" dirty="0"/>
              <a:t>, 2016, pp. 4349–4357.[4]    E.  </a:t>
            </a:r>
            <a:r>
              <a:rPr lang="en-US" sz="1100" dirty="0" err="1"/>
              <a:t>Bruni</a:t>
            </a:r>
            <a:r>
              <a:rPr lang="en-US" sz="1100" dirty="0"/>
              <a:t>,  N.  Tran,  and  M.  </a:t>
            </a:r>
            <a:r>
              <a:rPr lang="en-US" sz="1100" dirty="0" err="1"/>
              <a:t>Baroni</a:t>
            </a:r>
            <a:r>
              <a:rPr lang="en-US" sz="1100" dirty="0"/>
              <a:t>,  “Multimodal  distributional  </a:t>
            </a:r>
            <a:r>
              <a:rPr lang="en-US" sz="1100" dirty="0" err="1"/>
              <a:t>seman</a:t>
            </a:r>
            <a:r>
              <a:rPr lang="en-US" sz="1100" dirty="0"/>
              <a:t>-</a:t>
            </a:r>
            <a:r>
              <a:rPr lang="en-US" sz="1100" dirty="0" err="1"/>
              <a:t>tics,”Journal</a:t>
            </a:r>
            <a:r>
              <a:rPr lang="en-US" sz="1100" dirty="0"/>
              <a:t> of Artificial Intelligence Research 49(1):1–47, 2014.[5]    A.  </a:t>
            </a:r>
            <a:r>
              <a:rPr lang="en-US" sz="1100" dirty="0" err="1"/>
              <a:t>Caliskan</a:t>
            </a:r>
            <a:r>
              <a:rPr lang="en-US" sz="1100" dirty="0"/>
              <a:t>,  J.  J.  Bryson,  and  A.  Narayanan,  “Semantics  derived  au-</a:t>
            </a:r>
            <a:r>
              <a:rPr lang="en-US" sz="1100" dirty="0" err="1"/>
              <a:t>tomatically</a:t>
            </a:r>
            <a:r>
              <a:rPr lang="en-US" sz="1100" dirty="0"/>
              <a:t> from language corpora contain human-like biases,”Science356(6334):183–186., 2017.[6]    M. </a:t>
            </a:r>
            <a:r>
              <a:rPr lang="en-US" sz="1100" dirty="0" err="1"/>
              <a:t>Davies,The</a:t>
            </a:r>
            <a:r>
              <a:rPr lang="en-US" sz="1100" dirty="0"/>
              <a:t> corpus of historical </a:t>
            </a:r>
            <a:r>
              <a:rPr lang="en-US" sz="1100" dirty="0" err="1"/>
              <a:t>american</a:t>
            </a:r>
            <a:r>
              <a:rPr lang="en-US" sz="1100" dirty="0"/>
              <a:t> </a:t>
            </a:r>
            <a:r>
              <a:rPr lang="en-US" sz="1100" dirty="0" err="1"/>
              <a:t>english</a:t>
            </a:r>
            <a:r>
              <a:rPr lang="en-US" sz="1100" dirty="0"/>
              <a:t>: COHA.    </a:t>
            </a:r>
            <a:r>
              <a:rPr lang="en-US" sz="1100" dirty="0" err="1"/>
              <a:t>BYE,Brigham</a:t>
            </a:r>
            <a:r>
              <a:rPr lang="en-US" sz="1100" dirty="0"/>
              <a:t> Young University, 2010.[7]    H. </a:t>
            </a:r>
            <a:r>
              <a:rPr lang="en-US" sz="1100" dirty="0" err="1"/>
              <a:t>Gonen</a:t>
            </a:r>
            <a:r>
              <a:rPr lang="en-US" sz="1100" dirty="0"/>
              <a:t> and Y. Goldberg, “Lipstick on a pig: </a:t>
            </a:r>
            <a:r>
              <a:rPr lang="en-US" sz="1100" dirty="0" err="1"/>
              <a:t>Debiasing</a:t>
            </a:r>
            <a:r>
              <a:rPr lang="en-US" sz="1100" dirty="0"/>
              <a:t> methods </a:t>
            </a:r>
            <a:r>
              <a:rPr lang="en-US" sz="1100" dirty="0" err="1"/>
              <a:t>coverup</a:t>
            </a:r>
            <a:r>
              <a:rPr lang="en-US" sz="1100" dirty="0"/>
              <a:t>  systematic  gender  biases  in  word  </a:t>
            </a:r>
            <a:r>
              <a:rPr lang="en-US" sz="1100" dirty="0" err="1"/>
              <a:t>embeddings</a:t>
            </a:r>
            <a:r>
              <a:rPr lang="en-US" sz="1100" dirty="0"/>
              <a:t>  but  do  not  </a:t>
            </a:r>
            <a:r>
              <a:rPr lang="en-US" sz="1100" dirty="0" err="1"/>
              <a:t>removethem</a:t>
            </a:r>
            <a:r>
              <a:rPr lang="en-US" sz="1100" dirty="0"/>
              <a:t>,”</a:t>
            </a:r>
            <a:r>
              <a:rPr lang="en-US" sz="1100" dirty="0" err="1"/>
              <a:t>arXiv</a:t>
            </a:r>
            <a:r>
              <a:rPr lang="en-US" sz="1100" dirty="0"/>
              <a:t> preprint arXiv:1903.03862, 2019.[8]    Z.  </a:t>
            </a:r>
            <a:r>
              <a:rPr lang="en-US" sz="1100" dirty="0" err="1"/>
              <a:t>Jieyu</a:t>
            </a:r>
            <a:r>
              <a:rPr lang="en-US" sz="1100" dirty="0"/>
              <a:t>,  Z.  </a:t>
            </a:r>
            <a:r>
              <a:rPr lang="en-US" sz="1100" dirty="0" err="1"/>
              <a:t>Yichao</a:t>
            </a:r>
            <a:r>
              <a:rPr lang="en-US" sz="1100" dirty="0"/>
              <a:t>,  L.  </a:t>
            </a:r>
            <a:r>
              <a:rPr lang="en-US" sz="1100" dirty="0" err="1"/>
              <a:t>Zeyu</a:t>
            </a:r>
            <a:r>
              <a:rPr lang="en-US" sz="1100" dirty="0"/>
              <a:t>,  W.  Wei,  and  C.  Kai-Wei,  “</a:t>
            </a:r>
            <a:r>
              <a:rPr lang="en-US" sz="1100" dirty="0" err="1"/>
              <a:t>Learninggender</a:t>
            </a:r>
            <a:r>
              <a:rPr lang="en-US" sz="1100" dirty="0"/>
              <a:t>-neutral word </a:t>
            </a:r>
            <a:r>
              <a:rPr lang="en-US" sz="1100" dirty="0" err="1"/>
              <a:t>embeddings</a:t>
            </a:r>
            <a:r>
              <a:rPr lang="en-US" sz="1100" dirty="0"/>
              <a:t>,” </a:t>
            </a:r>
            <a:r>
              <a:rPr lang="en-US" sz="1100" dirty="0" err="1"/>
              <a:t>inIn</a:t>
            </a:r>
            <a:r>
              <a:rPr lang="en-US" sz="1100" dirty="0"/>
              <a:t> Proceedings of EMNLP), 2018,p. 4847–4853.[9]    S.  </a:t>
            </a:r>
            <a:r>
              <a:rPr lang="en-US" sz="1100" dirty="0" err="1"/>
              <a:t>Karve</a:t>
            </a:r>
            <a:r>
              <a:rPr lang="en-US" sz="1100" dirty="0"/>
              <a:t>,  L.  </a:t>
            </a:r>
            <a:r>
              <a:rPr lang="en-US" sz="1100" dirty="0" err="1"/>
              <a:t>Ungar</a:t>
            </a:r>
            <a:r>
              <a:rPr lang="en-US" sz="1100" dirty="0"/>
              <a:t>,  and  J.  </a:t>
            </a:r>
            <a:r>
              <a:rPr lang="en-US" sz="1100" dirty="0" err="1"/>
              <a:t>Sedoc</a:t>
            </a:r>
            <a:r>
              <a:rPr lang="en-US" sz="1100" dirty="0"/>
              <a:t>,  “</a:t>
            </a:r>
            <a:r>
              <a:rPr lang="en-US" sz="1100" dirty="0" err="1"/>
              <a:t>Conceptor</a:t>
            </a:r>
            <a:r>
              <a:rPr lang="en-US" sz="1100" dirty="0"/>
              <a:t>  </a:t>
            </a:r>
            <a:r>
              <a:rPr lang="en-US" sz="1100" dirty="0" err="1"/>
              <a:t>debiasing</a:t>
            </a:r>
            <a:r>
              <a:rPr lang="en-US" sz="1100" dirty="0"/>
              <a:t>  of  </a:t>
            </a:r>
            <a:r>
              <a:rPr lang="en-US" sz="1100" dirty="0" err="1"/>
              <a:t>wordrepresentations</a:t>
            </a:r>
            <a:r>
              <a:rPr lang="en-US" sz="1100" dirty="0"/>
              <a:t>  evaluated  on  </a:t>
            </a:r>
            <a:r>
              <a:rPr lang="en-US" sz="1100" dirty="0" err="1"/>
              <a:t>weat</a:t>
            </a:r>
            <a:r>
              <a:rPr lang="en-US" sz="1100" dirty="0"/>
              <a:t>,”</a:t>
            </a:r>
            <a:r>
              <a:rPr lang="en-US" sz="1100" dirty="0" err="1"/>
              <a:t>arXiv</a:t>
            </a:r>
            <a:r>
              <a:rPr lang="en-US" sz="1100" dirty="0"/>
              <a:t>  preprint  arXiv:1906.05993,2019.[10]    J. R. Landis and G. G. Koch, “The measurement of observer </a:t>
            </a:r>
            <a:r>
              <a:rPr lang="en-US" sz="1100" dirty="0" err="1"/>
              <a:t>agreementfor</a:t>
            </a:r>
            <a:r>
              <a:rPr lang="en-US" sz="1100" dirty="0"/>
              <a:t> categorical data,” 1977.[11]    d.  M.  Laurens,  van  and  H.  Geoffrey,  “Visualizing  data  using  t-</a:t>
            </a:r>
            <a:r>
              <a:rPr lang="en-US" sz="1100" dirty="0" err="1"/>
              <a:t>sne.journal</a:t>
            </a:r>
            <a:r>
              <a:rPr lang="en-US" sz="1100" dirty="0"/>
              <a:t>  of  machine  learning  </a:t>
            </a:r>
            <a:r>
              <a:rPr lang="en-US" sz="1100" dirty="0" err="1"/>
              <a:t>research,”machine</a:t>
            </a:r>
            <a:r>
              <a:rPr lang="en-US" sz="1100" dirty="0"/>
              <a:t>  learning  research,9(Nov):2579–2605, 2008.[12]    A. L. Maas, R. E. Daly, P. T. Pham, D. Huang, A. Y. Ng, and C. </a:t>
            </a:r>
            <a:r>
              <a:rPr lang="en-US" sz="1100" dirty="0" err="1"/>
              <a:t>Potts,“Learning</a:t>
            </a:r>
            <a:r>
              <a:rPr lang="en-US" sz="1100" dirty="0"/>
              <a:t> word vectors for sentiment analysis,” </a:t>
            </a:r>
            <a:r>
              <a:rPr lang="en-US" sz="1100" dirty="0" err="1"/>
              <a:t>inACL</a:t>
            </a:r>
            <a:r>
              <a:rPr lang="en-US" sz="1100" dirty="0"/>
              <a:t>, 2011.[13]    T. </a:t>
            </a:r>
            <a:r>
              <a:rPr lang="en-US" sz="1100" dirty="0" err="1"/>
              <a:t>Mikolov</a:t>
            </a:r>
            <a:r>
              <a:rPr lang="en-US" sz="1100" dirty="0"/>
              <a:t>, K. Chen, G. </a:t>
            </a:r>
            <a:r>
              <a:rPr lang="en-US" sz="1100" dirty="0" err="1"/>
              <a:t>Corrado</a:t>
            </a:r>
            <a:r>
              <a:rPr lang="en-US" sz="1100" dirty="0"/>
              <a:t>, and J. Dean, “Efficient estimation </a:t>
            </a:r>
            <a:r>
              <a:rPr lang="en-US" sz="1100" dirty="0" err="1"/>
              <a:t>ofword</a:t>
            </a:r>
            <a:r>
              <a:rPr lang="en-US" sz="1100" dirty="0"/>
              <a:t> representations in vector space,”</a:t>
            </a:r>
            <a:r>
              <a:rPr lang="en-US" sz="1100" dirty="0" err="1"/>
              <a:t>arXiv</a:t>
            </a:r>
            <a:r>
              <a:rPr lang="en-US" sz="1100" dirty="0"/>
              <a:t> preprint arXiv:1301.3781,2013.[14]    K.  </a:t>
            </a:r>
            <a:r>
              <a:rPr lang="en-US" sz="1100" dirty="0" err="1"/>
              <a:t>Radinsky</a:t>
            </a:r>
            <a:r>
              <a:rPr lang="en-US" sz="1100" dirty="0"/>
              <a:t>,  E.  </a:t>
            </a:r>
            <a:r>
              <a:rPr lang="en-US" sz="1100" dirty="0" err="1"/>
              <a:t>Agichtein</a:t>
            </a:r>
            <a:r>
              <a:rPr lang="en-US" sz="1100" dirty="0"/>
              <a:t>,  E.  </a:t>
            </a:r>
            <a:r>
              <a:rPr lang="en-US" sz="1100" dirty="0" err="1"/>
              <a:t>Gabrilovich</a:t>
            </a:r>
            <a:r>
              <a:rPr lang="en-US" sz="1100" dirty="0"/>
              <a:t>,  and  E.  </a:t>
            </a:r>
            <a:r>
              <a:rPr lang="en-US" sz="1100" dirty="0" err="1"/>
              <a:t>Markovitch</a:t>
            </a:r>
            <a:r>
              <a:rPr lang="en-US" sz="1100" dirty="0"/>
              <a:t>,  “</a:t>
            </a:r>
            <a:r>
              <a:rPr lang="en-US" sz="1100" dirty="0" err="1"/>
              <a:t>Aword</a:t>
            </a:r>
            <a:r>
              <a:rPr lang="en-US" sz="1100" dirty="0"/>
              <a:t>  at  a  time:  Computing  word  relatedness  using  temporal  </a:t>
            </a:r>
            <a:r>
              <a:rPr lang="en-US" sz="1100" dirty="0" err="1"/>
              <a:t>semanticanalysis</a:t>
            </a:r>
            <a:r>
              <a:rPr lang="en-US" sz="1100" dirty="0"/>
              <a:t>,” </a:t>
            </a:r>
            <a:r>
              <a:rPr lang="en-US" sz="1100" dirty="0" err="1"/>
              <a:t>inthe</a:t>
            </a:r>
            <a:r>
              <a:rPr lang="en-US" sz="1100" dirty="0"/>
              <a:t> 20th International World Wide Web Conference, 2011,p. 337–346.[15]    T.  Schnabel,  I.  </a:t>
            </a:r>
            <a:r>
              <a:rPr lang="en-US" sz="1100" dirty="0" err="1"/>
              <a:t>Labutov</a:t>
            </a:r>
            <a:r>
              <a:rPr lang="en-US" sz="1100" dirty="0"/>
              <a:t>,  D.  </a:t>
            </a:r>
            <a:r>
              <a:rPr lang="en-US" sz="1100" dirty="0" err="1"/>
              <a:t>Mimno</a:t>
            </a:r>
            <a:r>
              <a:rPr lang="en-US" sz="1100" dirty="0"/>
              <a:t>,  and  T.  </a:t>
            </a:r>
            <a:r>
              <a:rPr lang="en-US" sz="1100" dirty="0" err="1"/>
              <a:t>Joachims</a:t>
            </a:r>
            <a:r>
              <a:rPr lang="en-US" sz="1100" dirty="0"/>
              <a:t>,  “</a:t>
            </a:r>
            <a:r>
              <a:rPr lang="en-US" sz="1100" dirty="0" err="1"/>
              <a:t>Evaluationmethods</a:t>
            </a:r>
            <a:r>
              <a:rPr lang="en-US" sz="1100" dirty="0"/>
              <a:t>  for  unsupervised  word  </a:t>
            </a:r>
            <a:r>
              <a:rPr lang="en-US" sz="1100" dirty="0" err="1"/>
              <a:t>embeddings</a:t>
            </a:r>
            <a:r>
              <a:rPr lang="en-US" sz="1100" dirty="0"/>
              <a:t>,”  </a:t>
            </a:r>
            <a:r>
              <a:rPr lang="en-US" sz="1100" dirty="0" err="1"/>
              <a:t>inProceedings</a:t>
            </a:r>
            <a:r>
              <a:rPr lang="en-US" sz="1100" dirty="0"/>
              <a:t>  of  the2015 conference on empirical methods in natural language processing,2015, pp. 298–307 </a:t>
            </a:r>
            <a:endParaRPr kumimoji="1" lang="zh-CN" altLang="en-US" sz="11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B2821A-9592-C545-9BAF-C22043D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References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4827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Stay safe!</a:t>
            </a:r>
          </a:p>
        </p:txBody>
      </p:sp>
    </p:spTree>
    <p:extLst>
      <p:ext uri="{BB962C8B-B14F-4D97-AF65-F5344CB8AC3E}">
        <p14:creationId xmlns:p14="http://schemas.microsoft.com/office/powerpoint/2010/main" val="37466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Debiasing word embedding is at the center of attention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previous research showed promises, but later research overturned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E2620D-C272-F648-AF71-BBA4F6E0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Bolukbasi et al. (2016)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Caliskan et al. (2017)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Gonen and Goldberg (2019)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/>
              <a:t>Karve et al. (2019)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DD2AB-15BA-ED4A-AE4B-D23A69D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6687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potential amplification of bias embedded in word embedding has become a major concern in the relevant research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researchers have been focusing on finding systematic approaches of </a:t>
            </a:r>
            <a:r>
              <a:rPr lang="en-US" dirty="0" err="1"/>
              <a:t>debiasing</a:t>
            </a:r>
            <a:r>
              <a:rPr lang="en-US" dirty="0"/>
              <a:t> word </a:t>
            </a:r>
            <a:r>
              <a:rPr lang="en-US" dirty="0" err="1"/>
              <a:t>embeddings</a:t>
            </a:r>
            <a:r>
              <a:rPr lang="en-US" dirty="0"/>
              <a:t> while maintaining their quality.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9827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9801" y="1861441"/>
            <a:ext cx="7745505" cy="3694562"/>
          </a:xfrm>
        </p:spPr>
        <p:txBody>
          <a:bodyPr/>
          <a:lstStyle/>
          <a:p>
            <a:r>
              <a:rPr lang="en-US" dirty="0"/>
              <a:t>The focus of our project is to find out whether including more principal components into the debiasing process is a better way of debiasing.</a:t>
            </a:r>
          </a:p>
          <a:p>
            <a:endParaRPr lang="en-US" dirty="0"/>
          </a:p>
          <a:p>
            <a:r>
              <a:rPr lang="en-US" dirty="0"/>
              <a:t>We would also like to quantify the trade-offs between incorporating more principle components in the debiasing process and the linguistic property preservation ability of the word embedding after debiasing.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391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Corpus of Historical American English (COHA)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Contains fiction, popular magazine, newspaper, and non-fiction books in American English.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We focus on data corpus from 1990s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359056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F8BD9-A267-4342-9192-C9DA8901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Intrinsic Evaluation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95959"/>
                </a:solidFill>
              </a:rPr>
              <a:t>Word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>
                <a:solidFill>
                  <a:srgbClr val="595959"/>
                </a:solidFill>
              </a:rPr>
              <a:t>list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>
                <a:solidFill>
                  <a:srgbClr val="595959"/>
                </a:solidFill>
              </a:rPr>
              <a:t>from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</a:rPr>
              <a:t>Caliskan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>
                <a:solidFill>
                  <a:srgbClr val="595959"/>
                </a:solidFill>
              </a:rPr>
              <a:t>et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>
                <a:solidFill>
                  <a:srgbClr val="595959"/>
                </a:solidFill>
              </a:rPr>
              <a:t>al.</a:t>
            </a:r>
            <a:endParaRPr lang="en-US" sz="2000" dirty="0">
              <a:solidFill>
                <a:srgbClr val="595959"/>
              </a:solidFill>
            </a:endParaRP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Google analogy dataset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95959"/>
                </a:solidFill>
              </a:rPr>
              <a:t>Dataset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>
                <a:solidFill>
                  <a:srgbClr val="595959"/>
                </a:solidFill>
              </a:rPr>
              <a:t>from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</a:rPr>
              <a:t>Gonen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altLang="zh-CN" sz="2000" dirty="0">
                <a:solidFill>
                  <a:srgbClr val="595959"/>
                </a:solidFill>
              </a:rPr>
              <a:t>et al.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Dataset from </a:t>
            </a:r>
            <a:r>
              <a:rPr lang="en-US" sz="2000" dirty="0" err="1">
                <a:solidFill>
                  <a:srgbClr val="595959"/>
                </a:solidFill>
              </a:rPr>
              <a:t>Bolukbasi</a:t>
            </a:r>
            <a:r>
              <a:rPr lang="en-US" sz="2000" dirty="0">
                <a:solidFill>
                  <a:srgbClr val="595959"/>
                </a:solidFill>
              </a:rPr>
              <a:t> et 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For Extrinsic Evaluation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Movie review dataset from Maas et al.</a:t>
            </a:r>
          </a:p>
          <a:p>
            <a:pPr marL="754380" lvl="1" indent="-3429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32EFB3-F948-464E-98F8-33F111A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Evaluation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407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C58309-629A-AB40-9219-9D0807F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We use the hard-debiasing method from </a:t>
            </a:r>
            <a:r>
              <a:rPr kumimoji="1" lang="en-US" altLang="zh-CN" dirty="0" err="1"/>
              <a:t>Bolukbasi</a:t>
            </a:r>
            <a:r>
              <a:rPr kumimoji="1" lang="en-US" altLang="zh-CN" dirty="0"/>
              <a:t> et 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Step 1: identify the gender subspace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Step 2: neutralize and equalize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755B8B-F5E0-EF44-98AB-B0AC5730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Method: Hard-</a:t>
            </a:r>
            <a:r>
              <a:rPr kumimoji="1" lang="en-US" altLang="zh-CN" dirty="0" err="1"/>
              <a:t>Debiasing</a:t>
            </a:r>
            <a:endParaRPr kumimoji="1"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D9B8BCF7-A33E-DC45-86D4-1DA8161438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79" y="3110023"/>
            <a:ext cx="3136900" cy="6731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99DD7896-5B28-E846-BAA7-28F9EBC86D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79" y="4420944"/>
            <a:ext cx="4318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1509</Words>
  <Application>Microsoft Macintosh PowerPoint</Application>
  <PresentationFormat>On-screen Show (4:3)</PresentationFormat>
  <Paragraphs>258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 Antiqua</vt:lpstr>
      <vt:lpstr>Calibri</vt:lpstr>
      <vt:lpstr>Helvetica</vt:lpstr>
      <vt:lpstr>Wingdings</vt:lpstr>
      <vt:lpstr>GW General</vt:lpstr>
      <vt:lpstr>Custom Design</vt:lpstr>
      <vt:lpstr>Trade-off Between  Debiasing &amp; Word Embedding Quality </vt:lpstr>
      <vt:lpstr>Roadmap</vt:lpstr>
      <vt:lpstr>Introduction</vt:lpstr>
      <vt:lpstr>Related work</vt:lpstr>
      <vt:lpstr>Motivation</vt:lpstr>
      <vt:lpstr>Problem Statement</vt:lpstr>
      <vt:lpstr>Data: Word Embedding</vt:lpstr>
      <vt:lpstr>Data: Evaluation</vt:lpstr>
      <vt:lpstr>Method: Hard-Debiasing</vt:lpstr>
      <vt:lpstr>Method: Evaluation</vt:lpstr>
      <vt:lpstr>PowerPoint Presentation</vt:lpstr>
      <vt:lpstr>Experiment: Word Embedding Association Test (WEAT)</vt:lpstr>
      <vt:lpstr>Result: WEAT</vt:lpstr>
      <vt:lpstr>Experiment: Concept Categorization</vt:lpstr>
      <vt:lpstr>Result: Clustering Female-biased &amp; Male-biased Words</vt:lpstr>
      <vt:lpstr>Result: Bias-by-projection &amp; Bias-by-neighbors   and Profession</vt:lpstr>
      <vt:lpstr>Plot: Profession</vt:lpstr>
      <vt:lpstr>Result: Classifying Female-biased and Male-biased Words </vt:lpstr>
      <vt:lpstr>Experiment: Analogy</vt:lpstr>
      <vt:lpstr>Result: Gender Specific Analogy</vt:lpstr>
      <vt:lpstr>Result: Gender Specific Analogy (cont.) </vt:lpstr>
      <vt:lpstr>Result: Gender Neutral Analogy</vt:lpstr>
      <vt:lpstr>Result: Gender Neutral Analogy (cont.) </vt:lpstr>
      <vt:lpstr>Experiment: Extrinsic Evaluation</vt:lpstr>
      <vt:lpstr>Result: Extrinsic Evaluation</vt:lpstr>
      <vt:lpstr>Future Work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peiyu wang</dc:creator>
  <cp:lastModifiedBy>peiyu wang</cp:lastModifiedBy>
  <cp:revision>40</cp:revision>
  <dcterms:created xsi:type="dcterms:W3CDTF">2020-05-07T00:40:33Z</dcterms:created>
  <dcterms:modified xsi:type="dcterms:W3CDTF">2020-05-09T13:31:30Z</dcterms:modified>
</cp:coreProperties>
</file>