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05613" cy="99441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6" autoAdjust="0"/>
    <p:restoredTop sz="96958" autoAdjust="0"/>
  </p:normalViewPr>
  <p:slideViewPr>
    <p:cSldViewPr snapToGrid="0">
      <p:cViewPr varScale="1">
        <p:scale>
          <a:sx n="98" d="100"/>
          <a:sy n="98" d="100"/>
        </p:scale>
        <p:origin x="114" y="7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2DE7D-4F3C-4B30-A463-7656086F5873}" type="datetimeFigureOut">
              <a:rPr lang="de-CH" smtClean="0"/>
              <a:t>05.03.2020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49C1F-093C-4B20-BB82-18C9343BF5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9892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69300-E4B7-406E-8FD6-17A9A3900B4F}" type="datetimeFigureOut">
              <a:rPr lang="de-CH" smtClean="0"/>
              <a:t>05.03.2020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1F8B2-186D-44C1-A13A-CE43405481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1849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C035-096D-413B-A56E-0C08FE9B4238}" type="datetime1">
              <a:rPr lang="de-CH" smtClean="0"/>
              <a:t>05.03.2020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009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55B1-620D-4F9B-A4CA-834F18543C58}" type="datetime1">
              <a:rPr lang="de-CH" smtClean="0"/>
              <a:t>05.03.2020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680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BFB7-FC47-439A-B68F-8BE9290ACA09}" type="datetime1">
              <a:rPr lang="de-CH" smtClean="0"/>
              <a:t>05.03.2020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022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82F4-0A9A-45C9-99F3-4F9CC4AAA505}" type="datetime1">
              <a:rPr lang="de-CH" smtClean="0"/>
              <a:t>05.03.2020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063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C8AA-1DAD-4809-910A-EF386978F45D}" type="datetime1">
              <a:rPr lang="de-CH" smtClean="0"/>
              <a:t>05.03.2020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719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D39C-568A-4CFD-9883-6F883EA92A46}" type="datetime1">
              <a:rPr lang="de-CH" smtClean="0"/>
              <a:t>05.03.2020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92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7C64-F868-48C4-98AE-5D6A1E3C9215}" type="datetime1">
              <a:rPr lang="de-CH" smtClean="0"/>
              <a:t>05.03.2020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889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6492-D20D-496F-B75A-5E0B0A342693}" type="datetime1">
              <a:rPr lang="de-CH" smtClean="0"/>
              <a:t>05.03.2020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035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E939-E125-4166-84BE-ECEA01812CF8}" type="datetime1">
              <a:rPr lang="de-CH" smtClean="0"/>
              <a:t>05.03.2020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44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BE28-7DC7-4E54-AEA4-6DC7D71DE85F}" type="datetime1">
              <a:rPr lang="de-CH" smtClean="0"/>
              <a:t>05.03.2020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252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4817-8505-45E3-B2E7-E43295586781}" type="datetime1">
              <a:rPr lang="de-CH" smtClean="0"/>
              <a:t>05.03.2020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452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7749D-5599-4B52-95BB-37DD50137D92}" type="datetime1">
              <a:rPr lang="de-CH" smtClean="0"/>
              <a:t>05.03.2020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AB1D9-0C2E-4F73-8C03-334283BACD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764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grometeo.ch/de/meteorology/datas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1</a:t>
            </a:fld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0" y="18453"/>
            <a:ext cx="263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District</a:t>
            </a:r>
            <a:r>
              <a:rPr lang="de-CH" dirty="0" smtClean="0"/>
              <a:t> </a:t>
            </a:r>
            <a:r>
              <a:rPr lang="en-US" dirty="0" smtClean="0"/>
              <a:t>Heating Network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3428799" y="1517624"/>
            <a:ext cx="840259" cy="453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Heat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Station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031449" y="215811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>
                <a:solidFill>
                  <a:schemeClr val="tx1"/>
                </a:solidFill>
              </a:rPr>
              <a:t>6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149889" y="337322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>
                <a:solidFill>
                  <a:schemeClr val="tx1"/>
                </a:solidFill>
              </a:rPr>
              <a:t>1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149889" y="4082810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>
                <a:solidFill>
                  <a:schemeClr val="tx1"/>
                </a:solidFill>
              </a:rPr>
              <a:t>2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149889" y="458923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>
                <a:solidFill>
                  <a:schemeClr val="tx1"/>
                </a:solidFill>
              </a:rPr>
              <a:t>3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149889" y="5331772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>
                <a:solidFill>
                  <a:schemeClr val="tx1"/>
                </a:solidFill>
              </a:rPr>
              <a:t>4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149889" y="5984621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>
                <a:solidFill>
                  <a:schemeClr val="tx1"/>
                </a:solidFill>
              </a:rPr>
              <a:t>5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031449" y="294050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>
                <a:solidFill>
                  <a:schemeClr val="tx1"/>
                </a:solidFill>
              </a:rPr>
              <a:t>7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812829" y="1708326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>
                <a:solidFill>
                  <a:schemeClr val="tx1"/>
                </a:solidFill>
              </a:rPr>
              <a:t>8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545449" y="170091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>
                <a:solidFill>
                  <a:schemeClr val="tx1"/>
                </a:solidFill>
              </a:rPr>
              <a:t>9</a:t>
            </a:r>
            <a:endParaRPr lang="de-CH" sz="1200" dirty="0">
              <a:solidFill>
                <a:schemeClr val="tx1"/>
              </a:solidFill>
            </a:endParaRPr>
          </a:p>
        </p:txBody>
      </p:sp>
      <p:cxnSp>
        <p:nvCxnSpPr>
          <p:cNvPr id="17" name="Gerader Verbinder 16"/>
          <p:cNvCxnSpPr>
            <a:stCxn id="6" idx="2"/>
          </p:cNvCxnSpPr>
          <p:nvPr/>
        </p:nvCxnSpPr>
        <p:spPr>
          <a:xfrm flipH="1">
            <a:off x="3848928" y="1970705"/>
            <a:ext cx="1" cy="3748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15" idx="2"/>
          </p:cNvCxnSpPr>
          <p:nvPr/>
        </p:nvCxnSpPr>
        <p:spPr>
          <a:xfrm>
            <a:off x="7725449" y="2060915"/>
            <a:ext cx="0" cy="2846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flipH="1">
            <a:off x="2391451" y="2345526"/>
            <a:ext cx="53339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5992829" y="2068326"/>
            <a:ext cx="0" cy="2846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stCxn id="12" idx="1"/>
          </p:cNvCxnSpPr>
          <p:nvPr/>
        </p:nvCxnSpPr>
        <p:spPr>
          <a:xfrm flipH="1" flipV="1">
            <a:off x="4898429" y="6163352"/>
            <a:ext cx="251460" cy="1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/>
          <p:nvPr/>
        </p:nvCxnSpPr>
        <p:spPr>
          <a:xfrm>
            <a:off x="4898429" y="2352937"/>
            <a:ext cx="0" cy="38104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 flipH="1" flipV="1">
            <a:off x="4898429" y="5510503"/>
            <a:ext cx="251460" cy="1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H="1">
            <a:off x="4898429" y="4509475"/>
            <a:ext cx="431460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stCxn id="9" idx="2"/>
            <a:endCxn id="10" idx="0"/>
          </p:cNvCxnSpPr>
          <p:nvPr/>
        </p:nvCxnSpPr>
        <p:spPr>
          <a:xfrm>
            <a:off x="5329889" y="4442810"/>
            <a:ext cx="0" cy="146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 flipH="1" flipV="1">
            <a:off x="4898429" y="3550314"/>
            <a:ext cx="251460" cy="1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/>
          <p:nvPr/>
        </p:nvCxnSpPr>
        <p:spPr>
          <a:xfrm>
            <a:off x="2658149" y="2352937"/>
            <a:ext cx="0" cy="76630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 flipH="1" flipV="1">
            <a:off x="2399069" y="3119239"/>
            <a:ext cx="251460" cy="1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5509889" y="3373225"/>
            <a:ext cx="805860" cy="36000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 smtClean="0"/>
              <a:t>650 kW</a:t>
            </a:r>
            <a:endParaRPr lang="de-CH" sz="1050" dirty="0"/>
          </a:p>
          <a:p>
            <a:r>
              <a:rPr lang="de-CH" sz="1050" dirty="0" smtClean="0"/>
              <a:t>1_prot.csv</a:t>
            </a:r>
            <a:endParaRPr lang="de-CH" sz="1050" dirty="0"/>
          </a:p>
        </p:txBody>
      </p:sp>
      <p:sp>
        <p:nvSpPr>
          <p:cNvPr id="53" name="Textfeld 52"/>
          <p:cNvSpPr txBox="1"/>
          <p:nvPr/>
        </p:nvSpPr>
        <p:spPr>
          <a:xfrm>
            <a:off x="5509889" y="4082810"/>
            <a:ext cx="805860" cy="36000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/>
              <a:t>9</a:t>
            </a:r>
            <a:r>
              <a:rPr lang="de-CH" sz="1050" dirty="0" smtClean="0"/>
              <a:t>0 kW</a:t>
            </a:r>
            <a:endParaRPr lang="de-CH" sz="1050" dirty="0"/>
          </a:p>
          <a:p>
            <a:r>
              <a:rPr lang="de-CH" sz="1050" dirty="0" smtClean="0"/>
              <a:t>2_prot.csv</a:t>
            </a:r>
            <a:endParaRPr lang="de-CH" sz="1050" dirty="0"/>
          </a:p>
        </p:txBody>
      </p:sp>
      <p:sp>
        <p:nvSpPr>
          <p:cNvPr id="54" name="Textfeld 53"/>
          <p:cNvSpPr txBox="1"/>
          <p:nvPr/>
        </p:nvSpPr>
        <p:spPr>
          <a:xfrm>
            <a:off x="5509889" y="4589234"/>
            <a:ext cx="805860" cy="36000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 smtClean="0"/>
              <a:t>160 kW</a:t>
            </a:r>
            <a:endParaRPr lang="de-CH" sz="1050" dirty="0"/>
          </a:p>
          <a:p>
            <a:r>
              <a:rPr lang="de-CH" sz="1050" dirty="0" smtClean="0"/>
              <a:t>3_prot.csv</a:t>
            </a:r>
            <a:endParaRPr lang="de-CH" sz="1050" dirty="0"/>
          </a:p>
        </p:txBody>
      </p:sp>
      <p:sp>
        <p:nvSpPr>
          <p:cNvPr id="55" name="Textfeld 54"/>
          <p:cNvSpPr txBox="1"/>
          <p:nvPr/>
        </p:nvSpPr>
        <p:spPr>
          <a:xfrm>
            <a:off x="5509889" y="5330503"/>
            <a:ext cx="805860" cy="36000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 smtClean="0"/>
              <a:t>60 kW</a:t>
            </a:r>
            <a:endParaRPr lang="de-CH" sz="1050" dirty="0"/>
          </a:p>
          <a:p>
            <a:r>
              <a:rPr lang="de-CH" sz="1050" dirty="0"/>
              <a:t>4</a:t>
            </a:r>
            <a:r>
              <a:rPr lang="de-CH" sz="1050" dirty="0" smtClean="0"/>
              <a:t>_prot.csv</a:t>
            </a:r>
            <a:endParaRPr lang="de-CH" sz="1050" dirty="0"/>
          </a:p>
        </p:txBody>
      </p:sp>
      <p:sp>
        <p:nvSpPr>
          <p:cNvPr id="56" name="Textfeld 55"/>
          <p:cNvSpPr txBox="1"/>
          <p:nvPr/>
        </p:nvSpPr>
        <p:spPr>
          <a:xfrm>
            <a:off x="5509889" y="5986574"/>
            <a:ext cx="1369740" cy="36000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 smtClean="0"/>
              <a:t>100 kW</a:t>
            </a:r>
            <a:endParaRPr lang="de-CH" sz="1050" dirty="0"/>
          </a:p>
          <a:p>
            <a:r>
              <a:rPr lang="de-CH" sz="1050" dirty="0"/>
              <a:t>5</a:t>
            </a:r>
            <a:r>
              <a:rPr lang="de-CH" sz="1050" dirty="0" smtClean="0"/>
              <a:t>_prot.csv</a:t>
            </a:r>
            <a:endParaRPr lang="de-CH" sz="1050" dirty="0"/>
          </a:p>
        </p:txBody>
      </p:sp>
      <p:sp>
        <p:nvSpPr>
          <p:cNvPr id="57" name="Textfeld 56"/>
          <p:cNvSpPr txBox="1"/>
          <p:nvPr/>
        </p:nvSpPr>
        <p:spPr>
          <a:xfrm>
            <a:off x="6172829" y="1708768"/>
            <a:ext cx="805860" cy="36000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 smtClean="0"/>
              <a:t>350 kW (07/2018)</a:t>
            </a:r>
            <a:endParaRPr lang="de-CH" sz="1050" dirty="0"/>
          </a:p>
          <a:p>
            <a:r>
              <a:rPr lang="de-CH" sz="1050" dirty="0"/>
              <a:t>8</a:t>
            </a:r>
            <a:r>
              <a:rPr lang="de-CH" sz="1050" dirty="0" smtClean="0"/>
              <a:t>_prot.csv</a:t>
            </a:r>
            <a:endParaRPr lang="de-CH" sz="1050" dirty="0"/>
          </a:p>
        </p:txBody>
      </p:sp>
      <p:sp>
        <p:nvSpPr>
          <p:cNvPr id="58" name="Textfeld 57"/>
          <p:cNvSpPr txBox="1"/>
          <p:nvPr/>
        </p:nvSpPr>
        <p:spPr>
          <a:xfrm>
            <a:off x="7905448" y="1700915"/>
            <a:ext cx="805860" cy="36000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 smtClean="0"/>
              <a:t>60 kW (10/2018)</a:t>
            </a:r>
            <a:endParaRPr lang="de-CH" sz="1050" dirty="0"/>
          </a:p>
          <a:p>
            <a:r>
              <a:rPr lang="de-CH" sz="1050" dirty="0"/>
              <a:t>9</a:t>
            </a:r>
            <a:r>
              <a:rPr lang="de-CH" sz="1050" dirty="0" smtClean="0"/>
              <a:t>_prot.csv</a:t>
            </a:r>
            <a:endParaRPr lang="de-CH" sz="1050" dirty="0"/>
          </a:p>
        </p:txBody>
      </p:sp>
      <p:sp>
        <p:nvSpPr>
          <p:cNvPr id="59" name="Textfeld 58"/>
          <p:cNvSpPr txBox="1"/>
          <p:nvPr/>
        </p:nvSpPr>
        <p:spPr>
          <a:xfrm>
            <a:off x="922740" y="2084286"/>
            <a:ext cx="1097695" cy="507657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 smtClean="0"/>
              <a:t>850 kW</a:t>
            </a:r>
          </a:p>
          <a:p>
            <a:r>
              <a:rPr lang="de-CH" sz="1050" dirty="0" smtClean="0"/>
              <a:t>1006_protWZ.csv</a:t>
            </a:r>
            <a:endParaRPr lang="de-CH" sz="1050" dirty="0"/>
          </a:p>
          <a:p>
            <a:r>
              <a:rPr lang="de-CH" sz="1050" dirty="0" smtClean="0"/>
              <a:t>6_protSPS.csv</a:t>
            </a:r>
            <a:r>
              <a:rPr lang="de-CH" sz="1050" baseline="30000" dirty="0" smtClean="0"/>
              <a:t>1</a:t>
            </a:r>
            <a:endParaRPr lang="de-CH" sz="1050" baseline="30000" dirty="0"/>
          </a:p>
        </p:txBody>
      </p:sp>
      <p:sp>
        <p:nvSpPr>
          <p:cNvPr id="61" name="Textfeld 60"/>
          <p:cNvSpPr txBox="1"/>
          <p:nvPr/>
        </p:nvSpPr>
        <p:spPr>
          <a:xfrm>
            <a:off x="922740" y="2939239"/>
            <a:ext cx="805860" cy="36000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 smtClean="0"/>
              <a:t>30 kW (01/2018)</a:t>
            </a:r>
            <a:endParaRPr lang="de-CH" sz="1050" dirty="0"/>
          </a:p>
          <a:p>
            <a:r>
              <a:rPr lang="de-CH" sz="1050" dirty="0" smtClean="0"/>
              <a:t>7_prot.csv</a:t>
            </a:r>
            <a:endParaRPr lang="de-CH" sz="1050" dirty="0"/>
          </a:p>
        </p:txBody>
      </p:sp>
      <p:sp>
        <p:nvSpPr>
          <p:cNvPr id="63" name="Textfeld 62"/>
          <p:cNvSpPr txBox="1"/>
          <p:nvPr/>
        </p:nvSpPr>
        <p:spPr>
          <a:xfrm>
            <a:off x="3393917" y="831690"/>
            <a:ext cx="3009024" cy="685492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pPr defTabSz="582613"/>
            <a:r>
              <a:rPr lang="en-US" sz="1050" dirty="0" smtClean="0"/>
              <a:t>901_protSPS.csv	Heat station (store, pumps, etc.)	 </a:t>
            </a:r>
            <a:endParaRPr lang="en-US" sz="1050" baseline="30000" dirty="0" smtClean="0"/>
          </a:p>
          <a:p>
            <a:pPr defTabSz="582613"/>
            <a:r>
              <a:rPr lang="en-US" sz="1050" dirty="0" smtClean="0"/>
              <a:t>2901_protWZ.csv	Wood-fired boiler</a:t>
            </a:r>
          </a:p>
          <a:p>
            <a:pPr defTabSz="582613"/>
            <a:r>
              <a:rPr lang="en-US" sz="1050" dirty="0" smtClean="0"/>
              <a:t>3901_protWZ.csv	Gas-fired boiler  1</a:t>
            </a:r>
          </a:p>
          <a:p>
            <a:pPr defTabSz="582613"/>
            <a:r>
              <a:rPr lang="en-US" sz="1050" dirty="0" smtClean="0"/>
              <a:t>4901_protWZ.csv	Gas-fired boiler 2</a:t>
            </a:r>
            <a:endParaRPr lang="en-US" sz="1050" dirty="0" smtClean="0"/>
          </a:p>
        </p:txBody>
      </p:sp>
      <p:sp>
        <p:nvSpPr>
          <p:cNvPr id="66" name="Textfeld 65"/>
          <p:cNvSpPr txBox="1"/>
          <p:nvPr/>
        </p:nvSpPr>
        <p:spPr>
          <a:xfrm>
            <a:off x="7808899" y="5627403"/>
            <a:ext cx="2896898" cy="728947"/>
          </a:xfrm>
          <a:prstGeom prst="rect">
            <a:avLst/>
          </a:prstGeom>
          <a:noFill/>
        </p:spPr>
        <p:txBody>
          <a:bodyPr wrap="square" lIns="72000" tIns="0" rIns="0" bIns="0" rtlCol="0">
            <a:noAutofit/>
          </a:bodyPr>
          <a:lstStyle/>
          <a:p>
            <a:pPr marL="72000" indent="-457200"/>
            <a:r>
              <a:rPr lang="en-US" sz="1050" baseline="30000" dirty="0" smtClean="0"/>
              <a:t>1</a:t>
            </a:r>
            <a:r>
              <a:rPr lang="en-US" sz="1050" dirty="0" smtClean="0"/>
              <a:t> See schematic on p. 8: this consumer can be shut off (load shedding). Therefore, there is a local backup oil-fired boiler. The corresponding details are given in 6_protSPS.csv.</a:t>
            </a:r>
          </a:p>
          <a:p>
            <a:pPr marL="72000" indent="-457200"/>
            <a:endParaRPr lang="en-US" sz="1050" dirty="0" smtClean="0"/>
          </a:p>
          <a:p>
            <a:pPr marL="72000" indent="-457200"/>
            <a:r>
              <a:rPr lang="en-US" sz="1050" baseline="30000" dirty="0" smtClean="0"/>
              <a:t>2</a:t>
            </a:r>
            <a:r>
              <a:rPr lang="en-US" sz="1050" dirty="0" smtClean="0"/>
              <a:t> </a:t>
            </a:r>
            <a:r>
              <a:rPr lang="en-US" sz="1050" dirty="0" smtClean="0">
                <a:hlinkClick r:id="rId2"/>
              </a:rPr>
              <a:t>http://www.agrometeo.ch/de/meteorology/datas</a:t>
            </a:r>
            <a:r>
              <a:rPr lang="en-US" sz="1050" dirty="0" smtClean="0"/>
              <a:t> </a:t>
            </a:r>
          </a:p>
          <a:p>
            <a:pPr marL="72000" indent="-457200"/>
            <a:endParaRPr lang="en-US" sz="1050" baseline="30000" dirty="0"/>
          </a:p>
        </p:txBody>
      </p:sp>
      <p:sp>
        <p:nvSpPr>
          <p:cNvPr id="67" name="Ellipse 66"/>
          <p:cNvSpPr/>
          <p:nvPr/>
        </p:nvSpPr>
        <p:spPr>
          <a:xfrm>
            <a:off x="3617870" y="2116187"/>
            <a:ext cx="462116" cy="11607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Textfeld 67"/>
          <p:cNvSpPr txBox="1"/>
          <p:nvPr/>
        </p:nvSpPr>
        <p:spPr>
          <a:xfrm>
            <a:off x="4077036" y="1989290"/>
            <a:ext cx="3009024" cy="507657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pPr defTabSz="582613"/>
            <a:r>
              <a:rPr lang="en-US" sz="1050" dirty="0" smtClean="0"/>
              <a:t>Main feeder</a:t>
            </a:r>
          </a:p>
          <a:p>
            <a:pPr defTabSz="582613"/>
            <a:r>
              <a:rPr lang="en-US" sz="1050" dirty="0" smtClean="0"/>
              <a:t>1901_protWZ.csv	 </a:t>
            </a:r>
            <a:endParaRPr lang="en-US" sz="1050" baseline="30000" dirty="0"/>
          </a:p>
        </p:txBody>
      </p:sp>
      <p:sp>
        <p:nvSpPr>
          <p:cNvPr id="69" name="Textfeld 68"/>
          <p:cNvSpPr txBox="1"/>
          <p:nvPr/>
        </p:nvSpPr>
        <p:spPr>
          <a:xfrm>
            <a:off x="7725449" y="3652435"/>
            <a:ext cx="4048803" cy="2038068"/>
          </a:xfrm>
          <a:prstGeom prst="rect">
            <a:avLst/>
          </a:prstGeom>
          <a:noFill/>
        </p:spPr>
        <p:txBody>
          <a:bodyPr wrap="square" lIns="72000" tIns="0" rIns="0" bIns="0" rtlCol="0">
            <a:noAutofit/>
          </a:bodyPr>
          <a:lstStyle/>
          <a:p>
            <a:pPr defTabSz="582613">
              <a:spcAft>
                <a:spcPts val="600"/>
              </a:spcAft>
            </a:pPr>
            <a:r>
              <a:rPr lang="en-US" sz="1050" b="1" dirty="0" smtClean="0"/>
              <a:t>Hints</a:t>
            </a:r>
          </a:p>
          <a:p>
            <a:pPr marL="171450" indent="-171450" defTabSz="582613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en-US" sz="1050" dirty="0" smtClean="0"/>
              <a:t>The CSV files contain data for the years 2018 and 2019. Note that there may be gaps (e.g., because certain consumers have been attached only later, etc.) in the data: </a:t>
            </a:r>
            <a:r>
              <a:rPr lang="en-US" sz="1050" b="1" dirty="0" smtClean="0"/>
              <a:t>use the timestamps!</a:t>
            </a:r>
          </a:p>
          <a:p>
            <a:pPr marL="171450" indent="-171450" defTabSz="582613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en-US" sz="1050" dirty="0" smtClean="0"/>
              <a:t>You find the schematics of the central heat station and of all consumer interfaces on the following pages.</a:t>
            </a:r>
          </a:p>
          <a:p>
            <a:pPr marL="171450" indent="-171450" defTabSz="582613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en-US" sz="1050" dirty="0" smtClean="0"/>
              <a:t>Historical weather data has been obtained from two publicly available sources</a:t>
            </a:r>
            <a:r>
              <a:rPr lang="en-US" sz="1050" baseline="30000" dirty="0" smtClean="0"/>
              <a:t>2</a:t>
            </a:r>
            <a:r>
              <a:rPr lang="en-US" sz="1050" dirty="0" smtClean="0"/>
              <a:t>. Thus, the locations of the weather stations are in the same greater region as the district heating network, yet not necessarily nearby.</a:t>
            </a:r>
          </a:p>
          <a:p>
            <a:pPr defTabSz="582613">
              <a:spcAft>
                <a:spcPts val="600"/>
              </a:spcAft>
            </a:pPr>
            <a:r>
              <a:rPr lang="en-US" sz="1050" dirty="0" smtClean="0"/>
              <a:t>	 </a:t>
            </a:r>
            <a:endParaRPr lang="en-US" sz="1050" baseline="30000" dirty="0"/>
          </a:p>
        </p:txBody>
      </p:sp>
      <p:sp>
        <p:nvSpPr>
          <p:cNvPr id="70" name="Rechteck 69"/>
          <p:cNvSpPr/>
          <p:nvPr/>
        </p:nvSpPr>
        <p:spPr>
          <a:xfrm>
            <a:off x="1006259" y="5984621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1366257" y="5984621"/>
            <a:ext cx="2413891" cy="36000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en-US" sz="1050" dirty="0" smtClean="0"/>
              <a:t>&lt;nominal power&gt; (&lt;date of connection&gt;)</a:t>
            </a:r>
          </a:p>
          <a:p>
            <a:r>
              <a:rPr lang="en-US" sz="1050" dirty="0" smtClean="0"/>
              <a:t>&lt;data file&gt;</a:t>
            </a:r>
            <a:endParaRPr lang="en-US" sz="1050" dirty="0"/>
          </a:p>
        </p:txBody>
      </p:sp>
      <p:sp>
        <p:nvSpPr>
          <p:cNvPr id="72" name="Textfeld 71"/>
          <p:cNvSpPr txBox="1"/>
          <p:nvPr/>
        </p:nvSpPr>
        <p:spPr>
          <a:xfrm>
            <a:off x="922740" y="5737787"/>
            <a:ext cx="805860" cy="261667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 smtClean="0"/>
              <a:t>Legend:</a:t>
            </a:r>
            <a:endParaRPr lang="de-CH" sz="1050" dirty="0"/>
          </a:p>
        </p:txBody>
      </p:sp>
      <p:pic>
        <p:nvPicPr>
          <p:cNvPr id="73" name="Grafik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5673" y="203119"/>
            <a:ext cx="1057143" cy="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17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10</a:t>
            </a:fld>
            <a:endParaRPr lang="de-CH"/>
          </a:p>
        </p:txBody>
      </p:sp>
      <p:sp>
        <p:nvSpPr>
          <p:cNvPr id="4" name="Textfeld 3"/>
          <p:cNvSpPr txBox="1"/>
          <p:nvPr/>
        </p:nvSpPr>
        <p:spPr>
          <a:xfrm>
            <a:off x="0" y="18453"/>
            <a:ext cx="263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Consumer 8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03" y="729000"/>
            <a:ext cx="10970595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5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11</a:t>
            </a:fld>
            <a:endParaRPr lang="de-CH"/>
          </a:p>
        </p:txBody>
      </p:sp>
      <p:sp>
        <p:nvSpPr>
          <p:cNvPr id="4" name="Textfeld 3"/>
          <p:cNvSpPr txBox="1"/>
          <p:nvPr/>
        </p:nvSpPr>
        <p:spPr>
          <a:xfrm>
            <a:off x="0" y="18453"/>
            <a:ext cx="263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Consumer 9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17" y="729000"/>
            <a:ext cx="1087156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8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490203"/>
            <a:ext cx="10800000" cy="5877594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2</a:t>
            </a:fld>
            <a:endParaRPr lang="de-CH"/>
          </a:p>
        </p:txBody>
      </p:sp>
      <p:sp>
        <p:nvSpPr>
          <p:cNvPr id="10" name="Textfeld 9"/>
          <p:cNvSpPr txBox="1"/>
          <p:nvPr/>
        </p:nvSpPr>
        <p:spPr>
          <a:xfrm>
            <a:off x="0" y="18453"/>
            <a:ext cx="263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Heat Station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 rot="16200000">
            <a:off x="376640" y="3263900"/>
            <a:ext cx="1083860" cy="18195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 smtClean="0"/>
              <a:t>2901_protWZ.csv</a:t>
            </a:r>
            <a:endParaRPr lang="de-CH" sz="1050" dirty="0"/>
          </a:p>
        </p:txBody>
      </p:sp>
      <p:sp>
        <p:nvSpPr>
          <p:cNvPr id="14" name="Textfeld 13"/>
          <p:cNvSpPr txBox="1"/>
          <p:nvPr/>
        </p:nvSpPr>
        <p:spPr>
          <a:xfrm rot="16200000">
            <a:off x="1932390" y="3143250"/>
            <a:ext cx="1083860" cy="18195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 smtClean="0"/>
              <a:t>3901_protWZ.csv</a:t>
            </a:r>
            <a:endParaRPr lang="de-CH" sz="1050" dirty="0"/>
          </a:p>
        </p:txBody>
      </p:sp>
      <p:sp>
        <p:nvSpPr>
          <p:cNvPr id="15" name="Textfeld 14"/>
          <p:cNvSpPr txBox="1"/>
          <p:nvPr/>
        </p:nvSpPr>
        <p:spPr>
          <a:xfrm rot="16200000">
            <a:off x="3507995" y="3143250"/>
            <a:ext cx="1083860" cy="18195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 smtClean="0"/>
              <a:t>4901_protWZ.csv</a:t>
            </a:r>
            <a:endParaRPr lang="de-CH" sz="1050" dirty="0"/>
          </a:p>
        </p:txBody>
      </p:sp>
      <p:sp>
        <p:nvSpPr>
          <p:cNvPr id="16" name="Textfeld 15"/>
          <p:cNvSpPr txBox="1"/>
          <p:nvPr/>
        </p:nvSpPr>
        <p:spPr>
          <a:xfrm>
            <a:off x="10582403" y="2569569"/>
            <a:ext cx="1083860" cy="18195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 smtClean="0"/>
              <a:t>1901_protWZ.csv</a:t>
            </a:r>
            <a:endParaRPr lang="de-CH" sz="1050" dirty="0"/>
          </a:p>
        </p:txBody>
      </p:sp>
    </p:spTree>
    <p:extLst>
      <p:ext uri="{BB962C8B-B14F-4D97-AF65-F5344CB8AC3E}">
        <p14:creationId xmlns:p14="http://schemas.microsoft.com/office/powerpoint/2010/main" val="246797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3</a:t>
            </a:fld>
            <a:endParaRPr lang="de-CH"/>
          </a:p>
        </p:txBody>
      </p:sp>
      <p:sp>
        <p:nvSpPr>
          <p:cNvPr id="4" name="Textfeld 3"/>
          <p:cNvSpPr txBox="1"/>
          <p:nvPr/>
        </p:nvSpPr>
        <p:spPr>
          <a:xfrm>
            <a:off x="0" y="18453"/>
            <a:ext cx="263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Consumer 1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9" y="729000"/>
            <a:ext cx="1025270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4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4</a:t>
            </a:fld>
            <a:endParaRPr lang="de-CH"/>
          </a:p>
        </p:txBody>
      </p:sp>
      <p:sp>
        <p:nvSpPr>
          <p:cNvPr id="4" name="Textfeld 3"/>
          <p:cNvSpPr txBox="1"/>
          <p:nvPr/>
        </p:nvSpPr>
        <p:spPr>
          <a:xfrm>
            <a:off x="0" y="18453"/>
            <a:ext cx="263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Consumer 2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74" y="729000"/>
            <a:ext cx="1080645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3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5</a:t>
            </a:fld>
            <a:endParaRPr lang="de-CH"/>
          </a:p>
        </p:txBody>
      </p:sp>
      <p:sp>
        <p:nvSpPr>
          <p:cNvPr id="4" name="Textfeld 3"/>
          <p:cNvSpPr txBox="1"/>
          <p:nvPr/>
        </p:nvSpPr>
        <p:spPr>
          <a:xfrm>
            <a:off x="0" y="18453"/>
            <a:ext cx="263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Consumer 3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50" y="729000"/>
            <a:ext cx="109569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4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6</a:t>
            </a:fld>
            <a:endParaRPr lang="de-CH"/>
          </a:p>
        </p:txBody>
      </p:sp>
      <p:sp>
        <p:nvSpPr>
          <p:cNvPr id="4" name="Textfeld 3"/>
          <p:cNvSpPr txBox="1"/>
          <p:nvPr/>
        </p:nvSpPr>
        <p:spPr>
          <a:xfrm>
            <a:off x="0" y="18453"/>
            <a:ext cx="263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Consumer 4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16" y="729000"/>
            <a:ext cx="1103076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1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7</a:t>
            </a:fld>
            <a:endParaRPr lang="de-CH"/>
          </a:p>
        </p:txBody>
      </p:sp>
      <p:sp>
        <p:nvSpPr>
          <p:cNvPr id="4" name="Textfeld 3"/>
          <p:cNvSpPr txBox="1"/>
          <p:nvPr/>
        </p:nvSpPr>
        <p:spPr>
          <a:xfrm>
            <a:off x="0" y="18453"/>
            <a:ext cx="263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Consumer 5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60" y="729000"/>
            <a:ext cx="10884681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1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8</a:t>
            </a:fld>
            <a:endParaRPr lang="de-CH"/>
          </a:p>
        </p:txBody>
      </p:sp>
      <p:sp>
        <p:nvSpPr>
          <p:cNvPr id="4" name="Textfeld 3"/>
          <p:cNvSpPr txBox="1"/>
          <p:nvPr/>
        </p:nvSpPr>
        <p:spPr>
          <a:xfrm>
            <a:off x="0" y="18453"/>
            <a:ext cx="263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Consumer 6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166335" y="6102201"/>
            <a:ext cx="11859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-"/>
            </a:pPr>
            <a:r>
              <a:rPr lang="de-CH" sz="1200" dirty="0" smtClean="0"/>
              <a:t>Bei diesem Anschluss mit hoher Nennleistung von 850 kW verfügt der Fernwärmenetzbetreiber über die Möglichkeit, den Anschluss abzuschalten (Lastabwurf)</a:t>
            </a:r>
          </a:p>
          <a:p>
            <a:pPr marL="171450" indent="-171450">
              <a:buFont typeface="Symbol" panose="05050102010706020507" pitchFamily="18" charset="2"/>
              <a:buChar char="-"/>
            </a:pPr>
            <a:r>
              <a:rPr lang="de-CH" sz="1200" dirty="0" smtClean="0"/>
              <a:t>Daher ist lokal noch eine Ölheizung vorhanden, die übernimmt, wenn der Fernwärmeverbund den Anschluss deaktiviert</a:t>
            </a:r>
          </a:p>
          <a:p>
            <a:pPr marL="171450" indent="-171450">
              <a:buFont typeface="Symbol" panose="05050102010706020507" pitchFamily="18" charset="2"/>
              <a:buChar char="-"/>
            </a:pPr>
            <a:r>
              <a:rPr lang="de-CH" sz="1200" dirty="0" smtClean="0"/>
              <a:t>Es erfolgt nie eine Rückspeisung von der Ölheizung in das Fernwärmenetz</a:t>
            </a:r>
            <a:endParaRPr lang="de-CH" sz="12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52" y="909000"/>
            <a:ext cx="1178709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68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9</a:t>
            </a:fld>
            <a:endParaRPr lang="de-CH"/>
          </a:p>
        </p:txBody>
      </p:sp>
      <p:sp>
        <p:nvSpPr>
          <p:cNvPr id="4" name="Textfeld 3"/>
          <p:cNvSpPr txBox="1"/>
          <p:nvPr/>
        </p:nvSpPr>
        <p:spPr>
          <a:xfrm>
            <a:off x="0" y="18453"/>
            <a:ext cx="263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Consumer 7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13" y="729000"/>
            <a:ext cx="10969975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6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323</Words>
  <Application>Microsoft Office PowerPoint</Application>
  <PresentationFormat>Breitbild</PresentationFormat>
  <Paragraphs>77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Avectris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Huber Jonas AEW DG</dc:creator>
  <cp:lastModifiedBy>Huber Jonas AEW DG</cp:lastModifiedBy>
  <cp:revision>39</cp:revision>
  <cp:lastPrinted>2020-03-03T13:24:13Z</cp:lastPrinted>
  <dcterms:created xsi:type="dcterms:W3CDTF">2020-03-03T10:11:22Z</dcterms:created>
  <dcterms:modified xsi:type="dcterms:W3CDTF">2020-03-05T14:08:05Z</dcterms:modified>
</cp:coreProperties>
</file>