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64" r:id="rId4"/>
    <p:sldId id="263" r:id="rId5"/>
    <p:sldId id="267" r:id="rId6"/>
    <p:sldId id="265" r:id="rId7"/>
    <p:sldId id="269" r:id="rId8"/>
    <p:sldId id="273" r:id="rId9"/>
    <p:sldId id="271" r:id="rId10"/>
    <p:sldId id="274" r:id="rId11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6958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2DE7D-4F3C-4B30-A463-7656086F5873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49C1F-093C-4B20-BB82-18C9343BF5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892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69300-E4B7-406E-8FD6-17A9A3900B4F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1F8B2-186D-44C1-A13A-CE43405481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84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C035-096D-413B-A56E-0C08FE9B4238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009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5B1-620D-4F9B-A4CA-834F18543C58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80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BFB7-FC47-439A-B68F-8BE9290ACA09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2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2F4-0A9A-45C9-99F3-4F9CC4AAA505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6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8AA-1DAD-4809-910A-EF386978F45D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719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39C-568A-4CFD-9883-6F883EA92A46}" type="datetime1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2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7C64-F868-48C4-98AE-5D6A1E3C9215}" type="datetime1">
              <a:rPr lang="de-CH" smtClean="0"/>
              <a:t>29.08.2020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6492-D20D-496F-B75A-5E0B0A342693}" type="datetime1">
              <a:rPr lang="de-CH" smtClean="0"/>
              <a:t>29.08.2020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35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E939-E125-4166-84BE-ECEA01812CF8}" type="datetime1">
              <a:rPr lang="de-CH" smtClean="0"/>
              <a:t>29.08.2020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4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BE28-7DC7-4E54-AEA4-6DC7D71DE85F}" type="datetime1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5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4817-8505-45E3-B2E7-E43295586781}" type="datetime1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5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749D-5599-4B52-95BB-37DD50137D92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6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394953"/>
            <a:ext cx="10800000" cy="587759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 rot="16200000">
            <a:off x="376640" y="326390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2901_protWZ.csv</a:t>
            </a: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932390" y="314325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3901_protWZ.csv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3507995" y="314325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4901_protWZ.csv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0582403" y="2569569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1901_protWZ.csv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8E3E14-EC52-4F4F-ADE1-AC87EEA87508}"/>
              </a:ext>
            </a:extLst>
          </p:cNvPr>
          <p:cNvSpPr/>
          <p:nvPr/>
        </p:nvSpPr>
        <p:spPr>
          <a:xfrm>
            <a:off x="494673" y="304524"/>
            <a:ext cx="11202653" cy="1254453"/>
          </a:xfrm>
          <a:prstGeom prst="rect">
            <a:avLst/>
          </a:pr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75444-4B82-4FE9-9E89-5F6DBC9C989D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 Optimization of District Heating</a:t>
            </a:r>
            <a:endParaRPr lang="de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7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8E3E14-EC52-4F4F-ADE1-AC87EEA87508}"/>
              </a:ext>
            </a:extLst>
          </p:cNvPr>
          <p:cNvSpPr/>
          <p:nvPr/>
        </p:nvSpPr>
        <p:spPr>
          <a:xfrm>
            <a:off x="494673" y="304524"/>
            <a:ext cx="11202653" cy="1254453"/>
          </a:xfrm>
          <a:prstGeom prst="rect">
            <a:avLst/>
          </a:pr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75444-4B82-4FE9-9E89-5F6DBC9C989D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 Optimization of District Heating</a:t>
            </a:r>
            <a:endParaRPr lang="de-CH" sz="2800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18B484-21A3-4CDB-B2E1-FFA78CF70325}"/>
              </a:ext>
            </a:extLst>
          </p:cNvPr>
          <p:cNvSpPr txBox="1"/>
          <p:nvPr/>
        </p:nvSpPr>
        <p:spPr>
          <a:xfrm>
            <a:off x="1525866" y="2656460"/>
            <a:ext cx="63227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Team</a:t>
            </a:r>
          </a:p>
          <a:p>
            <a:r>
              <a:rPr lang="en-US" sz="2800" dirty="0"/>
              <a:t>Andy </a:t>
            </a:r>
            <a:r>
              <a:rPr lang="en-US" sz="2800" dirty="0" err="1"/>
              <a:t>Gubser</a:t>
            </a:r>
            <a:endParaRPr lang="en-US" sz="2800" dirty="0"/>
          </a:p>
          <a:p>
            <a:r>
              <a:rPr lang="en-US" sz="2800" dirty="0"/>
              <a:t>Emilie </a:t>
            </a:r>
            <a:r>
              <a:rPr lang="en-US" sz="2800" dirty="0" err="1"/>
              <a:t>Boillat</a:t>
            </a:r>
            <a:r>
              <a:rPr lang="en-US" sz="2800" dirty="0"/>
              <a:t> (remote)</a:t>
            </a:r>
          </a:p>
          <a:p>
            <a:r>
              <a:rPr lang="en-US" sz="2800" dirty="0"/>
              <a:t>Martin Horeni</a:t>
            </a:r>
          </a:p>
          <a:p>
            <a:r>
              <a:rPr lang="en-US" sz="2800" dirty="0"/>
              <a:t>Marvin Grass</a:t>
            </a:r>
          </a:p>
          <a:p>
            <a:r>
              <a:rPr lang="en-US" sz="2800" dirty="0"/>
              <a:t>Toni </a:t>
            </a:r>
            <a:r>
              <a:rPr lang="en-US" sz="2800" dirty="0" err="1"/>
              <a:t>Wietlisbach</a:t>
            </a:r>
            <a:r>
              <a:rPr lang="en-US" sz="2800" dirty="0"/>
              <a:t> (AEW, owner)</a:t>
            </a:r>
          </a:p>
          <a:p>
            <a:r>
              <a:rPr lang="en-US" sz="2800" dirty="0"/>
              <a:t>Wolfram </a:t>
            </a:r>
            <a:r>
              <a:rPr lang="en-US" sz="2800" dirty="0" err="1"/>
              <a:t>Willuhn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2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394953"/>
            <a:ext cx="10800000" cy="587759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 rot="16200000">
            <a:off x="376640" y="316865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2901_protWZ.csv</a:t>
            </a: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932390" y="304800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3901_protWZ.csv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3507995" y="304800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4901_protWZ.csv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0582403" y="2474319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1901_protWZ.csv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9D4015-3E8F-42D5-8F4D-29AD2A1C837E}"/>
              </a:ext>
            </a:extLst>
          </p:cNvPr>
          <p:cNvSpPr/>
          <p:nvPr/>
        </p:nvSpPr>
        <p:spPr>
          <a:xfrm>
            <a:off x="494673" y="209274"/>
            <a:ext cx="11202653" cy="6291148"/>
          </a:xfrm>
          <a:prstGeom prst="rect">
            <a:avLst/>
          </a:prstGeom>
          <a:solidFill>
            <a:srgbClr val="FFFFFF">
              <a:alpha val="60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113322-F3A6-4814-9036-0A10A656343F}"/>
              </a:ext>
            </a:extLst>
          </p:cNvPr>
          <p:cNvSpPr/>
          <p:nvPr/>
        </p:nvSpPr>
        <p:spPr>
          <a:xfrm>
            <a:off x="696000" y="3577340"/>
            <a:ext cx="6169495" cy="28059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63F50C5-0AE5-4AA9-AE45-213161D3007A}"/>
              </a:ext>
            </a:extLst>
          </p:cNvPr>
          <p:cNvCxnSpPr/>
          <p:nvPr/>
        </p:nvCxnSpPr>
        <p:spPr>
          <a:xfrm>
            <a:off x="2248525" y="368090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BE913-B0AC-4521-A0EE-E2FC2088F2F4}"/>
              </a:ext>
            </a:extLst>
          </p:cNvPr>
          <p:cNvCxnSpPr/>
          <p:nvPr/>
        </p:nvCxnSpPr>
        <p:spPr>
          <a:xfrm>
            <a:off x="3780020" y="368340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2647620-0823-44EF-BF03-524CD1015660}"/>
              </a:ext>
            </a:extLst>
          </p:cNvPr>
          <p:cNvCxnSpPr/>
          <p:nvPr/>
        </p:nvCxnSpPr>
        <p:spPr>
          <a:xfrm>
            <a:off x="5383967" y="366841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CBF674-5AAA-4E00-B0C0-BD2845974B81}"/>
              </a:ext>
            </a:extLst>
          </p:cNvPr>
          <p:cNvSpPr txBox="1"/>
          <p:nvPr/>
        </p:nvSpPr>
        <p:spPr>
          <a:xfrm>
            <a:off x="694546" y="64222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 err="1">
                <a:solidFill>
                  <a:srgbClr val="00B050"/>
                </a:solidFill>
              </a:rPr>
              <a:t>Biomass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888FB9E-180D-4D74-A0B6-FAF44BF061DB}"/>
              </a:ext>
            </a:extLst>
          </p:cNvPr>
          <p:cNvSpPr txBox="1"/>
          <p:nvPr/>
        </p:nvSpPr>
        <p:spPr>
          <a:xfrm>
            <a:off x="2241031" y="64247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Gas </a:t>
            </a:r>
            <a:r>
              <a:rPr lang="de-CH" sz="2000" dirty="0" err="1">
                <a:solidFill>
                  <a:srgbClr val="FF0000"/>
                </a:solidFill>
              </a:rPr>
              <a:t>peak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D64C604-3BC2-41AB-AB2A-7D40C8C7EC4C}"/>
              </a:ext>
            </a:extLst>
          </p:cNvPr>
          <p:cNvSpPr txBox="1"/>
          <p:nvPr/>
        </p:nvSpPr>
        <p:spPr>
          <a:xfrm>
            <a:off x="3802507" y="64272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Gas </a:t>
            </a:r>
            <a:r>
              <a:rPr lang="de-CH" sz="2000" dirty="0" err="1">
                <a:solidFill>
                  <a:srgbClr val="FF0000"/>
                </a:solidFill>
              </a:rPr>
              <a:t>peak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5BBBAEB-AC5B-4CC5-B673-19765D516FDB}"/>
              </a:ext>
            </a:extLst>
          </p:cNvPr>
          <p:cNvSpPr txBox="1"/>
          <p:nvPr/>
        </p:nvSpPr>
        <p:spPr>
          <a:xfrm>
            <a:off x="5363980" y="64297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/>
              <a:t>Storage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8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E990A4E-C975-4D30-9B67-AD152964F05D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/>
              <a:t>Challenge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FADB0AF-FD6A-4394-A78B-CE064AFC079D}"/>
              </a:ext>
            </a:extLst>
          </p:cNvPr>
          <p:cNvSpPr/>
          <p:nvPr/>
        </p:nvSpPr>
        <p:spPr>
          <a:xfrm>
            <a:off x="696000" y="3577340"/>
            <a:ext cx="6169495" cy="28059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2CB8C82-DF25-4A87-A14A-35FCD9BAFD1E}"/>
              </a:ext>
            </a:extLst>
          </p:cNvPr>
          <p:cNvCxnSpPr/>
          <p:nvPr/>
        </p:nvCxnSpPr>
        <p:spPr>
          <a:xfrm>
            <a:off x="2248525" y="368090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0C673E-DF66-4119-BBA7-DC04D14EF015}"/>
              </a:ext>
            </a:extLst>
          </p:cNvPr>
          <p:cNvCxnSpPr/>
          <p:nvPr/>
        </p:nvCxnSpPr>
        <p:spPr>
          <a:xfrm>
            <a:off x="3780020" y="368340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FDBD857-FFF1-4842-B088-FC23933B432B}"/>
              </a:ext>
            </a:extLst>
          </p:cNvPr>
          <p:cNvCxnSpPr/>
          <p:nvPr/>
        </p:nvCxnSpPr>
        <p:spPr>
          <a:xfrm>
            <a:off x="5383967" y="366841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1348A5A-B1D2-43DE-A09B-101BB6C633E6}"/>
              </a:ext>
            </a:extLst>
          </p:cNvPr>
          <p:cNvSpPr txBox="1"/>
          <p:nvPr/>
        </p:nvSpPr>
        <p:spPr>
          <a:xfrm>
            <a:off x="694546" y="64222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 err="1">
                <a:solidFill>
                  <a:srgbClr val="00B050"/>
                </a:solidFill>
              </a:rPr>
              <a:t>Biomass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0A1551F-2D0D-44B6-BEA7-5BE13A137DE7}"/>
              </a:ext>
            </a:extLst>
          </p:cNvPr>
          <p:cNvSpPr txBox="1"/>
          <p:nvPr/>
        </p:nvSpPr>
        <p:spPr>
          <a:xfrm>
            <a:off x="2241031" y="64247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Gas </a:t>
            </a:r>
            <a:r>
              <a:rPr lang="de-CH" sz="2000" dirty="0" err="1">
                <a:solidFill>
                  <a:srgbClr val="FF0000"/>
                </a:solidFill>
              </a:rPr>
              <a:t>peak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DF6A874-884F-474C-AB95-387379DECFF1}"/>
              </a:ext>
            </a:extLst>
          </p:cNvPr>
          <p:cNvSpPr txBox="1"/>
          <p:nvPr/>
        </p:nvSpPr>
        <p:spPr>
          <a:xfrm>
            <a:off x="3802507" y="64272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Gas </a:t>
            </a:r>
            <a:r>
              <a:rPr lang="de-CH" sz="2000" dirty="0" err="1">
                <a:solidFill>
                  <a:srgbClr val="FF0000"/>
                </a:solidFill>
              </a:rPr>
              <a:t>peak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22207FE-A157-48D4-9227-26E5FAD96259}"/>
              </a:ext>
            </a:extLst>
          </p:cNvPr>
          <p:cNvSpPr txBox="1"/>
          <p:nvPr/>
        </p:nvSpPr>
        <p:spPr>
          <a:xfrm>
            <a:off x="5363980" y="64297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/>
              <a:t>Storage</a:t>
            </a:r>
            <a:endParaRPr lang="en-US" sz="2000" dirty="0"/>
          </a:p>
        </p:txBody>
      </p:sp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A9A7CECE-C72B-4FBD-AA7F-D5DB7ED763A7}"/>
              </a:ext>
            </a:extLst>
          </p:cNvPr>
          <p:cNvSpPr/>
          <p:nvPr/>
        </p:nvSpPr>
        <p:spPr>
          <a:xfrm>
            <a:off x="1100065" y="4381500"/>
            <a:ext cx="742940" cy="1295400"/>
          </a:xfrm>
          <a:prstGeom prst="up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CBDE15AF-E6E4-43C1-B19D-EE7EA0EE8A07}"/>
              </a:ext>
            </a:extLst>
          </p:cNvPr>
          <p:cNvSpPr/>
          <p:nvPr/>
        </p:nvSpPr>
        <p:spPr>
          <a:xfrm rot="10800000">
            <a:off x="2684650" y="4381500"/>
            <a:ext cx="742940" cy="1295400"/>
          </a:xfrm>
          <a:prstGeom prst="up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85BFFC05-E26A-4487-BB34-3D280397893F}"/>
              </a:ext>
            </a:extLst>
          </p:cNvPr>
          <p:cNvSpPr/>
          <p:nvPr/>
        </p:nvSpPr>
        <p:spPr>
          <a:xfrm rot="10800000">
            <a:off x="4284850" y="4381500"/>
            <a:ext cx="742940" cy="1295400"/>
          </a:xfrm>
          <a:prstGeom prst="up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 descr="Kopf mit Zahnrädern">
            <a:extLst>
              <a:ext uri="{FF2B5EF4-FFF2-40B4-BE49-F238E27FC236}">
                <a16:creationId xmlns:a16="http://schemas.microsoft.com/office/drawing/2014/main" id="{08EB1E78-2955-4F22-A0BD-828C4228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544" y="4410085"/>
            <a:ext cx="1247765" cy="124776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7BE57924-BC8A-4B9A-B11B-A05F1C118E9A}"/>
              </a:ext>
            </a:extLst>
          </p:cNvPr>
          <p:cNvSpPr txBox="1"/>
          <p:nvPr/>
        </p:nvSpPr>
        <p:spPr>
          <a:xfrm>
            <a:off x="694546" y="2060446"/>
            <a:ext cx="11095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Decrease </a:t>
            </a:r>
            <a:r>
              <a:rPr lang="en-US" sz="3200" dirty="0">
                <a:solidFill>
                  <a:srgbClr val="FF0000"/>
                </a:solidFill>
              </a:rPr>
              <a:t>gas peak boiler</a:t>
            </a:r>
            <a:r>
              <a:rPr lang="en-US" sz="3200" dirty="0"/>
              <a:t> runtime due to better storage operation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9242B1-F42B-4B1B-AC23-52BFA6D84FBE}"/>
              </a:ext>
            </a:extLst>
          </p:cNvPr>
          <p:cNvSpPr txBox="1"/>
          <p:nvPr/>
        </p:nvSpPr>
        <p:spPr>
          <a:xfrm>
            <a:off x="7139588" y="4188648"/>
            <a:ext cx="4898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better storage operation</a:t>
            </a:r>
            <a:br>
              <a:rPr lang="en-US" sz="3200" dirty="0"/>
            </a:br>
            <a:r>
              <a:rPr lang="en-US" sz="3200" dirty="0"/>
              <a:t>2. improved storage control </a:t>
            </a:r>
            <a:br>
              <a:rPr lang="en-US" sz="3200" dirty="0"/>
            </a:br>
            <a:r>
              <a:rPr lang="en-US" sz="3200" dirty="0"/>
              <a:t>1. heat demand forecast</a:t>
            </a:r>
          </a:p>
        </p:txBody>
      </p:sp>
    </p:spTree>
    <p:extLst>
      <p:ext uri="{BB962C8B-B14F-4D97-AF65-F5344CB8AC3E}">
        <p14:creationId xmlns:p14="http://schemas.microsoft.com/office/powerpoint/2010/main" val="137348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728599" y="1517624"/>
            <a:ext cx="840259" cy="453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331249" y="21581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hteck 7"/>
          <p:cNvSpPr/>
          <p:nvPr/>
        </p:nvSpPr>
        <p:spPr>
          <a:xfrm>
            <a:off x="5449689" y="33732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hteck 8"/>
          <p:cNvSpPr/>
          <p:nvPr/>
        </p:nvSpPr>
        <p:spPr>
          <a:xfrm>
            <a:off x="5449689" y="408281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5449689" y="45892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5449689" y="533177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49689" y="59846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hteck 12"/>
          <p:cNvSpPr/>
          <p:nvPr/>
        </p:nvSpPr>
        <p:spPr>
          <a:xfrm>
            <a:off x="2331249" y="294050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hteck 13"/>
          <p:cNvSpPr/>
          <p:nvPr/>
        </p:nvSpPr>
        <p:spPr>
          <a:xfrm>
            <a:off x="6112629" y="170832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hteck 14"/>
          <p:cNvSpPr/>
          <p:nvPr/>
        </p:nvSpPr>
        <p:spPr>
          <a:xfrm>
            <a:off x="7845249" y="17009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7" name="Gerader Verbinder 16"/>
          <p:cNvCxnSpPr>
            <a:stCxn id="6" idx="2"/>
          </p:cNvCxnSpPr>
          <p:nvPr/>
        </p:nvCxnSpPr>
        <p:spPr>
          <a:xfrm flipH="1">
            <a:off x="4148728" y="1970705"/>
            <a:ext cx="1" cy="3748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2"/>
          </p:cNvCxnSpPr>
          <p:nvPr/>
        </p:nvCxnSpPr>
        <p:spPr>
          <a:xfrm>
            <a:off x="8025249" y="2060915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691251" y="2345526"/>
            <a:ext cx="53339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292629" y="2068326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2" idx="1"/>
          </p:cNvCxnSpPr>
          <p:nvPr/>
        </p:nvCxnSpPr>
        <p:spPr>
          <a:xfrm flipH="1" flipV="1">
            <a:off x="5198229" y="6163352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5198229" y="2352937"/>
            <a:ext cx="0" cy="38104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 flipV="1">
            <a:off x="5198229" y="5510503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5198229" y="4509475"/>
            <a:ext cx="43146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9" idx="2"/>
            <a:endCxn id="10" idx="0"/>
          </p:cNvCxnSpPr>
          <p:nvPr/>
        </p:nvCxnSpPr>
        <p:spPr>
          <a:xfrm>
            <a:off x="5629689" y="4442810"/>
            <a:ext cx="0" cy="146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H="1" flipV="1">
            <a:off x="5198229" y="3550314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2957949" y="2352937"/>
            <a:ext cx="0" cy="7663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 flipV="1">
            <a:off x="2698869" y="3119239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809689" y="3373225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650 kW</a:t>
            </a:r>
          </a:p>
          <a:p>
            <a:r>
              <a:rPr lang="de-CH" sz="1050" dirty="0"/>
              <a:t>1_prot.csv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809689" y="4082810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90 kW</a:t>
            </a:r>
          </a:p>
          <a:p>
            <a:r>
              <a:rPr lang="de-CH" sz="1050" dirty="0"/>
              <a:t>2_prot.csv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809689" y="4589234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160 kW</a:t>
            </a:r>
          </a:p>
          <a:p>
            <a:r>
              <a:rPr lang="de-CH" sz="1050" dirty="0"/>
              <a:t>3_prot.csv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809689" y="5330503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60 kW</a:t>
            </a:r>
          </a:p>
          <a:p>
            <a:r>
              <a:rPr lang="de-CH" sz="1050" dirty="0"/>
              <a:t>4_prot.csv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5809689" y="5986574"/>
            <a:ext cx="136974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100 kW</a:t>
            </a:r>
          </a:p>
          <a:p>
            <a:r>
              <a:rPr lang="de-CH" sz="1050" dirty="0"/>
              <a:t>5_prot.csv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472629" y="1708768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350 kW (07/2018)</a:t>
            </a:r>
          </a:p>
          <a:p>
            <a:r>
              <a:rPr lang="de-CH" sz="1050" dirty="0"/>
              <a:t>8_prot.csv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8205248" y="1700915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60 kW (10/2018)</a:t>
            </a:r>
          </a:p>
          <a:p>
            <a:r>
              <a:rPr lang="de-CH" sz="1050" dirty="0"/>
              <a:t>9_prot.csv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1222540" y="2084286"/>
            <a:ext cx="1097695" cy="507657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850 kW</a:t>
            </a:r>
          </a:p>
          <a:p>
            <a:r>
              <a:rPr lang="de-CH" sz="1050" dirty="0"/>
              <a:t>1006_protWZ.csv</a:t>
            </a:r>
          </a:p>
          <a:p>
            <a:r>
              <a:rPr lang="de-CH" sz="1050" dirty="0"/>
              <a:t>6_protSPS.csv</a:t>
            </a:r>
            <a:r>
              <a:rPr lang="de-CH" sz="1050" baseline="30000" dirty="0"/>
              <a:t>1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1222540" y="2939239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30 kW (01/2018)</a:t>
            </a:r>
          </a:p>
          <a:p>
            <a:r>
              <a:rPr lang="de-CH" sz="1050" dirty="0"/>
              <a:t>7_prot.csv</a:t>
            </a:r>
          </a:p>
        </p:txBody>
      </p:sp>
      <p:sp>
        <p:nvSpPr>
          <p:cNvPr id="70" name="Rechteck 69"/>
          <p:cNvSpPr/>
          <p:nvPr/>
        </p:nvSpPr>
        <p:spPr>
          <a:xfrm>
            <a:off x="1306059" y="59846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666057" y="5984621"/>
            <a:ext cx="2413891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en-US" sz="1050" dirty="0"/>
              <a:t>&lt;nominal power&gt; (&lt;date of connection&gt;)</a:t>
            </a:r>
          </a:p>
          <a:p>
            <a:r>
              <a:rPr lang="en-US" sz="1050" dirty="0"/>
              <a:t>&lt;data file&gt;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222540" y="5737787"/>
            <a:ext cx="805860" cy="261667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Legend:</a:t>
            </a:r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673" y="203119"/>
            <a:ext cx="1057143" cy="628571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6D01B49-2881-4C6E-9869-038040050B78}"/>
              </a:ext>
            </a:extLst>
          </p:cNvPr>
          <p:cNvCxnSpPr>
            <a:cxnSpLocks/>
          </p:cNvCxnSpPr>
          <p:nvPr/>
        </p:nvCxnSpPr>
        <p:spPr>
          <a:xfrm>
            <a:off x="3886810" y="1547604"/>
            <a:ext cx="0" cy="393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0CADC0C0-C9EE-470A-A4D1-A24EC33338DB}"/>
              </a:ext>
            </a:extLst>
          </p:cNvPr>
          <p:cNvCxnSpPr>
            <a:cxnSpLocks/>
          </p:cNvCxnSpPr>
          <p:nvPr/>
        </p:nvCxnSpPr>
        <p:spPr>
          <a:xfrm>
            <a:off x="4060476" y="1548185"/>
            <a:ext cx="0" cy="393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81B30D-7FBB-491E-8827-8B415B11DCA5}"/>
              </a:ext>
            </a:extLst>
          </p:cNvPr>
          <p:cNvCxnSpPr>
            <a:cxnSpLocks/>
          </p:cNvCxnSpPr>
          <p:nvPr/>
        </p:nvCxnSpPr>
        <p:spPr>
          <a:xfrm>
            <a:off x="4229723" y="1554461"/>
            <a:ext cx="0" cy="393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9E6C94B-B57B-417F-BD31-8A3AA531781A}"/>
              </a:ext>
            </a:extLst>
          </p:cNvPr>
          <p:cNvCxnSpPr>
            <a:cxnSpLocks/>
          </p:cNvCxnSpPr>
          <p:nvPr/>
        </p:nvCxnSpPr>
        <p:spPr>
          <a:xfrm>
            <a:off x="4405250" y="1550103"/>
            <a:ext cx="0" cy="393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103A70E-1603-4286-9181-9421F2BE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7" y="196570"/>
            <a:ext cx="3600000" cy="181125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28599" y="1517624"/>
            <a:ext cx="840259" cy="453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331249" y="21581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hteck 7"/>
          <p:cNvSpPr/>
          <p:nvPr/>
        </p:nvSpPr>
        <p:spPr>
          <a:xfrm>
            <a:off x="5449689" y="33732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hteck 8"/>
          <p:cNvSpPr/>
          <p:nvPr/>
        </p:nvSpPr>
        <p:spPr>
          <a:xfrm>
            <a:off x="5449689" y="408281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5449689" y="45892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5449689" y="533177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49689" y="59846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hteck 12"/>
          <p:cNvSpPr/>
          <p:nvPr/>
        </p:nvSpPr>
        <p:spPr>
          <a:xfrm>
            <a:off x="2331249" y="294050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hteck 13"/>
          <p:cNvSpPr/>
          <p:nvPr/>
        </p:nvSpPr>
        <p:spPr>
          <a:xfrm>
            <a:off x="6112629" y="170832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hteck 14"/>
          <p:cNvSpPr/>
          <p:nvPr/>
        </p:nvSpPr>
        <p:spPr>
          <a:xfrm>
            <a:off x="7845249" y="17009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7" name="Gerader Verbinder 16"/>
          <p:cNvCxnSpPr>
            <a:stCxn id="6" idx="2"/>
          </p:cNvCxnSpPr>
          <p:nvPr/>
        </p:nvCxnSpPr>
        <p:spPr>
          <a:xfrm flipH="1">
            <a:off x="4148728" y="1970705"/>
            <a:ext cx="1" cy="3748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2"/>
          </p:cNvCxnSpPr>
          <p:nvPr/>
        </p:nvCxnSpPr>
        <p:spPr>
          <a:xfrm>
            <a:off x="8025249" y="2060915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691251" y="2345526"/>
            <a:ext cx="53339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292629" y="2068326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2" idx="1"/>
          </p:cNvCxnSpPr>
          <p:nvPr/>
        </p:nvCxnSpPr>
        <p:spPr>
          <a:xfrm flipH="1" flipV="1">
            <a:off x="5198229" y="6163352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5198229" y="2352937"/>
            <a:ext cx="0" cy="38104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 flipV="1">
            <a:off x="5198229" y="5510503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5198229" y="4509475"/>
            <a:ext cx="43146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9" idx="2"/>
            <a:endCxn id="10" idx="0"/>
          </p:cNvCxnSpPr>
          <p:nvPr/>
        </p:nvCxnSpPr>
        <p:spPr>
          <a:xfrm>
            <a:off x="5629689" y="4442810"/>
            <a:ext cx="0" cy="146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H="1" flipV="1">
            <a:off x="5198229" y="3550314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2957949" y="2352937"/>
            <a:ext cx="0" cy="7663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 flipV="1">
            <a:off x="2698869" y="3119239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fik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673" y="203119"/>
            <a:ext cx="1057143" cy="62857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DFDD59A-A379-4B0A-B251-902DBE619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210" y="2574505"/>
            <a:ext cx="3600000" cy="1811251"/>
          </a:xfrm>
          <a:prstGeom prst="rect">
            <a:avLst/>
          </a:prstGeom>
        </p:spPr>
      </p:pic>
      <p:pic>
        <p:nvPicPr>
          <p:cNvPr id="22" name="Grafik 21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2E2C0AC-7BDB-49A9-8FF2-DE8F23E9E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500" y="3393937"/>
            <a:ext cx="3600000" cy="1811252"/>
          </a:xfrm>
          <a:prstGeom prst="rect">
            <a:avLst/>
          </a:prstGeom>
        </p:spPr>
      </p:pic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BEAAB01-3A46-4030-8869-9B18045137C7}"/>
              </a:ext>
            </a:extLst>
          </p:cNvPr>
          <p:cNvCxnSpPr>
            <a:cxnSpLocks/>
          </p:cNvCxnSpPr>
          <p:nvPr/>
        </p:nvCxnSpPr>
        <p:spPr>
          <a:xfrm>
            <a:off x="3886810" y="1547604"/>
            <a:ext cx="0" cy="393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ADAD39A-AF5B-47B2-8F82-17E2F8543C8B}"/>
              </a:ext>
            </a:extLst>
          </p:cNvPr>
          <p:cNvCxnSpPr>
            <a:cxnSpLocks/>
          </p:cNvCxnSpPr>
          <p:nvPr/>
        </p:nvCxnSpPr>
        <p:spPr>
          <a:xfrm>
            <a:off x="4060476" y="1548185"/>
            <a:ext cx="0" cy="393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32D634B-A0FC-41C2-AD0B-DA21FA63385A}"/>
              </a:ext>
            </a:extLst>
          </p:cNvPr>
          <p:cNvCxnSpPr>
            <a:cxnSpLocks/>
          </p:cNvCxnSpPr>
          <p:nvPr/>
        </p:nvCxnSpPr>
        <p:spPr>
          <a:xfrm>
            <a:off x="4229723" y="1554461"/>
            <a:ext cx="0" cy="393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DEC07B5-9668-457C-A183-D4F12CFEE3DF}"/>
              </a:ext>
            </a:extLst>
          </p:cNvPr>
          <p:cNvCxnSpPr>
            <a:cxnSpLocks/>
          </p:cNvCxnSpPr>
          <p:nvPr/>
        </p:nvCxnSpPr>
        <p:spPr>
          <a:xfrm>
            <a:off x="4405250" y="1550103"/>
            <a:ext cx="0" cy="393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5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38D9C83-A4DF-4AC7-8FA1-580B136E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0" y="1010724"/>
            <a:ext cx="11647357" cy="58600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 err="1"/>
              <a:t>Correlation</a:t>
            </a:r>
            <a:r>
              <a:rPr lang="de-CH" sz="2800" dirty="0"/>
              <a:t> </a:t>
            </a:r>
            <a:r>
              <a:rPr lang="de-CH" sz="2800" dirty="0" err="1"/>
              <a:t>heat</a:t>
            </a:r>
            <a:r>
              <a:rPr lang="de-CH" sz="2800" dirty="0"/>
              <a:t> </a:t>
            </a:r>
            <a:r>
              <a:rPr lang="de-CH" sz="2800" dirty="0" err="1"/>
              <a:t>demand</a:t>
            </a:r>
            <a:r>
              <a:rPr lang="de-CH" sz="2800" dirty="0"/>
              <a:t> vs. ambient </a:t>
            </a:r>
            <a:r>
              <a:rPr lang="de-CH" sz="2800" dirty="0" err="1"/>
              <a:t>temperature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8036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7BC22BF-948A-42DB-BFD8-7B893EB1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1" y="1428749"/>
            <a:ext cx="11772278" cy="51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/>
              <a:t>Main </a:t>
            </a:r>
            <a:r>
              <a:rPr lang="en-GB" sz="2800" dirty="0"/>
              <a:t>consumers heat demand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7993C66-DE89-4014-960D-0B8109576E8A}"/>
              </a:ext>
            </a:extLst>
          </p:cNvPr>
          <p:cNvSpPr txBox="1"/>
          <p:nvPr/>
        </p:nvSpPr>
        <p:spPr>
          <a:xfrm>
            <a:off x="1332251" y="2081137"/>
            <a:ext cx="864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consumers out of 9 dominate the heat required</a:t>
            </a:r>
          </a:p>
        </p:txBody>
      </p:sp>
    </p:spTree>
    <p:extLst>
      <p:ext uri="{BB962C8B-B14F-4D97-AF65-F5344CB8AC3E}">
        <p14:creationId xmlns:p14="http://schemas.microsoft.com/office/powerpoint/2010/main" val="8370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Forecast </a:t>
            </a:r>
            <a:r>
              <a:rPr lang="en-GB" sz="2800" dirty="0"/>
              <a:t>vs. measured heat required | biggest consumer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759D60-320E-4A4C-AAEB-239A87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8749"/>
            <a:ext cx="11772900" cy="51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8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/>
              <a:t>Further </a:t>
            </a:r>
            <a:r>
              <a:rPr lang="de-CH" sz="2800" dirty="0" err="1"/>
              <a:t>proceeding</a:t>
            </a:r>
            <a:endParaRPr lang="de-CH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B82433-A660-48F2-810E-444F9C4B68ED}"/>
              </a:ext>
            </a:extLst>
          </p:cNvPr>
          <p:cNvSpPr txBox="1"/>
          <p:nvPr/>
        </p:nvSpPr>
        <p:spPr>
          <a:xfrm>
            <a:off x="422221" y="1658917"/>
            <a:ext cx="114459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Finalize forecast algorithm (main consumers, load profiles, 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Develop concept for new control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Set point biomass boiler + set point storage vessel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control settings implementation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Simulation with existing data: do new settings make sense/savings?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Run new settings manually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Run new settings auto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Transfer to other CH district heating systems</a:t>
            </a:r>
          </a:p>
        </p:txBody>
      </p:sp>
    </p:spTree>
    <p:extLst>
      <p:ext uri="{BB962C8B-B14F-4D97-AF65-F5344CB8AC3E}">
        <p14:creationId xmlns:p14="http://schemas.microsoft.com/office/powerpoint/2010/main" val="205465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</Words>
  <Application>Microsoft Office PowerPoint</Application>
  <PresentationFormat>Breitbild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Avectris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Huber Jonas AEW DG</dc:creator>
  <cp:lastModifiedBy>Martin Horeni</cp:lastModifiedBy>
  <cp:revision>56</cp:revision>
  <cp:lastPrinted>2020-03-03T13:24:13Z</cp:lastPrinted>
  <dcterms:created xsi:type="dcterms:W3CDTF">2020-03-03T10:11:22Z</dcterms:created>
  <dcterms:modified xsi:type="dcterms:W3CDTF">2020-08-29T12:59:04Z</dcterms:modified>
</cp:coreProperties>
</file>