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3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17" d="100"/>
          <a:sy n="117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452A-2A59-B34F-A75F-9F5D561EF825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CD4DF-17BA-F249-8E38-ACE2301D3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6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CD4DF-17BA-F249-8E38-ACE2301D34B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37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7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4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3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3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 userDrawn="1"/>
        </p:nvCxnSpPr>
        <p:spPr>
          <a:xfrm flipV="1">
            <a:off x="2506879" y="1883336"/>
            <a:ext cx="0" cy="391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382116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9E18DE-6ABB-1DB7-89AD-139DDCA4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9" y="2022884"/>
            <a:ext cx="1308394" cy="1668246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090F8B4-F93D-A044-0096-E61FA12F996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69" y="3944273"/>
            <a:ext cx="1308394" cy="1668246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D1BE4531-C189-C880-A38F-B890C9530379}"/>
              </a:ext>
            </a:extLst>
          </p:cNvPr>
          <p:cNvCxnSpPr>
            <a:cxnSpLocks/>
          </p:cNvCxnSpPr>
          <p:nvPr userDrawn="1"/>
        </p:nvCxnSpPr>
        <p:spPr>
          <a:xfrm flipH="1">
            <a:off x="577485" y="579408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0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0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0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9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72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432ED6-5013-DAA3-188B-980087BB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 fontScale="90000"/>
          </a:bodyPr>
          <a:lstStyle/>
          <a:p>
            <a:r>
              <a:rPr lang="fr-FR" dirty="0" err="1"/>
              <a:t>Algorithmic</a:t>
            </a:r>
            <a:r>
              <a:rPr lang="fr-FR" dirty="0"/>
              <a:t> Information in AI - Fine-Tuning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for Peak Performance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E788A-0D9B-B652-D0FB-A4EC47B24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fr-FR" dirty="0"/>
              <a:t>Paul </a:t>
            </a:r>
            <a:r>
              <a:rPr lang="fr-FR" dirty="0" err="1"/>
              <a:t>Aristidou</a:t>
            </a:r>
            <a:endParaRPr lang="fr-FR" dirty="0"/>
          </a:p>
          <a:p>
            <a:r>
              <a:rPr lang="fr-FR" dirty="0"/>
              <a:t>Olivier </a:t>
            </a:r>
            <a:r>
              <a:rPr lang="fr-FR" dirty="0" err="1"/>
              <a:t>Lapabe</a:t>
            </a:r>
            <a:endParaRPr lang="fr-FR" dirty="0"/>
          </a:p>
        </p:txBody>
      </p:sp>
      <p:pic>
        <p:nvPicPr>
          <p:cNvPr id="4" name="Picture 3" descr="Une toile de points reliés">
            <a:extLst>
              <a:ext uri="{FF2B5EF4-FFF2-40B4-BE49-F238E27FC236}">
                <a16:creationId xmlns:a16="http://schemas.microsoft.com/office/drawing/2014/main" id="{7F2B65B8-DB14-1B23-3C00-579219D53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40" b="1615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9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36AA0-BFF4-1BF6-8C3C-0E61BFF9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Objectif : </a:t>
            </a:r>
            <a:br>
              <a:rPr lang="fr-FR" dirty="0"/>
            </a:br>
            <a:r>
              <a:rPr lang="fr-FR" dirty="0"/>
              <a:t>Trouver le « meilleur » modèle de régression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B9ECF7-AD27-E644-4394-E9D29A55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944468"/>
            <a:ext cx="7072313" cy="42766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45B9D57-B7C5-4822-F4CE-6C439176F534}"/>
              </a:ext>
            </a:extLst>
          </p:cNvPr>
          <p:cNvSpPr txBox="1"/>
          <p:nvPr/>
        </p:nvSpPr>
        <p:spPr>
          <a:xfrm>
            <a:off x="7815263" y="1944468"/>
            <a:ext cx="38052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un nuage de points donnés, quel modèle sera le « meilleur » ? </a:t>
            </a:r>
          </a:p>
          <a:p>
            <a:endParaRPr lang="fr-FR" sz="900" dirty="0"/>
          </a:p>
          <a:p>
            <a:pPr algn="ctr"/>
            <a:r>
              <a:rPr lang="fr-FR" b="1" u="sng" dirty="0"/>
              <a:t>Au sens de la MDL </a:t>
            </a:r>
          </a:p>
          <a:p>
            <a:pPr algn="ctr"/>
            <a:r>
              <a:rPr lang="fr-FR" b="1" u="sng" dirty="0"/>
              <a:t>(Minimum Description </a:t>
            </a:r>
            <a:r>
              <a:rPr lang="fr-FR" b="1" u="sng" dirty="0" err="1"/>
              <a:t>Length</a:t>
            </a:r>
            <a:r>
              <a:rPr lang="fr-FR" b="1" dirty="0"/>
              <a:t>)</a:t>
            </a: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r>
              <a:rPr lang="fr-FR" dirty="0"/>
              <a:t>Quel modèle offrira le meilleur équilibre entre les deux membres de l’addition ?</a:t>
            </a:r>
          </a:p>
          <a:p>
            <a:endParaRPr lang="fr-FR" sz="800" dirty="0"/>
          </a:p>
          <a:p>
            <a:r>
              <a:rPr lang="fr-FR" dirty="0"/>
              <a:t>Le meilleur modèle au sens de la MDL est-il aussi le meilleur modèle au sens de la MSE ? 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D06F0-FE13-2F2E-C734-C1A295B2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605" y="3343247"/>
            <a:ext cx="401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71659-30C1-D7F4-1442-0EA7C7A9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approche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C0BF9-82AA-9195-D508-2BF3E1CC07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Comparons </a:t>
            </a:r>
            <a:r>
              <a:rPr lang="fr-FR" b="1" dirty="0"/>
              <a:t>différents modèles de régressions</a:t>
            </a:r>
            <a:r>
              <a:rPr lang="fr-FR" dirty="0"/>
              <a:t>:</a:t>
            </a:r>
          </a:p>
          <a:p>
            <a:r>
              <a:rPr lang="fr-FR" b="1" dirty="0"/>
              <a:t>Régression polynomiale :</a:t>
            </a:r>
          </a:p>
          <a:p>
            <a:pPr marL="0" indent="0" algn="ctr">
              <a:buNone/>
            </a:pPr>
            <a:r>
              <a:rPr lang="fr-FR" dirty="0"/>
              <a:t>y = a + </a:t>
            </a:r>
            <a:r>
              <a:rPr lang="fr-FR" dirty="0" err="1"/>
              <a:t>b.x</a:t>
            </a:r>
            <a:r>
              <a:rPr lang="fr-FR" dirty="0"/>
              <a:t> + c.x</a:t>
            </a:r>
            <a:r>
              <a:rPr lang="fr-FR" baseline="30000" dirty="0"/>
              <a:t>2</a:t>
            </a:r>
            <a:r>
              <a:rPr lang="fr-FR" dirty="0"/>
              <a:t> + d.x</a:t>
            </a:r>
            <a:r>
              <a:rPr lang="fr-FR" baseline="30000" dirty="0"/>
              <a:t>3</a:t>
            </a:r>
            <a:r>
              <a:rPr lang="fr-FR" dirty="0"/>
              <a:t> + e.x</a:t>
            </a:r>
            <a:r>
              <a:rPr lang="fr-FR" baseline="30000" dirty="0"/>
              <a:t>4</a:t>
            </a:r>
            <a:r>
              <a:rPr lang="fr-FR" dirty="0"/>
              <a:t> + …</a:t>
            </a:r>
          </a:p>
          <a:p>
            <a:r>
              <a:rPr lang="fr-FR" b="1" dirty="0"/>
              <a:t>Régression exponentielle :</a:t>
            </a:r>
          </a:p>
          <a:p>
            <a:pPr marL="0" indent="0" algn="ctr">
              <a:buNone/>
            </a:pPr>
            <a:r>
              <a:rPr lang="fr-FR" dirty="0"/>
              <a:t>y = a + </a:t>
            </a:r>
            <a:r>
              <a:rPr lang="fr-FR" dirty="0" err="1"/>
              <a:t>b.exp</a:t>
            </a:r>
            <a:r>
              <a:rPr lang="fr-FR" dirty="0"/>
              <a:t>(x) + </a:t>
            </a:r>
            <a:r>
              <a:rPr lang="fr-FR" dirty="0" err="1"/>
              <a:t>c.exp</a:t>
            </a:r>
            <a:r>
              <a:rPr lang="fr-FR" dirty="0"/>
              <a:t>(x)</a:t>
            </a:r>
            <a:r>
              <a:rPr lang="fr-FR" baseline="30000" dirty="0"/>
              <a:t>2</a:t>
            </a:r>
            <a:r>
              <a:rPr lang="fr-FR" dirty="0"/>
              <a:t> + </a:t>
            </a:r>
            <a:r>
              <a:rPr lang="fr-FR" dirty="0" err="1"/>
              <a:t>d.exp</a:t>
            </a:r>
            <a:r>
              <a:rPr lang="fr-FR" dirty="0"/>
              <a:t>(x)</a:t>
            </a:r>
            <a:r>
              <a:rPr lang="fr-FR" baseline="30000" dirty="0"/>
              <a:t>3</a:t>
            </a:r>
            <a:r>
              <a:rPr lang="fr-FR" dirty="0"/>
              <a:t> + …</a:t>
            </a:r>
          </a:p>
          <a:p>
            <a:r>
              <a:rPr lang="fr-FR" b="1" dirty="0"/>
              <a:t>Régression logarithmique :</a:t>
            </a:r>
          </a:p>
          <a:p>
            <a:pPr marL="0" indent="0" algn="ctr">
              <a:buNone/>
            </a:pPr>
            <a:r>
              <a:rPr lang="fr-FR" dirty="0"/>
              <a:t>y = a + </a:t>
            </a:r>
            <a:r>
              <a:rPr lang="fr-FR" dirty="0" err="1"/>
              <a:t>b.log</a:t>
            </a:r>
            <a:r>
              <a:rPr lang="fr-FR" dirty="0"/>
              <a:t>(x) + </a:t>
            </a:r>
            <a:r>
              <a:rPr lang="fr-FR" dirty="0" err="1"/>
              <a:t>c.log</a:t>
            </a:r>
            <a:r>
              <a:rPr lang="fr-FR" dirty="0"/>
              <a:t>(x)</a:t>
            </a:r>
            <a:r>
              <a:rPr lang="fr-FR" baseline="30000" dirty="0"/>
              <a:t>2</a:t>
            </a:r>
            <a:r>
              <a:rPr lang="fr-FR" dirty="0"/>
              <a:t> + </a:t>
            </a:r>
            <a:r>
              <a:rPr lang="fr-FR" dirty="0" err="1"/>
              <a:t>d.log</a:t>
            </a:r>
            <a:r>
              <a:rPr lang="fr-FR" dirty="0"/>
              <a:t>(x)</a:t>
            </a:r>
            <a:r>
              <a:rPr lang="fr-FR" baseline="30000" dirty="0"/>
              <a:t>3</a:t>
            </a:r>
            <a:r>
              <a:rPr lang="fr-FR" dirty="0"/>
              <a:t> + …</a:t>
            </a: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sz="1800" dirty="0"/>
              <a:t>N.B : Pour chacun de ces modèles, nous allons aussi comparer leur complexité avec différents nombres de valeurs décimales</a:t>
            </a:r>
          </a:p>
          <a:p>
            <a:pPr marL="0" indent="0" algn="ctr">
              <a:buNone/>
            </a:pPr>
            <a:r>
              <a:rPr lang="fr-FR" sz="1800" dirty="0"/>
              <a:t>a = 1 ; a = 1.2 ; a = 1.23 ; a=1.234 ; etc.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12A251-E105-6118-4623-A492AF17D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Ajouter les variables explicatives nécessaires </a:t>
            </a:r>
            <a:r>
              <a:rPr lang="fr-FR" sz="1600" dirty="0"/>
              <a:t>(puissances de x, </a:t>
            </a:r>
            <a:r>
              <a:rPr lang="fr-FR" sz="1600" dirty="0" err="1"/>
              <a:t>exp</a:t>
            </a:r>
            <a:r>
              <a:rPr lang="fr-FR" sz="1600" dirty="0"/>
              <a:t>(x) et log(x))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Standardiser</a:t>
            </a:r>
            <a:r>
              <a:rPr lang="fr-FR" sz="1600" dirty="0"/>
              <a:t> les variables explicatives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Effectuer les régressions </a:t>
            </a:r>
            <a:r>
              <a:rPr lang="fr-FR" sz="1600" dirty="0"/>
              <a:t>sur un set d’entraînement</a:t>
            </a:r>
            <a:r>
              <a:rPr lang="fr-FR" sz="1600" b="1" dirty="0"/>
              <a:t> </a:t>
            </a:r>
            <a:r>
              <a:rPr lang="fr-FR" sz="1600" dirty="0"/>
              <a:t>pour obtenir les paramètres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Pour chaque modèle</a:t>
            </a:r>
            <a:r>
              <a:rPr lang="fr-FR" sz="1600" dirty="0"/>
              <a:t>, calculer </a:t>
            </a:r>
          </a:p>
          <a:p>
            <a:pPr marL="685800" lvl="1" indent="-457200">
              <a:buFont typeface="+mj-lt"/>
              <a:buAutoNum type="alphaLcPeriod"/>
            </a:pPr>
            <a:r>
              <a:rPr lang="fr-FR" sz="1600" dirty="0"/>
              <a:t>la complexité des </a:t>
            </a:r>
            <a:r>
              <a:rPr lang="fr-FR" sz="1600" b="1" dirty="0"/>
              <a:t>paramètres du modèle</a:t>
            </a:r>
          </a:p>
          <a:p>
            <a:pPr marL="685800" lvl="1" indent="-457200">
              <a:buFont typeface="+mj-lt"/>
              <a:buAutoNum type="alphaLcPeriod"/>
            </a:pPr>
            <a:r>
              <a:rPr lang="fr-FR" sz="1600" dirty="0"/>
              <a:t>la complexité des données d’entraînement sachant le modèle de régression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Pour chaque modèle, calculer </a:t>
            </a:r>
            <a:r>
              <a:rPr lang="fr-FR" sz="1600" b="1" dirty="0"/>
              <a:t>l’Erreur moyenne au carré (MSE)</a:t>
            </a:r>
            <a:r>
              <a:rPr lang="fr-FR" sz="1600" dirty="0"/>
              <a:t> sur le set de test</a:t>
            </a:r>
          </a:p>
        </p:txBody>
      </p:sp>
    </p:spTree>
    <p:extLst>
      <p:ext uri="{BB962C8B-B14F-4D97-AF65-F5344CB8AC3E}">
        <p14:creationId xmlns:p14="http://schemas.microsoft.com/office/powerpoint/2010/main" val="155632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DE94EB-2D03-BEA2-7FE7-1C65D3E7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1975798"/>
            <a:ext cx="7058025" cy="425006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436AA0-BFF4-1BF6-8C3C-0E61BFF9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set de données choisi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5B9D57-B7C5-4822-F4CE-6C439176F534}"/>
              </a:ext>
            </a:extLst>
          </p:cNvPr>
          <p:cNvSpPr txBox="1"/>
          <p:nvPr/>
        </p:nvSpPr>
        <p:spPr>
          <a:xfrm>
            <a:off x="7815263" y="1944468"/>
            <a:ext cx="3805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PAUL ARISITDOU :</a:t>
            </a:r>
          </a:p>
          <a:p>
            <a:r>
              <a:rPr lang="fr-FR" dirty="0">
                <a:solidFill>
                  <a:srgbClr val="FF0000"/>
                </a:solidFill>
              </a:rPr>
              <a:t>Décrire les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48038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F205B-B825-3C31-A65C-D68EC1D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résultats (1/3) : Régression polynomiale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5DE7657-08F7-35EB-1497-E6CC7C215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4"/>
            <a:ext cx="1972859" cy="1668246"/>
          </a:xfrm>
        </p:spPr>
        <p:txBody>
          <a:bodyPr/>
          <a:lstStyle/>
          <a:p>
            <a:r>
              <a:rPr lang="fr-FR" dirty="0"/>
              <a:t>Complexité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FDFD04A-05BB-4E9D-C53A-2CCBC3B6A70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68" y="3944273"/>
            <a:ext cx="1789617" cy="1668246"/>
          </a:xfrm>
        </p:spPr>
        <p:txBody>
          <a:bodyPr/>
          <a:lstStyle/>
          <a:p>
            <a:r>
              <a:rPr lang="fr-FR" dirty="0" err="1"/>
              <a:t>ErrEUr</a:t>
            </a:r>
            <a:r>
              <a:rPr lang="fr-FR" dirty="0"/>
              <a:t> MOYENNE AU </a:t>
            </a:r>
            <a:r>
              <a:rPr lang="fr-FR" dirty="0" err="1"/>
              <a:t>CARRé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C3E7237-49B4-1DC7-7FB1-52345550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27" y="1937657"/>
            <a:ext cx="9052203" cy="1839686"/>
          </a:xfrm>
          <a:prstGeom prst="rect">
            <a:avLst/>
          </a:prstGeom>
        </p:spPr>
      </p:pic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03599276-2326-E315-6525-E38CF16C3850}"/>
              </a:ext>
            </a:extLst>
          </p:cNvPr>
          <p:cNvSpPr txBox="1">
            <a:spLocks/>
          </p:cNvSpPr>
          <p:nvPr/>
        </p:nvSpPr>
        <p:spPr>
          <a:xfrm>
            <a:off x="675088" y="5833004"/>
            <a:ext cx="10933441" cy="42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 complexité et l’erreur moyenne au carré atteignent leur minimum pour le même </a:t>
            </a:r>
            <a:r>
              <a:rPr lang="fr-FR" dirty="0" err="1"/>
              <a:t>DEGRé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70F87F3-C245-D6BA-65BD-5791774B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27" y="3895227"/>
            <a:ext cx="9052202" cy="187181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40FE2BF-D581-45D6-45CD-63256F9622C6}"/>
              </a:ext>
            </a:extLst>
          </p:cNvPr>
          <p:cNvSpPr txBox="1"/>
          <p:nvPr/>
        </p:nvSpPr>
        <p:spPr>
          <a:xfrm rot="20119868">
            <a:off x="2180842" y="3431397"/>
            <a:ext cx="6321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FF0000"/>
                </a:solidFill>
              </a:rPr>
              <a:t>A modifier avec le bon </a:t>
            </a:r>
            <a:r>
              <a:rPr lang="fr-FR" sz="4800" b="1" dirty="0" err="1">
                <a:solidFill>
                  <a:srgbClr val="FF0000"/>
                </a:solidFill>
              </a:rPr>
              <a:t>scaling</a:t>
            </a:r>
            <a:endParaRPr lang="fr-F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F205B-B825-3C31-A65C-D68EC1D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Slide cachée - Les résultats</a:t>
            </a:r>
          </a:p>
        </p:txBody>
      </p:sp>
      <p:pic>
        <p:nvPicPr>
          <p:cNvPr id="5" name="Espace réservé du contenu 4" descr="Une image contenant ligne, Tracé, texte, diagramme&#10;&#10;Description générée automatiquement">
            <a:extLst>
              <a:ext uri="{FF2B5EF4-FFF2-40B4-BE49-F238E27FC236}">
                <a16:creationId xmlns:a16="http://schemas.microsoft.com/office/drawing/2014/main" id="{EB2795AE-DAB8-C444-DD1E-5C2589A5D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743" y="2076450"/>
            <a:ext cx="6267627" cy="3910013"/>
          </a:xfrm>
        </p:spPr>
      </p:pic>
    </p:spTree>
    <p:extLst>
      <p:ext uri="{BB962C8B-B14F-4D97-AF65-F5344CB8AC3E}">
        <p14:creationId xmlns:p14="http://schemas.microsoft.com/office/powerpoint/2010/main" val="24160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F205B-B825-3C31-A65C-D68EC1D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Slide cachée - Les résultats</a:t>
            </a:r>
          </a:p>
        </p:txBody>
      </p:sp>
      <p:pic>
        <p:nvPicPr>
          <p:cNvPr id="7" name="Espace réservé du contenu 6" descr="Une image contenant ligne, Tracé, diagramme, texte&#10;&#10;Description générée automatiquement">
            <a:extLst>
              <a:ext uri="{FF2B5EF4-FFF2-40B4-BE49-F238E27FC236}">
                <a16:creationId xmlns:a16="http://schemas.microsoft.com/office/drawing/2014/main" id="{90FED60A-F269-D4FB-491E-100D77786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454" y="2076450"/>
            <a:ext cx="6472205" cy="3910013"/>
          </a:xfrm>
        </p:spPr>
      </p:pic>
    </p:spTree>
    <p:extLst>
      <p:ext uri="{BB962C8B-B14F-4D97-AF65-F5344CB8AC3E}">
        <p14:creationId xmlns:p14="http://schemas.microsoft.com/office/powerpoint/2010/main" val="385391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F205B-B825-3C31-A65C-D68EC1D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Slide cachée - Les résultats</a:t>
            </a:r>
          </a:p>
        </p:txBody>
      </p:sp>
      <p:pic>
        <p:nvPicPr>
          <p:cNvPr id="7" name="Espace réservé du contenu 6" descr="Une image contenant ligne, Tracé, diagramme, pente&#10;&#10;Description générée automatiquement">
            <a:extLst>
              <a:ext uri="{FF2B5EF4-FFF2-40B4-BE49-F238E27FC236}">
                <a16:creationId xmlns:a16="http://schemas.microsoft.com/office/drawing/2014/main" id="{9DEF85CA-5C55-BEE5-49BB-BAC9C0A2A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0303" y="2076450"/>
            <a:ext cx="6482507" cy="3910013"/>
          </a:xfrm>
        </p:spPr>
      </p:pic>
    </p:spTree>
    <p:extLst>
      <p:ext uri="{BB962C8B-B14F-4D97-AF65-F5344CB8AC3E}">
        <p14:creationId xmlns:p14="http://schemas.microsoft.com/office/powerpoint/2010/main" val="283963290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352</Words>
  <Application>Microsoft Macintosh PowerPoint</Application>
  <PresentationFormat>Grand écran</PresentationFormat>
  <Paragraphs>50</Paragraphs>
  <Slides>8</Slides>
  <Notes>1</Notes>
  <HiddenSlides>3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Batang</vt:lpstr>
      <vt:lpstr>Arial</vt:lpstr>
      <vt:lpstr>Avenir Next LT Pro Light</vt:lpstr>
      <vt:lpstr>Calibri</vt:lpstr>
      <vt:lpstr>AlignmentVTI</vt:lpstr>
      <vt:lpstr>Algorithmic Information in AI - Fine-Tuning Regression Models for Peak Performance</vt:lpstr>
      <vt:lpstr>Objectif :  Trouver le « meilleur » modèle de régression</vt:lpstr>
      <vt:lpstr>Notre approche</vt:lpstr>
      <vt:lpstr>Le set de données choisi</vt:lpstr>
      <vt:lpstr>Les résultats (1/3) : Régression polynomiale</vt:lpstr>
      <vt:lpstr>Slide cachée - Les résultats</vt:lpstr>
      <vt:lpstr>Slide cachée - Les résultats</vt:lpstr>
      <vt:lpstr>Slide cachée - Les 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Information in AI - Fine-Tuning Regression Models for Peak Performance</dc:title>
  <dc:creator>Olivier Lapabe-Goastat</dc:creator>
  <cp:lastModifiedBy>Olivier Lapabe-Goastat</cp:lastModifiedBy>
  <cp:revision>4</cp:revision>
  <dcterms:created xsi:type="dcterms:W3CDTF">2023-12-16T08:12:39Z</dcterms:created>
  <dcterms:modified xsi:type="dcterms:W3CDTF">2023-12-16T15:47:55Z</dcterms:modified>
</cp:coreProperties>
</file>