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9" r:id="rId4"/>
    <p:sldId id="262" r:id="rId5"/>
    <p:sldId id="270" r:id="rId6"/>
    <p:sldId id="272" r:id="rId7"/>
    <p:sldId id="271" r:id="rId8"/>
    <p:sldId id="26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95"/>
  </p:normalViewPr>
  <p:slideViewPr>
    <p:cSldViewPr snapToGrid="0">
      <p:cViewPr>
        <p:scale>
          <a:sx n="100" d="100"/>
          <a:sy n="100" d="100"/>
        </p:scale>
        <p:origin x="10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6452A-2A59-B34F-A75F-9F5D561EF825}" type="datetimeFigureOut">
              <a:rPr lang="fr-FR" smtClean="0"/>
              <a:t>17/12/2023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CD4DF-17BA-F249-8E38-ACE2301D34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68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8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47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148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06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9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39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84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63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 userDrawn="1"/>
        </p:nvCxnSpPr>
        <p:spPr>
          <a:xfrm flipV="1">
            <a:off x="2506879" y="1883336"/>
            <a:ext cx="0" cy="3910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382116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D9E18DE-6ABB-1DB7-89AD-139DDCA41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9" y="2022884"/>
            <a:ext cx="1308394" cy="1668246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090F8B4-F93D-A044-0096-E61FA12F996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583469" y="3944273"/>
            <a:ext cx="1308394" cy="1668246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4" name="Straight Connector 11">
            <a:extLst>
              <a:ext uri="{FF2B5EF4-FFF2-40B4-BE49-F238E27FC236}">
                <a16:creationId xmlns:a16="http://schemas.microsoft.com/office/drawing/2014/main" id="{D1BE4531-C189-C880-A38F-B890C9530379}"/>
              </a:ext>
            </a:extLst>
          </p:cNvPr>
          <p:cNvCxnSpPr>
            <a:cxnSpLocks/>
          </p:cNvCxnSpPr>
          <p:nvPr userDrawn="1"/>
        </p:nvCxnSpPr>
        <p:spPr>
          <a:xfrm flipH="1">
            <a:off x="577485" y="579408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70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00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36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10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12/17/23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‹N°›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09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72" r:id="rId6"/>
    <p:sldLayoutId id="2147483666" r:id="rId7"/>
    <p:sldLayoutId id="2147483665" r:id="rId8"/>
    <p:sldLayoutId id="2147483664" r:id="rId9"/>
    <p:sldLayoutId id="2147483663" r:id="rId10"/>
    <p:sldLayoutId id="2147483662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3AB9E1-499E-41EB-A74E-905920CCD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F432ED6-5013-DAA3-188B-980087BB2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601" y="4840264"/>
            <a:ext cx="8044280" cy="1215547"/>
          </a:xfrm>
        </p:spPr>
        <p:txBody>
          <a:bodyPr anchor="ctr">
            <a:normAutofit fontScale="90000"/>
          </a:bodyPr>
          <a:lstStyle/>
          <a:p>
            <a:r>
              <a:rPr lang="fr-FR" dirty="0" err="1"/>
              <a:t>Algorithmic</a:t>
            </a:r>
            <a:r>
              <a:rPr lang="fr-FR" dirty="0"/>
              <a:t> Information in AI - Fine-Tuning </a:t>
            </a:r>
            <a:r>
              <a:rPr lang="fr-FR" dirty="0" err="1"/>
              <a:t>Regression</a:t>
            </a:r>
            <a:r>
              <a:rPr lang="fr-FR" dirty="0"/>
              <a:t> </a:t>
            </a:r>
            <a:r>
              <a:rPr lang="fr-FR" dirty="0" err="1"/>
              <a:t>Models</a:t>
            </a:r>
            <a:r>
              <a:rPr lang="fr-FR" dirty="0"/>
              <a:t> for Peak Performance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0E788A-0D9B-B652-D0FB-A4EC47B24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9720" y="4753342"/>
            <a:ext cx="2519973" cy="1389390"/>
          </a:xfrm>
        </p:spPr>
        <p:txBody>
          <a:bodyPr anchor="ctr">
            <a:normAutofit/>
          </a:bodyPr>
          <a:lstStyle/>
          <a:p>
            <a:r>
              <a:rPr lang="fr-FR" dirty="0"/>
              <a:t>Paul </a:t>
            </a:r>
            <a:r>
              <a:rPr lang="fr-FR" dirty="0" err="1"/>
              <a:t>Aristidou</a:t>
            </a:r>
            <a:endParaRPr lang="fr-FR" dirty="0"/>
          </a:p>
          <a:p>
            <a:r>
              <a:rPr lang="fr-FR" dirty="0"/>
              <a:t>Olivier </a:t>
            </a:r>
            <a:r>
              <a:rPr lang="fr-FR" dirty="0" err="1"/>
              <a:t>Lapabe</a:t>
            </a:r>
            <a:endParaRPr lang="fr-FR" dirty="0"/>
          </a:p>
        </p:txBody>
      </p:sp>
      <p:pic>
        <p:nvPicPr>
          <p:cNvPr id="4" name="Picture 3" descr="Une toile de points reliés">
            <a:extLst>
              <a:ext uri="{FF2B5EF4-FFF2-40B4-BE49-F238E27FC236}">
                <a16:creationId xmlns:a16="http://schemas.microsoft.com/office/drawing/2014/main" id="{7F2B65B8-DB14-1B23-3C00-579219D538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40" b="1615"/>
          <a:stretch/>
        </p:blipFill>
        <p:spPr>
          <a:xfrm>
            <a:off x="-6781" y="1"/>
            <a:ext cx="12198782" cy="404212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EA40C4-6B9E-4B9E-8CDF-A0C572462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54810C-5CC0-45D3-BD8F-C4407F92F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4610607"/>
            <a:ext cx="0" cy="1674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458AAC-F667-498F-A263-A8C7AB4F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891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436AA0-BFF4-1BF6-8C3C-0E61BFF9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Objectif : </a:t>
            </a:r>
            <a:br>
              <a:rPr lang="fr-FR" dirty="0"/>
            </a:br>
            <a:r>
              <a:rPr lang="fr-FR" dirty="0"/>
              <a:t>Trouver le « meilleur » modèle de régression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B9ECF7-AD27-E644-4394-E9D29A555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12" y="1944468"/>
            <a:ext cx="7072313" cy="427666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45B9D57-B7C5-4822-F4CE-6C439176F534}"/>
              </a:ext>
            </a:extLst>
          </p:cNvPr>
          <p:cNvSpPr txBox="1"/>
          <p:nvPr/>
        </p:nvSpPr>
        <p:spPr>
          <a:xfrm>
            <a:off x="7815263" y="1944468"/>
            <a:ext cx="380523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Pour un nuage de points donnés, quel modèle sera le « meilleur » ? </a:t>
            </a:r>
          </a:p>
          <a:p>
            <a:endParaRPr lang="fr-FR" sz="900" dirty="0"/>
          </a:p>
          <a:p>
            <a:pPr algn="ctr"/>
            <a:r>
              <a:rPr lang="fr-FR" b="1" u="sng" dirty="0"/>
              <a:t>Au sens de la MDL </a:t>
            </a:r>
          </a:p>
          <a:p>
            <a:pPr algn="ctr"/>
            <a:r>
              <a:rPr lang="fr-FR" b="1" u="sng" dirty="0"/>
              <a:t>(Minimum Description </a:t>
            </a:r>
            <a:r>
              <a:rPr lang="fr-FR" b="1" u="sng" dirty="0" err="1"/>
              <a:t>Length</a:t>
            </a:r>
            <a:r>
              <a:rPr lang="fr-FR" b="1" dirty="0"/>
              <a:t>)</a:t>
            </a:r>
          </a:p>
          <a:p>
            <a:pPr algn="ctr"/>
            <a:endParaRPr lang="fr-FR" b="1" dirty="0">
              <a:solidFill>
                <a:srgbClr val="FF0000"/>
              </a:solidFill>
            </a:endParaRPr>
          </a:p>
          <a:p>
            <a:pPr algn="ctr"/>
            <a:endParaRPr lang="fr-FR" b="1" dirty="0">
              <a:solidFill>
                <a:srgbClr val="FF0000"/>
              </a:solidFill>
            </a:endParaRPr>
          </a:p>
          <a:p>
            <a:pPr algn="ctr"/>
            <a:endParaRPr lang="fr-FR" b="1" dirty="0">
              <a:solidFill>
                <a:srgbClr val="FF0000"/>
              </a:solidFill>
            </a:endParaRPr>
          </a:p>
          <a:p>
            <a:pPr algn="ctr"/>
            <a:endParaRPr lang="fr-FR" b="1" dirty="0">
              <a:solidFill>
                <a:srgbClr val="FF0000"/>
              </a:solidFill>
            </a:endParaRPr>
          </a:p>
          <a:p>
            <a:r>
              <a:rPr lang="fr-FR" dirty="0"/>
              <a:t>Quel modèle offrira le meilleur équilibre entre les deux membres de l’addition ?</a:t>
            </a:r>
          </a:p>
          <a:p>
            <a:endParaRPr lang="fr-FR" sz="800" dirty="0"/>
          </a:p>
          <a:p>
            <a:r>
              <a:rPr lang="fr-FR" dirty="0"/>
              <a:t>Le meilleur modèle au sens de la MDL est-il aussi le meilleur modèle au sens de la MSE ? </a:t>
            </a:r>
            <a:endParaRPr lang="fr-FR" b="1" dirty="0">
              <a:solidFill>
                <a:srgbClr val="FF0000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51D06F0-FE13-2F2E-C734-C1A295B20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605" y="3343247"/>
            <a:ext cx="4013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76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571659-30C1-D7F4-1442-0EA7C7A9E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approche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2C0BF9-82AA-9195-D508-2BF3E1CC07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Comparons </a:t>
            </a:r>
            <a:r>
              <a:rPr lang="fr-FR" b="1" dirty="0"/>
              <a:t>différents modèles de régressions</a:t>
            </a:r>
            <a:r>
              <a:rPr lang="fr-FR" dirty="0"/>
              <a:t>:</a:t>
            </a:r>
          </a:p>
          <a:p>
            <a:r>
              <a:rPr lang="fr-FR" b="1" dirty="0"/>
              <a:t>Régression polynomiale :</a:t>
            </a:r>
          </a:p>
          <a:p>
            <a:pPr marL="0" indent="0" algn="ctr">
              <a:buNone/>
            </a:pPr>
            <a:r>
              <a:rPr lang="fr-FR" dirty="0"/>
              <a:t>y = a + </a:t>
            </a:r>
            <a:r>
              <a:rPr lang="fr-FR" dirty="0" err="1"/>
              <a:t>b.x</a:t>
            </a:r>
            <a:r>
              <a:rPr lang="fr-FR" dirty="0"/>
              <a:t> + c.x</a:t>
            </a:r>
            <a:r>
              <a:rPr lang="fr-FR" baseline="30000" dirty="0"/>
              <a:t>2</a:t>
            </a:r>
            <a:r>
              <a:rPr lang="fr-FR" dirty="0"/>
              <a:t> + d.x</a:t>
            </a:r>
            <a:r>
              <a:rPr lang="fr-FR" baseline="30000" dirty="0"/>
              <a:t>3</a:t>
            </a:r>
            <a:r>
              <a:rPr lang="fr-FR" dirty="0"/>
              <a:t> + e.x</a:t>
            </a:r>
            <a:r>
              <a:rPr lang="fr-FR" baseline="30000" dirty="0"/>
              <a:t>4</a:t>
            </a:r>
            <a:r>
              <a:rPr lang="fr-FR" dirty="0"/>
              <a:t> + …</a:t>
            </a:r>
          </a:p>
          <a:p>
            <a:r>
              <a:rPr lang="fr-FR" b="1" dirty="0"/>
              <a:t>Régression exponentielle :</a:t>
            </a:r>
          </a:p>
          <a:p>
            <a:pPr marL="0" indent="0" algn="ctr">
              <a:buNone/>
            </a:pPr>
            <a:r>
              <a:rPr lang="fr-FR" dirty="0"/>
              <a:t>y = a + </a:t>
            </a:r>
            <a:r>
              <a:rPr lang="fr-FR" dirty="0" err="1"/>
              <a:t>b.exp</a:t>
            </a:r>
            <a:r>
              <a:rPr lang="fr-FR" dirty="0"/>
              <a:t>(x) + </a:t>
            </a:r>
            <a:r>
              <a:rPr lang="fr-FR" dirty="0" err="1"/>
              <a:t>c.exp</a:t>
            </a:r>
            <a:r>
              <a:rPr lang="fr-FR" dirty="0"/>
              <a:t>(x)</a:t>
            </a:r>
            <a:r>
              <a:rPr lang="fr-FR" baseline="30000" dirty="0"/>
              <a:t>2</a:t>
            </a:r>
            <a:r>
              <a:rPr lang="fr-FR" dirty="0"/>
              <a:t> + </a:t>
            </a:r>
            <a:r>
              <a:rPr lang="fr-FR" dirty="0" err="1"/>
              <a:t>d.exp</a:t>
            </a:r>
            <a:r>
              <a:rPr lang="fr-FR" dirty="0"/>
              <a:t>(x)</a:t>
            </a:r>
            <a:r>
              <a:rPr lang="fr-FR" baseline="30000" dirty="0"/>
              <a:t>3</a:t>
            </a:r>
            <a:r>
              <a:rPr lang="fr-FR" dirty="0"/>
              <a:t> + …</a:t>
            </a:r>
          </a:p>
          <a:p>
            <a:r>
              <a:rPr lang="fr-FR" b="1" dirty="0"/>
              <a:t>Régression logarithmique :</a:t>
            </a:r>
          </a:p>
          <a:p>
            <a:pPr marL="0" indent="0" algn="ctr">
              <a:buNone/>
            </a:pPr>
            <a:r>
              <a:rPr lang="fr-FR" dirty="0"/>
              <a:t>y = a + </a:t>
            </a:r>
            <a:r>
              <a:rPr lang="fr-FR" dirty="0" err="1"/>
              <a:t>b.log</a:t>
            </a:r>
            <a:r>
              <a:rPr lang="fr-FR" dirty="0"/>
              <a:t>(x) + </a:t>
            </a:r>
            <a:r>
              <a:rPr lang="fr-FR" dirty="0" err="1"/>
              <a:t>c.log</a:t>
            </a:r>
            <a:r>
              <a:rPr lang="fr-FR" dirty="0"/>
              <a:t>(x)</a:t>
            </a:r>
            <a:r>
              <a:rPr lang="fr-FR" baseline="30000" dirty="0"/>
              <a:t>2</a:t>
            </a:r>
            <a:r>
              <a:rPr lang="fr-FR" dirty="0"/>
              <a:t> + </a:t>
            </a:r>
            <a:r>
              <a:rPr lang="fr-FR" dirty="0" err="1"/>
              <a:t>d.log</a:t>
            </a:r>
            <a:r>
              <a:rPr lang="fr-FR" dirty="0"/>
              <a:t>(x)</a:t>
            </a:r>
            <a:r>
              <a:rPr lang="fr-FR" baseline="30000" dirty="0"/>
              <a:t>3</a:t>
            </a:r>
            <a:r>
              <a:rPr lang="fr-FR" dirty="0"/>
              <a:t> + …</a:t>
            </a:r>
          </a:p>
          <a:p>
            <a:pPr marL="0" indent="0" algn="ctr">
              <a:buNone/>
            </a:pPr>
            <a:endParaRPr lang="fr-FR" dirty="0"/>
          </a:p>
          <a:p>
            <a:pPr marL="0" indent="0">
              <a:buNone/>
            </a:pPr>
            <a:r>
              <a:rPr lang="fr-FR" sz="1800" dirty="0"/>
              <a:t>N.B : Pour chacun de ces modèles, nous allons aussi comparer leur complexité avec différents nombres de valeurs décimales</a:t>
            </a:r>
          </a:p>
          <a:p>
            <a:pPr marL="0" indent="0" algn="ctr">
              <a:buNone/>
            </a:pPr>
            <a:r>
              <a:rPr lang="fr-FR" sz="1800" dirty="0"/>
              <a:t>a = 1 ; a = 1.2 ; a = 1.23 ; a=1.234 ; etc.</a:t>
            </a:r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12A251-E105-6118-4623-A492AF17D3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sz="1600" b="1" dirty="0"/>
              <a:t>Ajouter les variables explicatives nécessaires </a:t>
            </a:r>
            <a:r>
              <a:rPr lang="fr-FR" sz="1600" dirty="0"/>
              <a:t>(puissances de x, </a:t>
            </a:r>
            <a:r>
              <a:rPr lang="fr-FR" sz="1600" dirty="0" err="1"/>
              <a:t>exp</a:t>
            </a:r>
            <a:r>
              <a:rPr lang="fr-FR" sz="1600" dirty="0"/>
              <a:t>(x) et log(x))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600" b="1" dirty="0"/>
              <a:t>Standardiser</a:t>
            </a:r>
            <a:r>
              <a:rPr lang="fr-FR" sz="1600" dirty="0"/>
              <a:t> les variables explicatives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600" b="1" dirty="0"/>
              <a:t>Effectuer les régressions </a:t>
            </a:r>
            <a:r>
              <a:rPr lang="fr-FR" sz="1600" dirty="0"/>
              <a:t>sur un set d’entraînement</a:t>
            </a:r>
            <a:r>
              <a:rPr lang="fr-FR" sz="1600" b="1" dirty="0"/>
              <a:t> </a:t>
            </a:r>
            <a:r>
              <a:rPr lang="fr-FR" sz="1600" dirty="0"/>
              <a:t>pour obtenir les paramètres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600" b="1" dirty="0"/>
              <a:t>Pour chaque modèle</a:t>
            </a:r>
            <a:r>
              <a:rPr lang="fr-FR" sz="1600" dirty="0"/>
              <a:t>, calculer </a:t>
            </a:r>
          </a:p>
          <a:p>
            <a:pPr marL="685800" lvl="1" indent="-457200">
              <a:buFont typeface="+mj-lt"/>
              <a:buAutoNum type="alphaLcPeriod"/>
            </a:pPr>
            <a:r>
              <a:rPr lang="fr-FR" sz="1600" dirty="0"/>
              <a:t>la complexité des </a:t>
            </a:r>
            <a:r>
              <a:rPr lang="fr-FR" sz="1600" b="1" dirty="0"/>
              <a:t>paramètres du modèle</a:t>
            </a:r>
          </a:p>
          <a:p>
            <a:pPr marL="685800" lvl="1" indent="-457200">
              <a:buFont typeface="+mj-lt"/>
              <a:buAutoNum type="alphaLcPeriod"/>
            </a:pPr>
            <a:r>
              <a:rPr lang="fr-FR" sz="1600" dirty="0"/>
              <a:t>la complexité des données d’entraînement sachant le modèle de régression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1600" dirty="0"/>
              <a:t>Pour chaque modèle, calculer </a:t>
            </a:r>
            <a:r>
              <a:rPr lang="fr-FR" sz="1600" b="1" dirty="0"/>
              <a:t>l’Erreur moyenne au carré (MSE)</a:t>
            </a:r>
            <a:r>
              <a:rPr lang="fr-FR" sz="1600" dirty="0"/>
              <a:t> sur le set de test</a:t>
            </a:r>
          </a:p>
        </p:txBody>
      </p:sp>
    </p:spTree>
    <p:extLst>
      <p:ext uri="{BB962C8B-B14F-4D97-AF65-F5344CB8AC3E}">
        <p14:creationId xmlns:p14="http://schemas.microsoft.com/office/powerpoint/2010/main" val="155632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9DE94EB-2D03-BEA2-7FE7-1C65D3E78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4" y="1975798"/>
            <a:ext cx="7058025" cy="425006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9436AA0-BFF4-1BF6-8C3C-0E61BFF9A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 set de données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45B9D57-B7C5-4822-F4CE-6C439176F534}"/>
              </a:ext>
            </a:extLst>
          </p:cNvPr>
          <p:cNvSpPr txBox="1"/>
          <p:nvPr/>
        </p:nvSpPr>
        <p:spPr>
          <a:xfrm>
            <a:off x="7708900" y="1944468"/>
            <a:ext cx="39401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Nous avons créé artificiellement un </a:t>
            </a:r>
            <a:r>
              <a:rPr lang="fr-FR" b="1" dirty="0"/>
              <a:t>set de données </a:t>
            </a:r>
            <a:r>
              <a:rPr lang="fr-FR" dirty="0"/>
              <a:t>suivant une loi :</a:t>
            </a:r>
          </a:p>
          <a:p>
            <a:endParaRPr lang="fr-FR" dirty="0"/>
          </a:p>
          <a:p>
            <a:pPr algn="ctr"/>
            <a:r>
              <a:rPr lang="fr-FR" b="1" dirty="0"/>
              <a:t>y = 1 + 2x + 3x</a:t>
            </a:r>
            <a:r>
              <a:rPr lang="fr-FR" b="1" baseline="30000" dirty="0"/>
              <a:t>2</a:t>
            </a:r>
            <a:r>
              <a:rPr lang="fr-FR" b="1" dirty="0"/>
              <a:t> - 4x</a:t>
            </a:r>
            <a:r>
              <a:rPr lang="fr-FR" b="1" baseline="30000" dirty="0"/>
              <a:t>3</a:t>
            </a:r>
            <a:r>
              <a:rPr lang="fr-FR" b="1" dirty="0"/>
              <a:t> + bruit</a:t>
            </a:r>
          </a:p>
          <a:p>
            <a:endParaRPr lang="fr-FR" dirty="0"/>
          </a:p>
          <a:p>
            <a:r>
              <a:rPr lang="fr-FR" dirty="0"/>
              <a:t>avec un </a:t>
            </a:r>
            <a:r>
              <a:rPr lang="fr-FR" b="1" dirty="0"/>
              <a:t>bruit gaussien centré </a:t>
            </a:r>
            <a:r>
              <a:rPr lang="fr-FR" dirty="0"/>
              <a:t>de variance 10.</a:t>
            </a:r>
          </a:p>
          <a:p>
            <a:endParaRPr lang="fr-FR" dirty="0"/>
          </a:p>
          <a:p>
            <a:r>
              <a:rPr lang="fr-FR" dirty="0"/>
              <a:t>Vue la forme du set de données, nous testerons des </a:t>
            </a:r>
            <a:r>
              <a:rPr lang="fr-FR" b="1" dirty="0"/>
              <a:t>modèles polynomiaux et exponentiels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038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99C2A587-3A80-F48F-81A6-5887DC11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résultats : Régression polynomiale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FAD528B-D648-5B43-D986-A71C4A44B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68" y="1964811"/>
            <a:ext cx="5230469" cy="338322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3B11759-E285-C8A5-CED7-7DF44D9D1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410" y="1964811"/>
            <a:ext cx="5372248" cy="3413687"/>
          </a:xfrm>
          <a:prstGeom prst="rect">
            <a:avLst/>
          </a:prstGeom>
        </p:spPr>
      </p:pic>
      <p:sp>
        <p:nvSpPr>
          <p:cNvPr id="17" name="Espace réservé du texte 9">
            <a:extLst>
              <a:ext uri="{FF2B5EF4-FFF2-40B4-BE49-F238E27FC236}">
                <a16:creationId xmlns:a16="http://schemas.microsoft.com/office/drawing/2014/main" id="{59F42753-4D2B-7067-2643-75750FCC9B0C}"/>
              </a:ext>
            </a:extLst>
          </p:cNvPr>
          <p:cNvSpPr txBox="1">
            <a:spLocks/>
          </p:cNvSpPr>
          <p:nvPr/>
        </p:nvSpPr>
        <p:spPr>
          <a:xfrm>
            <a:off x="675088" y="5378498"/>
            <a:ext cx="10933441" cy="89683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6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La complexité et l’erreur moyenne au carré atteignent leur minimum pour le même </a:t>
            </a:r>
            <a:r>
              <a:rPr lang="fr-FR" sz="2000" dirty="0" err="1"/>
              <a:t>DEGRé</a:t>
            </a:r>
            <a:r>
              <a:rPr lang="fr-FR" sz="2000" dirty="0"/>
              <a:t> (3)</a:t>
            </a:r>
          </a:p>
        </p:txBody>
      </p:sp>
    </p:spTree>
    <p:extLst>
      <p:ext uri="{BB962C8B-B14F-4D97-AF65-F5344CB8AC3E}">
        <p14:creationId xmlns:p14="http://schemas.microsoft.com/office/powerpoint/2010/main" val="2846281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99C2A587-3A80-F48F-81A6-5887DC11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résultats : Régression exponentielle</a:t>
            </a:r>
          </a:p>
        </p:txBody>
      </p:sp>
      <p:sp>
        <p:nvSpPr>
          <p:cNvPr id="17" name="Espace réservé du texte 9">
            <a:extLst>
              <a:ext uri="{FF2B5EF4-FFF2-40B4-BE49-F238E27FC236}">
                <a16:creationId xmlns:a16="http://schemas.microsoft.com/office/drawing/2014/main" id="{59F42753-4D2B-7067-2643-75750FCC9B0C}"/>
              </a:ext>
            </a:extLst>
          </p:cNvPr>
          <p:cNvSpPr txBox="1">
            <a:spLocks/>
          </p:cNvSpPr>
          <p:nvPr/>
        </p:nvSpPr>
        <p:spPr>
          <a:xfrm>
            <a:off x="675088" y="5378498"/>
            <a:ext cx="10933441" cy="89683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6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La complexité et l’erreur moyenne au carré atteignent leur minimum pour UN </a:t>
            </a:r>
            <a:r>
              <a:rPr lang="fr-FR" sz="2000" dirty="0" err="1"/>
              <a:t>DEGRé</a:t>
            </a:r>
            <a:r>
              <a:rPr lang="fr-FR" sz="2000" dirty="0"/>
              <a:t> proche (5 et 6)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E88E432-2BEF-08FB-8DE1-54A099BD97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3" b="-1"/>
          <a:stretch/>
        </p:blipFill>
        <p:spPr>
          <a:xfrm>
            <a:off x="594791" y="2126512"/>
            <a:ext cx="5453084" cy="310745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367B611-EEF9-3FA4-4E49-5BB08AA8DC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65" t="1749"/>
          <a:stretch/>
        </p:blipFill>
        <p:spPr>
          <a:xfrm>
            <a:off x="6257676" y="2059388"/>
            <a:ext cx="5453084" cy="318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1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1">
            <a:extLst>
              <a:ext uri="{FF2B5EF4-FFF2-40B4-BE49-F238E27FC236}">
                <a16:creationId xmlns:a16="http://schemas.microsoft.com/office/drawing/2014/main" id="{99C2A587-3A80-F48F-81A6-5887DC116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résultats : Régression logarithmique</a:t>
            </a:r>
          </a:p>
        </p:txBody>
      </p:sp>
      <p:sp>
        <p:nvSpPr>
          <p:cNvPr id="17" name="Espace réservé du texte 9">
            <a:extLst>
              <a:ext uri="{FF2B5EF4-FFF2-40B4-BE49-F238E27FC236}">
                <a16:creationId xmlns:a16="http://schemas.microsoft.com/office/drawing/2014/main" id="{59F42753-4D2B-7067-2643-75750FCC9B0C}"/>
              </a:ext>
            </a:extLst>
          </p:cNvPr>
          <p:cNvSpPr txBox="1">
            <a:spLocks/>
          </p:cNvSpPr>
          <p:nvPr/>
        </p:nvSpPr>
        <p:spPr>
          <a:xfrm>
            <a:off x="675088" y="5378498"/>
            <a:ext cx="10933441" cy="89683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16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venir Next LT Pro Light" panose="020B03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XXX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B7BBD64-7DA1-A7C8-69A2-B9D410EA80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" t="857"/>
          <a:stretch/>
        </p:blipFill>
        <p:spPr>
          <a:xfrm>
            <a:off x="704088" y="2083981"/>
            <a:ext cx="5231491" cy="334874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AB0B388-D030-B0B9-9813-9CB24887C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807" y="2122924"/>
            <a:ext cx="5466721" cy="31920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4CB72E-C1DD-97CF-9076-37710D29D4B2}"/>
              </a:ext>
            </a:extLst>
          </p:cNvPr>
          <p:cNvSpPr/>
          <p:nvPr/>
        </p:nvSpPr>
        <p:spPr>
          <a:xfrm>
            <a:off x="7429500" y="1968500"/>
            <a:ext cx="27432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1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F205B-B825-3C31-A65C-D68EC1D7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Slide cachée</a:t>
            </a:r>
          </a:p>
        </p:txBody>
      </p:sp>
      <p:pic>
        <p:nvPicPr>
          <p:cNvPr id="5" name="Espace réservé du contenu 4" descr="Une image contenant ligne, Tracé, texte, diagramme&#10;&#10;Description générée automatiquement">
            <a:extLst>
              <a:ext uri="{FF2B5EF4-FFF2-40B4-BE49-F238E27FC236}">
                <a16:creationId xmlns:a16="http://schemas.microsoft.com/office/drawing/2014/main" id="{EB2795AE-DAB8-C444-DD1E-5C2589A5D3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7743" y="2076450"/>
            <a:ext cx="6267627" cy="3910013"/>
          </a:xfrm>
        </p:spPr>
      </p:pic>
    </p:spTree>
    <p:extLst>
      <p:ext uri="{BB962C8B-B14F-4D97-AF65-F5344CB8AC3E}">
        <p14:creationId xmlns:p14="http://schemas.microsoft.com/office/powerpoint/2010/main" val="241605847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395</Words>
  <Application>Microsoft Macintosh PowerPoint</Application>
  <PresentationFormat>Grand écran</PresentationFormat>
  <Paragraphs>50</Paragraphs>
  <Slides>8</Slides>
  <Notes>0</Notes>
  <HiddenSlides>2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Batang</vt:lpstr>
      <vt:lpstr>Arial</vt:lpstr>
      <vt:lpstr>Avenir Next LT Pro Light</vt:lpstr>
      <vt:lpstr>Calibri</vt:lpstr>
      <vt:lpstr>AlignmentVTI</vt:lpstr>
      <vt:lpstr>Algorithmic Information in AI - Fine-Tuning Regression Models for Peak Performance</vt:lpstr>
      <vt:lpstr>Objectif :  Trouver le « meilleur » modèle de régression</vt:lpstr>
      <vt:lpstr>Notre approche</vt:lpstr>
      <vt:lpstr>Le set de données</vt:lpstr>
      <vt:lpstr>Les résultats : Régression polynomiale</vt:lpstr>
      <vt:lpstr>Les résultats : Régression exponentielle</vt:lpstr>
      <vt:lpstr>Les résultats : Régression logarithmique</vt:lpstr>
      <vt:lpstr>Slide cachée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 Information in AI - Fine-Tuning Regression Models for Peak Performance</dc:title>
  <dc:creator>Olivier Lapabe-Goastat</dc:creator>
  <cp:lastModifiedBy>Olivier Lapabe-Goastat</cp:lastModifiedBy>
  <cp:revision>6</cp:revision>
  <dcterms:created xsi:type="dcterms:W3CDTF">2023-12-16T08:12:39Z</dcterms:created>
  <dcterms:modified xsi:type="dcterms:W3CDTF">2023-12-17T09:46:22Z</dcterms:modified>
</cp:coreProperties>
</file>