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70" r:id="rId6"/>
    <p:sldId id="272" r:id="rId7"/>
    <p:sldId id="271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5"/>
  </p:normalViewPr>
  <p:slideViewPr>
    <p:cSldViewPr snapToGrid="0">
      <p:cViewPr varScale="1">
        <p:scale>
          <a:sx n="120" d="100"/>
          <a:sy n="12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452A-2A59-B34F-A75F-9F5D561EF82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CD4DF-17BA-F249-8E38-ACE2301D3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06879" y="1883336"/>
            <a:ext cx="0" cy="391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382116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9E18DE-6ABB-1DB7-89AD-139DDCA4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9" y="2022884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90F8B4-F93D-A044-0096-E61FA12F996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69" y="3944273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D1BE4531-C189-C880-A38F-B890C9530379}"/>
              </a:ext>
            </a:extLst>
          </p:cNvPr>
          <p:cNvCxnSpPr>
            <a:cxnSpLocks/>
          </p:cNvCxnSpPr>
          <p:nvPr userDrawn="1"/>
        </p:nvCxnSpPr>
        <p:spPr>
          <a:xfrm flipH="1">
            <a:off x="577485" y="579408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9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72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432ED6-5013-DAA3-188B-980087BB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 fontScale="90000"/>
          </a:bodyPr>
          <a:lstStyle/>
          <a:p>
            <a:r>
              <a:rPr lang="fr-FR" dirty="0" err="1"/>
              <a:t>Algorithmic</a:t>
            </a:r>
            <a:r>
              <a:rPr lang="fr-FR" dirty="0"/>
              <a:t> Information in AI - Fine-Tuning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for Peak Performance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E788A-0D9B-B652-D0FB-A4EC47B2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fr-FR" dirty="0"/>
              <a:t>Paul </a:t>
            </a:r>
            <a:r>
              <a:rPr lang="fr-FR" dirty="0" err="1"/>
              <a:t>Aristidou</a:t>
            </a:r>
            <a:endParaRPr lang="fr-FR" dirty="0"/>
          </a:p>
          <a:p>
            <a:r>
              <a:rPr lang="fr-FR" dirty="0"/>
              <a:t>Olivier </a:t>
            </a:r>
            <a:r>
              <a:rPr lang="fr-FR" dirty="0" err="1"/>
              <a:t>Lapabe</a:t>
            </a:r>
            <a:endParaRPr lang="fr-FR" dirty="0"/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7F2B65B8-DB14-1B23-3C00-579219D53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40" b="1615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9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36AA0-BFF4-1BF6-8C3C-0E61BFF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Objectif : </a:t>
            </a:r>
            <a:br>
              <a:rPr lang="fr-FR" dirty="0"/>
            </a:br>
            <a:r>
              <a:rPr lang="fr-FR" dirty="0"/>
              <a:t>Trouver le « meilleur » modèle de régression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B9ECF7-AD27-E644-4394-E9D29A55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944468"/>
            <a:ext cx="7072313" cy="42766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5B9D57-B7C5-4822-F4CE-6C439176F534}"/>
              </a:ext>
            </a:extLst>
          </p:cNvPr>
          <p:cNvSpPr txBox="1"/>
          <p:nvPr/>
        </p:nvSpPr>
        <p:spPr>
          <a:xfrm>
            <a:off x="7815263" y="1944468"/>
            <a:ext cx="38052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un nuage de points donnés, quel modèle sera le « meilleur » ? </a:t>
            </a:r>
          </a:p>
          <a:p>
            <a:endParaRPr lang="fr-FR" sz="900" dirty="0"/>
          </a:p>
          <a:p>
            <a:pPr algn="ctr"/>
            <a:r>
              <a:rPr lang="fr-FR" b="1" u="sng" dirty="0"/>
              <a:t>Au sens de la MDL </a:t>
            </a:r>
          </a:p>
          <a:p>
            <a:pPr algn="ctr"/>
            <a:r>
              <a:rPr lang="fr-FR" b="1" u="sng" dirty="0"/>
              <a:t>(Minimum Description </a:t>
            </a:r>
            <a:r>
              <a:rPr lang="fr-FR" b="1" u="sng" dirty="0" err="1"/>
              <a:t>Length</a:t>
            </a:r>
            <a:r>
              <a:rPr lang="fr-FR" b="1" dirty="0"/>
              <a:t>)</a:t>
            </a: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Quel modèle offrira le meilleur équilibre entre les deux membres de l’addition ?</a:t>
            </a:r>
          </a:p>
          <a:p>
            <a:endParaRPr lang="fr-FR" sz="800" dirty="0"/>
          </a:p>
          <a:p>
            <a:r>
              <a:rPr lang="fr-FR" dirty="0"/>
              <a:t>Le meilleur modèle au sens de la MDL est-il aussi le meilleur modèle au sens de la MSE ? 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D06F0-FE13-2F2E-C734-C1A295B2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05" y="3343247"/>
            <a:ext cx="401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71659-30C1-D7F4-1442-0EA7C7A9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C0BF9-82AA-9195-D508-2BF3E1CC0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Comparons </a:t>
            </a:r>
            <a:r>
              <a:rPr lang="fr-FR" b="1" dirty="0"/>
              <a:t>différents modèles de régressions</a:t>
            </a:r>
            <a:r>
              <a:rPr lang="fr-FR" dirty="0"/>
              <a:t>:</a:t>
            </a:r>
          </a:p>
          <a:p>
            <a:r>
              <a:rPr lang="fr-FR" b="1" dirty="0"/>
              <a:t>Régression polynomiale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b.x</a:t>
            </a:r>
            <a:r>
              <a:rPr lang="fr-FR" dirty="0"/>
              <a:t> + c.x</a:t>
            </a:r>
            <a:r>
              <a:rPr lang="fr-FR" baseline="30000" dirty="0"/>
              <a:t>2</a:t>
            </a:r>
            <a:r>
              <a:rPr lang="fr-FR" dirty="0"/>
              <a:t> + d.x</a:t>
            </a:r>
            <a:r>
              <a:rPr lang="fr-FR" baseline="30000" dirty="0"/>
              <a:t>3</a:t>
            </a:r>
            <a:r>
              <a:rPr lang="fr-FR" dirty="0"/>
              <a:t> + e.x</a:t>
            </a:r>
            <a:r>
              <a:rPr lang="fr-FR" baseline="30000" dirty="0"/>
              <a:t>4</a:t>
            </a:r>
            <a:r>
              <a:rPr lang="fr-FR" dirty="0"/>
              <a:t> + …</a:t>
            </a:r>
          </a:p>
          <a:p>
            <a:r>
              <a:rPr lang="fr-FR" b="1" dirty="0"/>
              <a:t>Régression exponentielle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b.exp</a:t>
            </a:r>
            <a:r>
              <a:rPr lang="fr-FR" dirty="0"/>
              <a:t>(x) + </a:t>
            </a:r>
            <a:r>
              <a:rPr lang="fr-FR" dirty="0" err="1"/>
              <a:t>c.exp</a:t>
            </a:r>
            <a:r>
              <a:rPr lang="fr-FR" dirty="0"/>
              <a:t>(x)</a:t>
            </a:r>
            <a:r>
              <a:rPr lang="fr-FR" baseline="30000" dirty="0"/>
              <a:t>2</a:t>
            </a:r>
            <a:r>
              <a:rPr lang="fr-FR" dirty="0"/>
              <a:t> + </a:t>
            </a:r>
            <a:r>
              <a:rPr lang="fr-FR" dirty="0" err="1"/>
              <a:t>d.exp</a:t>
            </a:r>
            <a:r>
              <a:rPr lang="fr-FR" dirty="0"/>
              <a:t>(x)</a:t>
            </a:r>
            <a:r>
              <a:rPr lang="fr-FR" baseline="30000" dirty="0"/>
              <a:t>3</a:t>
            </a:r>
            <a:r>
              <a:rPr lang="fr-FR" dirty="0"/>
              <a:t> + …</a:t>
            </a:r>
          </a:p>
          <a:p>
            <a:r>
              <a:rPr lang="fr-FR" b="1" dirty="0"/>
              <a:t>Régression logarithmique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b.log</a:t>
            </a:r>
            <a:r>
              <a:rPr lang="fr-FR" dirty="0"/>
              <a:t>(x) + </a:t>
            </a:r>
            <a:r>
              <a:rPr lang="fr-FR" dirty="0" err="1"/>
              <a:t>c.log</a:t>
            </a:r>
            <a:r>
              <a:rPr lang="fr-FR" dirty="0"/>
              <a:t>(x)</a:t>
            </a:r>
            <a:r>
              <a:rPr lang="fr-FR" baseline="30000" dirty="0"/>
              <a:t>2</a:t>
            </a:r>
            <a:r>
              <a:rPr lang="fr-FR" dirty="0"/>
              <a:t> + </a:t>
            </a:r>
            <a:r>
              <a:rPr lang="fr-FR" dirty="0" err="1"/>
              <a:t>d.log</a:t>
            </a:r>
            <a:r>
              <a:rPr lang="fr-FR" dirty="0"/>
              <a:t>(x)</a:t>
            </a:r>
            <a:r>
              <a:rPr lang="fr-FR" baseline="30000" dirty="0"/>
              <a:t>3</a:t>
            </a:r>
            <a:r>
              <a:rPr lang="fr-FR" dirty="0"/>
              <a:t> + …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/>
              <a:t>N.B : Pour chacun de ces modèles, nous allons aussi comparer leur complexité avec différents nombres de valeurs décimales</a:t>
            </a:r>
          </a:p>
          <a:p>
            <a:pPr marL="0" indent="0" algn="ctr">
              <a:buNone/>
            </a:pPr>
            <a:r>
              <a:rPr lang="fr-FR" sz="1800" dirty="0"/>
              <a:t>a = 1 ; a = 1.2 ; a = 1.23 ; a=1.234 ; etc.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2A251-E105-6118-4623-A492AF17D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Ajouter les variables explicatives nécessaires </a:t>
            </a:r>
            <a:r>
              <a:rPr lang="fr-FR" sz="1600" dirty="0"/>
              <a:t>(puissances de x, </a:t>
            </a:r>
            <a:r>
              <a:rPr lang="fr-FR" sz="1600" dirty="0" err="1"/>
              <a:t>exp</a:t>
            </a:r>
            <a:r>
              <a:rPr lang="fr-FR" sz="1600" dirty="0"/>
              <a:t>(x) et log(x))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Standardiser</a:t>
            </a:r>
            <a:r>
              <a:rPr lang="fr-FR" sz="1600" dirty="0"/>
              <a:t> les variables explicatives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Effectuer les régressions </a:t>
            </a:r>
            <a:r>
              <a:rPr lang="fr-FR" sz="1600" dirty="0"/>
              <a:t>sur un set d’entraînement</a:t>
            </a:r>
            <a:r>
              <a:rPr lang="fr-FR" sz="1600" b="1" dirty="0"/>
              <a:t> </a:t>
            </a:r>
            <a:r>
              <a:rPr lang="fr-FR" sz="1600" dirty="0"/>
              <a:t>pour obtenir les paramètres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Pour chaque modèle</a:t>
            </a:r>
            <a:r>
              <a:rPr lang="fr-FR" sz="1600" dirty="0"/>
              <a:t>, calculer </a:t>
            </a:r>
          </a:p>
          <a:p>
            <a:pPr marL="685800" lvl="1" indent="-457200">
              <a:buFont typeface="+mj-lt"/>
              <a:buAutoNum type="alphaLcPeriod"/>
            </a:pPr>
            <a:r>
              <a:rPr lang="fr-FR" sz="1600" dirty="0"/>
              <a:t>la complexité des </a:t>
            </a:r>
            <a:r>
              <a:rPr lang="fr-FR" sz="1600" b="1" dirty="0"/>
              <a:t>paramètres du modèle</a:t>
            </a:r>
          </a:p>
          <a:p>
            <a:pPr marL="685800" lvl="1" indent="-457200">
              <a:buFont typeface="+mj-lt"/>
              <a:buAutoNum type="alphaLcPeriod"/>
            </a:pPr>
            <a:r>
              <a:rPr lang="fr-FR" sz="1600" dirty="0"/>
              <a:t>la complexité des données d’entraînement sachant le modèle de régression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Pour chaque modèle, calculer </a:t>
            </a:r>
            <a:r>
              <a:rPr lang="fr-FR" sz="1600" b="1" dirty="0"/>
              <a:t>l’Erreur moyenne au carré (MSE)</a:t>
            </a:r>
            <a:r>
              <a:rPr lang="fr-FR" sz="1600" dirty="0"/>
              <a:t> sur le set de test</a:t>
            </a:r>
          </a:p>
        </p:txBody>
      </p:sp>
    </p:spTree>
    <p:extLst>
      <p:ext uri="{BB962C8B-B14F-4D97-AF65-F5344CB8AC3E}">
        <p14:creationId xmlns:p14="http://schemas.microsoft.com/office/powerpoint/2010/main" val="155632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DE94EB-2D03-BEA2-7FE7-1C65D3E7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975798"/>
            <a:ext cx="7058025" cy="42500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436AA0-BFF4-1BF6-8C3C-0E61BFF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set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5B9D57-B7C5-4822-F4CE-6C439176F534}"/>
              </a:ext>
            </a:extLst>
          </p:cNvPr>
          <p:cNvSpPr txBox="1"/>
          <p:nvPr/>
        </p:nvSpPr>
        <p:spPr>
          <a:xfrm>
            <a:off x="7708900" y="1944468"/>
            <a:ext cx="3940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créé artificiellement un </a:t>
            </a:r>
            <a:r>
              <a:rPr lang="fr-FR" b="1" dirty="0"/>
              <a:t>set de données </a:t>
            </a:r>
            <a:r>
              <a:rPr lang="fr-FR" dirty="0"/>
              <a:t>suivant une loi :</a:t>
            </a:r>
          </a:p>
          <a:p>
            <a:endParaRPr lang="fr-FR" dirty="0"/>
          </a:p>
          <a:p>
            <a:pPr algn="ctr"/>
            <a:r>
              <a:rPr lang="fr-FR" b="1" dirty="0"/>
              <a:t>y = 1 + 2x + 3x</a:t>
            </a:r>
            <a:r>
              <a:rPr lang="fr-FR" b="1" baseline="30000" dirty="0"/>
              <a:t>2</a:t>
            </a:r>
            <a:r>
              <a:rPr lang="fr-FR" b="1" dirty="0"/>
              <a:t> - 4x</a:t>
            </a:r>
            <a:r>
              <a:rPr lang="fr-FR" b="1" baseline="30000" dirty="0"/>
              <a:t>3</a:t>
            </a:r>
            <a:r>
              <a:rPr lang="fr-FR" b="1" dirty="0"/>
              <a:t> + bruit</a:t>
            </a:r>
          </a:p>
          <a:p>
            <a:endParaRPr lang="fr-FR" dirty="0"/>
          </a:p>
          <a:p>
            <a:r>
              <a:rPr lang="fr-FR" dirty="0"/>
              <a:t>avec un </a:t>
            </a:r>
            <a:r>
              <a:rPr lang="fr-FR" b="1" dirty="0"/>
              <a:t>bruit gaussien centré </a:t>
            </a:r>
            <a:r>
              <a:rPr lang="fr-FR" dirty="0"/>
              <a:t>de variance 10.</a:t>
            </a:r>
          </a:p>
          <a:p>
            <a:endParaRPr lang="fr-FR" dirty="0"/>
          </a:p>
          <a:p>
            <a:r>
              <a:rPr lang="fr-FR" dirty="0"/>
              <a:t>Vue la forme du set de données, nous testerons des </a:t>
            </a:r>
            <a:r>
              <a:rPr lang="fr-FR" b="1" dirty="0"/>
              <a:t>modèles polynomiaux et exponentiels </a:t>
            </a:r>
          </a:p>
          <a:p>
            <a:r>
              <a:rPr lang="fr-FR" dirty="0"/>
              <a:t>(le logarithme n’est pas approprié à ce set de données)</a:t>
            </a:r>
          </a:p>
        </p:txBody>
      </p:sp>
    </p:spTree>
    <p:extLst>
      <p:ext uri="{BB962C8B-B14F-4D97-AF65-F5344CB8AC3E}">
        <p14:creationId xmlns:p14="http://schemas.microsoft.com/office/powerpoint/2010/main" val="14803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99C2A587-3A80-F48F-81A6-5887DC1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 : Régression polynomiale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AD528B-D648-5B43-D986-A71C4A44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8" y="1964811"/>
            <a:ext cx="5230469" cy="33832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B11759-E285-C8A5-CED7-7DF44D9D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10" y="1964811"/>
            <a:ext cx="5372248" cy="3413687"/>
          </a:xfrm>
          <a:prstGeom prst="rect">
            <a:avLst/>
          </a:prstGeom>
        </p:spPr>
      </p:pic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59F42753-4D2B-7067-2643-75750FCC9B0C}"/>
              </a:ext>
            </a:extLst>
          </p:cNvPr>
          <p:cNvSpPr txBox="1">
            <a:spLocks/>
          </p:cNvSpPr>
          <p:nvPr/>
        </p:nvSpPr>
        <p:spPr>
          <a:xfrm>
            <a:off x="675088" y="5378498"/>
            <a:ext cx="10933441" cy="8968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La complexité et l’erreur moyenne au carré atteignent leur minimum pour le même </a:t>
            </a:r>
            <a:r>
              <a:rPr lang="fr-FR" sz="2000" dirty="0" err="1"/>
              <a:t>DEGRé</a:t>
            </a:r>
            <a:r>
              <a:rPr lang="fr-FR" sz="2000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284628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99C2A587-3A80-F48F-81A6-5887DC1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 : Régression exponentielle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59F42753-4D2B-7067-2643-75750FCC9B0C}"/>
              </a:ext>
            </a:extLst>
          </p:cNvPr>
          <p:cNvSpPr txBox="1">
            <a:spLocks/>
          </p:cNvSpPr>
          <p:nvPr/>
        </p:nvSpPr>
        <p:spPr>
          <a:xfrm>
            <a:off x="675088" y="5378498"/>
            <a:ext cx="10933441" cy="8968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La complexité et l’erreur moyenne au carré atteignent leur minimum pour UN </a:t>
            </a:r>
            <a:r>
              <a:rPr lang="fr-FR" sz="2000" dirty="0" err="1"/>
              <a:t>DEGRé</a:t>
            </a:r>
            <a:r>
              <a:rPr lang="fr-FR" sz="2000" dirty="0"/>
              <a:t> proche (5 et 6)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88E432-2BEF-08FB-8DE1-54A099BD9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" b="-1"/>
          <a:stretch/>
        </p:blipFill>
        <p:spPr>
          <a:xfrm>
            <a:off x="594791" y="2126512"/>
            <a:ext cx="5453084" cy="310745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67B611-EEF9-3FA4-4E49-5BB08AA8DC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" t="1749"/>
          <a:stretch/>
        </p:blipFill>
        <p:spPr>
          <a:xfrm>
            <a:off x="6257676" y="2059388"/>
            <a:ext cx="5453084" cy="31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1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99C2A587-3A80-F48F-81A6-5887DC1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Backup</a:t>
            </a:r>
            <a:br>
              <a:rPr lang="fr-FR" dirty="0"/>
            </a:br>
            <a:r>
              <a:rPr lang="fr-FR" dirty="0"/>
              <a:t>Les résultats : Régression logarithmique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59F42753-4D2B-7067-2643-75750FCC9B0C}"/>
              </a:ext>
            </a:extLst>
          </p:cNvPr>
          <p:cNvSpPr txBox="1">
            <a:spLocks/>
          </p:cNvSpPr>
          <p:nvPr/>
        </p:nvSpPr>
        <p:spPr>
          <a:xfrm>
            <a:off x="675088" y="5378498"/>
            <a:ext cx="10933441" cy="8968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Nous avons la confirmation que La régression logarithmique  ne correspond pas au set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7BBD64-7DA1-A7C8-69A2-B9D410EA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t="857"/>
          <a:stretch/>
        </p:blipFill>
        <p:spPr>
          <a:xfrm>
            <a:off x="704088" y="2083981"/>
            <a:ext cx="5231491" cy="334874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AB0B388-D030-B0B9-9813-9CB24887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07" y="2122924"/>
            <a:ext cx="5466721" cy="31920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4CB72E-C1DD-97CF-9076-37710D29D4B2}"/>
              </a:ext>
            </a:extLst>
          </p:cNvPr>
          <p:cNvSpPr/>
          <p:nvPr/>
        </p:nvSpPr>
        <p:spPr>
          <a:xfrm>
            <a:off x="7429500" y="1968500"/>
            <a:ext cx="2743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DEC7C7-9FE6-0B17-2E6B-083A3EB2FA4F}"/>
              </a:ext>
            </a:extLst>
          </p:cNvPr>
          <p:cNvSpPr txBox="1"/>
          <p:nvPr/>
        </p:nvSpPr>
        <p:spPr>
          <a:xfrm>
            <a:off x="542924" y="85060"/>
            <a:ext cx="565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Backup : à ne montrer que si nécessaire</a:t>
            </a:r>
          </a:p>
        </p:txBody>
      </p:sp>
    </p:spTree>
    <p:extLst>
      <p:ext uri="{BB962C8B-B14F-4D97-AF65-F5344CB8AC3E}">
        <p14:creationId xmlns:p14="http://schemas.microsoft.com/office/powerpoint/2010/main" val="25121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F205B-B825-3C31-A65C-D68EC1D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Backup : Analyse de la complexité avec avec différents nombres de valeurs décimales des paramètres </a:t>
            </a:r>
          </a:p>
        </p:txBody>
      </p:sp>
      <p:pic>
        <p:nvPicPr>
          <p:cNvPr id="5" name="Espace réservé du contenu 4" descr="Une image contenant ligne, Tracé, texte, diagramme&#10;&#10;Description générée automatiquement">
            <a:extLst>
              <a:ext uri="{FF2B5EF4-FFF2-40B4-BE49-F238E27FC236}">
                <a16:creationId xmlns:a16="http://schemas.microsoft.com/office/drawing/2014/main" id="{EB2795AE-DAB8-C444-DD1E-5C2589A5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23" y="2076450"/>
            <a:ext cx="6267627" cy="3910013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4DE06A9-765C-B95A-BDFF-3A58F9CD41FD}"/>
              </a:ext>
            </a:extLst>
          </p:cNvPr>
          <p:cNvSpPr txBox="1"/>
          <p:nvPr/>
        </p:nvSpPr>
        <p:spPr>
          <a:xfrm>
            <a:off x="542924" y="85060"/>
            <a:ext cx="565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Backup : à ne montrer que si nécessaire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DA2B698E-BEE4-F477-9AD4-0FB9927AB428}"/>
              </a:ext>
            </a:extLst>
          </p:cNvPr>
          <p:cNvSpPr txBox="1">
            <a:spLocks/>
          </p:cNvSpPr>
          <p:nvPr/>
        </p:nvSpPr>
        <p:spPr>
          <a:xfrm>
            <a:off x="6762307" y="1871330"/>
            <a:ext cx="4846222" cy="440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0" dirty="0"/>
              <a:t>Les </a:t>
            </a:r>
            <a:r>
              <a:rPr lang="fr-FR" sz="2000" dirty="0"/>
              <a:t>coefficients entiers </a:t>
            </a:r>
            <a:r>
              <a:rPr lang="fr-FR" sz="2000" b="0" dirty="0"/>
              <a:t>offrent une </a:t>
            </a:r>
            <a:r>
              <a:rPr lang="fr-FR" sz="2000" dirty="0"/>
              <a:t>complexité minimale</a:t>
            </a:r>
            <a:r>
              <a:rPr lang="fr-FR" sz="2000" b="0" dirty="0"/>
              <a:t>.</a:t>
            </a:r>
          </a:p>
          <a:p>
            <a:r>
              <a:rPr lang="fr-FR" sz="2000" b="0" dirty="0"/>
              <a:t>Nous gardons donc les </a:t>
            </a:r>
            <a:r>
              <a:rPr lang="fr-FR" sz="2000" dirty="0"/>
              <a:t>coefficients entiers </a:t>
            </a:r>
            <a:r>
              <a:rPr lang="fr-FR" sz="2000" b="0" dirty="0"/>
              <a:t>dans nos calculs de complexité (sans chiffre après la virgule).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EC1A3-33B0-6D2F-8736-86479223D98D}"/>
              </a:ext>
            </a:extLst>
          </p:cNvPr>
          <p:cNvSpPr/>
          <p:nvPr/>
        </p:nvSpPr>
        <p:spPr>
          <a:xfrm>
            <a:off x="2679405" y="2008287"/>
            <a:ext cx="2349795" cy="22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7143F-58F6-DFFE-9749-0085AED05AFF}"/>
              </a:ext>
            </a:extLst>
          </p:cNvPr>
          <p:cNvSpPr/>
          <p:nvPr/>
        </p:nvSpPr>
        <p:spPr>
          <a:xfrm>
            <a:off x="2679405" y="5808811"/>
            <a:ext cx="2349795" cy="22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Nombre de décimales des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4160584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482</Words>
  <Application>Microsoft Macintosh PowerPoint</Application>
  <PresentationFormat>Grand écran</PresentationFormat>
  <Paragraphs>55</Paragraphs>
  <Slides>8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Batang</vt:lpstr>
      <vt:lpstr>Arial</vt:lpstr>
      <vt:lpstr>Avenir Next LT Pro Light</vt:lpstr>
      <vt:lpstr>Calibri</vt:lpstr>
      <vt:lpstr>AlignmentVTI</vt:lpstr>
      <vt:lpstr>Algorithmic Information in AI - Fine-Tuning Regression Models for Peak Performance</vt:lpstr>
      <vt:lpstr>Objectif :  Trouver le « meilleur » modèle de régression</vt:lpstr>
      <vt:lpstr>Notre approche</vt:lpstr>
      <vt:lpstr>Le set de données</vt:lpstr>
      <vt:lpstr>Les résultats : Régression polynomiale</vt:lpstr>
      <vt:lpstr>Les résultats : Régression exponentielle</vt:lpstr>
      <vt:lpstr>Backup Les résultats : Régression logarithmique</vt:lpstr>
      <vt:lpstr>Backup : Analyse de la complexité avec avec différents nombres de valeurs décimales des paramètres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Information in AI - Fine-Tuning Regression Models for Peak Performance</dc:title>
  <dc:creator>Olivier Lapabe-Goastat</dc:creator>
  <cp:lastModifiedBy>Olivier Lapabe-Goastat</cp:lastModifiedBy>
  <cp:revision>10</cp:revision>
  <dcterms:created xsi:type="dcterms:W3CDTF">2023-12-16T08:12:39Z</dcterms:created>
  <dcterms:modified xsi:type="dcterms:W3CDTF">2023-12-18T19:31:38Z</dcterms:modified>
</cp:coreProperties>
</file>