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12"/>
  </p:notesMasterIdLst>
  <p:sldIdLst>
    <p:sldId id="256" r:id="rId8"/>
    <p:sldId id="257" r:id="rId9"/>
    <p:sldId id="258" r:id="rId10"/>
    <p:sldId id="259" r:id="rId11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TTEIO" initials="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99" autoAdjust="0"/>
    <p:restoredTop sz="94622" autoAdjust="0"/>
  </p:normalViewPr>
  <p:slideViewPr>
    <p:cSldViewPr>
      <p:cViewPr varScale="1">
        <p:scale>
          <a:sx n="36" d="100"/>
          <a:sy n="36" d="100"/>
        </p:scale>
        <p:origin x="-127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04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B582C-1AFF-4B5F-BEA2-B7E06CBD5EEE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D2508-D222-4197-A45B-0D5B47D76C33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D2508-D222-4197-A45B-0D5B47D76C33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D2508-D222-4197-A45B-0D5B47D76C33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D2508-D222-4197-A45B-0D5B47D76C33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 hasCustomPrompt="1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 hasCustomPrompt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e libre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e libre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 hasCustomPrompt="1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 hasCustomPrompt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 hasCustomPrompt="1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 hasCustomPrompt="1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 hasCustomPrompt="1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 hasCustomPrompt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 hasCustomPrompt="1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 hasCustomPrompt="1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re 28"/>
          <p:cNvSpPr>
            <a:spLocks noGrp="1"/>
          </p:cNvSpPr>
          <p:nvPr>
            <p:ph type="ctrTitle" hasCustomPrompt="1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 hasCustomPrompt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7" name="Espace réservé du contenu 26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 hasCustomPrompt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 hasCustomPrompt="1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 hasCustomPrompt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/>
          <p:cNvSpPr>
            <a:spLocks noGrp="1"/>
          </p:cNvSpPr>
          <p:nvPr>
            <p:ph type="title" hasCustomPrompt="1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 hasCustomPrompt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 hasCustomPrompt="1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4" hasCustomPrompt="1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 hasCustomPrompt="1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idx="2" hasCustomPrompt="1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 hasCustomPrompt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29" name="Espace réservé du pied de page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17" name="Titre 16"/>
          <p:cNvSpPr>
            <a:spLocks noGrp="1"/>
          </p:cNvSpPr>
          <p:nvPr>
            <p:ph type="title" hasCustomPrompt="1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 hasCustomPrompt="1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 hasCustomPrompt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rect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e libre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angle rect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  <a:p>
            <a:pPr lvl="1" eaLnBrk="1" latinLnBrk="0" hangingPunct="1"/>
            <a:r>
              <a:rPr kumimoji="0" lang="fr-FR" smtClean="0"/>
              <a:t>Deuxième niveau</a:t>
            </a:r>
            <a:endParaRPr kumimoji="0" lang="fr-FR" smtClean="0"/>
          </a:p>
          <a:p>
            <a:pPr lvl="2" eaLnBrk="1" latinLnBrk="0" hangingPunct="1"/>
            <a:r>
              <a:rPr kumimoji="0" lang="fr-FR" smtClean="0"/>
              <a:t>Troisième niveau</a:t>
            </a:r>
            <a:endParaRPr kumimoji="0" lang="fr-FR" smtClean="0"/>
          </a:p>
          <a:p>
            <a:pPr lvl="3" eaLnBrk="1" latinLnBrk="0" hangingPunct="1"/>
            <a:r>
              <a:rPr kumimoji="0" lang="fr-FR" smtClean="0"/>
              <a:t>Quatrième niveau</a:t>
            </a:r>
            <a:endParaRPr kumimoji="0" lang="fr-FR" smtClean="0"/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  <a:p>
            <a:pPr lvl="1" eaLnBrk="1" latinLnBrk="0" hangingPunct="1"/>
            <a:r>
              <a:rPr kumimoji="0" lang="fr-FR" smtClean="0"/>
              <a:t>Deuxième niveau</a:t>
            </a:r>
            <a:endParaRPr kumimoji="0" lang="fr-FR" smtClean="0"/>
          </a:p>
          <a:p>
            <a:pPr lvl="2" eaLnBrk="1" latinLnBrk="0" hangingPunct="1"/>
            <a:r>
              <a:rPr kumimoji="0" lang="fr-FR" smtClean="0"/>
              <a:t>Troisième niveau</a:t>
            </a:r>
            <a:endParaRPr kumimoji="0" lang="fr-FR" smtClean="0"/>
          </a:p>
          <a:p>
            <a:pPr lvl="3" eaLnBrk="1" latinLnBrk="0" hangingPunct="1"/>
            <a:r>
              <a:rPr kumimoji="0" lang="fr-FR" smtClean="0"/>
              <a:t>Quatrième niveau</a:t>
            </a:r>
            <a:endParaRPr kumimoji="0" lang="fr-FR" smtClean="0"/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  <a:p>
            <a:pPr lvl="1" eaLnBrk="1" latinLnBrk="0" hangingPunct="1"/>
            <a:r>
              <a:rPr kumimoji="0" lang="fr-FR" smtClean="0"/>
              <a:t>Deuxième niveau</a:t>
            </a:r>
            <a:endParaRPr kumimoji="0" lang="fr-FR" smtClean="0"/>
          </a:p>
          <a:p>
            <a:pPr lvl="2" eaLnBrk="1" latinLnBrk="0" hangingPunct="1"/>
            <a:r>
              <a:rPr kumimoji="0" lang="fr-FR" smtClean="0"/>
              <a:t>Troisième niveau</a:t>
            </a:r>
            <a:endParaRPr kumimoji="0" lang="fr-FR" smtClean="0"/>
          </a:p>
          <a:p>
            <a:pPr lvl="3" eaLnBrk="1" latinLnBrk="0" hangingPunct="1"/>
            <a:r>
              <a:rPr kumimoji="0" lang="fr-FR" smtClean="0"/>
              <a:t>Quatrième niveau</a:t>
            </a:r>
            <a:endParaRPr kumimoji="0" lang="fr-FR" smtClean="0"/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2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2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  <a:p>
            <a:pPr lvl="1" eaLnBrk="1" latinLnBrk="0" hangingPunct="1"/>
            <a:r>
              <a:rPr kumimoji="0" lang="fr-FR" smtClean="0"/>
              <a:t>Deuxième niveau</a:t>
            </a:r>
            <a:endParaRPr kumimoji="0" lang="fr-FR" smtClean="0"/>
          </a:p>
          <a:p>
            <a:pPr lvl="2" eaLnBrk="1" latinLnBrk="0" hangingPunct="1"/>
            <a:r>
              <a:rPr kumimoji="0" lang="fr-FR" smtClean="0"/>
              <a:t>Troisième niveau</a:t>
            </a:r>
            <a:endParaRPr kumimoji="0" lang="fr-FR" smtClean="0"/>
          </a:p>
          <a:p>
            <a:pPr lvl="3" eaLnBrk="1" latinLnBrk="0" hangingPunct="1"/>
            <a:r>
              <a:rPr kumimoji="0" lang="fr-FR" smtClean="0"/>
              <a:t>Quatrième niveau</a:t>
            </a:r>
            <a:endParaRPr kumimoji="0" lang="fr-FR" smtClean="0"/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785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3"/>
        </a:buClr>
        <a:buFont typeface="Arial" panose="020B0604020202020204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eaLnBrk="1" latinLnBrk="0" hangingPunct="1">
        <a:spcBef>
          <a:spcPct val="20000"/>
        </a:spcBef>
        <a:buClr>
          <a:schemeClr val="accent4"/>
        </a:buClr>
        <a:buFont typeface="Arial" panose="020B0604020202020204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10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  <a:p>
            <a:pPr lvl="1" eaLnBrk="1" latinLnBrk="0" hangingPunct="1"/>
            <a:r>
              <a:rPr kumimoji="0" lang="fr-FR" smtClean="0"/>
              <a:t>Deuxième niveau</a:t>
            </a:r>
            <a:endParaRPr kumimoji="0" lang="fr-FR" smtClean="0"/>
          </a:p>
          <a:p>
            <a:pPr lvl="2" eaLnBrk="1" latinLnBrk="0" hangingPunct="1"/>
            <a:r>
              <a:rPr kumimoji="0" lang="fr-FR" smtClean="0"/>
              <a:t>Troisième niveau</a:t>
            </a:r>
            <a:endParaRPr kumimoji="0" lang="fr-FR" smtClean="0"/>
          </a:p>
          <a:p>
            <a:pPr lvl="3" eaLnBrk="1" latinLnBrk="0" hangingPunct="1"/>
            <a:r>
              <a:rPr kumimoji="0" lang="fr-FR" smtClean="0"/>
              <a:t>Quatrième niveau</a:t>
            </a:r>
            <a:endParaRPr kumimoji="0" lang="fr-FR" smtClean="0"/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785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3"/>
        </a:buClr>
        <a:buFont typeface="Arial" panose="020B0604020202020204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eaLnBrk="1" latinLnBrk="0" hangingPunct="1">
        <a:spcBef>
          <a:spcPct val="20000"/>
        </a:spcBef>
        <a:buClr>
          <a:schemeClr val="accent4"/>
        </a:buClr>
        <a:buFont typeface="Arial" panose="020B0604020202020204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10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  <a:p>
            <a:pPr lvl="1" eaLnBrk="1" latinLnBrk="0" hangingPunct="1"/>
            <a:r>
              <a:rPr kumimoji="0" lang="fr-FR" smtClean="0"/>
              <a:t>Deuxième niveau</a:t>
            </a:r>
            <a:endParaRPr kumimoji="0" lang="fr-FR" smtClean="0"/>
          </a:p>
          <a:p>
            <a:pPr lvl="2" eaLnBrk="1" latinLnBrk="0" hangingPunct="1"/>
            <a:r>
              <a:rPr kumimoji="0" lang="fr-FR" smtClean="0"/>
              <a:t>Troisième niveau</a:t>
            </a:r>
            <a:endParaRPr kumimoji="0" lang="fr-FR" smtClean="0"/>
          </a:p>
          <a:p>
            <a:pPr lvl="3" eaLnBrk="1" latinLnBrk="0" hangingPunct="1"/>
            <a:r>
              <a:rPr kumimoji="0" lang="fr-FR" smtClean="0"/>
              <a:t>Quatrième niveau</a:t>
            </a:r>
            <a:endParaRPr kumimoji="0" lang="fr-FR" smtClean="0"/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10" name="Espace réservé du titre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1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1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1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1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1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9.xml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>
                <a:solidFill>
                  <a:srgbClr val="FF0000"/>
                </a:solidFill>
                <a:latin typeface="Berlin Sans FB Demi" pitchFamily="34" charset="0"/>
              </a:rPr>
              <a:t>Carte de Bus </a:t>
            </a:r>
            <a:endParaRPr lang="fr-FR" sz="5400" dirty="0">
              <a:solidFill>
                <a:srgbClr val="FF0000"/>
              </a:solidFill>
              <a:latin typeface="Berlin Sans FB Demi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436096" y="5013176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Franklin Gothic Heavy" pitchFamily="34" charset="0"/>
              </a:rPr>
              <a:t>Matteï Olivier</a:t>
            </a:r>
            <a:endParaRPr lang="fr-FR" sz="2400" dirty="0" smtClean="0">
              <a:latin typeface="Franklin Gothic Heavy" pitchFamily="34" charset="0"/>
            </a:endParaRPr>
          </a:p>
          <a:p>
            <a:r>
              <a:rPr lang="fr-FR" sz="2400" dirty="0" smtClean="0">
                <a:latin typeface="Franklin Gothic Heavy" pitchFamily="34" charset="0"/>
              </a:rPr>
              <a:t>Wattelet Léo</a:t>
            </a:r>
            <a:endParaRPr lang="fr-FR" sz="2400" dirty="0" smtClean="0">
              <a:latin typeface="Franklin Gothic Heavy" pitchFamily="34" charset="0"/>
            </a:endParaRPr>
          </a:p>
          <a:p>
            <a:r>
              <a:rPr lang="fr-FR" sz="2400" dirty="0" smtClean="0">
                <a:latin typeface="Franklin Gothic Heavy" pitchFamily="34" charset="0"/>
              </a:rPr>
              <a:t>Abonneau Benjamin</a:t>
            </a:r>
            <a:endParaRPr lang="fr-FR" sz="2400" dirty="0">
              <a:latin typeface="Franklin Gothic Heavy" pitchFamily="34" charset="0"/>
            </a:endParaRPr>
          </a:p>
        </p:txBody>
      </p:sp>
      <p:pic>
        <p:nvPicPr>
          <p:cNvPr id="7" name="Image 6" descr="CarteOpus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699792" y="2132856"/>
            <a:ext cx="3942383" cy="28009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7664" y="188640"/>
            <a:ext cx="7024824" cy="1210464"/>
          </a:xfrm>
        </p:spPr>
        <p:txBody>
          <a:bodyPr>
            <a:prstTxWarp prst="textDoubleWave1">
              <a:avLst/>
            </a:prstTxWarp>
          </a:bodyPr>
          <a:lstStyle/>
          <a:p>
            <a:r>
              <a:rPr lang="fr-FR" sz="4000" dirty="0" err="1" smtClean="0">
                <a:latin typeface="Arial Narrow" pitchFamily="34" charset="0"/>
              </a:rPr>
              <a:t>IV.La</a:t>
            </a:r>
            <a:r>
              <a:rPr lang="fr-FR" sz="4000" dirty="0" smtClean="0">
                <a:latin typeface="Arial Narrow" pitchFamily="34" charset="0"/>
              </a:rPr>
              <a:t> carte mentale 5</a:t>
            </a:r>
            <a:endParaRPr lang="fr-FR" dirty="0"/>
          </a:p>
        </p:txBody>
      </p:sp>
      <p:pic>
        <p:nvPicPr>
          <p:cNvPr id="3" name="Image 2" descr="carte mental 5 Plan annuelle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449305"/>
            <a:ext cx="9144000" cy="5408695"/>
          </a:xfrm>
          <a:prstGeom prst="rect">
            <a:avLst/>
          </a:prstGeom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fr-FR" sz="4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FF250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V. Planification et Répartition </a:t>
            </a:r>
            <a:br>
              <a:rPr lang="fr-FR" sz="4800" dirty="0" smtClean="0"/>
            </a:br>
            <a:endParaRPr lang="fr-FR" dirty="0"/>
          </a:p>
        </p:txBody>
      </p:sp>
      <p:pic>
        <p:nvPicPr>
          <p:cNvPr id="4" name="Image 3" descr="Gant 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980728"/>
            <a:ext cx="9144000" cy="587727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86800" cy="841248"/>
          </a:xfrm>
        </p:spPr>
        <p:txBody>
          <a:bodyPr>
            <a:normAutofit/>
          </a:bodyPr>
          <a:lstStyle/>
          <a:p>
            <a:pPr algn="ctr"/>
            <a:r>
              <a:rPr lang="fr-FR" sz="4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FF250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V. Planification et Répartition</a:t>
            </a:r>
            <a:endParaRPr lang="fr-FR" sz="4400" dirty="0"/>
          </a:p>
        </p:txBody>
      </p:sp>
      <p:pic>
        <p:nvPicPr>
          <p:cNvPr id="3" name="Image 2" descr="Gant 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124744"/>
            <a:ext cx="9144000" cy="5733256"/>
          </a:xfrm>
          <a:prstGeom prst="rect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fr-FR" sz="4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FF250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V. Planification et Répartition </a:t>
            </a:r>
            <a:br>
              <a:rPr lang="fr-FR" sz="4800" dirty="0" smtClean="0"/>
            </a:br>
            <a:endParaRPr lang="fr-FR" dirty="0"/>
          </a:p>
        </p:txBody>
      </p:sp>
      <p:pic>
        <p:nvPicPr>
          <p:cNvPr id="4" name="Image 3" descr="Gant 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980728"/>
            <a:ext cx="9144000" cy="5877272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fr-FR" sz="4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FF250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V. Planification et Répartition </a:t>
            </a:r>
            <a:br>
              <a:rPr lang="fr-FR" sz="4800" dirty="0" smtClean="0"/>
            </a:br>
            <a:endParaRPr lang="fr-FR" dirty="0"/>
          </a:p>
        </p:txBody>
      </p:sp>
      <p:pic>
        <p:nvPicPr>
          <p:cNvPr id="5" name="Image 4" descr="Gant 4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196752"/>
            <a:ext cx="9144000" cy="5661248"/>
          </a:xfrm>
          <a:prstGeom prst="rect">
            <a:avLst/>
          </a:prstGeom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fr-FR" sz="4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FF250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V. Planification et Répartition </a:t>
            </a:r>
            <a:br>
              <a:rPr lang="fr-FR" sz="4800" dirty="0" smtClean="0"/>
            </a:br>
            <a:endParaRPr lang="fr-FR" dirty="0"/>
          </a:p>
        </p:txBody>
      </p:sp>
      <p:pic>
        <p:nvPicPr>
          <p:cNvPr id="4" name="Image 3" descr="Gant 5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68760"/>
            <a:ext cx="9144000" cy="55892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fr-FR" sz="4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VI. Matériel utilisé </a:t>
            </a:r>
            <a:br>
              <a:rPr lang="fr-FR" sz="4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itchFamily="34" charset="0"/>
              </a:rPr>
            </a:br>
            <a:endParaRPr lang="fr-FR" sz="4400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idx="4294967295"/>
          </p:nvPr>
        </p:nvSpPr>
        <p:spPr>
          <a:xfrm>
            <a:off x="0" y="1916113"/>
            <a:ext cx="4041775" cy="457200"/>
          </a:xfrm>
        </p:spPr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half" idx="4294967295"/>
          </p:nvPr>
        </p:nvSpPr>
        <p:spPr>
          <a:xfrm>
            <a:off x="5102225" y="1916113"/>
            <a:ext cx="4041775" cy="457200"/>
          </a:xfrm>
        </p:spPr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Alimentation: 5 Vcc</a:t>
            </a:r>
            <a:endParaRPr lang="fr-FR" sz="1600" dirty="0" smtClean="0"/>
          </a:p>
          <a:p>
            <a:r>
              <a:rPr lang="fr-FR" sz="1600" dirty="0" smtClean="0"/>
              <a:t>Ecran: 1,77 </a:t>
            </a:r>
            <a:endParaRPr lang="fr-FR" sz="1600" dirty="0" smtClean="0"/>
          </a:p>
          <a:p>
            <a:r>
              <a:rPr lang="fr-FR" sz="1600" dirty="0" smtClean="0"/>
              <a:t>Fabricant: Arduino</a:t>
            </a:r>
            <a:endParaRPr lang="fr-FR" sz="1600" dirty="0" smtClean="0"/>
          </a:p>
          <a:p>
            <a:r>
              <a:rPr lang="fr-FR" sz="1600" dirty="0" smtClean="0"/>
              <a:t>Résolution: 160 x 128 pixels</a:t>
            </a:r>
            <a:endParaRPr lang="fr-FR" sz="1600" dirty="0" smtClean="0"/>
          </a:p>
          <a:p>
            <a:r>
              <a:rPr lang="fr-FR" sz="1600" dirty="0" smtClean="0"/>
              <a:t>Dimensions: 60 x 42 x 15 mm</a:t>
            </a:r>
            <a:endParaRPr lang="fr-FR" sz="1600" dirty="0" smtClean="0"/>
          </a:p>
          <a:p>
            <a:r>
              <a:rPr lang="fr-FR" sz="1600" dirty="0" smtClean="0"/>
              <a:t>Référence: A000096</a:t>
            </a:r>
            <a:endParaRPr lang="fr-FR" sz="1600" dirty="0" smtClean="0"/>
          </a:p>
          <a:p>
            <a:r>
              <a:rPr lang="fr-FR" sz="1600" dirty="0" smtClean="0"/>
              <a:t>Prix: 29,80 €</a:t>
            </a:r>
            <a:endParaRPr lang="fr-FR" sz="1600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3524200" cy="4522507"/>
          </a:xfrm>
        </p:spPr>
        <p:txBody>
          <a:bodyPr>
            <a:normAutofit/>
          </a:bodyPr>
          <a:lstStyle/>
          <a:p>
            <a:r>
              <a:rPr lang="fr-FR" sz="1600" dirty="0" smtClean="0"/>
              <a:t> Alimentation : 5 Vcc</a:t>
            </a:r>
            <a:endParaRPr lang="fr-FR" sz="1600" dirty="0" smtClean="0"/>
          </a:p>
          <a:p>
            <a:r>
              <a:rPr lang="fr-FR" sz="1600" dirty="0" smtClean="0"/>
              <a:t>Ecran: 2,8</a:t>
            </a:r>
            <a:endParaRPr lang="fr-FR" sz="1600" dirty="0" smtClean="0"/>
          </a:p>
          <a:p>
            <a:r>
              <a:rPr lang="fr-FR" sz="1600" dirty="0" smtClean="0"/>
              <a:t>Fabricant: Seeed</a:t>
            </a:r>
            <a:endParaRPr lang="fr-FR" sz="1600" dirty="0" smtClean="0"/>
          </a:p>
          <a:p>
            <a:r>
              <a:rPr lang="fr-FR" sz="1600" dirty="0" smtClean="0"/>
              <a:t>Résolution: 320 x 240 pixels</a:t>
            </a:r>
            <a:endParaRPr lang="fr-FR" sz="1600" dirty="0" smtClean="0"/>
          </a:p>
          <a:p>
            <a:r>
              <a:rPr lang="fr-FR" sz="1600" dirty="0" smtClean="0"/>
              <a:t>Dimensions: 73 x 55 x 18mm</a:t>
            </a:r>
            <a:endParaRPr lang="fr-FR" sz="1600" dirty="0" smtClean="0"/>
          </a:p>
          <a:p>
            <a:r>
              <a:rPr lang="fr-FR" sz="1600" dirty="0" smtClean="0"/>
              <a:t>Référence: 104030004</a:t>
            </a:r>
            <a:endParaRPr lang="fr-FR" sz="1600" dirty="0" smtClean="0"/>
          </a:p>
          <a:p>
            <a:r>
              <a:rPr lang="fr-FR" sz="1600" dirty="0" smtClean="0"/>
              <a:t>Prix: 59 €</a:t>
            </a:r>
            <a:endParaRPr lang="fr-FR" sz="1600" dirty="0"/>
          </a:p>
        </p:txBody>
      </p:sp>
      <p:pic>
        <p:nvPicPr>
          <p:cNvPr id="15" name="Image 14" descr="Afficheur LCD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99592" y="4005064"/>
            <a:ext cx="2520279" cy="2088231"/>
          </a:xfrm>
          <a:prstGeom prst="rect">
            <a:avLst/>
          </a:prstGeom>
        </p:spPr>
      </p:pic>
      <p:pic>
        <p:nvPicPr>
          <p:cNvPr id="17" name="Image 16" descr="Grove_LCD_tactile_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4005064"/>
            <a:ext cx="2592288" cy="2085955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11560" y="6211669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Ecran LCD 1,77'' A000096 Arduino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436096" y="621166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Ecran tactile couleur 2.8” TFT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483768" y="332656"/>
            <a:ext cx="4104456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solidFill>
                  <a:srgbClr val="FF0000"/>
                </a:solidFill>
                <a:latin typeface="+mj-lt"/>
              </a:rPr>
              <a:t>SOMMAIRE</a:t>
            </a:r>
            <a:endParaRPr lang="fr-FR" sz="4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331640" y="1988840"/>
            <a:ext cx="7056784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2800" dirty="0" smtClean="0">
                <a:hlinkClick r:id="rId1" action="ppaction://hlinksldjump"/>
              </a:rPr>
              <a:t>Cahier des Charges</a:t>
            </a:r>
            <a:endParaRPr lang="fr-FR" sz="2800" dirty="0" smtClean="0"/>
          </a:p>
          <a:p>
            <a:pPr marL="400050" indent="-400050">
              <a:buAutoNum type="romanUcPeriod"/>
            </a:pPr>
            <a:r>
              <a:rPr lang="fr-FR" sz="2800" dirty="0" smtClean="0">
                <a:hlinkClick r:id="rId2" action="ppaction://hlinksldjump"/>
              </a:rPr>
              <a:t>Diagramme des exigences</a:t>
            </a:r>
            <a:endParaRPr lang="fr-FR" sz="2800" dirty="0" smtClean="0"/>
          </a:p>
          <a:p>
            <a:pPr marL="400050" indent="-400050">
              <a:buAutoNum type="romanUcPeriod"/>
            </a:pPr>
            <a:r>
              <a:rPr lang="fr-FR" sz="2800" dirty="0" smtClean="0">
                <a:hlinkClick r:id="rId3" action="ppaction://hlinksldjump"/>
              </a:rPr>
              <a:t>Diagramme des cas d’utilisations</a:t>
            </a:r>
            <a:endParaRPr lang="fr-FR" sz="2800" dirty="0" smtClean="0"/>
          </a:p>
          <a:p>
            <a:pPr marL="400050" indent="-400050">
              <a:buAutoNum type="romanUcPeriod"/>
            </a:pPr>
            <a:r>
              <a:rPr lang="fr-FR" sz="2800" dirty="0" smtClean="0">
                <a:hlinkClick r:id="rId4" action="ppaction://hlinksldjump"/>
              </a:rPr>
              <a:t>La carte mentale (WBS) en 5 parties</a:t>
            </a:r>
            <a:endParaRPr lang="fr-FR" sz="2800" dirty="0" smtClean="0"/>
          </a:p>
          <a:p>
            <a:pPr marL="400050" indent="-400050">
              <a:buAutoNum type="romanUcPeriod"/>
            </a:pPr>
            <a:r>
              <a:rPr lang="fr-FR" sz="2800" dirty="0" smtClean="0">
                <a:hlinkClick r:id="rId5" action="ppaction://hlinksldjump"/>
              </a:rPr>
              <a:t>Planification et Répartition (Gantt)</a:t>
            </a:r>
            <a:endParaRPr lang="fr-FR" sz="2800" dirty="0" smtClean="0"/>
          </a:p>
          <a:p>
            <a:pPr marL="400050" indent="-400050">
              <a:buAutoNum type="romanUcPeriod"/>
            </a:pPr>
            <a:r>
              <a:rPr lang="fr-FR" sz="2800" dirty="0" smtClean="0">
                <a:hlinkClick r:id="rId6" action="ppaction://hlinksldjump"/>
              </a:rPr>
              <a:t>Matériel utilisé</a:t>
            </a:r>
            <a:r>
              <a:rPr lang="fr-FR" sz="2800" dirty="0" smtClean="0"/>
              <a:t> </a:t>
            </a:r>
            <a:endParaRPr lang="fr-FR" sz="2800" dirty="0" smtClean="0"/>
          </a:p>
          <a:p>
            <a:endParaRPr lang="fr-F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95736" y="332656"/>
            <a:ext cx="5544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I.Cahier des charges</a:t>
            </a:r>
            <a:endParaRPr lang="fr-FR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Image 4" descr="cahier des charge capture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7504" y="1052736"/>
            <a:ext cx="8868938" cy="5616624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iag exigence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2844" y="928670"/>
            <a:ext cx="8915358" cy="59293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1069848"/>
          </a:xfrm>
        </p:spPr>
        <p:txBody>
          <a:bodyPr>
            <a:normAutofit/>
          </a:bodyPr>
          <a:lstStyle/>
          <a:p>
            <a:pPr algn="ctr"/>
            <a:r>
              <a:rPr lang="fr-FR" sz="4400" i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II.Diagramme des exigences</a:t>
            </a:r>
            <a:endParaRPr lang="fr-FR" sz="4400" i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apture Diag utilisation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64565" y="1284605"/>
            <a:ext cx="7215505" cy="55010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02260"/>
            <a:ext cx="8686800" cy="1228725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900" dirty="0" smtClean="0"/>
              <a:t>III. Diagramme des cas d’utilisation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zoom dir="in"/>
      </p:transition>
    </mc:Choice>
    <mc:Fallback>
      <p:transition>
        <p:zoom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r-FR" sz="4400" b="1" i="1" cap="all" dirty="0" err="1" smtClean="0"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  <a:latin typeface="Arial Narrow" pitchFamily="34" charset="0"/>
              </a:rPr>
              <a:t>Iv.La</a:t>
            </a:r>
            <a:r>
              <a:rPr lang="fr-FR" sz="4400" b="1" i="1" cap="all" dirty="0" smtClean="0"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  <a:latin typeface="Arial Narrow" pitchFamily="34" charset="0"/>
              </a:rPr>
              <a:t> carte mentale 1 </a:t>
            </a:r>
            <a:br>
              <a:rPr lang="fr-FR" sz="4400" b="1" cap="all" dirty="0" smtClean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fr-FR" sz="4400" b="1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3" name="Image 2" descr="carte mental 1 groupe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412776"/>
            <a:ext cx="9144000" cy="544522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860032" y="1484784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La première partie faîte en groupe dans laquelle on a préparait le projet (répartition des tâches, Gantt, recherche des composants, diagrammes)</a:t>
            </a:r>
            <a:endParaRPr lang="fr-FR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i="1" cap="all" dirty="0" err="1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Arial Narrow" pitchFamily="34" charset="0"/>
              </a:rPr>
              <a:t>IV.La</a:t>
            </a:r>
            <a:r>
              <a:rPr lang="fr-FR" sz="4400" b="1" i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Arial Narrow" pitchFamily="34" charset="0"/>
              </a:rPr>
              <a:t> carte mentale 2</a:t>
            </a:r>
            <a:endParaRPr lang="fr-FR" sz="4400" b="1" i="1" cap="all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Image 2" descr="carte mental 2 Leo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396395"/>
            <a:ext cx="9144000" cy="5461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79512" y="1772816"/>
            <a:ext cx="45365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2060"/>
                </a:solidFill>
              </a:rPr>
              <a:t>Partie faîte par Léo porte sur le module </a:t>
            </a:r>
            <a:endParaRPr lang="fr-FR" dirty="0" smtClean="0">
              <a:solidFill>
                <a:srgbClr val="002060"/>
              </a:solidFill>
            </a:endParaRPr>
          </a:p>
          <a:p>
            <a:pPr algn="ctr"/>
            <a:r>
              <a:rPr lang="fr-FR" dirty="0" smtClean="0">
                <a:solidFill>
                  <a:srgbClr val="002060"/>
                </a:solidFill>
              </a:rPr>
              <a:t>RFID( Radio Frequency Identification) .</a:t>
            </a:r>
            <a:endParaRPr lang="fr-FR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i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Narrow" pitchFamily="34" charset="0"/>
              </a:rPr>
              <a:t>IV.</a:t>
            </a:r>
            <a:r>
              <a:rPr lang="fr-FR" sz="4400" b="1" i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Narrow" pitchFamily="34" charset="0"/>
              </a:rPr>
              <a:t>La</a:t>
            </a:r>
            <a:r>
              <a:rPr lang="fr-FR" sz="4400" b="1" i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Narrow" pitchFamily="34" charset="0"/>
              </a:rPr>
              <a:t> carte mentale 3</a:t>
            </a:r>
            <a:endParaRPr lang="fr-FR" sz="4400" b="1" i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3" name="Image 2" descr="carte mental 3 Olivier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455956"/>
            <a:ext cx="9144000" cy="544522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51520" y="3717032"/>
            <a:ext cx="3240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 partie permettant la communication avec l’utilisateur de la carte . </a:t>
            </a:r>
            <a:endParaRPr lang="fr-FR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8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fr-FR" sz="44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 Narrow" pitchFamily="34" charset="0"/>
              </a:rPr>
              <a:t>IV.La</a:t>
            </a:r>
            <a:r>
              <a:rPr lang="fr-FR" sz="44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 Narrow" pitchFamily="34" charset="0"/>
              </a:rPr>
              <a:t> carte mentale 4</a:t>
            </a:r>
            <a:endParaRPr lang="fr-FR" sz="4400" b="1" i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3" name="Image 2" descr="carte mental 4 Benjamin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412777"/>
            <a:ext cx="9144000" cy="544522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4221088"/>
            <a:ext cx="2339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partie de Benjamin portant sur programmation de la BDD interne</a:t>
            </a:r>
            <a:endParaRPr lang="fr-FR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romenad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1289</Words>
  <Application>WPS Presentation</Application>
  <PresentationFormat>Affichage à l'écran (4:3)</PresentationFormat>
  <Paragraphs>77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16</vt:i4>
      </vt:variant>
    </vt:vector>
  </HeadingPairs>
  <TitlesOfParts>
    <vt:vector size="48" baseType="lpstr">
      <vt:lpstr>Arial</vt:lpstr>
      <vt:lpstr>SimSun</vt:lpstr>
      <vt:lpstr>Wingdings</vt:lpstr>
      <vt:lpstr>Wingdings 3</vt:lpstr>
      <vt:lpstr>Verdana</vt:lpstr>
      <vt:lpstr>Wingdings 2</vt:lpstr>
      <vt:lpstr>Georgia</vt:lpstr>
      <vt:lpstr>Arial</vt:lpstr>
      <vt:lpstr>Wingdings</vt:lpstr>
      <vt:lpstr>Wingdings 2</vt:lpstr>
      <vt:lpstr>Berlin Sans FB Demi</vt:lpstr>
      <vt:lpstr>Franklin Gothic Heavy</vt:lpstr>
      <vt:lpstr>Calibri</vt:lpstr>
      <vt:lpstr>Arial Narrow</vt:lpstr>
      <vt:lpstr>Arial Rounded MT Bold</vt:lpstr>
      <vt:lpstr>Lucida Sans Unicode</vt:lpstr>
      <vt:lpstr>Segoe Print</vt:lpstr>
      <vt:lpstr>Microsoft YaHei</vt:lpstr>
      <vt:lpstr/>
      <vt:lpstr>Arial Unicode MS</vt:lpstr>
      <vt:lpstr>Symbol</vt:lpstr>
      <vt:lpstr>Wingdings</vt:lpstr>
      <vt:lpstr>Trebuchet MS</vt:lpstr>
      <vt:lpstr>Franklin Gothic Book</vt:lpstr>
      <vt:lpstr>Corbel</vt:lpstr>
      <vt:lpstr>Franklin Gothic Medium</vt:lpstr>
      <vt:lpstr>Rotonde</vt:lpstr>
      <vt:lpstr>Urbain</vt:lpstr>
      <vt:lpstr>Technique</vt:lpstr>
      <vt:lpstr>Module</vt:lpstr>
      <vt:lpstr>1_Module</vt:lpstr>
      <vt:lpstr>Promenade</vt:lpstr>
      <vt:lpstr>Carte de Bus </vt:lpstr>
      <vt:lpstr>PowerPoint 演示文稿</vt:lpstr>
      <vt:lpstr>PowerPoint 演示文稿</vt:lpstr>
      <vt:lpstr>II.Diagramme des exigences</vt:lpstr>
      <vt:lpstr>III. Diagramme des cas d’utilisation </vt:lpstr>
      <vt:lpstr>Iv.La carte mentale 1  </vt:lpstr>
      <vt:lpstr>IV.La carte mentale 2</vt:lpstr>
      <vt:lpstr>IV.La carte mentale 3</vt:lpstr>
      <vt:lpstr>IV.La carte mentale 4</vt:lpstr>
      <vt:lpstr>IV.La carte mentale 5</vt:lpstr>
      <vt:lpstr>V. Planification et Répartition  </vt:lpstr>
      <vt:lpstr>V. Planification et Répartition</vt:lpstr>
      <vt:lpstr>V. Planification et Répartition  </vt:lpstr>
      <vt:lpstr>V. Planification et Répartition  </vt:lpstr>
      <vt:lpstr>V. Planification et Répartition  </vt:lpstr>
      <vt:lpstr>VI. Matériel utilisé  </vt:lpstr>
    </vt:vector>
  </TitlesOfParts>
  <Company>Région PACA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Carte de Bus</dc:title>
  <dc:creator>MATTEIO</dc:creator>
  <cp:lastModifiedBy>cheru</cp:lastModifiedBy>
  <cp:revision>84</cp:revision>
  <dcterms:created xsi:type="dcterms:W3CDTF">2017-12-14T12:51:00Z</dcterms:created>
  <dcterms:modified xsi:type="dcterms:W3CDTF">2018-03-10T14:46:23Z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1036-10.2.0.5965</vt:lpwstr>
  </property>
</Properties>
</file>