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3"/>
  </p:notesMasterIdLst>
  <p:sldIdLst>
    <p:sldId id="256" r:id="rId9"/>
    <p:sldId id="257" r:id="rId10"/>
    <p:sldId id="258" r:id="rId11"/>
    <p:sldId id="261" r:id="rId12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EIO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99" autoAdjust="0"/>
    <p:restoredTop sz="94622" autoAdjust="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582C-1AFF-4B5F-BEA2-B7E06CBD5EEE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D2508-D222-4197-A45B-0D5B47D76C33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 hasCustomPrompt="1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 hasCustomPrompt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 hasCustomPrompt="1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 hasCustomPrompt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 hasCustomPrompt="1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 hasCustomPrompt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 hasCustomPrompt="1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 hasCustomPrompt="1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 hasCustomPrompt="1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 hasCustomPrompt="1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 hasCustomPrompt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 hasCustomPrompt="1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 hasCustomPrompt="1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 hasCustomPrompt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 hasCustomPrompt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 eaLnBrk="1" latinLnBrk="0" hangingPunct="1"/>
            <a:r>
              <a:rPr lang="fr-FR" smtClean="0"/>
              <a:t>Deuxième niveau</a:t>
            </a:r>
            <a:endParaRPr lang="fr-FR" smtClean="0"/>
          </a:p>
          <a:p>
            <a:pPr lvl="2" eaLnBrk="1" latinLnBrk="0" hangingPunct="1"/>
            <a:r>
              <a:rPr lang="fr-FR" smtClean="0"/>
              <a:t>Troisième niveau</a:t>
            </a:r>
            <a:endParaRPr lang="fr-FR" smtClean="0"/>
          </a:p>
          <a:p>
            <a:pPr lvl="3" eaLnBrk="1" latinLnBrk="0" hangingPunct="1"/>
            <a:r>
              <a:rPr lang="fr-FR" smtClean="0"/>
              <a:t>Quatrième niveau</a:t>
            </a:r>
            <a:endParaRPr lang="fr-FR" smtClean="0"/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 panose="020B0604020202020204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 panose="020B0604020202020204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 panose="020B0604030504040204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  <a:endParaRPr kumimoji="0" lang="fr-FR" smtClean="0"/>
          </a:p>
          <a:p>
            <a:pPr lvl="1" eaLnBrk="1" latinLnBrk="0" hangingPunct="1"/>
            <a:r>
              <a:rPr kumimoji="0" lang="fr-FR" smtClean="0"/>
              <a:t>Deuxième niveau</a:t>
            </a:r>
            <a:endParaRPr kumimoji="0" lang="fr-FR" smtClean="0"/>
          </a:p>
          <a:p>
            <a:pPr lvl="2" eaLnBrk="1" latinLnBrk="0" hangingPunct="1"/>
            <a:r>
              <a:rPr kumimoji="0" lang="fr-FR" smtClean="0"/>
              <a:t>Troisième niveau</a:t>
            </a:r>
            <a:endParaRPr kumimoji="0" lang="fr-FR" smtClean="0"/>
          </a:p>
          <a:p>
            <a:pPr lvl="3" eaLnBrk="1" latinLnBrk="0" hangingPunct="1"/>
            <a:r>
              <a:rPr kumimoji="0" lang="fr-FR" smtClean="0"/>
              <a:t>Quatrième niveau</a:t>
            </a:r>
            <a:endParaRPr kumimoji="0" lang="fr-FR" smtClean="0"/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7CA58D-EDE6-4589-9852-9ED21ABA819D}" type="datetimeFigureOut">
              <a:rPr lang="fr-FR" smtClean="0"/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BEA597-7718-4E81-9AB8-4861B925EE88}" type="slidenum">
              <a:rPr lang="fr-FR" smtClean="0"/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rgbClr val="FF0000"/>
                </a:solidFill>
                <a:latin typeface="Berlin Sans FB Demi" pitchFamily="34" charset="0"/>
              </a:rPr>
              <a:t>Carte de Bus </a:t>
            </a:r>
            <a:endParaRPr lang="fr-FR" sz="5400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36096" y="501317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Franklin Gothic Heavy" pitchFamily="34" charset="0"/>
              </a:rPr>
              <a:t>Matteï Olivier</a:t>
            </a:r>
            <a:endParaRPr lang="fr-FR" sz="2400" dirty="0" smtClean="0">
              <a:latin typeface="Franklin Gothic Heavy" pitchFamily="34" charset="0"/>
            </a:endParaRPr>
          </a:p>
          <a:p>
            <a:r>
              <a:rPr lang="fr-FR" sz="2400" dirty="0" smtClean="0">
                <a:latin typeface="Franklin Gothic Heavy" pitchFamily="34" charset="0"/>
              </a:rPr>
              <a:t>Wattelet Léo</a:t>
            </a:r>
            <a:endParaRPr lang="fr-FR" sz="2400" dirty="0" smtClean="0">
              <a:latin typeface="Franklin Gothic Heavy" pitchFamily="34" charset="0"/>
            </a:endParaRPr>
          </a:p>
          <a:p>
            <a:r>
              <a:rPr lang="fr-FR" sz="2400" dirty="0" smtClean="0">
                <a:latin typeface="Franklin Gothic Heavy" pitchFamily="34" charset="0"/>
              </a:rPr>
              <a:t>Abonneau Benjamin</a:t>
            </a:r>
            <a:endParaRPr lang="fr-FR" sz="2400" dirty="0">
              <a:latin typeface="Franklin Gothic Heavy" pitchFamily="34" charset="0"/>
            </a:endParaRPr>
          </a:p>
        </p:txBody>
      </p:sp>
      <p:pic>
        <p:nvPicPr>
          <p:cNvPr id="7" name="Image 6" descr="CarteOpus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99792" y="2132856"/>
            <a:ext cx="3942383" cy="28009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III. Planification et Répartition</a:t>
            </a:r>
            <a:endParaRPr lang="fr-FR" sz="4400" dirty="0"/>
          </a:p>
        </p:txBody>
      </p:sp>
      <p:pic>
        <p:nvPicPr>
          <p:cNvPr id="3" name="Espace réservé du contenu 2" descr="Image Gant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94460"/>
            <a:ext cx="9144635" cy="5513705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III.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2" name="Espace réservé du contenu 1" descr="Image Gant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3020" y="1170940"/>
            <a:ext cx="9177655" cy="572516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III.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2" name="Espace réservé du contenu 1" descr="Image Gant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1141095"/>
            <a:ext cx="9154160" cy="5738495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 err="1" smtClean="0">
                <a:solidFill>
                  <a:srgbClr val="FF0000"/>
                </a:solidFill>
                <a:latin typeface="Bauhaus 93" pitchFamily="82" charset="0"/>
              </a:rPr>
              <a:t>IV.Diagramme</a:t>
            </a:r>
            <a:r>
              <a:rPr lang="fr-FR" sz="4400" dirty="0" smtClean="0">
                <a:solidFill>
                  <a:srgbClr val="FF0000"/>
                </a:solidFill>
                <a:latin typeface="Bauhaus 93" pitchFamily="82" charset="0"/>
              </a:rPr>
              <a:t> BDD</a:t>
            </a:r>
            <a:endParaRPr lang="fr-FR" sz="4400" dirty="0">
              <a:solidFill>
                <a:srgbClr val="FF0000"/>
              </a:solidFill>
              <a:latin typeface="Bauhaus 93" pitchFamily="82" charset="0"/>
            </a:endParaRPr>
          </a:p>
        </p:txBody>
      </p:sp>
      <p:pic>
        <p:nvPicPr>
          <p:cNvPr id="3" name="Image 2" descr="Image diagramme BD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1844824"/>
            <a:ext cx="8794291" cy="41044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24744"/>
          </a:xfrm>
        </p:spPr>
        <p:txBody>
          <a:bodyPr>
            <a:normAutofit/>
            <a:scene3d>
              <a:camera prst="perspectiveRelaxedModerately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fr-FR" sz="6000" dirty="0" err="1" smtClean="0">
                <a:solidFill>
                  <a:srgbClr val="FF0000"/>
                </a:solidFill>
              </a:rPr>
              <a:t>V.Diagramme</a:t>
            </a:r>
            <a:r>
              <a:rPr lang="fr-FR" sz="6000" dirty="0" smtClean="0">
                <a:solidFill>
                  <a:srgbClr val="FF0000"/>
                </a:solidFill>
              </a:rPr>
              <a:t> IBD</a:t>
            </a:r>
            <a:endParaRPr lang="fr-FR" sz="6000" dirty="0">
              <a:solidFill>
                <a:srgbClr val="FF0000"/>
              </a:solidFill>
            </a:endParaRPr>
          </a:p>
        </p:txBody>
      </p:sp>
      <p:pic>
        <p:nvPicPr>
          <p:cNvPr id="4" name="Image 3" descr="Image Diagramme IB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1000108"/>
            <a:ext cx="8572560" cy="564360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fr-FR" sz="4400" dirty="0" err="1" smtClean="0">
                <a:solidFill>
                  <a:schemeClr val="accent4">
                    <a:lumMod val="50000"/>
                  </a:schemeClr>
                </a:solidFill>
              </a:rPr>
              <a:t>VI.Les</a:t>
            </a:r>
            <a:r>
              <a:rPr lang="fr-FR" sz="4400" dirty="0" smtClean="0">
                <a:solidFill>
                  <a:schemeClr val="accent4">
                    <a:lumMod val="50000"/>
                  </a:schemeClr>
                </a:solidFill>
              </a:rPr>
              <a:t> Composants que j’utilise</a:t>
            </a:r>
            <a:endParaRPr lang="fr-FR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Image 2" descr="Les composan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44483" y="1781071"/>
            <a:ext cx="8281234" cy="39682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Serial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967740"/>
            <a:ext cx="9124950" cy="5918835"/>
          </a:xfrm>
          <a:prstGeom prst="rect">
            <a:avLst/>
          </a:prstGeom>
        </p:spPr>
      </p:pic>
      <p:pic>
        <p:nvPicPr>
          <p:cNvPr id="17" name="Image 16" descr="ReadWri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965835"/>
            <a:ext cx="9123680" cy="5920740"/>
          </a:xfrm>
          <a:prstGeom prst="rect">
            <a:avLst/>
          </a:prstGeom>
        </p:spPr>
      </p:pic>
      <p:sp>
        <p:nvSpPr>
          <p:cNvPr id="18" name="Zone de texte 17"/>
          <p:cNvSpPr txBox="1"/>
          <p:nvPr/>
        </p:nvSpPr>
        <p:spPr>
          <a:xfrm>
            <a:off x="3858260" y="6442075"/>
            <a:ext cx="142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ReadWriter</a:t>
            </a:r>
            <a:endParaRPr lang="fr-F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875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900" dirty="0" smtClean="0"/>
              <a:t>VII. Les Programmes</a:t>
            </a:r>
            <a:br>
              <a:rPr lang="fr-FR" sz="4000" dirty="0" smtClean="0"/>
            </a:b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1"/>
          </p:nvPr>
        </p:nvSpPr>
        <p:spPr>
          <a:xfrm>
            <a:off x="15240" y="1920240"/>
            <a:ext cx="4480560" cy="4434840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en-US">
                <a:solidFill>
                  <a:schemeClr val="accent3"/>
                </a:solidFill>
              </a:rPr>
              <a:t>Programme qui sera sur la carte Arduino(En C,C++)</a:t>
            </a:r>
            <a:endParaRPr lang="fr-FR" altLang="en-US">
              <a:solidFill>
                <a:schemeClr val="accent3"/>
              </a:solidFill>
            </a:endParaRPr>
          </a:p>
          <a:p>
            <a:pPr marL="0" indent="0" algn="ctr">
              <a:buNone/>
            </a:pPr>
            <a:endParaRPr lang="fr-FR" alt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>
          <a:xfrm>
            <a:off x="4648200" y="1920240"/>
            <a:ext cx="4491355" cy="4434840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en-US">
                <a:solidFill>
                  <a:schemeClr val="accent3"/>
                </a:solidFill>
              </a:rPr>
              <a:t>Programme qui sera sur le PC(En Visual Basic)</a:t>
            </a:r>
            <a:endParaRPr lang="fr-FR" altLang="en-US">
              <a:solidFill>
                <a:schemeClr val="accent3"/>
              </a:solidFill>
            </a:endParaRPr>
          </a:p>
          <a:p>
            <a:pPr marL="0" indent="0" algn="ctr">
              <a:buNone/>
            </a:pPr>
            <a:endParaRPr lang="fr-FR" altLang="en-US"/>
          </a:p>
        </p:txBody>
      </p:sp>
      <p:pic>
        <p:nvPicPr>
          <p:cNvPr id="16" name="Image 15" descr="Serialg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3253105"/>
            <a:ext cx="4347845" cy="2390775"/>
          </a:xfrm>
          <a:prstGeom prst="rect">
            <a:avLst/>
          </a:prstGeom>
        </p:spPr>
      </p:pic>
      <p:pic>
        <p:nvPicPr>
          <p:cNvPr id="15" name="Image 14" descr="ReadWri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3253105"/>
            <a:ext cx="4480560" cy="2390140"/>
          </a:xfrm>
          <a:prstGeom prst="rect">
            <a:avLst/>
          </a:prstGeom>
        </p:spPr>
      </p:pic>
      <p:sp>
        <p:nvSpPr>
          <p:cNvPr id="22" name="Zone de texte 21"/>
          <p:cNvSpPr txBox="1"/>
          <p:nvPr/>
        </p:nvSpPr>
        <p:spPr>
          <a:xfrm>
            <a:off x="2909570" y="6442075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Serialget</a:t>
            </a:r>
            <a:endParaRPr lang="fr-FR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483768" y="332656"/>
            <a:ext cx="4104456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rgbClr val="FF0000"/>
                </a:solidFill>
                <a:latin typeface="+mj-lt"/>
              </a:rPr>
              <a:t>SOMMAIRE</a:t>
            </a:r>
            <a:endParaRPr lang="fr-FR" sz="4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31640" y="1988840"/>
            <a:ext cx="7056784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800" dirty="0" smtClean="0">
                <a:hlinkClick r:id="rId1" action="ppaction://hlinksldjump"/>
              </a:rPr>
              <a:t>Cahier des Charges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2" action="ppaction://hlinksldjump"/>
              </a:rPr>
              <a:t>La carte mentale (WBS) en 4 parties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3" action="ppaction://hlinksldjump"/>
              </a:rPr>
              <a:t>Planification et Répartition (Gantt)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4" action="ppaction://hlinksldjump"/>
              </a:rPr>
              <a:t>Diagramme BDD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5" action="ppaction://hlinksldjump"/>
              </a:rPr>
              <a:t>Diagramme IBD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6" action="ppaction://hlinksldjump"/>
              </a:rPr>
              <a:t> Les Composants que j’utilise</a:t>
            </a:r>
            <a:endParaRPr lang="fr-FR" sz="2800" dirty="0" smtClean="0"/>
          </a:p>
          <a:p>
            <a:pPr marL="400050" indent="-400050">
              <a:buAutoNum type="romanUcPeriod"/>
            </a:pPr>
            <a:r>
              <a:rPr lang="fr-FR" sz="2800" dirty="0" smtClean="0">
                <a:hlinkClick r:id="rId7" action="ppaction://hlinksldjump"/>
              </a:rPr>
              <a:t>Les Programmes</a:t>
            </a:r>
            <a:endParaRPr lang="fr-FR" sz="2800" dirty="0" smtClean="0"/>
          </a:p>
          <a:p>
            <a:pPr marL="400050" indent="-400050">
              <a:buAutoNum type="romanUcPeriod"/>
            </a:pPr>
            <a:endParaRPr lang="fr-FR" sz="2800" dirty="0" smtClean="0"/>
          </a:p>
          <a:p>
            <a:pPr marL="400050" indent="-400050">
              <a:buAutoNum type="romanUcPeriod"/>
            </a:pPr>
            <a:endParaRPr lang="fr-FR" sz="2800" dirty="0" smtClean="0"/>
          </a:p>
          <a:p>
            <a:pPr marL="400050" indent="-400050">
              <a:buAutoNum type="romanUcPeriod"/>
            </a:pPr>
            <a:endParaRPr lang="fr-FR" sz="2800" dirty="0" smtClean="0"/>
          </a:p>
          <a:p>
            <a:endParaRPr lang="fr-FR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95736" y="332656"/>
            <a:ext cx="5544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I.Cahier des charges</a:t>
            </a:r>
            <a:endParaRPr lang="fr-FR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 4" descr="cahier des charge captur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504" y="1052736"/>
            <a:ext cx="8868938" cy="5616624"/>
          </a:xfrm>
          <a:prstGeom prst="rect">
            <a:avLst/>
          </a:prstGeo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400" b="1" i="1" cap="all" dirty="0" err="1" smtClean="0"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Arial Narrow" pitchFamily="34" charset="0"/>
              </a:rPr>
              <a:t>Ii.La</a:t>
            </a:r>
            <a:r>
              <a:rPr lang="fr-FR" sz="4400" b="1" i="1" cap="all" dirty="0" smtClean="0">
                <a:solidFill>
                  <a:schemeClr val="accent1"/>
                </a:solidFill>
                <a:effectLst>
                  <a:reflection blurRad="10000" stA="55000" endPos="48000" dist="500" dir="5400000" sy="-100000" algn="bl" rotWithShape="0"/>
                </a:effectLst>
                <a:latin typeface="Arial Narrow" pitchFamily="34" charset="0"/>
              </a:rPr>
              <a:t> carte mentale 1 </a:t>
            </a:r>
            <a:br>
              <a:rPr lang="fr-FR" sz="4400" b="1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fr-FR" sz="44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" name="Image 2" descr="carte mental 1 group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635" y="1403350"/>
            <a:ext cx="9191625" cy="54451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860032" y="1484784"/>
            <a:ext cx="410445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La première partie faite en groupe dans laquelle nous avons préparé le projet (répartition des taches, Gantt, recherche des composants, diagrammes)</a:t>
            </a:r>
            <a:endParaRPr lang="fr-FR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i="1" cap="all" dirty="0" err="1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 Narrow" pitchFamily="34" charset="0"/>
              </a:rPr>
              <a:t>Ii.La</a:t>
            </a:r>
            <a:r>
              <a:rPr lang="fr-FR" sz="4400" b="1" i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 Narrow" pitchFamily="34" charset="0"/>
              </a:rPr>
              <a:t> carte mentale 2</a:t>
            </a:r>
            <a:endParaRPr lang="fr-FR" sz="4400" b="1" i="1" cap="all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Espace réservé du contenu 2" descr="carte mental 2 Leo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1408430"/>
            <a:ext cx="9140190" cy="546544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1102995" y="1553210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altLang="en-US"/>
          </a:p>
        </p:txBody>
      </p:sp>
      <p:sp>
        <p:nvSpPr>
          <p:cNvPr id="5" name="ZoneTexte 3"/>
          <p:cNvSpPr txBox="1"/>
          <p:nvPr/>
        </p:nvSpPr>
        <p:spPr>
          <a:xfrm>
            <a:off x="179512" y="1553106"/>
            <a:ext cx="453650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Partie faite par Léo porte sur le module </a:t>
            </a:r>
            <a:endParaRPr lang="fr-FR" dirty="0" smtClean="0">
              <a:solidFill>
                <a:srgbClr val="002060"/>
              </a:solidFill>
            </a:endParaRPr>
          </a:p>
          <a:p>
            <a:pPr algn="ctr"/>
            <a:r>
              <a:rPr lang="fr-FR" dirty="0" smtClean="0">
                <a:solidFill>
                  <a:srgbClr val="002060"/>
                </a:solidFill>
              </a:rPr>
              <a:t>RFID( Radio Frequency Identification) et l'envoi du nombre de ticket restant à la carte arduino.</a:t>
            </a: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i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II.</a:t>
            </a:r>
            <a:r>
              <a:rPr lang="fr-FR" sz="4400" b="1" i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La</a:t>
            </a:r>
            <a:r>
              <a:rPr lang="fr-FR" sz="4400" b="1" i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 carte mentale 3</a:t>
            </a:r>
            <a:endParaRPr lang="fr-FR" sz="4400" b="1" i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Espace réservé du contenu 2" descr="carte mental 3 Olivier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335" y="1408430"/>
            <a:ext cx="9170035" cy="5476875"/>
          </a:xfrm>
          <a:prstGeom prst="rect">
            <a:avLst/>
          </a:prstGeom>
        </p:spPr>
      </p:pic>
      <p:sp>
        <p:nvSpPr>
          <p:cNvPr id="6" name="ZoneTexte 4"/>
          <p:cNvSpPr txBox="1"/>
          <p:nvPr/>
        </p:nvSpPr>
        <p:spPr>
          <a:xfrm>
            <a:off x="397510" y="5851525"/>
            <a:ext cx="291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 partie permettant la communication avec l’utilisateur de la carte . </a:t>
            </a:r>
            <a:endParaRPr lang="fr-FR" dirty="0"/>
          </a:p>
        </p:txBody>
      </p:sp>
      <p:sp>
        <p:nvSpPr>
          <p:cNvPr id="7" name="Zone de texte 6"/>
          <p:cNvSpPr txBox="1"/>
          <p:nvPr/>
        </p:nvSpPr>
        <p:spPr>
          <a:xfrm>
            <a:off x="457200" y="3161030"/>
            <a:ext cx="2904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/>
              <a:t>Ma partie Demande/Réponse</a:t>
            </a:r>
            <a:endParaRPr lang="fr-FR" altLang="en-US"/>
          </a:p>
          <a:p>
            <a:r>
              <a:rPr lang="fr-FR" altLang="en-US"/>
              <a:t>où je dois établir une connection entre la carte Arduino et le PC .</a:t>
            </a:r>
            <a:endParaRPr lang="fr-FR" altLang="en-US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rte mental 4(2)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20320" y="1402715"/>
            <a:ext cx="9177020" cy="55200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fr-FR" sz="44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</a:rPr>
              <a:t>II.La</a:t>
            </a:r>
            <a:r>
              <a:rPr lang="fr-FR" sz="44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Narrow" pitchFamily="34" charset="0"/>
              </a:rPr>
              <a:t> carte mentale 4</a:t>
            </a:r>
            <a:endParaRPr lang="fr-FR" sz="4400" b="1" i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Espace réservé du contenu 2" descr="carte mental 4(1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0320" y="1403350"/>
            <a:ext cx="9161145" cy="5520055"/>
          </a:xfrm>
          <a:prstGeom prst="rect">
            <a:avLst/>
          </a:prstGeom>
        </p:spPr>
      </p:pic>
      <p:sp>
        <p:nvSpPr>
          <p:cNvPr id="5" name="Zone de texte 4"/>
          <p:cNvSpPr txBox="1"/>
          <p:nvPr/>
        </p:nvSpPr>
        <p:spPr>
          <a:xfrm>
            <a:off x="494030" y="4687570"/>
            <a:ext cx="2566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/>
              <a:t>La partie Matérielle de Benjamin.</a:t>
            </a:r>
            <a:endParaRPr lang="fr-FR" altLang="en-US"/>
          </a:p>
        </p:txBody>
      </p:sp>
      <p:sp>
        <p:nvSpPr>
          <p:cNvPr id="6" name="Zone de texte 5"/>
          <p:cNvSpPr txBox="1"/>
          <p:nvPr/>
        </p:nvSpPr>
        <p:spPr>
          <a:xfrm>
            <a:off x="979170" y="1576705"/>
            <a:ext cx="3088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/>
              <a:t>La partie programmation et création du tableau MySQL (data Base).</a:t>
            </a:r>
            <a:endParaRPr lang="fr-FR" alt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7024824" cy="1210464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fr-FR" sz="4000" dirty="0" err="1" smtClean="0">
                <a:latin typeface="Arial Narrow" pitchFamily="34" charset="0"/>
              </a:rPr>
              <a:t>II.La</a:t>
            </a:r>
            <a:r>
              <a:rPr lang="fr-FR" sz="4000" dirty="0" smtClean="0">
                <a:latin typeface="Arial Narrow" pitchFamily="34" charset="0"/>
              </a:rPr>
              <a:t> carte mentale 5</a:t>
            </a:r>
            <a:endParaRPr lang="fr-FR" dirty="0"/>
          </a:p>
        </p:txBody>
      </p:sp>
      <p:pic>
        <p:nvPicPr>
          <p:cNvPr id="3" name="Image 2" descr="carte mental 5 Plan annuell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449305"/>
            <a:ext cx="9144000" cy="5408695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fr-FR" sz="4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F250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III. Planification et Répartition </a:t>
            </a:r>
            <a:br>
              <a:rPr lang="fr-FR" sz="4800" dirty="0" smtClean="0"/>
            </a:br>
            <a:endParaRPr lang="fr-FR" dirty="0"/>
          </a:p>
        </p:txBody>
      </p:sp>
      <p:pic>
        <p:nvPicPr>
          <p:cNvPr id="3" name="Espace réservé du contenu 2" descr="Image Gant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90" y="1106170"/>
            <a:ext cx="9161780" cy="57442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Verv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1227</Words>
  <Application>WPS Presentation</Application>
  <PresentationFormat>Affichage à l'écran (4:3)</PresentationFormat>
  <Paragraphs>72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50" baseType="lpstr">
      <vt:lpstr>Arial</vt:lpstr>
      <vt:lpstr>SimSun</vt:lpstr>
      <vt:lpstr>Wingdings</vt:lpstr>
      <vt:lpstr>Georgia</vt:lpstr>
      <vt:lpstr>Wingdings 2</vt:lpstr>
      <vt:lpstr>Arial</vt:lpstr>
      <vt:lpstr>Wingdings</vt:lpstr>
      <vt:lpstr>Wingdings 3</vt:lpstr>
      <vt:lpstr>Wingdings 2</vt:lpstr>
      <vt:lpstr>Verdana</vt:lpstr>
      <vt:lpstr>Berlin Sans FB Demi</vt:lpstr>
      <vt:lpstr>Franklin Gothic Heavy</vt:lpstr>
      <vt:lpstr>Arial Narrow</vt:lpstr>
      <vt:lpstr>Bauhaus 93</vt:lpstr>
      <vt:lpstr>Segoe Print</vt:lpstr>
      <vt:lpstr>Microsoft YaHei</vt:lpstr>
      <vt:lpstr/>
      <vt:lpstr>Arial Unicode MS</vt:lpstr>
      <vt:lpstr>Franklin Gothic Book</vt:lpstr>
      <vt:lpstr>Wingdings</vt:lpstr>
      <vt:lpstr>Calibri</vt:lpstr>
      <vt:lpstr>Trebuchet MS</vt:lpstr>
      <vt:lpstr>Corbel</vt:lpstr>
      <vt:lpstr>Franklin Gothic Medium</vt:lpstr>
      <vt:lpstr>Century Gothic</vt:lpstr>
      <vt:lpstr>Constantia</vt:lpstr>
      <vt:lpstr>Symbol</vt:lpstr>
      <vt:lpstr>Urbain</vt:lpstr>
      <vt:lpstr>Technique</vt:lpstr>
      <vt:lpstr>Module</vt:lpstr>
      <vt:lpstr>1_Module</vt:lpstr>
      <vt:lpstr>Promenade</vt:lpstr>
      <vt:lpstr>Verve</vt:lpstr>
      <vt:lpstr>Débit</vt:lpstr>
      <vt:lpstr>Carte de Bus </vt:lpstr>
      <vt:lpstr>PowerPoint 演示文稿</vt:lpstr>
      <vt:lpstr>PowerPoint 演示文稿</vt:lpstr>
      <vt:lpstr>Ii.La carte mentale 1  </vt:lpstr>
      <vt:lpstr>Ii.La carte mentale 2</vt:lpstr>
      <vt:lpstr>II.La carte mentale 3</vt:lpstr>
      <vt:lpstr>II.La carte mentale 4</vt:lpstr>
      <vt:lpstr>II.La carte mentale 5</vt:lpstr>
      <vt:lpstr>III. Planification et Répartition  </vt:lpstr>
      <vt:lpstr>III. Planification et Répartition</vt:lpstr>
      <vt:lpstr>III. Planification et Répartition  </vt:lpstr>
      <vt:lpstr>III. Planification et Répartition  </vt:lpstr>
      <vt:lpstr>IV.Diagramme BDD</vt:lpstr>
      <vt:lpstr>V.Diagramme IBD</vt:lpstr>
      <vt:lpstr>VI.Les Composants que j’utilise</vt:lpstr>
      <vt:lpstr>VII. Les Programmes </vt:lpstr>
    </vt:vector>
  </TitlesOfParts>
  <Company>Région PACA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de Bus</dc:title>
  <dc:creator>MATTEIO</dc:creator>
  <cp:lastModifiedBy>cheru</cp:lastModifiedBy>
  <cp:revision>121</cp:revision>
  <dcterms:created xsi:type="dcterms:W3CDTF">2017-12-14T12:51:00Z</dcterms:created>
  <dcterms:modified xsi:type="dcterms:W3CDTF">2018-05-12T17:08:04Z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1036-10.2.0.6020</vt:lpwstr>
  </property>
</Properties>
</file>