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14/05/2020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14/05/2020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14/05/2020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14/05/2020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1472" y="8572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AJAX</a:t>
            </a:r>
            <a:br>
              <a:rPr lang="fr-FR" dirty="0" smtClean="0"/>
            </a:br>
            <a:r>
              <a:rPr lang="fr-FR" i="1" dirty="0" err="1" smtClean="0"/>
              <a:t>Asynchronous</a:t>
            </a:r>
            <a:r>
              <a:rPr lang="fr-FR" i="1" dirty="0" smtClean="0"/>
              <a:t> JavaScript And XML</a:t>
            </a:r>
            <a:endParaRPr lang="fr-FR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85786" y="2714620"/>
            <a:ext cx="7858180" cy="3286148"/>
          </a:xfrm>
        </p:spPr>
        <p:txBody>
          <a:bodyPr>
            <a:normAutofit/>
          </a:bodyPr>
          <a:lstStyle/>
          <a:p>
            <a:r>
              <a:rPr lang="fr-FR" dirty="0" smtClean="0"/>
              <a:t>Objectifs:</a:t>
            </a:r>
          </a:p>
          <a:p>
            <a:pPr algn="l">
              <a:buFont typeface="Arial" pitchFamily="34" charset="0"/>
              <a:buChar char="•"/>
            </a:pPr>
            <a:r>
              <a:rPr lang="fr-FR" dirty="0" smtClean="0"/>
              <a:t>Obtenir des informations d’un serveur sans recharger la page html</a:t>
            </a:r>
          </a:p>
          <a:p>
            <a:pPr algn="l">
              <a:buFont typeface="Arial" pitchFamily="34" charset="0"/>
              <a:buChar char="•"/>
            </a:pPr>
            <a:r>
              <a:rPr lang="fr-FR" dirty="0" smtClean="0"/>
              <a:t>Intégrer  dynamiquement ces informations à la page html (avec du JavaScript)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926976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/>
              <a:t>Sans AJAX …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9" y="908720"/>
            <a:ext cx="1819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Exemple de site avec formulaire html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00034" y="2071678"/>
            <a:ext cx="1656184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Chaque requête implique une mise à jour par rechargement de page.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273" y="428604"/>
            <a:ext cx="6496393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926976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/>
              <a:t>Avec AJAX …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7" y="980728"/>
            <a:ext cx="1676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Exemple de site avec formulaire html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57158" y="2000240"/>
            <a:ext cx="1728192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 chaque requête, les données renvoyées par le serveur arrivent en arrière plan déclenchent l’exécution d’un JavaScript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57166"/>
            <a:ext cx="677760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388843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Objet JavaScript : </a:t>
            </a:r>
            <a:r>
              <a:rPr lang="fr-FR" dirty="0" err="1" smtClean="0">
                <a:solidFill>
                  <a:srgbClr val="00B050"/>
                </a:solidFill>
              </a:rPr>
              <a:t>XMLHttpRequest</a:t>
            </a:r>
            <a:endParaRPr lang="fr-FR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060848"/>
            <a:ext cx="7704856" cy="33123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xhr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fr-FR" sz="1600" dirty="0" smtClean="0">
                <a:solidFill>
                  <a:srgbClr val="00B050"/>
                </a:solidFill>
                <a:cs typeface="Courier New" pitchFamily="49" charset="0"/>
              </a:rPr>
              <a:t>// Création de l’objet Ajax</a:t>
            </a:r>
            <a:endParaRPr lang="fr-F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solidFill>
                  <a:srgbClr val="00B050"/>
                </a:solidFill>
                <a:cs typeface="Courier New" pitchFamily="49" charset="0"/>
              </a:rPr>
              <a:t>// Préparation de l’échange Ajax :</a:t>
            </a:r>
          </a:p>
          <a:p>
            <a:pPr>
              <a:buNone/>
            </a:pPr>
            <a:r>
              <a:rPr lang="fr-FR" sz="1600" dirty="0" smtClean="0">
                <a:solidFill>
                  <a:srgbClr val="00B050"/>
                </a:solidFill>
                <a:cs typeface="Courier New" pitchFamily="49" charset="0"/>
              </a:rPr>
              <a:t>// 1-On indique la fonction JavaScript à exécuter lorsque des données seront reçues :</a:t>
            </a:r>
          </a:p>
          <a:p>
            <a:pPr>
              <a:buNone/>
            </a:pP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xhr.onload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= travail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fr-FR" sz="1600" dirty="0" smtClean="0">
                <a:solidFill>
                  <a:srgbClr val="00B050"/>
                </a:solidFill>
                <a:cs typeface="Courier New" pitchFamily="49" charset="0"/>
              </a:rPr>
              <a:t>// ’travail’ est le nom de la fonction Callback.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>
              <a:solidFill>
                <a:srgbClr val="00B050"/>
              </a:solidFill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solidFill>
                  <a:srgbClr val="00B050"/>
                </a:solidFill>
                <a:cs typeface="Courier New" pitchFamily="49" charset="0"/>
              </a:rPr>
              <a:t>//2- On indique  le nom de la page qui fournit les données :</a:t>
            </a:r>
          </a:p>
          <a:p>
            <a:pPr>
              <a:buNone/>
            </a:pP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xhr.open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"GET", "</a:t>
            </a:r>
            <a:r>
              <a:rPr lang="fr-F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toto.php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fr-FR" sz="1600" dirty="0" smtClean="0">
                <a:solidFill>
                  <a:srgbClr val="00B050"/>
                </a:solidFill>
                <a:cs typeface="Courier New" pitchFamily="49" charset="0"/>
              </a:rPr>
              <a:t>// Page ‘toto.php’ à contacter.</a:t>
            </a:r>
            <a:endParaRPr lang="fr-FR" dirty="0" smtClean="0">
              <a:solidFill>
                <a:srgbClr val="00B050"/>
              </a:solidFill>
              <a:cs typeface="Courier New" pitchFamily="49" charset="0"/>
            </a:endParaRPr>
          </a:p>
          <a:p>
            <a:pPr>
              <a:buNone/>
            </a:pPr>
            <a:endParaRPr lang="fr-FR" dirty="0" smtClean="0">
              <a:solidFill>
                <a:srgbClr val="00B050"/>
              </a:solidFill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solidFill>
                  <a:srgbClr val="00B050"/>
                </a:solidFill>
                <a:cs typeface="Courier New" pitchFamily="49" charset="0"/>
              </a:rPr>
              <a:t>// 3-On envoi la requête Ajax :</a:t>
            </a:r>
            <a:endParaRPr lang="fr-FR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xhr.send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87624" y="5445224"/>
            <a:ext cx="6454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fr-FR" dirty="0" smtClean="0"/>
              <a:t>Types de pages à contacter : 		Script Serveur (</a:t>
            </a:r>
            <a:r>
              <a:rPr lang="fr-FR" dirty="0" err="1" smtClean="0"/>
              <a:t>php</a:t>
            </a:r>
            <a:r>
              <a:rPr lang="fr-FR" dirty="0" smtClean="0"/>
              <a:t>, </a:t>
            </a:r>
            <a:r>
              <a:rPr lang="fr-FR" dirty="0" err="1" smtClean="0"/>
              <a:t>asp</a:t>
            </a:r>
            <a:r>
              <a:rPr lang="fr-FR" dirty="0" smtClean="0"/>
              <a:t>,…),</a:t>
            </a:r>
          </a:p>
          <a:p>
            <a:pPr>
              <a:buNone/>
            </a:pPr>
            <a:r>
              <a:rPr lang="fr-FR" dirty="0" smtClean="0"/>
              <a:t>				Fichiers textes :  </a:t>
            </a:r>
            <a:r>
              <a:rPr lang="fr-FR" dirty="0" err="1" smtClean="0"/>
              <a:t>txt</a:t>
            </a:r>
            <a:r>
              <a:rPr lang="fr-FR" dirty="0" smtClean="0"/>
              <a:t>, </a:t>
            </a:r>
            <a:r>
              <a:rPr lang="fr-FR" dirty="0" err="1" smtClean="0"/>
              <a:t>xml</a:t>
            </a:r>
            <a:r>
              <a:rPr lang="fr-FR" dirty="0" smtClean="0"/>
              <a:t>, …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Objet : </a:t>
            </a:r>
            <a:r>
              <a:rPr lang="fr-FR" dirty="0" err="1" smtClean="0">
                <a:solidFill>
                  <a:srgbClr val="00B050"/>
                </a:solidFill>
              </a:rPr>
              <a:t>XMLHttpRequest</a:t>
            </a:r>
            <a:r>
              <a:rPr lang="fr-FR" dirty="0" smtClean="0">
                <a:solidFill>
                  <a:srgbClr val="00B050"/>
                </a:solidFill>
              </a:rPr>
              <a:t> : </a:t>
            </a:r>
            <a:r>
              <a:rPr lang="fr-FR" dirty="0" smtClean="0"/>
              <a:t>Méthode « </a:t>
            </a:r>
            <a:r>
              <a:rPr lang="fr-FR" dirty="0" smtClean="0">
                <a:solidFill>
                  <a:srgbClr val="00B050"/>
                </a:solidFill>
              </a:rPr>
              <a:t>open</a:t>
            </a:r>
            <a:r>
              <a:rPr lang="fr-FR" dirty="0" smtClean="0"/>
              <a:t> » 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2708920"/>
            <a:ext cx="7920880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endParaRPr lang="fr-F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xhr.open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("GET", "toto.php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maVar=3",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fr-FR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39552" y="3933056"/>
            <a:ext cx="3960440" cy="24929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Méthode de transmission: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GET (exemple ci-dessus) ou POST.</a:t>
            </a:r>
          </a:p>
          <a:p>
            <a:pPr algn="ctr"/>
            <a:endParaRPr lang="fr-FR" dirty="0" smtClean="0"/>
          </a:p>
          <a:p>
            <a:pPr algn="just"/>
            <a:r>
              <a:rPr lang="fr-FR" sz="1600" dirty="0" smtClean="0"/>
              <a:t>Pour les requête POST, il faut créer un « header » semblable à celui d’un formulaire :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var </a:t>
            </a:r>
            <a:r>
              <a:rPr lang="fr-FR" sz="1200" b="1" dirty="0" err="1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200" i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b="1" dirty="0" err="1" smtClean="0">
                <a:latin typeface="Courier New" pitchFamily="49" charset="0"/>
                <a:cs typeface="Courier New" pitchFamily="49" charset="0"/>
              </a:rPr>
              <a:t>FormData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fr-FR" sz="1200" b="1" dirty="0" err="1" smtClean="0">
                <a:latin typeface="Courier New" pitchFamily="49" charset="0"/>
                <a:cs typeface="Courier New" pitchFamily="49" charset="0"/>
              </a:rPr>
              <a:t>form.append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maVar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', 3 ); 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fr-FR" sz="1200" b="1" dirty="0" err="1" smtClean="0">
                <a:latin typeface="Courier New" pitchFamily="49" charset="0"/>
                <a:cs typeface="Courier New" pitchFamily="49" charset="0"/>
              </a:rPr>
              <a:t>xhr.send</a:t>
            </a:r>
            <a:r>
              <a:rPr lang="fr-FR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1" dirty="0" err="1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endParaRPr lang="fr-FR" sz="1600" dirty="0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051720" y="3284984"/>
            <a:ext cx="21602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44008" y="4365104"/>
            <a:ext cx="3960440" cy="16619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Mode Asynchrone (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</a:p>
          <a:p>
            <a:pPr algn="ctr"/>
            <a:r>
              <a:rPr lang="fr-FR" dirty="0" smtClean="0"/>
              <a:t>ou Synchrone (false)</a:t>
            </a:r>
          </a:p>
          <a:p>
            <a:pPr algn="ctr"/>
            <a:endParaRPr lang="fr-FR" dirty="0" smtClean="0"/>
          </a:p>
          <a:p>
            <a:pPr algn="just"/>
            <a:r>
              <a:rPr lang="fr-FR" sz="1600" dirty="0" smtClean="0"/>
              <a:t>Le mode synchrone peut « bloquer » le navigateur puisqu’on doit attendre la réponse du serveur pour continuer le script.</a:t>
            </a:r>
            <a:endParaRPr lang="fr-FR" sz="1600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5940152" y="3212976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1807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dirty="0" smtClean="0">
                <a:solidFill>
                  <a:srgbClr val="FF0000"/>
                </a:solidFill>
              </a:rPr>
              <a:t>La question du Cross-</a:t>
            </a:r>
            <a:r>
              <a:rPr lang="fr-FR" dirty="0" err="1" smtClean="0">
                <a:solidFill>
                  <a:srgbClr val="FF0000"/>
                </a:solidFill>
              </a:rPr>
              <a:t>domain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Restrictions de l’objet : </a:t>
            </a:r>
            <a:r>
              <a:rPr lang="fr-FR" dirty="0" err="1" smtClean="0">
                <a:solidFill>
                  <a:srgbClr val="00B050"/>
                </a:solidFill>
              </a:rPr>
              <a:t>XMLHttpRequest</a:t>
            </a:r>
            <a:r>
              <a:rPr lang="fr-FR" dirty="0" smtClean="0">
                <a:solidFill>
                  <a:srgbClr val="00B050"/>
                </a:solidFill>
              </a:rPr>
              <a:t> :</a:t>
            </a:r>
          </a:p>
          <a:p>
            <a:pPr>
              <a:buNone/>
            </a:pP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403648" y="2852936"/>
            <a:ext cx="5904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La page appelée par Ajax doit être sur le </a:t>
            </a:r>
            <a:r>
              <a:rPr lang="fr-FR" sz="2400" u="sng" dirty="0" smtClean="0"/>
              <a:t>même serveur </a:t>
            </a:r>
            <a:r>
              <a:rPr lang="fr-FR" sz="2400" dirty="0" smtClean="0"/>
              <a:t>que les pages du site.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403648" y="3933056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Sinon, le SERVEUR qui héberge la page appelée par Ajax doit ajouter au </a:t>
            </a:r>
            <a:r>
              <a:rPr lang="fr-FR" sz="2400" i="1" dirty="0" smtClean="0"/>
              <a:t>header</a:t>
            </a:r>
            <a:r>
              <a:rPr lang="fr-FR" sz="2400" dirty="0" smtClean="0"/>
              <a:t> de la page :</a:t>
            </a:r>
          </a:p>
          <a:p>
            <a:r>
              <a:rPr lang="fr-FR" sz="2400" dirty="0" smtClean="0"/>
              <a:t>	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header("Access-Control-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Allow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: *"); </a:t>
            </a:r>
            <a:endParaRPr lang="fr-F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55576" y="5229200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 Le « * » autorise les requêtes de TOUS les clients.</a:t>
            </a:r>
          </a:p>
          <a:p>
            <a:r>
              <a:rPr lang="fr-FR" sz="2000" dirty="0" smtClean="0"/>
              <a:t>On peut aussi n’autoriser que certaines plages d’@</a:t>
            </a:r>
            <a:r>
              <a:rPr lang="fr-FR" sz="2000" dirty="0" err="1" smtClean="0"/>
              <a:t>ip</a:t>
            </a:r>
            <a:endParaRPr lang="fr-F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274</Words>
  <Application>Microsoft Office PowerPoint</Application>
  <PresentationFormat>Affichage à l'écran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AJAX Asynchronous JavaScript And XML</vt:lpstr>
      <vt:lpstr>Sans AJAX …</vt:lpstr>
      <vt:lpstr>Avec AJAX …</vt:lpstr>
      <vt:lpstr>AJAX</vt:lpstr>
      <vt:lpstr>AJAX</vt:lpstr>
      <vt:lpstr>AJAX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Asynchronous JavaScript And XML</dc:title>
  <dc:creator>serge</dc:creator>
  <cp:lastModifiedBy>ANTOINE Serge</cp:lastModifiedBy>
  <cp:revision>26</cp:revision>
  <dcterms:created xsi:type="dcterms:W3CDTF">2019-02-26T07:20:54Z</dcterms:created>
  <dcterms:modified xsi:type="dcterms:W3CDTF">2020-05-14T08:52:56Z</dcterms:modified>
</cp:coreProperties>
</file>