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82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4" r:id="rId27"/>
    <p:sldId id="285" r:id="rId28"/>
    <p:sldId id="286" r:id="rId29"/>
    <p:sldId id="287" r:id="rId30"/>
    <p:sldId id="288" r:id="rId31"/>
    <p:sldId id="289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8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2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2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1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5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3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4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3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3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0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2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62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1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31848E70-0847-47FB-AE92-8F0BF405D9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351" r="-1" b="818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527FDC-9EE8-425C-93F4-89A542830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</a:rPr>
              <a:t>Les entrées / sorties </a:t>
            </a:r>
            <a:r>
              <a:rPr lang="en-US" sz="5200" dirty="0" err="1">
                <a:solidFill>
                  <a:srgbClr val="FFFFFF"/>
                </a:solidFill>
              </a:rPr>
              <a:t>en</a:t>
            </a:r>
            <a:r>
              <a:rPr lang="en-US" sz="5200" dirty="0">
                <a:solidFill>
                  <a:srgbClr val="FFFFFF"/>
                </a:solidFill>
              </a:rPr>
              <a:t> Java</a:t>
            </a:r>
            <a:endParaRPr lang="fr-FR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85F41-A974-492C-8E97-FAD01076E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dirty="0" err="1">
                <a:solidFill>
                  <a:srgbClr val="FFFFFF"/>
                </a:solidFill>
              </a:rPr>
              <a:t>Licence</a:t>
            </a:r>
            <a:r>
              <a:rPr lang="en-US" sz="2200" dirty="0">
                <a:solidFill>
                  <a:srgbClr val="FFFFFF"/>
                </a:solidFill>
              </a:rPr>
              <a:t> DANT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PITTON Olivier</a:t>
            </a:r>
            <a:endParaRPr lang="fr-FR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040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CF11-D73D-4BB9-BF16-1039F924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Exemple</a:t>
            </a:r>
            <a:r>
              <a:rPr lang="en-US" dirty="0"/>
              <a:t> : </a:t>
            </a:r>
            <a:r>
              <a:rPr lang="en-US" dirty="0" err="1"/>
              <a:t>OutputStream</a:t>
            </a:r>
            <a:endParaRPr lang="fr-FR" dirty="0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F53FDCD3-BF77-477D-BD4D-FAB8083DAB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077835"/>
            <a:ext cx="995496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public </a:t>
            </a: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void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writeString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OutputStream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lang="fr-FR" altLang="fr-FR" sz="2400" dirty="0">
                <a:solidFill>
                  <a:srgbClr val="000000"/>
                </a:solidFill>
                <a:latin typeface="JetBrains Mono" pitchFamily="2" charset="0"/>
              </a:rPr>
              <a:t>o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s, String val)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000000"/>
                </a:solidFill>
                <a:latin typeface="JetBrains Mono" pitchFamily="2" charset="0"/>
              </a:rPr>
              <a:t>  </a:t>
            </a: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throws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Exception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os.write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val.getBytes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000000"/>
                </a:solidFill>
                <a:latin typeface="JetBrains Mono" pitchFamily="2" charset="0"/>
              </a:rPr>
              <a:t> </a:t>
            </a:r>
            <a:r>
              <a:rPr lang="fr-FR" altLang="fr-FR" sz="2400" dirty="0" err="1">
                <a:solidFill>
                  <a:srgbClr val="000000"/>
                </a:solidFill>
                <a:latin typeface="JetBrains Mono" pitchFamily="2" charset="0"/>
              </a:rPr>
              <a:t>os.flush</a:t>
            </a:r>
            <a:r>
              <a:rPr lang="fr-FR" altLang="fr-FR" sz="2400" dirty="0">
                <a:solidFill>
                  <a:srgbClr val="000000"/>
                </a:solidFill>
                <a:latin typeface="JetBrains Mono" pitchFamily="2" charset="0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}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636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C51E-0865-41F8-B8E5-A6B7EF2EB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</a:t>
            </a:r>
            <a:r>
              <a:rPr lang="en-US" dirty="0" err="1"/>
              <a:t>trouver</a:t>
            </a:r>
            <a:r>
              <a:rPr lang="en-US" dirty="0"/>
              <a:t> des I/O ?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457F4-984C-4B7A-941A-90E7F98E7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Java, la nomenclature </a:t>
            </a:r>
            <a:r>
              <a:rPr lang="en-US" dirty="0" err="1"/>
              <a:t>est</a:t>
            </a:r>
            <a:r>
              <a:rPr lang="en-US" dirty="0"/>
              <a:t> : &lt;Type&gt;&lt;I/O&gt;Stream</a:t>
            </a:r>
          </a:p>
          <a:p>
            <a:endParaRPr lang="en-US" dirty="0"/>
          </a:p>
          <a:p>
            <a:r>
              <a:rPr lang="en-US" dirty="0" err="1"/>
              <a:t>FileInputStream</a:t>
            </a:r>
            <a:r>
              <a:rPr lang="en-US" dirty="0"/>
              <a:t> / </a:t>
            </a:r>
            <a:r>
              <a:rPr lang="en-US" dirty="0" err="1"/>
              <a:t>FileOutputStream</a:t>
            </a:r>
            <a:endParaRPr lang="en-US" dirty="0"/>
          </a:p>
          <a:p>
            <a:r>
              <a:rPr lang="en-US" dirty="0" err="1"/>
              <a:t>SocketInputStream</a:t>
            </a:r>
            <a:r>
              <a:rPr lang="en-US" dirty="0"/>
              <a:t> / </a:t>
            </a:r>
            <a:r>
              <a:rPr lang="en-US" dirty="0" err="1"/>
              <a:t>SocketOutputStream</a:t>
            </a:r>
            <a:endParaRPr lang="en-US" dirty="0"/>
          </a:p>
          <a:p>
            <a:r>
              <a:rPr lang="en-US" dirty="0" err="1"/>
              <a:t>ByteArrayInputStream</a:t>
            </a:r>
            <a:r>
              <a:rPr lang="en-US" dirty="0"/>
              <a:t> / </a:t>
            </a:r>
            <a:r>
              <a:rPr lang="en-US" dirty="0" err="1"/>
              <a:t>ByteArrayOutputStream</a:t>
            </a:r>
            <a:endParaRPr lang="en-US" dirty="0"/>
          </a:p>
          <a:p>
            <a:r>
              <a:rPr lang="en-US" dirty="0" err="1"/>
              <a:t>GzipInputStream</a:t>
            </a:r>
            <a:r>
              <a:rPr lang="en-US" dirty="0"/>
              <a:t> / </a:t>
            </a:r>
            <a:r>
              <a:rPr lang="en-US" dirty="0" err="1"/>
              <a:t>GzipOutputStream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6649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C671F-A394-4563-875F-833934C1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Ecrire</a:t>
            </a:r>
            <a:r>
              <a:rPr lang="en-US" dirty="0"/>
              <a:t> dans un </a:t>
            </a:r>
            <a:r>
              <a:rPr lang="en-US" dirty="0" err="1"/>
              <a:t>fichier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1F4995-5552-4B9E-B3F6-BE5A515A51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93169"/>
            <a:ext cx="1032366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public </a:t>
            </a: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void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writeFile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(String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filename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, String content)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000000"/>
                </a:solidFill>
                <a:latin typeface="JetBrains Mono" pitchFamily="2" charset="0"/>
              </a:rPr>
              <a:t>  </a:t>
            </a: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throws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Exception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FileOutputStream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fos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= 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FileOutputStream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filename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fos.write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content.getBytes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fos.close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}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023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D4CC-2304-4C59-B4CE-98AE7A6E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Lire un </a:t>
            </a:r>
            <a:r>
              <a:rPr lang="en-US" dirty="0" err="1"/>
              <a:t>fichier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7406DF-C160-4B8C-A3FB-954D5017D9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08503"/>
            <a:ext cx="1087669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public byte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[]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readFile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(String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filename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 </a:t>
            </a: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throws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Exception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FileInputStream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fis = 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FileInputStream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filename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byte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[] b = 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new byte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[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fis.available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()];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fis.read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(b);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000000"/>
                </a:solidFill>
                <a:latin typeface="JetBrains Mono" pitchFamily="2" charset="0"/>
              </a:rPr>
              <a:t> </a:t>
            </a:r>
            <a:r>
              <a:rPr lang="fr-FR" altLang="fr-FR" sz="2400" dirty="0" err="1">
                <a:solidFill>
                  <a:srgbClr val="000000"/>
                </a:solidFill>
                <a:latin typeface="JetBrains Mono" pitchFamily="2" charset="0"/>
              </a:rPr>
              <a:t>fis.close</a:t>
            </a:r>
            <a:r>
              <a:rPr lang="fr-FR" altLang="fr-FR" sz="2400" dirty="0">
                <a:solidFill>
                  <a:srgbClr val="000000"/>
                </a:solidFill>
                <a:latin typeface="JetBrains Mono" pitchFamily="2" charset="0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return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b;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}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05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DD337-1CA1-41FF-A1DD-2101D785E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I/O par </a:t>
            </a:r>
            <a:r>
              <a:rPr lang="en-US" dirty="0" err="1"/>
              <a:t>défaut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4B417-F2D2-4425-9ADF-337FADB2B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System.out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Ecrit</a:t>
            </a:r>
            <a:r>
              <a:rPr lang="en-US" dirty="0">
                <a:sym typeface="Wingdings" panose="05000000000000000000" pitchFamily="2" charset="2"/>
              </a:rPr>
              <a:t> dans la sortie standard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/>
              <a:t>System.err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Ecrit</a:t>
            </a:r>
            <a:r>
              <a:rPr lang="en-US" dirty="0">
                <a:sym typeface="Wingdings" panose="05000000000000000000" pitchFamily="2" charset="2"/>
              </a:rPr>
              <a:t> dans la sortie </a:t>
            </a:r>
            <a:r>
              <a:rPr lang="en-US" dirty="0" err="1">
                <a:sym typeface="Wingdings" panose="05000000000000000000" pitchFamily="2" charset="2"/>
              </a:rPr>
              <a:t>d’erreur</a:t>
            </a:r>
            <a:endParaRPr lang="fr-FR" dirty="0"/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System.in </a:t>
            </a:r>
            <a:r>
              <a:rPr lang="en-US" dirty="0">
                <a:sym typeface="Wingdings" panose="05000000000000000000" pitchFamily="2" charset="2"/>
              </a:rPr>
              <a:t> Lit </a:t>
            </a:r>
            <a:r>
              <a:rPr lang="en-US" dirty="0" err="1">
                <a:sym typeface="Wingdings" panose="05000000000000000000" pitchFamily="2" charset="2"/>
              </a:rPr>
              <a:t>depuis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l’entrée</a:t>
            </a:r>
            <a:r>
              <a:rPr lang="en-US" dirty="0">
                <a:sym typeface="Wingdings" panose="05000000000000000000" pitchFamily="2" charset="2"/>
              </a:rPr>
              <a:t> du process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Utilisation</a:t>
            </a:r>
            <a:r>
              <a:rPr lang="en-US" dirty="0">
                <a:sym typeface="Wingdings" panose="05000000000000000000" pitchFamily="2" charset="2"/>
              </a:rPr>
              <a:t> du </a:t>
            </a:r>
            <a:r>
              <a:rPr lang="en-US" dirty="0" err="1">
                <a:sym typeface="Wingdings" panose="05000000000000000000" pitchFamily="2" charset="2"/>
              </a:rPr>
              <a:t>PrintStream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7933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FB3B-7EDD-4A5A-BB8B-63FC35CF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filtres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5593E-B953-4426-AD22-F23545CC8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utilise</a:t>
            </a:r>
            <a:r>
              <a:rPr lang="en-US" dirty="0"/>
              <a:t> des </a:t>
            </a:r>
            <a:r>
              <a:rPr lang="en-US" dirty="0" err="1"/>
              <a:t>filtres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tant que </a:t>
            </a:r>
            <a:r>
              <a:rPr lang="en-US" dirty="0" err="1"/>
              <a:t>décorateurs</a:t>
            </a:r>
            <a:endParaRPr lang="en-US" dirty="0"/>
          </a:p>
          <a:p>
            <a:endParaRPr lang="en-US" dirty="0"/>
          </a:p>
          <a:p>
            <a:r>
              <a:rPr lang="en-US" dirty="0"/>
              <a:t>Un </a:t>
            </a:r>
            <a:r>
              <a:rPr lang="en-US" dirty="0" err="1"/>
              <a:t>décorateur</a:t>
            </a:r>
            <a:r>
              <a:rPr lang="en-US" dirty="0"/>
              <a:t> </a:t>
            </a:r>
            <a:r>
              <a:rPr lang="en-US" dirty="0" err="1"/>
              <a:t>nécessite</a:t>
            </a:r>
            <a:r>
              <a:rPr lang="en-US" dirty="0"/>
              <a:t> un </a:t>
            </a:r>
            <a:r>
              <a:rPr lang="en-US" dirty="0" err="1"/>
              <a:t>autre</a:t>
            </a:r>
            <a:r>
              <a:rPr lang="en-US" dirty="0"/>
              <a:t> flux I/O</a:t>
            </a:r>
          </a:p>
          <a:p>
            <a:endParaRPr lang="en-US" dirty="0"/>
          </a:p>
          <a:p>
            <a:r>
              <a:rPr lang="en-US" dirty="0"/>
              <a:t>Doit se lire / </a:t>
            </a:r>
            <a:r>
              <a:rPr lang="en-US" dirty="0" err="1"/>
              <a:t>écrire</a:t>
            </a:r>
            <a:r>
              <a:rPr lang="en-US" dirty="0"/>
              <a:t> dans le </a:t>
            </a:r>
            <a:r>
              <a:rPr lang="en-US" dirty="0" err="1"/>
              <a:t>même</a:t>
            </a:r>
            <a:r>
              <a:rPr lang="en-US" dirty="0"/>
              <a:t> </a:t>
            </a:r>
            <a:r>
              <a:rPr lang="en-US" dirty="0" err="1"/>
              <a:t>sens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0603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B8E3-087C-44CA-AAD4-B47AF602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GZIP un </a:t>
            </a:r>
            <a:r>
              <a:rPr lang="en-US" dirty="0" err="1"/>
              <a:t>fichier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109A0E-D133-490A-9CAC-7D5EDAC89C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39171"/>
            <a:ext cx="1032366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public </a:t>
            </a: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void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writeFile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(String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filename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, String content)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000000"/>
                </a:solidFill>
                <a:latin typeface="JetBrains Mono" pitchFamily="2" charset="0"/>
              </a:rPr>
              <a:t>  </a:t>
            </a: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throws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Exception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000000"/>
                </a:solidFill>
                <a:latin typeface="JetBrains Mono" pitchFamily="2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GZIPOutputStream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fos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= 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GZIPOutputStream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000000"/>
                </a:solidFill>
                <a:latin typeface="JetBrains Mono" pitchFamily="2" charset="0"/>
              </a:rPr>
              <a:t>    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FileOutputStream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filename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fos.write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content.getBytes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fos.close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}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15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440A-CD73-4112-882D-243E4784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Lire un </a:t>
            </a:r>
            <a:r>
              <a:rPr lang="en-US" dirty="0" err="1"/>
              <a:t>fichier</a:t>
            </a:r>
            <a:r>
              <a:rPr lang="en-US" dirty="0"/>
              <a:t> GZIP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BE8207-20F2-4524-B74B-A92B8F9170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54505"/>
            <a:ext cx="10876695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public byte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[]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readFile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(String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filename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 </a:t>
            </a: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throws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Exception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GZIPInputStream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fis = 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GZIPInputStream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000000"/>
                </a:solidFill>
                <a:latin typeface="JetBrains Mono" pitchFamily="2" charset="0"/>
              </a:rPr>
              <a:t>   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FileInputStream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filename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000000"/>
                </a:solidFill>
                <a:latin typeface="JetBrains Mono" pitchFamily="2" charset="0"/>
              </a:rPr>
              <a:t> 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byte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[] b = 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new byte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[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fis.available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()];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fis.read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(b);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fis.close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return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b;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}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182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161A-DD90-4839-B0B6-36936311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Accélérer</a:t>
            </a:r>
            <a:r>
              <a:rPr lang="en-US" dirty="0"/>
              <a:t> les entrées / sorties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C854D-BAA6-4061-B412-6894A8DE2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pour ne pas lire octet par octet</a:t>
            </a:r>
          </a:p>
          <a:p>
            <a:endParaRPr lang="en-US" dirty="0"/>
          </a:p>
          <a:p>
            <a:r>
              <a:rPr lang="fr-FR" dirty="0"/>
              <a:t>Utilisation des classes </a:t>
            </a:r>
            <a:r>
              <a:rPr lang="fr-FR" dirty="0" err="1"/>
              <a:t>BufferedInputStream</a:t>
            </a:r>
            <a:r>
              <a:rPr lang="fr-FR" dirty="0"/>
              <a:t> / </a:t>
            </a:r>
            <a:r>
              <a:rPr lang="fr-FR" dirty="0" err="1"/>
              <a:t>BufferedOutputStream</a:t>
            </a:r>
            <a:endParaRPr lang="fr-FR" dirty="0"/>
          </a:p>
          <a:p>
            <a:endParaRPr lang="fr-FR" dirty="0"/>
          </a:p>
          <a:p>
            <a:r>
              <a:rPr lang="fr-FR" dirty="0"/>
              <a:t>Définition d’une taille de buffer dans le constructeur</a:t>
            </a:r>
          </a:p>
        </p:txBody>
      </p:sp>
    </p:spTree>
    <p:extLst>
      <p:ext uri="{BB962C8B-B14F-4D97-AF65-F5344CB8AC3E}">
        <p14:creationId xmlns:p14="http://schemas.microsoft.com/office/powerpoint/2010/main" val="2663683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7323-A310-4F7C-82E4-627B9B74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sérialisation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DF6DC-19FA-400D-A5DF-56BB29204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sérialisation</a:t>
            </a:r>
            <a:r>
              <a:rPr lang="en-US" dirty="0"/>
              <a:t> </a:t>
            </a:r>
            <a:r>
              <a:rPr lang="en-US" dirty="0" err="1"/>
              <a:t>consiste</a:t>
            </a:r>
            <a:r>
              <a:rPr lang="en-US" dirty="0"/>
              <a:t> à lire / </a:t>
            </a:r>
            <a:r>
              <a:rPr lang="en-US" dirty="0" err="1"/>
              <a:t>écrire</a:t>
            </a:r>
            <a:r>
              <a:rPr lang="en-US" dirty="0"/>
              <a:t> un </a:t>
            </a:r>
            <a:r>
              <a:rPr lang="en-US" dirty="0" err="1"/>
              <a:t>objet</a:t>
            </a:r>
            <a:r>
              <a:rPr lang="en-US" dirty="0"/>
              <a:t> Java qui </a:t>
            </a:r>
            <a:r>
              <a:rPr lang="en-US" dirty="0" err="1"/>
              <a:t>implémente</a:t>
            </a:r>
            <a:r>
              <a:rPr lang="en-US" dirty="0"/>
              <a:t> </a:t>
            </a:r>
            <a:r>
              <a:rPr lang="en-US" dirty="0" err="1"/>
              <a:t>l’interface</a:t>
            </a:r>
            <a:r>
              <a:rPr lang="en-US" dirty="0"/>
              <a:t> Serializable</a:t>
            </a:r>
          </a:p>
          <a:p>
            <a:endParaRPr lang="en-US" dirty="0"/>
          </a:p>
          <a:p>
            <a:r>
              <a:rPr lang="en-US" dirty="0" err="1"/>
              <a:t>Utilisation</a:t>
            </a:r>
            <a:r>
              <a:rPr lang="en-US" dirty="0"/>
              <a:t> de </a:t>
            </a:r>
            <a:r>
              <a:rPr lang="en-US" dirty="0" err="1"/>
              <a:t>ObjectInputStream</a:t>
            </a:r>
            <a:r>
              <a:rPr lang="en-US" dirty="0"/>
              <a:t> / </a:t>
            </a:r>
            <a:r>
              <a:rPr lang="en-US" dirty="0" err="1"/>
              <a:t>ObjectOutputStream</a:t>
            </a:r>
            <a:endParaRPr lang="en-US" dirty="0"/>
          </a:p>
          <a:p>
            <a:endParaRPr lang="en-US" dirty="0"/>
          </a:p>
          <a:p>
            <a:r>
              <a:rPr lang="en-US" dirty="0"/>
              <a:t>Que se passe </a:t>
            </a:r>
            <a:r>
              <a:rPr lang="en-US" dirty="0" err="1"/>
              <a:t>t’il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</a:t>
            </a:r>
            <a:r>
              <a:rPr lang="en-US" dirty="0"/>
              <a:t> de </a:t>
            </a:r>
            <a:r>
              <a:rPr lang="en-US" dirty="0" err="1"/>
              <a:t>récursivité</a:t>
            </a:r>
            <a:r>
              <a:rPr lang="en-US" dirty="0"/>
              <a:t> ? A </a:t>
            </a:r>
            <a:r>
              <a:rPr lang="en-US" dirty="0">
                <a:sym typeface="Wingdings" panose="05000000000000000000" pitchFamily="2" charset="2"/>
              </a:rPr>
              <a:t> B  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706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318D-63F4-4609-9917-9119C02B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entrées / sorties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DA00-AF0D-4599-B41F-525AF9F6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 entrées sorties </a:t>
            </a:r>
            <a:r>
              <a:rPr lang="en-US" dirty="0" err="1"/>
              <a:t>sont</a:t>
            </a:r>
            <a:r>
              <a:rPr lang="en-US" dirty="0"/>
              <a:t> un ensemble </a:t>
            </a:r>
            <a:r>
              <a:rPr lang="en-US" dirty="0" err="1"/>
              <a:t>d’actions</a:t>
            </a:r>
            <a:r>
              <a:rPr lang="en-US" dirty="0"/>
              <a:t> qui </a:t>
            </a:r>
            <a:r>
              <a:rPr lang="en-US" dirty="0" err="1"/>
              <a:t>servent</a:t>
            </a:r>
            <a:r>
              <a:rPr lang="en-US" dirty="0"/>
              <a:t> à </a:t>
            </a:r>
            <a:r>
              <a:rPr lang="en-US" dirty="0" err="1"/>
              <a:t>recevoir</a:t>
            </a:r>
            <a:r>
              <a:rPr lang="en-US" dirty="0"/>
              <a:t> et </a:t>
            </a:r>
            <a:r>
              <a:rPr lang="en-US" dirty="0" err="1"/>
              <a:t>produire</a:t>
            </a:r>
            <a:r>
              <a:rPr lang="en-US" dirty="0"/>
              <a:t> 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quelque</a:t>
            </a:r>
            <a:r>
              <a:rPr lang="en-US" dirty="0"/>
              <a:t> </a:t>
            </a:r>
            <a:r>
              <a:rPr lang="en-US" dirty="0" err="1"/>
              <a:t>soit</a:t>
            </a:r>
            <a:r>
              <a:rPr lang="en-US" dirty="0"/>
              <a:t> le type </a:t>
            </a:r>
            <a:r>
              <a:rPr lang="en-US" dirty="0" err="1"/>
              <a:t>d’interaction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0409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E614-1035-446F-94AA-94B3BBE4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Ecrire</a:t>
            </a:r>
            <a:r>
              <a:rPr lang="en-US" dirty="0"/>
              <a:t> un </a:t>
            </a:r>
            <a:r>
              <a:rPr lang="en-US" dirty="0" err="1"/>
              <a:t>objet</a:t>
            </a:r>
            <a:r>
              <a:rPr lang="en-US" dirty="0"/>
              <a:t> Java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AB8119-FD42-478A-B615-463721427A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39171"/>
            <a:ext cx="922400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public </a:t>
            </a: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void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writeFile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(String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filename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000000"/>
                </a:solidFill>
                <a:latin typeface="JetBrains Mono" pitchFamily="2" charset="0"/>
              </a:rPr>
              <a:t>				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ArrayList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&lt;String&gt; content)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000000"/>
                </a:solidFill>
                <a:latin typeface="JetBrains Mono" pitchFamily="2" charset="0"/>
              </a:rPr>
              <a:t>	</a:t>
            </a: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throws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Exception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ObjectOutputStream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fos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= 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ObjectOutputStream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000000"/>
                </a:solidFill>
                <a:latin typeface="JetBrains Mono" pitchFamily="2" charset="0"/>
              </a:rPr>
              <a:t>	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FileOutputStream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filename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000000"/>
                </a:solidFill>
                <a:latin typeface="JetBrains Mono" pitchFamily="2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fos.writeObject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(content);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fos.close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}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74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4BAB-5401-4833-A08E-11CE91E0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Lire un </a:t>
            </a:r>
            <a:r>
              <a:rPr lang="en-US" dirty="0" err="1"/>
              <a:t>objet</a:t>
            </a:r>
            <a:r>
              <a:rPr lang="en-US" dirty="0"/>
              <a:t> Java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9997B0-F45A-4F66-9624-0CF90519A2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39171"/>
            <a:ext cx="10876695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public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List&lt;String&gt;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readFile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(String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filename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000000"/>
                </a:solidFill>
                <a:latin typeface="JetBrains Mono" pitchFamily="2" charset="0"/>
              </a:rPr>
              <a:t>  </a:t>
            </a: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throws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Exception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ObjectInputStream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fis = 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ObjectInputStream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000000"/>
                </a:solidFill>
                <a:latin typeface="JetBrains Mono" pitchFamily="2" charset="0"/>
              </a:rPr>
              <a:t>	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FileInputStream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filename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List&lt;String&gt;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= 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ArrayList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&lt;String&gt;)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fis.readObject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fis.close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return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}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24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125B4-56F9-4EE0-A626-89D73BB3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Créer</a:t>
            </a:r>
            <a:r>
              <a:rPr lang="en-US" dirty="0"/>
              <a:t> son propre </a:t>
            </a:r>
            <a:r>
              <a:rPr lang="en-US" dirty="0" err="1"/>
              <a:t>filtre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CF65D-4378-4ECE-AEE3-9C3D2ACCD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Créer</a:t>
            </a:r>
            <a:r>
              <a:rPr lang="en-US" dirty="0"/>
              <a:t> deux classes </a:t>
            </a:r>
            <a:r>
              <a:rPr lang="en-US" dirty="0" err="1"/>
              <a:t>héritant</a:t>
            </a:r>
            <a:r>
              <a:rPr lang="en-US" dirty="0"/>
              <a:t> de : </a:t>
            </a:r>
          </a:p>
          <a:p>
            <a:endParaRPr lang="fr-FR" dirty="0"/>
          </a:p>
          <a:p>
            <a:r>
              <a:rPr lang="fr-FR" dirty="0" err="1"/>
              <a:t>FilterInputStream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FilterOutputStream</a:t>
            </a: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5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460F-E55D-4344-9A5C-6D0B1E48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SumInputStream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E5B6F2-81EE-41B8-83ED-40DF0DB376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3673"/>
            <a:ext cx="7766870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public class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SumInputStream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extends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FilterInputStream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private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final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int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itchFamily="2" charset="0"/>
              </a:rPr>
              <a:t>sum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SumInputStream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InputStream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in,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int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sum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 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super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(in);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this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.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itchFamily="2" charset="0"/>
              </a:rPr>
              <a:t>sum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=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sum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@Override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public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int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read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()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throws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IOException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int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val =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super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.read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();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return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itchFamily="2" charset="0"/>
              </a:rPr>
              <a:t>sum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+ val;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}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785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9875-7F34-444E-AD4C-B18FAF3B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NIO2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4A946-BDCE-414D-B095-3C6709F44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Depuis</a:t>
            </a:r>
            <a:r>
              <a:rPr lang="en-US" dirty="0"/>
              <a:t> Java 7, des </a:t>
            </a:r>
            <a:r>
              <a:rPr lang="en-US" dirty="0" err="1"/>
              <a:t>nouvelles</a:t>
            </a:r>
            <a:r>
              <a:rPr lang="en-US" dirty="0"/>
              <a:t> API I/O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</a:t>
            </a:r>
            <a:r>
              <a:rPr lang="en-US" dirty="0" err="1"/>
              <a:t>introduites</a:t>
            </a:r>
            <a:endParaRPr lang="en-US" dirty="0"/>
          </a:p>
          <a:p>
            <a:endParaRPr lang="en-US" dirty="0"/>
          </a:p>
          <a:p>
            <a:r>
              <a:rPr lang="fr-FR" dirty="0"/>
              <a:t>Support des liens symboliques / physiques</a:t>
            </a:r>
          </a:p>
          <a:p>
            <a:r>
              <a:rPr lang="fr-FR" dirty="0"/>
              <a:t>Parcours de répertoire avec filtre</a:t>
            </a:r>
          </a:p>
          <a:p>
            <a:r>
              <a:rPr lang="fr-FR" dirty="0"/>
              <a:t>Gestion des attributs RWX POSIX</a:t>
            </a:r>
          </a:p>
          <a:p>
            <a:r>
              <a:rPr lang="fr-FR" dirty="0" err="1"/>
              <a:t>WatchService</a:t>
            </a:r>
            <a:endParaRPr lang="fr-FR" dirty="0"/>
          </a:p>
          <a:p>
            <a:r>
              <a:rPr lang="fr-FR" dirty="0"/>
              <a:t>Copie / déplacement de fichiers</a:t>
            </a:r>
          </a:p>
        </p:txBody>
      </p:sp>
    </p:spTree>
    <p:extLst>
      <p:ext uri="{BB962C8B-B14F-4D97-AF65-F5344CB8AC3E}">
        <p14:creationId xmlns:p14="http://schemas.microsoft.com/office/powerpoint/2010/main" val="3912262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7A543-DB6E-4799-A523-3BD9E0C0F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de NIO2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5B9C2-CE8A-48B1-BAD3-94EFD9A3A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egoe UI" panose="020B0502040204020203" pitchFamily="34" charset="0"/>
              </a:rPr>
              <a:t>Path : encapsule un chemin dans le système de fichiers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egoe UI" panose="020B0502040204020203" pitchFamily="34" charset="0"/>
              </a:rPr>
              <a:t>Files : contient des méthodes statiques pour manipuler les éléments du système de fichiers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b="0" i="0" dirty="0" err="1">
                <a:effectLst/>
                <a:latin typeface="Segoe UI" panose="020B0502040204020203" pitchFamily="34" charset="0"/>
              </a:rPr>
              <a:t>FileSystemProvider</a:t>
            </a:r>
            <a:r>
              <a:rPr lang="fr-FR" b="0" i="0" dirty="0">
                <a:effectLst/>
                <a:latin typeface="Segoe UI" panose="020B0502040204020203" pitchFamily="34" charset="0"/>
              </a:rPr>
              <a:t> : service provider qui interagit avec le système de fichiers sous-jacent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b="0" i="0" dirty="0" err="1">
                <a:effectLst/>
                <a:latin typeface="Segoe UI" panose="020B0502040204020203" pitchFamily="34" charset="0"/>
              </a:rPr>
              <a:t>FileSystem</a:t>
            </a:r>
            <a:r>
              <a:rPr lang="fr-FR" b="0" i="0" dirty="0">
                <a:effectLst/>
                <a:latin typeface="Segoe UI" panose="020B0502040204020203" pitchFamily="34" charset="0"/>
              </a:rPr>
              <a:t> : encapsule un système de fichiers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b="0" i="0" dirty="0" err="1">
                <a:effectLst/>
                <a:latin typeface="Segoe UI" panose="020B0502040204020203" pitchFamily="34" charset="0"/>
              </a:rPr>
              <a:t>FileSystems</a:t>
            </a:r>
            <a:r>
              <a:rPr lang="fr-FR" b="0" i="0" dirty="0">
                <a:effectLst/>
                <a:latin typeface="Segoe UI" panose="020B0502040204020203" pitchFamily="34" charset="0"/>
              </a:rPr>
              <a:t> : fabrique qui permet de créer une instance de </a:t>
            </a:r>
            <a:r>
              <a:rPr lang="fr-FR" b="0" i="0" dirty="0" err="1">
                <a:effectLst/>
                <a:latin typeface="Segoe UI" panose="020B0502040204020203" pitchFamily="34" charset="0"/>
              </a:rPr>
              <a:t>FileSystem</a:t>
            </a:r>
            <a:endParaRPr lang="fr-FR" b="0" i="0" dirty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6167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EF1F-2D9B-4303-A1E0-B72699B8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L’interface</a:t>
            </a:r>
            <a:r>
              <a:rPr lang="en-US" dirty="0"/>
              <a:t> Path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DE0E-2C5F-4E9F-8739-79E1B5D7D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Représente</a:t>
            </a:r>
            <a:r>
              <a:rPr lang="en-US" dirty="0"/>
              <a:t> un chemin (</a:t>
            </a:r>
            <a:r>
              <a:rPr lang="en-US" dirty="0" err="1"/>
              <a:t>fichier</a:t>
            </a:r>
            <a:r>
              <a:rPr lang="en-US" dirty="0"/>
              <a:t>, repertoire, lien …)</a:t>
            </a:r>
          </a:p>
          <a:p>
            <a:endParaRPr lang="en-US" dirty="0"/>
          </a:p>
          <a:p>
            <a:r>
              <a:rPr lang="en-US" dirty="0"/>
              <a:t>Est </a:t>
            </a:r>
            <a:r>
              <a:rPr lang="en-US" dirty="0" err="1"/>
              <a:t>Immuable</a:t>
            </a:r>
            <a:r>
              <a:rPr lang="en-US" dirty="0"/>
              <a:t>, Comparable, Watchable, </a:t>
            </a:r>
            <a:r>
              <a:rPr lang="en-US" dirty="0" err="1"/>
              <a:t>Iterable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Utilisation</a:t>
            </a:r>
            <a:r>
              <a:rPr lang="en-US" dirty="0"/>
              <a:t> de Paths pour </a:t>
            </a:r>
            <a:r>
              <a:rPr lang="en-US" dirty="0" err="1"/>
              <a:t>créer</a:t>
            </a:r>
            <a:r>
              <a:rPr lang="en-US" dirty="0"/>
              <a:t> un chemin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8113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22F8-BA18-4836-8DDB-B1843408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Création</a:t>
            </a:r>
            <a:r>
              <a:rPr lang="en-US" dirty="0"/>
              <a:t> de Path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8B28C3-E9D6-44EA-8BB3-A181F4408F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616" y="2631560"/>
            <a:ext cx="11982768" cy="28315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Path chemin1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Paths.</a:t>
            </a:r>
            <a:r>
              <a:rPr kumimoji="0" lang="fr-FR" altLang="fr-FR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"app/monfichier.txt"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Path chemin2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Paths.</a:t>
            </a:r>
            <a:r>
              <a:rPr kumimoji="0" lang="fr-FR" altLang="fr-FR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000000"/>
                </a:solidFill>
                <a:latin typeface="JetBrains Mono" pitchFamily="2" charset="0"/>
              </a:rPr>
              <a:t>	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URI.</a:t>
            </a:r>
            <a:r>
              <a:rPr kumimoji="0" lang="fr-FR" altLang="fr-FR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create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"file:///app/monfichier.txt"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Path chemin3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Paths.</a:t>
            </a:r>
            <a:r>
              <a:rPr kumimoji="0" lang="fr-FR" altLang="fr-FR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System.</a:t>
            </a:r>
            <a:r>
              <a:rPr kumimoji="0" lang="fr-FR" altLang="fr-FR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getProperty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</a:t>
            </a: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java.io.tmpdir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000000"/>
                </a:solidFill>
                <a:latin typeface="JetBrains Mono" pitchFamily="2" charset="0"/>
              </a:rPr>
              <a:t>	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"monfichier.txt"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);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526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D1405-FFA4-4220-B69D-F0F8CC524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Classe</a:t>
            </a:r>
            <a:r>
              <a:rPr lang="en-US" dirty="0"/>
              <a:t> Files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93137-041A-457E-9C80-6183EBACD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Possède</a:t>
            </a:r>
            <a:r>
              <a:rPr lang="en-US" dirty="0"/>
              <a:t> plein de </a:t>
            </a:r>
            <a:r>
              <a:rPr lang="en-US" dirty="0" err="1"/>
              <a:t>méthodes</a:t>
            </a:r>
            <a:r>
              <a:rPr lang="en-US" dirty="0"/>
              <a:t> </a:t>
            </a:r>
            <a:r>
              <a:rPr lang="en-US" dirty="0" err="1"/>
              <a:t>utilitaires</a:t>
            </a:r>
            <a:r>
              <a:rPr lang="en-US" dirty="0"/>
              <a:t> static</a:t>
            </a:r>
          </a:p>
          <a:p>
            <a:r>
              <a:rPr lang="en-US" dirty="0" err="1"/>
              <a:t>Création</a:t>
            </a:r>
            <a:r>
              <a:rPr lang="en-US" dirty="0"/>
              <a:t> (repertoire, </a:t>
            </a:r>
            <a:r>
              <a:rPr lang="en-US" dirty="0" err="1"/>
              <a:t>fichier</a:t>
            </a:r>
            <a:r>
              <a:rPr lang="en-US" dirty="0"/>
              <a:t> …)</a:t>
            </a:r>
          </a:p>
          <a:p>
            <a:r>
              <a:rPr lang="en-US" dirty="0"/>
              <a:t>Manipulation (delete, copy, move …)</a:t>
            </a:r>
          </a:p>
          <a:p>
            <a:r>
              <a:rPr lang="en-US" dirty="0"/>
              <a:t>Type (</a:t>
            </a:r>
            <a:r>
              <a:rPr lang="en-US" dirty="0" err="1"/>
              <a:t>est</a:t>
            </a:r>
            <a:r>
              <a:rPr lang="en-US" dirty="0"/>
              <a:t> un </a:t>
            </a:r>
            <a:r>
              <a:rPr lang="en-US" dirty="0" err="1"/>
              <a:t>fichier</a:t>
            </a:r>
            <a:r>
              <a:rPr lang="en-US" dirty="0"/>
              <a:t>, </a:t>
            </a:r>
            <a:r>
              <a:rPr lang="en-US" dirty="0" err="1"/>
              <a:t>est</a:t>
            </a:r>
            <a:r>
              <a:rPr lang="en-US" dirty="0"/>
              <a:t> un repertoire, …)</a:t>
            </a:r>
          </a:p>
          <a:p>
            <a:r>
              <a:rPr lang="en-US" dirty="0" err="1"/>
              <a:t>Métadonnées</a:t>
            </a:r>
            <a:r>
              <a:rPr lang="en-US" dirty="0"/>
              <a:t> (permission 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3322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AE51-FCD7-4D8E-97B3-14D5981C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Quelques</a:t>
            </a:r>
            <a:r>
              <a:rPr lang="en-US" dirty="0"/>
              <a:t> </a:t>
            </a:r>
            <a:r>
              <a:rPr lang="en-US" dirty="0" err="1"/>
              <a:t>méthodes</a:t>
            </a:r>
            <a:r>
              <a:rPr lang="en-US" dirty="0"/>
              <a:t> de Files</a:t>
            </a:r>
            <a:endParaRPr lang="fr-FR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5D30ECC-F516-4F61-B496-595144029D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77617"/>
            <a:ext cx="10280378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Path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Paths.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"source.txt"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byte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[] content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Files.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readAllBytes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List&lt;String&gt;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lines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Files.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readAllLines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Files.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write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,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"salut"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getBytes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());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Files.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copy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Paths.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"destination.txt"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Files.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move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Paths.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"destination.txt"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Files.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createDirectory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Paths.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dir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Files.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createFile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Paths.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"newfile.txt"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));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362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C51E-0865-41F8-B8E5-A6B7EF2EB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entrées / sorties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457F4-984C-4B7A-941A-90E7F98E7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Entrer</a:t>
            </a:r>
            <a:r>
              <a:rPr lang="en-US" dirty="0"/>
              <a:t> / consulter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valeur</a:t>
            </a:r>
            <a:endParaRPr lang="en-US" dirty="0"/>
          </a:p>
          <a:p>
            <a:endParaRPr lang="en-US" dirty="0"/>
          </a:p>
          <a:p>
            <a:r>
              <a:rPr lang="en-US" dirty="0"/>
              <a:t>Lire / </a:t>
            </a:r>
            <a:r>
              <a:rPr lang="en-US" dirty="0" err="1"/>
              <a:t>écrire</a:t>
            </a:r>
            <a:r>
              <a:rPr lang="en-US" dirty="0"/>
              <a:t> dans un </a:t>
            </a:r>
            <a:r>
              <a:rPr lang="en-US" dirty="0" err="1"/>
              <a:t>fichier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Envoyer</a:t>
            </a:r>
            <a:r>
              <a:rPr lang="en-US" dirty="0"/>
              <a:t> / </a:t>
            </a:r>
            <a:r>
              <a:rPr lang="en-US" dirty="0" err="1"/>
              <a:t>recevoir</a:t>
            </a:r>
            <a:r>
              <a:rPr lang="en-US" dirty="0"/>
              <a:t> un message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7015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00A1-D5EB-4CAB-94D5-BB5B7769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Parcourir</a:t>
            </a:r>
            <a:r>
              <a:rPr lang="en-US" dirty="0"/>
              <a:t> un </a:t>
            </a:r>
            <a:r>
              <a:rPr lang="en-US" dirty="0" err="1"/>
              <a:t>répertoire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72A5E3-4D74-41A3-B130-845B106684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46729"/>
            <a:ext cx="9635971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Path directory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Paths.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"directory"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try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DirectoryStream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&lt;Path&gt;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stream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000000"/>
                </a:solidFill>
                <a:latin typeface="JetBrains Mono" pitchFamily="2" charset="0"/>
              </a:rPr>
              <a:t>	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Files.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newDirectoryStream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(directory))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Iterator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&lt;Path&gt;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iterator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stream.iterator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while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iterator.hasNext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())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Path p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iterator.next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System.</a:t>
            </a:r>
            <a:r>
              <a:rPr kumimoji="0" lang="fr-FR" altLang="fr-FR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itchFamily="2" charset="0"/>
              </a:rPr>
              <a:t>out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.println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(p);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}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868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B4DB-377F-4AF0-959D-D2EE678F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BAA06-EFEE-473D-996A-10D6AA60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 flux Java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fait de manière simple et </a:t>
            </a:r>
            <a:r>
              <a:rPr lang="en-US" dirty="0" err="1"/>
              <a:t>élégante</a:t>
            </a:r>
            <a:endParaRPr lang="en-US" dirty="0"/>
          </a:p>
          <a:p>
            <a:endParaRPr lang="en-US" dirty="0"/>
          </a:p>
          <a:p>
            <a:r>
              <a:rPr lang="en-US" dirty="0"/>
              <a:t>Les </a:t>
            </a:r>
            <a:r>
              <a:rPr lang="en-US" dirty="0" err="1"/>
              <a:t>nouvelles</a:t>
            </a:r>
            <a:r>
              <a:rPr lang="en-US" dirty="0"/>
              <a:t> API </a:t>
            </a:r>
            <a:r>
              <a:rPr lang="en-US" dirty="0" err="1"/>
              <a:t>facilitent</a:t>
            </a:r>
            <a:r>
              <a:rPr lang="en-US" dirty="0"/>
              <a:t> les I/O</a:t>
            </a:r>
          </a:p>
          <a:p>
            <a:endParaRPr lang="en-US" dirty="0"/>
          </a:p>
          <a:p>
            <a:r>
              <a:rPr lang="en-US" dirty="0"/>
              <a:t>Encore plein </a:t>
            </a:r>
            <a:r>
              <a:rPr lang="en-US" dirty="0" err="1"/>
              <a:t>d’autres</a:t>
            </a:r>
            <a:r>
              <a:rPr lang="en-US" dirty="0"/>
              <a:t> à </a:t>
            </a:r>
            <a:r>
              <a:rPr lang="en-US" dirty="0" err="1"/>
              <a:t>découvrir</a:t>
            </a:r>
            <a:r>
              <a:rPr lang="en-US" dirty="0"/>
              <a:t> (</a:t>
            </a:r>
            <a:r>
              <a:rPr lang="en-US" dirty="0" err="1"/>
              <a:t>asynchrone</a:t>
            </a:r>
            <a:r>
              <a:rPr lang="en-US"/>
              <a:t>, channel, 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041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C51E-0865-41F8-B8E5-A6B7EF2EB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entrées / sorties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457F4-984C-4B7A-941A-90E7F98E7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 flux </a:t>
            </a:r>
            <a:r>
              <a:rPr lang="en-US" dirty="0" err="1"/>
              <a:t>encapsulent</a:t>
            </a:r>
            <a:r>
              <a:rPr lang="en-US" dirty="0"/>
              <a:t> </a:t>
            </a:r>
            <a:r>
              <a:rPr lang="en-US" dirty="0" err="1"/>
              <a:t>l’envoi</a:t>
            </a:r>
            <a:r>
              <a:rPr lang="en-US" dirty="0"/>
              <a:t> et la </a:t>
            </a:r>
            <a:r>
              <a:rPr lang="en-US" dirty="0" err="1"/>
              <a:t>réception</a:t>
            </a:r>
            <a:r>
              <a:rPr lang="en-US" dirty="0"/>
              <a:t> de </a:t>
            </a:r>
            <a:r>
              <a:rPr lang="en-US" dirty="0" err="1"/>
              <a:t>données</a:t>
            </a:r>
            <a:endParaRPr lang="en-US" dirty="0"/>
          </a:p>
          <a:p>
            <a:endParaRPr lang="en-US" dirty="0"/>
          </a:p>
          <a:p>
            <a:r>
              <a:rPr lang="fr-FR" dirty="0"/>
              <a:t>Le support sous-jacent est masqué</a:t>
            </a:r>
          </a:p>
          <a:p>
            <a:endParaRPr lang="fr-FR" dirty="0"/>
          </a:p>
          <a:p>
            <a:r>
              <a:rPr lang="fr-FR" dirty="0"/>
              <a:t>Les données sont traitées séquentiellement</a:t>
            </a:r>
          </a:p>
        </p:txBody>
      </p:sp>
    </p:spTree>
    <p:extLst>
      <p:ext uri="{BB962C8B-B14F-4D97-AF65-F5344CB8AC3E}">
        <p14:creationId xmlns:p14="http://schemas.microsoft.com/office/powerpoint/2010/main" val="232807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C51E-0865-41F8-B8E5-A6B7EF2EB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entrées / sorties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457F4-984C-4B7A-941A-90E7F98E7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 </a:t>
            </a:r>
            <a:r>
              <a:rPr lang="en-US" dirty="0" err="1"/>
              <a:t>gère</a:t>
            </a:r>
            <a:r>
              <a:rPr lang="en-US" dirty="0"/>
              <a:t> les I/O </a:t>
            </a:r>
            <a:r>
              <a:rPr lang="en-US" dirty="0" err="1"/>
              <a:t>selon</a:t>
            </a:r>
            <a:r>
              <a:rPr lang="en-US" dirty="0"/>
              <a:t> deux types de classes 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Le </a:t>
            </a:r>
            <a:r>
              <a:rPr lang="en-US" dirty="0" err="1">
                <a:sym typeface="Wingdings" panose="05000000000000000000" pitchFamily="2" charset="2"/>
              </a:rPr>
              <a:t>sens</a:t>
            </a:r>
            <a:r>
              <a:rPr lang="en-US" dirty="0">
                <a:sym typeface="Wingdings" panose="05000000000000000000" pitchFamily="2" charset="2"/>
              </a:rPr>
              <a:t> du flux et son type de </a:t>
            </a:r>
            <a:r>
              <a:rPr lang="en-US" dirty="0" err="1">
                <a:sym typeface="Wingdings" panose="05000000000000000000" pitchFamily="2" charset="2"/>
              </a:rPr>
              <a:t>données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La </a:t>
            </a:r>
            <a:r>
              <a:rPr lang="en-US" dirty="0" err="1">
                <a:sym typeface="Wingdings" panose="05000000000000000000" pitchFamily="2" charset="2"/>
              </a:rPr>
              <a:t>fonctionnalité</a:t>
            </a:r>
            <a:r>
              <a:rPr lang="en-US" dirty="0">
                <a:sym typeface="Wingdings" panose="05000000000000000000" pitchFamily="2" charset="2"/>
              </a:rPr>
              <a:t> (compression, serialization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86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C51E-0865-41F8-B8E5-A6B7EF2EB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types de flux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457F4-984C-4B7A-941A-90E7F98E7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existe</a:t>
            </a:r>
            <a:r>
              <a:rPr lang="en-US" dirty="0"/>
              <a:t> deux types de flux :</a:t>
            </a:r>
          </a:p>
          <a:p>
            <a:endParaRPr lang="en-US" dirty="0"/>
          </a:p>
          <a:p>
            <a:r>
              <a:rPr lang="en-US" dirty="0"/>
              <a:t>Flux </a:t>
            </a:r>
            <a:r>
              <a:rPr lang="en-US" dirty="0" err="1"/>
              <a:t>d’octets</a:t>
            </a:r>
            <a:r>
              <a:rPr lang="en-US" dirty="0"/>
              <a:t> : </a:t>
            </a:r>
            <a:r>
              <a:rPr lang="en-US" dirty="0" err="1"/>
              <a:t>InputStream</a:t>
            </a:r>
            <a:r>
              <a:rPr lang="en-US" dirty="0"/>
              <a:t> / </a:t>
            </a:r>
            <a:r>
              <a:rPr lang="en-US" dirty="0" err="1"/>
              <a:t>OutputStream</a:t>
            </a:r>
            <a:endParaRPr lang="en-US" dirty="0"/>
          </a:p>
          <a:p>
            <a:endParaRPr lang="en-US" dirty="0"/>
          </a:p>
          <a:p>
            <a:r>
              <a:rPr lang="en-US" dirty="0"/>
              <a:t>Flux de </a:t>
            </a:r>
            <a:r>
              <a:rPr lang="en-US" dirty="0" err="1"/>
              <a:t>caractères</a:t>
            </a:r>
            <a:r>
              <a:rPr lang="en-US" dirty="0"/>
              <a:t> : Reader / Writer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083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C51E-0865-41F8-B8E5-A6B7EF2EB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types de flux : </a:t>
            </a:r>
            <a:r>
              <a:rPr lang="en-US" dirty="0" err="1"/>
              <a:t>InputStream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457F4-984C-4B7A-941A-90E7F98E7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read() </a:t>
            </a:r>
            <a:r>
              <a:rPr lang="en-US" dirty="0">
                <a:sym typeface="Wingdings" panose="05000000000000000000" pitchFamily="2" charset="2"/>
              </a:rPr>
              <a:t> Lit 1 byte</a:t>
            </a:r>
          </a:p>
          <a:p>
            <a:r>
              <a:rPr lang="en-US" dirty="0">
                <a:sym typeface="Wingdings" panose="05000000000000000000" pitchFamily="2" charset="2"/>
              </a:rPr>
              <a:t>int read(byte[] b)  </a:t>
            </a:r>
            <a:r>
              <a:rPr lang="en-US" dirty="0" err="1">
                <a:sym typeface="Wingdings" panose="05000000000000000000" pitchFamily="2" charset="2"/>
              </a:rPr>
              <a:t>Remplit</a:t>
            </a:r>
            <a:r>
              <a:rPr lang="en-US" dirty="0">
                <a:sym typeface="Wingdings" panose="05000000000000000000" pitchFamily="2" charset="2"/>
              </a:rPr>
              <a:t> le tableau </a:t>
            </a:r>
            <a:r>
              <a:rPr lang="en-US" dirty="0" err="1">
                <a:sym typeface="Wingdings" panose="05000000000000000000" pitchFamily="2" charset="2"/>
              </a:rPr>
              <a:t>d’octet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long skip(long n)  </a:t>
            </a:r>
            <a:r>
              <a:rPr lang="en-US" dirty="0" err="1">
                <a:sym typeface="Wingdings" panose="05000000000000000000" pitchFamily="2" charset="2"/>
              </a:rPr>
              <a:t>Saute</a:t>
            </a:r>
            <a:r>
              <a:rPr lang="en-US" dirty="0">
                <a:sym typeface="Wingdings" panose="05000000000000000000" pitchFamily="2" charset="2"/>
              </a:rPr>
              <a:t> n octets</a:t>
            </a:r>
          </a:p>
          <a:p>
            <a:r>
              <a:rPr lang="en-US" dirty="0">
                <a:sym typeface="Wingdings" panose="05000000000000000000" pitchFamily="2" charset="2"/>
              </a:rPr>
              <a:t>int available() Le </a:t>
            </a:r>
            <a:r>
              <a:rPr lang="en-US" dirty="0" err="1">
                <a:sym typeface="Wingdings" panose="05000000000000000000" pitchFamily="2" charset="2"/>
              </a:rPr>
              <a:t>nombre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d’octets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disponibles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void close()  </a:t>
            </a:r>
            <a:r>
              <a:rPr lang="en-US" dirty="0" err="1">
                <a:sym typeface="Wingdings" panose="05000000000000000000" pitchFamily="2" charset="2"/>
              </a:rPr>
              <a:t>Ferme</a:t>
            </a:r>
            <a:r>
              <a:rPr lang="en-US" dirty="0">
                <a:sym typeface="Wingdings" panose="05000000000000000000" pitchFamily="2" charset="2"/>
              </a:rPr>
              <a:t> le flux et </a:t>
            </a:r>
            <a:r>
              <a:rPr lang="en-US" dirty="0" err="1">
                <a:sym typeface="Wingdings" panose="05000000000000000000" pitchFamily="2" charset="2"/>
              </a:rPr>
              <a:t>libère</a:t>
            </a:r>
            <a:r>
              <a:rPr lang="en-US" dirty="0">
                <a:sym typeface="Wingdings" panose="05000000000000000000" pitchFamily="2" charset="2"/>
              </a:rPr>
              <a:t> les </a:t>
            </a:r>
            <a:r>
              <a:rPr lang="en-US" dirty="0" err="1">
                <a:sym typeface="Wingdings" panose="05000000000000000000" pitchFamily="2" charset="2"/>
              </a:rPr>
              <a:t>ressources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858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C51E-0865-41F8-B8E5-A6B7EF2EB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types de flux : </a:t>
            </a:r>
            <a:r>
              <a:rPr lang="en-US" dirty="0" err="1"/>
              <a:t>OutputStream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457F4-984C-4B7A-941A-90E7F98E7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write(byte b)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Ecrit</a:t>
            </a:r>
            <a:r>
              <a:rPr lang="en-US" dirty="0">
                <a:sym typeface="Wingdings" panose="05000000000000000000" pitchFamily="2" charset="2"/>
              </a:rPr>
              <a:t> 1 octet</a:t>
            </a:r>
            <a:endParaRPr lang="en-US" dirty="0"/>
          </a:p>
          <a:p>
            <a:endParaRPr lang="en-US" dirty="0"/>
          </a:p>
          <a:p>
            <a:r>
              <a:rPr lang="en-US" dirty="0"/>
              <a:t>void write(byte[] b)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err="1">
                <a:sym typeface="Wingdings" panose="05000000000000000000" pitchFamily="2" charset="2"/>
              </a:rPr>
              <a:t>Ecrit</a:t>
            </a:r>
            <a:r>
              <a:rPr lang="en-US" dirty="0">
                <a:sym typeface="Wingdings" panose="05000000000000000000" pitchFamily="2" charset="2"/>
              </a:rPr>
              <a:t> le tableau </a:t>
            </a:r>
            <a:r>
              <a:rPr lang="en-US" dirty="0" err="1">
                <a:sym typeface="Wingdings" panose="05000000000000000000" pitchFamily="2" charset="2"/>
              </a:rPr>
              <a:t>d’octet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void flush()  Vide les buffers et force </a:t>
            </a:r>
            <a:r>
              <a:rPr lang="en-US" dirty="0" err="1">
                <a:sym typeface="Wingdings" panose="05000000000000000000" pitchFamily="2" charset="2"/>
              </a:rPr>
              <a:t>l’écriture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void close()  </a:t>
            </a:r>
            <a:r>
              <a:rPr lang="en-US" dirty="0" err="1">
                <a:sym typeface="Wingdings" panose="05000000000000000000" pitchFamily="2" charset="2"/>
              </a:rPr>
              <a:t>Ferme</a:t>
            </a:r>
            <a:r>
              <a:rPr lang="en-US" dirty="0">
                <a:sym typeface="Wingdings" panose="05000000000000000000" pitchFamily="2" charset="2"/>
              </a:rPr>
              <a:t> le flux et </a:t>
            </a:r>
            <a:r>
              <a:rPr lang="en-US" dirty="0" err="1">
                <a:sym typeface="Wingdings" panose="05000000000000000000" pitchFamily="2" charset="2"/>
              </a:rPr>
              <a:t>libère</a:t>
            </a:r>
            <a:r>
              <a:rPr lang="en-US" dirty="0">
                <a:sym typeface="Wingdings" panose="05000000000000000000" pitchFamily="2" charset="2"/>
              </a:rPr>
              <a:t> les </a:t>
            </a:r>
            <a:r>
              <a:rPr lang="en-US" dirty="0" err="1">
                <a:sym typeface="Wingdings" panose="05000000000000000000" pitchFamily="2" charset="2"/>
              </a:rPr>
              <a:t>ressources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94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CF11-D73D-4BB9-BF16-1039F924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Exemple</a:t>
            </a:r>
            <a:r>
              <a:rPr lang="en-US" dirty="0"/>
              <a:t> : </a:t>
            </a:r>
            <a:r>
              <a:rPr lang="en-US" dirty="0" err="1"/>
              <a:t>InputStream</a:t>
            </a:r>
            <a:endParaRPr lang="fr-FR" dirty="0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F53FDCD3-BF77-477D-BD4D-FAB8083DAB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93169"/>
            <a:ext cx="10508005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public </a:t>
            </a: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void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readFully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InputStream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is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 </a:t>
            </a: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throws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Exception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int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b;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while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((b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is.read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()) != 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1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System.</a:t>
            </a:r>
            <a:r>
              <a:rPr kumimoji="0" lang="fr-FR" altLang="fr-FR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itchFamily="2" charset="0"/>
              </a:rPr>
              <a:t>out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.println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(b);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}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447020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1F3F0"/>
      </a:lt2>
      <a:accent1>
        <a:srgbClr val="AF29E7"/>
      </a:accent1>
      <a:accent2>
        <a:srgbClr val="5825D7"/>
      </a:accent2>
      <a:accent3>
        <a:srgbClr val="2942E7"/>
      </a:accent3>
      <a:accent4>
        <a:srgbClr val="177FD5"/>
      </a:accent4>
      <a:accent5>
        <a:srgbClr val="23BEC4"/>
      </a:accent5>
      <a:accent6>
        <a:srgbClr val="15C583"/>
      </a:accent6>
      <a:hlink>
        <a:srgbClr val="3A96AE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1344</Words>
  <Application>Microsoft Office PowerPoint</Application>
  <PresentationFormat>Widescreen</PresentationFormat>
  <Paragraphs>162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Avenir Next LT Pro</vt:lpstr>
      <vt:lpstr>AvenirNext LT Pro Medium</vt:lpstr>
      <vt:lpstr>JetBrains Mono</vt:lpstr>
      <vt:lpstr>Segoe UI</vt:lpstr>
      <vt:lpstr>Wingdings</vt:lpstr>
      <vt:lpstr>BlockprintVTI</vt:lpstr>
      <vt:lpstr>Les entrées / sorties en Java</vt:lpstr>
      <vt:lpstr>Les entrées / sorties</vt:lpstr>
      <vt:lpstr>Les entrées / sorties</vt:lpstr>
      <vt:lpstr>Les entrées / sorties</vt:lpstr>
      <vt:lpstr>Les entrées / sorties</vt:lpstr>
      <vt:lpstr>Les types de flux</vt:lpstr>
      <vt:lpstr>Les types de flux : InputStream</vt:lpstr>
      <vt:lpstr>Les types de flux : OutputStream</vt:lpstr>
      <vt:lpstr>Exemple : InputStream</vt:lpstr>
      <vt:lpstr>Exemple : OutputStream</vt:lpstr>
      <vt:lpstr>Comment trouver des I/O ?</vt:lpstr>
      <vt:lpstr>Ecrire dans un fichier</vt:lpstr>
      <vt:lpstr>Lire un fichier</vt:lpstr>
      <vt:lpstr>Les I/O par défaut</vt:lpstr>
      <vt:lpstr>Les filtres</vt:lpstr>
      <vt:lpstr>GZIP un fichier</vt:lpstr>
      <vt:lpstr>Lire un fichier GZIP</vt:lpstr>
      <vt:lpstr>Accélérer les entrées / sorties</vt:lpstr>
      <vt:lpstr>La sérialisation</vt:lpstr>
      <vt:lpstr>Ecrire un objet Java</vt:lpstr>
      <vt:lpstr>Lire un objet Java</vt:lpstr>
      <vt:lpstr>Créer son propre filtre</vt:lpstr>
      <vt:lpstr>SumInputStream</vt:lpstr>
      <vt:lpstr>NIO2</vt:lpstr>
      <vt:lpstr>Classes de NIO2</vt:lpstr>
      <vt:lpstr>L’interface Path</vt:lpstr>
      <vt:lpstr>Création de Path</vt:lpstr>
      <vt:lpstr>Classe Files</vt:lpstr>
      <vt:lpstr>Quelques méthodes de Files</vt:lpstr>
      <vt:lpstr>Parcourir un répertoire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entrées / sorties en Java</dc:title>
  <dc:creator>Olivier Pitton</dc:creator>
  <cp:lastModifiedBy>Olivier Pitton</cp:lastModifiedBy>
  <cp:revision>11</cp:revision>
  <dcterms:created xsi:type="dcterms:W3CDTF">2020-11-11T00:50:00Z</dcterms:created>
  <dcterms:modified xsi:type="dcterms:W3CDTF">2020-11-11T12:37:53Z</dcterms:modified>
</cp:coreProperties>
</file>