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4" r:id="rId13"/>
    <p:sldId id="295" r:id="rId14"/>
    <p:sldId id="293" r:id="rId15"/>
    <p:sldId id="278" r:id="rId16"/>
    <p:sldId id="281" r:id="rId17"/>
    <p:sldId id="282" r:id="rId18"/>
    <p:sldId id="279" r:id="rId19"/>
    <p:sldId id="266" r:id="rId20"/>
    <p:sldId id="267" r:id="rId21"/>
    <p:sldId id="270" r:id="rId22"/>
    <p:sldId id="283" r:id="rId23"/>
    <p:sldId id="284" r:id="rId24"/>
    <p:sldId id="292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1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5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4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3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2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1848E70-0847-47FB-AE92-8F0BF405D9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351" r="-1" b="81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27FDC-9EE8-425C-93F4-89A542830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Gestion des </a:t>
            </a:r>
            <a:r>
              <a:rPr lang="en-US" sz="5200" err="1">
                <a:solidFill>
                  <a:srgbClr val="FFFFFF"/>
                </a:solidFill>
              </a:rPr>
              <a:t>accès</a:t>
            </a:r>
            <a:r>
              <a:rPr lang="en-US" sz="5200">
                <a:solidFill>
                  <a:srgbClr val="FFFFFF"/>
                </a:solidFill>
              </a:rPr>
              <a:t> </a:t>
            </a:r>
            <a:r>
              <a:rPr lang="en-US" sz="5200" err="1">
                <a:solidFill>
                  <a:srgbClr val="FFFFFF"/>
                </a:solidFill>
              </a:rPr>
              <a:t>concurrents</a:t>
            </a:r>
            <a:endParaRPr lang="fr-FR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85F41-A974-492C-8E97-FAD01076E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err="1">
                <a:solidFill>
                  <a:srgbClr val="FFFFFF"/>
                </a:solidFill>
              </a:rPr>
              <a:t>Licence</a:t>
            </a:r>
            <a:r>
              <a:rPr lang="en-US" sz="2200">
                <a:solidFill>
                  <a:srgbClr val="FFFFFF"/>
                </a:solidFill>
              </a:rPr>
              <a:t> DANT</a:t>
            </a:r>
          </a:p>
          <a:p>
            <a:pPr algn="l"/>
            <a:r>
              <a:rPr lang="en-US" sz="2200">
                <a:solidFill>
                  <a:srgbClr val="FFFFFF"/>
                </a:solidFill>
              </a:rPr>
              <a:t>PITTON Olivier</a:t>
            </a:r>
            <a:endParaRPr lang="fr-FR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4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Gestion des </a:t>
            </a:r>
            <a:r>
              <a:rPr lang="en-US" err="1"/>
              <a:t>accès</a:t>
            </a:r>
            <a:r>
              <a:rPr lang="en-US"/>
              <a:t> </a:t>
            </a:r>
            <a:r>
              <a:rPr lang="en-US" err="1"/>
              <a:t>concurrents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volatile force </a:t>
            </a:r>
            <a:r>
              <a:rPr lang="en-US" err="1"/>
              <a:t>l’écriture</a:t>
            </a:r>
            <a:r>
              <a:rPr lang="en-US"/>
              <a:t> de la </a:t>
            </a:r>
            <a:r>
              <a:rPr lang="en-US" err="1"/>
              <a:t>valeur</a:t>
            </a:r>
            <a:r>
              <a:rPr lang="en-US"/>
              <a:t> </a:t>
            </a:r>
            <a:r>
              <a:rPr lang="en-US" err="1"/>
              <a:t>d’une</a:t>
            </a:r>
            <a:r>
              <a:rPr lang="en-US"/>
              <a:t> variable et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relecture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Une variable </a:t>
            </a:r>
            <a:r>
              <a:rPr lang="en-US" err="1"/>
              <a:t>peut</a:t>
            </a:r>
            <a:r>
              <a:rPr lang="en-US"/>
              <a:t> </a:t>
            </a:r>
            <a:r>
              <a:rPr lang="en-US" err="1"/>
              <a:t>être</a:t>
            </a:r>
            <a:r>
              <a:rPr lang="en-US"/>
              <a:t> mise </a:t>
            </a:r>
            <a:r>
              <a:rPr lang="en-US" err="1"/>
              <a:t>en</a:t>
            </a:r>
            <a:r>
              <a:rPr lang="en-US"/>
              <a:t> cache à </a:t>
            </a:r>
            <a:r>
              <a:rPr lang="en-US" err="1"/>
              <a:t>plusieurs</a:t>
            </a:r>
            <a:r>
              <a:rPr lang="en-US"/>
              <a:t> </a:t>
            </a:r>
            <a:r>
              <a:rPr lang="en-US" err="1"/>
              <a:t>niveaux</a:t>
            </a:r>
            <a:r>
              <a:rPr lang="en-US"/>
              <a:t>, un thread </a:t>
            </a:r>
            <a:r>
              <a:rPr lang="en-US" err="1"/>
              <a:t>tourné</a:t>
            </a:r>
            <a:r>
              <a:rPr lang="en-US"/>
              <a:t> sur </a:t>
            </a:r>
            <a:r>
              <a:rPr lang="en-US" err="1"/>
              <a:t>différents</a:t>
            </a:r>
            <a:r>
              <a:rPr lang="en-US"/>
              <a:t> CPU. </a:t>
            </a:r>
            <a:r>
              <a:rPr lang="en-US" err="1"/>
              <a:t>Plusieurs</a:t>
            </a:r>
            <a:r>
              <a:rPr lang="en-US"/>
              <a:t> copies </a:t>
            </a:r>
            <a:r>
              <a:rPr lang="en-US" err="1"/>
              <a:t>peuvent</a:t>
            </a:r>
            <a:r>
              <a:rPr lang="en-US"/>
              <a:t> </a:t>
            </a:r>
            <a:r>
              <a:rPr lang="en-US" err="1"/>
              <a:t>exister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Ne </a:t>
            </a:r>
            <a:r>
              <a:rPr lang="en-US" err="1"/>
              <a:t>garantit</a:t>
            </a:r>
            <a:r>
              <a:rPr lang="en-US"/>
              <a:t> pas </a:t>
            </a:r>
            <a:r>
              <a:rPr lang="en-US" err="1"/>
              <a:t>l’atomicité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31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Gestion des </a:t>
            </a:r>
            <a:r>
              <a:rPr lang="en-US" err="1"/>
              <a:t>accès</a:t>
            </a:r>
            <a:r>
              <a:rPr lang="en-US"/>
              <a:t> </a:t>
            </a:r>
            <a:r>
              <a:rPr lang="en-US" err="1"/>
              <a:t>concurrents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>
                <a:sym typeface="Wingdings" panose="05000000000000000000" pitchFamily="2" charset="2"/>
              </a:rPr>
              <a:t>En</a:t>
            </a:r>
            <a:r>
              <a:rPr lang="en-US">
                <a:sym typeface="Wingdings" panose="05000000000000000000" pitchFamily="2" charset="2"/>
              </a:rPr>
              <a:t> live  </a:t>
            </a:r>
            <a:r>
              <a:rPr lang="en-US" err="1">
                <a:sym typeface="Wingdings" panose="05000000000000000000" pitchFamily="2" charset="2"/>
              </a:rPr>
              <a:t>io.dant.synchro.cours.VolatileKeyword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60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Gestion des </a:t>
            </a:r>
            <a:r>
              <a:rPr lang="en-US" err="1"/>
              <a:t>accès</a:t>
            </a:r>
            <a:r>
              <a:rPr lang="en-US"/>
              <a:t> </a:t>
            </a:r>
            <a:r>
              <a:rPr lang="en-US" err="1"/>
              <a:t>concurrents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Le deadlock est un état où plusieurs threads attendant des ressources indéfiniment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En live  io.dant.synchro.cours.DeadlockExample</a:t>
            </a: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787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Gestion des </a:t>
            </a:r>
            <a:r>
              <a:rPr lang="en-US" err="1"/>
              <a:t>accès</a:t>
            </a:r>
            <a:r>
              <a:rPr lang="en-US"/>
              <a:t> </a:t>
            </a:r>
            <a:r>
              <a:rPr lang="en-US" err="1"/>
              <a:t>concurrents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La section critique d’une méthode est un bloc de code qui doit être thread-safe.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Une section critique non protégée entraîne des races conditions.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Une race condition est une incoherence de résultat à cause de multi-threads.</a:t>
            </a:r>
          </a:p>
        </p:txBody>
      </p:sp>
    </p:spTree>
    <p:extLst>
      <p:ext uri="{BB962C8B-B14F-4D97-AF65-F5344CB8AC3E}">
        <p14:creationId xmlns:p14="http://schemas.microsoft.com/office/powerpoint/2010/main" val="394728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Gestion des </a:t>
            </a:r>
            <a:r>
              <a:rPr lang="en-US" err="1"/>
              <a:t>accès</a:t>
            </a:r>
            <a:r>
              <a:rPr lang="en-US"/>
              <a:t> </a:t>
            </a:r>
            <a:r>
              <a:rPr lang="en-US" err="1"/>
              <a:t>concurrents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Quelques conseils :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sym typeface="Wingdings" panose="05000000000000000000" pitchFamily="2" charset="2"/>
              </a:rPr>
              <a:t>Priviléger les objets immuables</a:t>
            </a:r>
          </a:p>
          <a:p>
            <a:pPr>
              <a:buFont typeface="Wingdings" panose="05000000000000000000" pitchFamily="2" charset="2"/>
              <a:buChar char="à"/>
            </a:pPr>
            <a:endParaRPr 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sym typeface="Wingdings" panose="05000000000000000000" pitchFamily="2" charset="2"/>
              </a:rPr>
              <a:t>Penser à la copie défensive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52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31848E70-0847-47FB-AE92-8F0BF405D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351" r="-1" b="81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27FDC-9EE8-425C-93F4-89A542830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Java – wait / notify</a:t>
            </a:r>
            <a:endParaRPr lang="fr-FR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85F41-A974-492C-8E97-FAD01076E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err="1">
                <a:solidFill>
                  <a:srgbClr val="FFFFFF"/>
                </a:solidFill>
              </a:rPr>
              <a:t>Licence</a:t>
            </a:r>
            <a:r>
              <a:rPr lang="en-US" sz="2200">
                <a:solidFill>
                  <a:srgbClr val="FFFFFF"/>
                </a:solidFill>
              </a:rPr>
              <a:t> DANT</a:t>
            </a:r>
          </a:p>
          <a:p>
            <a:pPr algn="l"/>
            <a:r>
              <a:rPr lang="en-US" sz="2200">
                <a:solidFill>
                  <a:srgbClr val="FFFFFF"/>
                </a:solidFill>
              </a:rPr>
              <a:t>PITTON Olivier</a:t>
            </a:r>
            <a:endParaRPr lang="fr-FR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 / notify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Le mot-</a:t>
            </a:r>
            <a:r>
              <a:rPr lang="en-US" err="1">
                <a:sym typeface="Wingdings" panose="05000000000000000000" pitchFamily="2" charset="2"/>
              </a:rPr>
              <a:t>clé</a:t>
            </a:r>
            <a:r>
              <a:rPr lang="en-US">
                <a:sym typeface="Wingdings" panose="05000000000000000000" pitchFamily="2" charset="2"/>
              </a:rPr>
              <a:t> Java synchronized </a:t>
            </a:r>
            <a:r>
              <a:rPr lang="en-US" err="1">
                <a:sym typeface="Wingdings" panose="05000000000000000000" pitchFamily="2" charset="2"/>
              </a:rPr>
              <a:t>permet</a:t>
            </a:r>
            <a:r>
              <a:rPr lang="en-US">
                <a:sym typeface="Wingdings" panose="05000000000000000000" pitchFamily="2" charset="2"/>
              </a:rPr>
              <a:t> la cooperation entre threads.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Les threads </a:t>
            </a:r>
            <a:r>
              <a:rPr lang="en-US" err="1">
                <a:sym typeface="Wingdings" panose="05000000000000000000" pitchFamily="2" charset="2"/>
              </a:rPr>
              <a:t>peuvent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s’attendre</a:t>
            </a:r>
            <a:r>
              <a:rPr lang="en-US">
                <a:sym typeface="Wingdings" panose="05000000000000000000" pitchFamily="2" charset="2"/>
              </a:rPr>
              <a:t> (wait) et se </a:t>
            </a:r>
            <a:r>
              <a:rPr lang="en-US" err="1">
                <a:sym typeface="Wingdings" panose="05000000000000000000" pitchFamily="2" charset="2"/>
              </a:rPr>
              <a:t>réveiller</a:t>
            </a:r>
            <a:r>
              <a:rPr lang="en-US">
                <a:sym typeface="Wingdings" panose="05000000000000000000" pitchFamily="2" charset="2"/>
              </a:rPr>
              <a:t> (notify)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/>
              <a:t>Les appels à ces méthodes doivent être dans des blocs </a:t>
            </a:r>
            <a:r>
              <a:rPr lang="fr-FR" err="1"/>
              <a:t>synchronized</a:t>
            </a:r>
            <a:r>
              <a:rPr lang="fr-FR"/>
              <a:t>, sur les mêmes références.</a:t>
            </a:r>
          </a:p>
        </p:txBody>
      </p:sp>
    </p:spTree>
    <p:extLst>
      <p:ext uri="{BB962C8B-B14F-4D97-AF65-F5344CB8AC3E}">
        <p14:creationId xmlns:p14="http://schemas.microsoft.com/office/powerpoint/2010/main" val="1366380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 / notify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>
                <a:sym typeface="Wingdings" panose="05000000000000000000" pitchFamily="2" charset="2"/>
              </a:rPr>
              <a:t>En</a:t>
            </a:r>
            <a:r>
              <a:rPr lang="en-US">
                <a:sym typeface="Wingdings" panose="05000000000000000000" pitchFamily="2" charset="2"/>
              </a:rPr>
              <a:t> live  </a:t>
            </a:r>
            <a:r>
              <a:rPr lang="en-US" err="1">
                <a:sym typeface="Wingdings" panose="05000000000000000000" pitchFamily="2" charset="2"/>
              </a:rPr>
              <a:t>io.dant.synchro.cours.WaitNotify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615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31848E70-0847-47FB-AE92-8F0BF405D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351" r="-1" b="81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27FDC-9EE8-425C-93F4-89A542830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Java – Les </a:t>
            </a:r>
            <a:r>
              <a:rPr lang="en-US" sz="5200" err="1">
                <a:solidFill>
                  <a:srgbClr val="FFFFFF"/>
                </a:solidFill>
              </a:rPr>
              <a:t>verrous</a:t>
            </a:r>
            <a:endParaRPr lang="fr-FR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85F41-A974-492C-8E97-FAD01076E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err="1">
                <a:solidFill>
                  <a:srgbClr val="FFFFFF"/>
                </a:solidFill>
              </a:rPr>
              <a:t>Licence</a:t>
            </a:r>
            <a:r>
              <a:rPr lang="en-US" sz="2200">
                <a:solidFill>
                  <a:srgbClr val="FFFFFF"/>
                </a:solidFill>
              </a:rPr>
              <a:t> DANT</a:t>
            </a:r>
          </a:p>
          <a:p>
            <a:pPr algn="l"/>
            <a:r>
              <a:rPr lang="en-US" sz="2200">
                <a:solidFill>
                  <a:srgbClr val="FFFFFF"/>
                </a:solidFill>
              </a:rPr>
              <a:t>PITTON Olivier</a:t>
            </a:r>
            <a:endParaRPr lang="fr-FR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7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</a:t>
            </a:r>
            <a:r>
              <a:rPr lang="en-US" err="1"/>
              <a:t>verrous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L’interface</a:t>
            </a:r>
            <a:r>
              <a:rPr lang="en-US"/>
              <a:t> Lock </a:t>
            </a:r>
            <a:r>
              <a:rPr lang="en-US" err="1"/>
              <a:t>permet</a:t>
            </a:r>
            <a:r>
              <a:rPr lang="en-US"/>
              <a:t> la </a:t>
            </a:r>
            <a:r>
              <a:rPr lang="en-US" err="1"/>
              <a:t>création</a:t>
            </a:r>
            <a:r>
              <a:rPr lang="en-US"/>
              <a:t> de </a:t>
            </a:r>
            <a:r>
              <a:rPr lang="en-US" err="1"/>
              <a:t>verrou</a:t>
            </a:r>
            <a:r>
              <a:rPr lang="en-US"/>
              <a:t> avec plus de </a:t>
            </a:r>
            <a:r>
              <a:rPr lang="en-US" err="1"/>
              <a:t>possibilité</a:t>
            </a:r>
            <a:r>
              <a:rPr lang="en-US"/>
              <a:t> que synchronized : 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à"/>
            </a:pPr>
            <a:r>
              <a:rPr lang="en-US" err="1">
                <a:sym typeface="Wingdings" panose="05000000000000000000" pitchFamily="2" charset="2"/>
              </a:rPr>
              <a:t>Attente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bloquante</a:t>
            </a:r>
            <a:r>
              <a:rPr lang="en-US">
                <a:sym typeface="Wingdings" panose="05000000000000000000" pitchFamily="2" charset="2"/>
              </a:rPr>
              <a:t> et non </a:t>
            </a:r>
            <a:r>
              <a:rPr lang="en-US" err="1">
                <a:sym typeface="Wingdings" panose="05000000000000000000" pitchFamily="2" charset="2"/>
              </a:rPr>
              <a:t>bloquante</a:t>
            </a:r>
            <a:endParaRPr 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err="1">
                <a:sym typeface="Wingdings" panose="05000000000000000000" pitchFamily="2" charset="2"/>
              </a:rPr>
              <a:t>Verrou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en</a:t>
            </a:r>
            <a:r>
              <a:rPr lang="en-US">
                <a:sym typeface="Wingdings" panose="05000000000000000000" pitchFamily="2" charset="2"/>
              </a:rPr>
              <a:t> lecture et </a:t>
            </a:r>
            <a:r>
              <a:rPr lang="en-US" err="1">
                <a:sym typeface="Wingdings" panose="05000000000000000000" pitchFamily="2" charset="2"/>
              </a:rPr>
              <a:t>en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écriture</a:t>
            </a:r>
            <a:endParaRPr 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sym typeface="Wingdings" panose="05000000000000000000" pitchFamily="2" charset="2"/>
              </a:rPr>
              <a:t>Support des conditions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err="1">
                <a:sym typeface="Wingdings" panose="05000000000000000000" pitchFamily="2" charset="2"/>
              </a:rPr>
              <a:t>Gère</a:t>
            </a:r>
            <a:r>
              <a:rPr lang="en-US">
                <a:sym typeface="Wingdings" panose="05000000000000000000" pitchFamily="2" charset="2"/>
              </a:rPr>
              <a:t> la famine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15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Gestion des </a:t>
            </a:r>
            <a:r>
              <a:rPr lang="en-US" err="1"/>
              <a:t>accès</a:t>
            </a:r>
            <a:r>
              <a:rPr lang="en-US"/>
              <a:t> </a:t>
            </a:r>
            <a:r>
              <a:rPr lang="en-US" err="1"/>
              <a:t>concurrents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Différents</a:t>
            </a:r>
            <a:r>
              <a:rPr lang="en-US"/>
              <a:t> threads </a:t>
            </a:r>
            <a:r>
              <a:rPr lang="en-US" err="1"/>
              <a:t>peuvent</a:t>
            </a:r>
            <a:r>
              <a:rPr lang="en-US"/>
              <a:t> lire / </a:t>
            </a:r>
            <a:r>
              <a:rPr lang="en-US" err="1"/>
              <a:t>écrire</a:t>
            </a:r>
            <a:r>
              <a:rPr lang="en-US"/>
              <a:t> des </a:t>
            </a:r>
            <a:r>
              <a:rPr lang="en-US" err="1"/>
              <a:t>références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parallèle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Les deux points à prendre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compte</a:t>
            </a:r>
            <a:r>
              <a:rPr lang="en-US"/>
              <a:t> : </a:t>
            </a:r>
            <a:endParaRPr lang="fr-FR"/>
          </a:p>
          <a:p>
            <a:pPr marL="0" indent="0">
              <a:buNone/>
            </a:pPr>
            <a:r>
              <a:rPr lang="fr-FR"/>
              <a:t> </a:t>
            </a:r>
            <a:r>
              <a:rPr lang="fr-FR">
                <a:sym typeface="Wingdings" panose="05000000000000000000" pitchFamily="2" charset="2"/>
              </a:rPr>
              <a:t> La visibilité : Quand une modification sera visible par les autres ?</a:t>
            </a:r>
          </a:p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 La cohérence : Ne pas corrompre les données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60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</a:t>
            </a:r>
            <a:r>
              <a:rPr lang="en-US" err="1"/>
              <a:t>verrous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Classe</a:t>
            </a:r>
            <a:r>
              <a:rPr lang="en-US"/>
              <a:t> </a:t>
            </a:r>
            <a:r>
              <a:rPr lang="en-US" err="1"/>
              <a:t>ReentrantLock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Verrou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en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écriture</a:t>
            </a: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err="1">
                <a:sym typeface="Wingdings" panose="05000000000000000000" pitchFamily="2" charset="2"/>
              </a:rPr>
              <a:t>En</a:t>
            </a:r>
            <a:r>
              <a:rPr lang="en-US">
                <a:sym typeface="Wingdings" panose="05000000000000000000" pitchFamily="2" charset="2"/>
              </a:rPr>
              <a:t> live  </a:t>
            </a:r>
            <a:r>
              <a:rPr lang="en-US" err="1">
                <a:sym typeface="Wingdings" panose="05000000000000000000" pitchFamily="2" charset="2"/>
              </a:rPr>
              <a:t>io.dant.synchro.cours.MyReentrantLock</a:t>
            </a:r>
            <a:endParaRPr lang="fr-FR"/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err="1">
                <a:sym typeface="Wingdings" panose="05000000000000000000" pitchFamily="2" charset="2"/>
              </a:rPr>
              <a:t>Classe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ReentrantRedWriteLock</a:t>
            </a:r>
            <a:r>
              <a:rPr lang="en-US">
                <a:sym typeface="Wingdings" panose="05000000000000000000" pitchFamily="2" charset="2"/>
              </a:rPr>
              <a:t>  </a:t>
            </a:r>
            <a:r>
              <a:rPr lang="en-US" err="1">
                <a:sym typeface="Wingdings" panose="05000000000000000000" pitchFamily="2" charset="2"/>
              </a:rPr>
              <a:t>Verrou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en</a:t>
            </a:r>
            <a:r>
              <a:rPr lang="en-US">
                <a:sym typeface="Wingdings" panose="05000000000000000000" pitchFamily="2" charset="2"/>
              </a:rPr>
              <a:t> lecture / </a:t>
            </a:r>
            <a:r>
              <a:rPr lang="en-US" err="1">
                <a:sym typeface="Wingdings" panose="05000000000000000000" pitchFamily="2" charset="2"/>
              </a:rPr>
              <a:t>écriture</a:t>
            </a: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err="1">
                <a:sym typeface="Wingdings" panose="05000000000000000000" pitchFamily="2" charset="2"/>
              </a:rPr>
              <a:t>En</a:t>
            </a:r>
            <a:r>
              <a:rPr lang="en-US">
                <a:sym typeface="Wingdings" panose="05000000000000000000" pitchFamily="2" charset="2"/>
              </a:rPr>
              <a:t> live  </a:t>
            </a:r>
            <a:r>
              <a:rPr lang="en-US" err="1">
                <a:sym typeface="Wingdings" panose="05000000000000000000" pitchFamily="2" charset="2"/>
              </a:rPr>
              <a:t>io.dant.synchro.cours.MyReentrantReadWriteLock</a:t>
            </a: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88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</a:t>
            </a:r>
            <a:r>
              <a:rPr lang="en-US" err="1"/>
              <a:t>verrous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L’interface</a:t>
            </a:r>
            <a:r>
              <a:rPr lang="en-US"/>
              <a:t> Condition </a:t>
            </a:r>
            <a:r>
              <a:rPr lang="en-US" err="1"/>
              <a:t>permet</a:t>
            </a:r>
            <a:r>
              <a:rPr lang="en-US"/>
              <a:t> de </a:t>
            </a:r>
            <a:r>
              <a:rPr lang="en-US" err="1"/>
              <a:t>mettre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attente</a:t>
            </a:r>
            <a:r>
              <a:rPr lang="en-US"/>
              <a:t> un thread </a:t>
            </a:r>
            <a:r>
              <a:rPr lang="en-US" err="1"/>
              <a:t>jusqu’à</a:t>
            </a:r>
            <a:r>
              <a:rPr lang="en-US"/>
              <a:t> </a:t>
            </a:r>
            <a:r>
              <a:rPr lang="en-US" err="1"/>
              <a:t>ce</a:t>
            </a:r>
            <a:r>
              <a:rPr lang="en-US"/>
              <a:t> </a:t>
            </a:r>
            <a:r>
              <a:rPr lang="en-US" err="1"/>
              <a:t>qu’il</a:t>
            </a:r>
            <a:r>
              <a:rPr lang="en-US"/>
              <a:t> </a:t>
            </a:r>
            <a:r>
              <a:rPr lang="en-US" err="1"/>
              <a:t>reçoive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notification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Remplace</a:t>
            </a:r>
            <a:r>
              <a:rPr lang="en-US"/>
              <a:t> wait / notify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err="1">
                <a:sym typeface="Wingdings" panose="05000000000000000000" pitchFamily="2" charset="2"/>
              </a:rPr>
              <a:t>En</a:t>
            </a:r>
            <a:r>
              <a:rPr lang="en-US">
                <a:sym typeface="Wingdings" panose="05000000000000000000" pitchFamily="2" charset="2"/>
              </a:rPr>
              <a:t> live  </a:t>
            </a:r>
            <a:r>
              <a:rPr lang="en-US" err="1">
                <a:sym typeface="Wingdings" panose="05000000000000000000" pitchFamily="2" charset="2"/>
              </a:rPr>
              <a:t>io.dant.synchro.cours.MyCondition</a:t>
            </a:r>
            <a:endParaRPr lang="fr-FR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5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31848E70-0847-47FB-AE92-8F0BF405D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351" r="-1" b="81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27FDC-9EE8-425C-93F4-89A542830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Java – Les operations </a:t>
            </a:r>
            <a:r>
              <a:rPr lang="en-US" sz="5200" err="1">
                <a:solidFill>
                  <a:srgbClr val="FFFFFF"/>
                </a:solidFill>
              </a:rPr>
              <a:t>atomiques</a:t>
            </a:r>
            <a:endParaRPr lang="fr-FR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85F41-A974-492C-8E97-FAD01076E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err="1">
                <a:solidFill>
                  <a:srgbClr val="FFFFFF"/>
                </a:solidFill>
              </a:rPr>
              <a:t>Licence</a:t>
            </a:r>
            <a:r>
              <a:rPr lang="en-US" sz="2200">
                <a:solidFill>
                  <a:srgbClr val="FFFFFF"/>
                </a:solidFill>
              </a:rPr>
              <a:t> DANT</a:t>
            </a:r>
          </a:p>
          <a:p>
            <a:pPr algn="l"/>
            <a:r>
              <a:rPr lang="en-US" sz="2200">
                <a:solidFill>
                  <a:srgbClr val="FFFFFF"/>
                </a:solidFill>
              </a:rPr>
              <a:t>PITTON Olivier</a:t>
            </a:r>
            <a:endParaRPr lang="fr-FR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43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operations </a:t>
            </a:r>
            <a:r>
              <a:rPr lang="en-US" err="1"/>
              <a:t>atomiques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Une operation </a:t>
            </a:r>
            <a:r>
              <a:rPr lang="en-US" err="1"/>
              <a:t>atomique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operation qui ne </a:t>
            </a:r>
            <a:r>
              <a:rPr lang="en-US" err="1"/>
              <a:t>peut</a:t>
            </a:r>
            <a:r>
              <a:rPr lang="en-US"/>
              <a:t> pas </a:t>
            </a:r>
            <a:r>
              <a:rPr lang="en-US" err="1"/>
              <a:t>être</a:t>
            </a:r>
            <a:r>
              <a:rPr lang="en-US"/>
              <a:t> </a:t>
            </a:r>
            <a:r>
              <a:rPr lang="en-US" err="1"/>
              <a:t>exécutée</a:t>
            </a:r>
            <a:r>
              <a:rPr lang="en-US"/>
              <a:t> </a:t>
            </a:r>
            <a:r>
              <a:rPr lang="en-US" err="1"/>
              <a:t>partiellement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Toutes</a:t>
            </a:r>
            <a:r>
              <a:rPr lang="en-US"/>
              <a:t> les instructions </a:t>
            </a:r>
            <a:r>
              <a:rPr lang="en-US" err="1"/>
              <a:t>ont</a:t>
            </a:r>
            <a:r>
              <a:rPr lang="en-US"/>
              <a:t> la </a:t>
            </a:r>
            <a:r>
              <a:rPr lang="en-US" err="1"/>
              <a:t>garantie</a:t>
            </a:r>
            <a:r>
              <a:rPr lang="en-US"/>
              <a:t> d’être </a:t>
            </a:r>
            <a:r>
              <a:rPr lang="en-US" err="1"/>
              <a:t>exécutées</a:t>
            </a:r>
            <a:r>
              <a:rPr lang="en-US"/>
              <a:t> sans interruption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643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operations </a:t>
            </a:r>
            <a:r>
              <a:rPr lang="en-US" err="1"/>
              <a:t>atomiques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Problème d’incrementation parallèle.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Une incrementation se fait en 3 instructions : </a:t>
            </a:r>
          </a:p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 la lecture en mémoire de la valeur courante</a:t>
            </a:r>
          </a:p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 son incrémentation</a:t>
            </a:r>
          </a:p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 l'écriture en mémoire de la nouvelle valeur</a:t>
            </a: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En live  io.dant.synchro.cours.atomic.MyOldCompteur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0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operations </a:t>
            </a:r>
            <a:r>
              <a:rPr lang="en-US" err="1"/>
              <a:t>atomiques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Utilisation des classes Atomic&lt;Type&gt;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AtomicInteger, AtomicLong, AtomicIntegerArray …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Evite l’utilisation de verrous qui est coûteux et bloquant.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En live  io.dant.synchro.cours.atomic.MyNewCompteur</a:t>
            </a:r>
            <a:r>
              <a:rPr lang="en-US"/>
              <a:t>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859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operations </a:t>
            </a:r>
            <a:r>
              <a:rPr lang="en-US" err="1"/>
              <a:t>atomiques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Algorithme bloquant </a:t>
            </a:r>
            <a:r>
              <a:rPr lang="en-US">
                <a:sym typeface="Wingdings" panose="05000000000000000000" pitchFamily="2" charset="2"/>
              </a:rPr>
              <a:t> approche pessimiste (les verrous)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Algorithme non-bloquant  approche optimiste (CAS)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Ce type d’algorithme est plus difficile à écrire et consiste à réaliser une operation jusqu’à ce qu’elle réussise.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79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operations </a:t>
            </a:r>
            <a:r>
              <a:rPr lang="en-US" err="1"/>
              <a:t>atomiques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Compare-And-Swap : Opération atomique de mise à jour d’une valeur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Requiert une valeur courante et une valeur souhaitée.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Mise à jour de la valeur en mémoire si la valeur est celle souhaitée, sinon ne fait rien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975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operations </a:t>
            </a:r>
            <a:r>
              <a:rPr lang="en-US" err="1"/>
              <a:t>atomiques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En live  io.dant.synchro.cours.atomic.MyCasCompteur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32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Gestion des </a:t>
            </a:r>
            <a:r>
              <a:rPr lang="en-US" err="1"/>
              <a:t>accès</a:t>
            </a:r>
            <a:r>
              <a:rPr lang="en-US"/>
              <a:t> </a:t>
            </a:r>
            <a:r>
              <a:rPr lang="en-US" err="1"/>
              <a:t>concurrents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Java propose deux </a:t>
            </a:r>
            <a:r>
              <a:rPr lang="en-US" err="1"/>
              <a:t>mécanismes</a:t>
            </a:r>
            <a:r>
              <a:rPr lang="en-US"/>
              <a:t> pour le </a:t>
            </a:r>
            <a:r>
              <a:rPr lang="en-US" err="1"/>
              <a:t>verrouillage</a:t>
            </a:r>
            <a:r>
              <a:rPr lang="en-US"/>
              <a:t> :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sym typeface="Wingdings" panose="05000000000000000000" pitchFamily="2" charset="2"/>
              </a:rPr>
              <a:t>Les </a:t>
            </a:r>
            <a:r>
              <a:rPr lang="en-US" err="1">
                <a:sym typeface="Wingdings" panose="05000000000000000000" pitchFamily="2" charset="2"/>
              </a:rPr>
              <a:t>moniteurs</a:t>
            </a:r>
            <a:r>
              <a:rPr lang="en-US">
                <a:sym typeface="Wingdings" panose="05000000000000000000" pitchFamily="2" charset="2"/>
              </a:rPr>
              <a:t> avec le mot-</a:t>
            </a:r>
            <a:r>
              <a:rPr lang="en-US" err="1">
                <a:sym typeface="Wingdings" panose="05000000000000000000" pitchFamily="2" charset="2"/>
              </a:rPr>
              <a:t>clé</a:t>
            </a:r>
            <a:r>
              <a:rPr lang="en-US">
                <a:sym typeface="Wingdings" panose="05000000000000000000" pitchFamily="2" charset="2"/>
              </a:rPr>
              <a:t> synchronized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sym typeface="Wingdings" panose="05000000000000000000" pitchFamily="2" charset="2"/>
              </a:rPr>
              <a:t>Les </a:t>
            </a:r>
            <a:r>
              <a:rPr lang="en-US" err="1">
                <a:sym typeface="Wingdings" panose="05000000000000000000" pitchFamily="2" charset="2"/>
              </a:rPr>
              <a:t>verrous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définis</a:t>
            </a:r>
            <a:r>
              <a:rPr lang="en-US">
                <a:sym typeface="Wingdings" panose="05000000000000000000" pitchFamily="2" charset="2"/>
              </a:rPr>
              <a:t> par </a:t>
            </a:r>
            <a:r>
              <a:rPr lang="en-US" err="1">
                <a:sym typeface="Wingdings" panose="05000000000000000000" pitchFamily="2" charset="2"/>
              </a:rPr>
              <a:t>l’interface</a:t>
            </a:r>
            <a:r>
              <a:rPr lang="en-US">
                <a:sym typeface="Wingdings" panose="05000000000000000000" pitchFamily="2" charset="2"/>
              </a:rPr>
              <a:t> Lock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43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Gestion des </a:t>
            </a:r>
            <a:r>
              <a:rPr lang="en-US" err="1"/>
              <a:t>accès</a:t>
            </a:r>
            <a:r>
              <a:rPr lang="en-US"/>
              <a:t> </a:t>
            </a:r>
            <a:r>
              <a:rPr lang="en-US" err="1"/>
              <a:t>concurrents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Un </a:t>
            </a:r>
            <a:r>
              <a:rPr lang="en-US" err="1"/>
              <a:t>verrou</a:t>
            </a:r>
            <a:r>
              <a:rPr lang="en-US"/>
              <a:t> (lock)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Empêche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en</a:t>
            </a:r>
            <a:r>
              <a:rPr lang="en-US">
                <a:sym typeface="Wingdings" panose="05000000000000000000" pitchFamily="2" charset="2"/>
              </a:rPr>
              <a:t> lecture / </a:t>
            </a:r>
            <a:r>
              <a:rPr lang="en-US" err="1">
                <a:sym typeface="Wingdings" panose="05000000000000000000" pitchFamily="2" charset="2"/>
              </a:rPr>
              <a:t>écriture</a:t>
            </a:r>
            <a:r>
              <a:rPr lang="en-US">
                <a:sym typeface="Wingdings" panose="05000000000000000000" pitchFamily="2" charset="2"/>
              </a:rPr>
              <a:t> les </a:t>
            </a:r>
            <a:r>
              <a:rPr lang="en-US" err="1">
                <a:sym typeface="Wingdings" panose="05000000000000000000" pitchFamily="2" charset="2"/>
              </a:rPr>
              <a:t>accès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concurrents</a:t>
            </a:r>
            <a:r>
              <a:rPr lang="en-US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Un </a:t>
            </a:r>
            <a:r>
              <a:rPr lang="en-US" err="1">
                <a:sym typeface="Wingdings" panose="05000000000000000000" pitchFamily="2" charset="2"/>
              </a:rPr>
              <a:t>moniteur</a:t>
            </a:r>
            <a:r>
              <a:rPr lang="en-US">
                <a:sym typeface="Wingdings" panose="05000000000000000000" pitchFamily="2" charset="2"/>
              </a:rPr>
              <a:t>  Est un type de </a:t>
            </a:r>
            <a:r>
              <a:rPr lang="en-US" err="1">
                <a:sym typeface="Wingdings" panose="05000000000000000000" pitchFamily="2" charset="2"/>
              </a:rPr>
              <a:t>verrou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en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écriture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permettant</a:t>
            </a:r>
            <a:r>
              <a:rPr lang="en-US">
                <a:sym typeface="Wingdings" panose="05000000000000000000" pitchFamily="2" charset="2"/>
              </a:rPr>
              <a:t> la </a:t>
            </a:r>
            <a:r>
              <a:rPr lang="en-US" err="1">
                <a:sym typeface="Wingdings" panose="05000000000000000000" pitchFamily="2" charset="2"/>
              </a:rPr>
              <a:t>coopération</a:t>
            </a:r>
            <a:r>
              <a:rPr lang="en-US">
                <a:sym typeface="Wingdings" panose="05000000000000000000" pitchFamily="2" charset="2"/>
              </a:rPr>
              <a:t> entre threads (wait / notify)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Un </a:t>
            </a:r>
            <a:r>
              <a:rPr lang="en-US" err="1">
                <a:sym typeface="Wingdings" panose="05000000000000000000" pitchFamily="2" charset="2"/>
              </a:rPr>
              <a:t>sémaphore</a:t>
            </a:r>
            <a:r>
              <a:rPr lang="en-US">
                <a:sym typeface="Wingdings" panose="05000000000000000000" pitchFamily="2" charset="2"/>
              </a:rPr>
              <a:t>  </a:t>
            </a:r>
            <a:r>
              <a:rPr lang="en-US" err="1">
                <a:sym typeface="Wingdings" panose="05000000000000000000" pitchFamily="2" charset="2"/>
              </a:rPr>
              <a:t>Verrou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autorisant</a:t>
            </a:r>
            <a:r>
              <a:rPr lang="en-US">
                <a:sym typeface="Wingdings" panose="05000000000000000000" pitchFamily="2" charset="2"/>
              </a:rPr>
              <a:t> N entrées </a:t>
            </a:r>
            <a:r>
              <a:rPr lang="en-US" err="1">
                <a:sym typeface="Wingdings" panose="05000000000000000000" pitchFamily="2" charset="2"/>
              </a:rPr>
              <a:t>avant</a:t>
            </a:r>
            <a:r>
              <a:rPr lang="en-US">
                <a:sym typeface="Wingdings" panose="05000000000000000000" pitchFamily="2" charset="2"/>
              </a:rPr>
              <a:t> de </a:t>
            </a:r>
            <a:r>
              <a:rPr lang="en-US" err="1">
                <a:sym typeface="Wingdings" panose="05000000000000000000" pitchFamily="2" charset="2"/>
              </a:rPr>
              <a:t>verrouiller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56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Gestion des </a:t>
            </a:r>
            <a:r>
              <a:rPr lang="en-US" err="1"/>
              <a:t>accès</a:t>
            </a:r>
            <a:r>
              <a:rPr lang="en-US"/>
              <a:t> </a:t>
            </a:r>
            <a:r>
              <a:rPr lang="en-US" err="1"/>
              <a:t>concurrents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3 </a:t>
            </a:r>
            <a:r>
              <a:rPr lang="en-US" err="1"/>
              <a:t>règles</a:t>
            </a:r>
            <a:r>
              <a:rPr lang="en-US"/>
              <a:t> </a:t>
            </a:r>
            <a:r>
              <a:rPr lang="en-US" err="1"/>
              <a:t>lors</a:t>
            </a:r>
            <a:r>
              <a:rPr lang="en-US"/>
              <a:t> de la mise </a:t>
            </a:r>
            <a:r>
              <a:rPr lang="en-US" err="1"/>
              <a:t>en</a:t>
            </a:r>
            <a:r>
              <a:rPr lang="en-US"/>
              <a:t> place de </a:t>
            </a:r>
            <a:r>
              <a:rPr lang="en-US" err="1"/>
              <a:t>verrous</a:t>
            </a:r>
            <a:r>
              <a:rPr lang="en-US"/>
              <a:t> : 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sym typeface="Wingdings" panose="05000000000000000000" pitchFamily="2" charset="2"/>
              </a:rPr>
              <a:t>Un </a:t>
            </a:r>
            <a:r>
              <a:rPr lang="en-US" err="1">
                <a:sym typeface="Wingdings" panose="05000000000000000000" pitchFamily="2" charset="2"/>
              </a:rPr>
              <a:t>objet</a:t>
            </a:r>
            <a:r>
              <a:rPr lang="en-US">
                <a:sym typeface="Wingdings" panose="05000000000000000000" pitchFamily="2" charset="2"/>
              </a:rPr>
              <a:t> immuable </a:t>
            </a:r>
            <a:r>
              <a:rPr lang="en-US" err="1">
                <a:sym typeface="Wingdings" panose="05000000000000000000" pitchFamily="2" charset="2"/>
              </a:rPr>
              <a:t>est</a:t>
            </a:r>
            <a:r>
              <a:rPr lang="en-US">
                <a:sym typeface="Wingdings" panose="05000000000000000000" pitchFamily="2" charset="2"/>
              </a:rPr>
              <a:t> thread-safe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sym typeface="Wingdings" panose="05000000000000000000" pitchFamily="2" charset="2"/>
              </a:rPr>
              <a:t>Doit </a:t>
            </a:r>
            <a:r>
              <a:rPr lang="en-US" err="1">
                <a:sym typeface="Wingdings" panose="05000000000000000000" pitchFamily="2" charset="2"/>
              </a:rPr>
              <a:t>être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maintenu</a:t>
            </a:r>
            <a:r>
              <a:rPr lang="en-US">
                <a:sym typeface="Wingdings" panose="05000000000000000000" pitchFamily="2" charset="2"/>
              </a:rPr>
              <a:t> le </a:t>
            </a:r>
            <a:r>
              <a:rPr lang="en-US" err="1">
                <a:sym typeface="Wingdings" panose="05000000000000000000" pitchFamily="2" charset="2"/>
              </a:rPr>
              <a:t>moins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longtemps</a:t>
            </a:r>
            <a:r>
              <a:rPr lang="en-US">
                <a:sym typeface="Wingdings" panose="05000000000000000000" pitchFamily="2" charset="2"/>
              </a:rPr>
              <a:t> possible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sym typeface="Wingdings" panose="05000000000000000000" pitchFamily="2" charset="2"/>
              </a:rPr>
              <a:t>Ne les </a:t>
            </a:r>
            <a:r>
              <a:rPr lang="en-US" err="1">
                <a:sym typeface="Wingdings" panose="05000000000000000000" pitchFamily="2" charset="2"/>
              </a:rPr>
              <a:t>utiliser</a:t>
            </a:r>
            <a:r>
              <a:rPr lang="en-US">
                <a:sym typeface="Wingdings" panose="05000000000000000000" pitchFamily="2" charset="2"/>
              </a:rPr>
              <a:t> que </a:t>
            </a:r>
            <a:r>
              <a:rPr lang="en-US" err="1">
                <a:sym typeface="Wingdings" panose="05000000000000000000" pitchFamily="2" charset="2"/>
              </a:rPr>
              <a:t>si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nécessaire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20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Gestion des </a:t>
            </a:r>
            <a:r>
              <a:rPr lang="en-US" err="1"/>
              <a:t>accès</a:t>
            </a:r>
            <a:r>
              <a:rPr lang="en-US"/>
              <a:t> </a:t>
            </a:r>
            <a:r>
              <a:rPr lang="en-US" err="1"/>
              <a:t>concurrents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 mot-</a:t>
            </a:r>
            <a:r>
              <a:rPr lang="en-US" err="1"/>
              <a:t>clé</a:t>
            </a:r>
            <a:r>
              <a:rPr lang="en-US"/>
              <a:t> synchronized se place sur : 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à"/>
            </a:pPr>
            <a:r>
              <a:rPr lang="en-US" err="1">
                <a:sym typeface="Wingdings" panose="05000000000000000000" pitchFamily="2" charset="2"/>
              </a:rPr>
              <a:t>une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méthode</a:t>
            </a:r>
            <a:endParaRPr 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err="1">
                <a:sym typeface="Wingdings" panose="05000000000000000000" pitchFamily="2" charset="2"/>
              </a:rPr>
              <a:t>une</a:t>
            </a:r>
            <a:r>
              <a:rPr lang="en-US">
                <a:sym typeface="Wingdings" panose="05000000000000000000" pitchFamily="2" charset="2"/>
              </a:rPr>
              <a:t> reference</a:t>
            </a:r>
          </a:p>
          <a:p>
            <a:pPr>
              <a:buFont typeface="Wingdings" panose="05000000000000000000" pitchFamily="2" charset="2"/>
              <a:buChar char="à"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Il </a:t>
            </a:r>
            <a:r>
              <a:rPr lang="en-US" err="1">
                <a:sym typeface="Wingdings" panose="05000000000000000000" pitchFamily="2" charset="2"/>
              </a:rPr>
              <a:t>garantit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qu’un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seul</a:t>
            </a:r>
            <a:r>
              <a:rPr lang="en-US">
                <a:sym typeface="Wingdings" panose="05000000000000000000" pitchFamily="2" charset="2"/>
              </a:rPr>
              <a:t> thread </a:t>
            </a:r>
            <a:r>
              <a:rPr lang="en-US" err="1">
                <a:sym typeface="Wingdings" panose="05000000000000000000" pitchFamily="2" charset="2"/>
              </a:rPr>
              <a:t>peut</a:t>
            </a:r>
            <a:r>
              <a:rPr lang="en-US">
                <a:sym typeface="Wingdings" panose="05000000000000000000" pitchFamily="2" charset="2"/>
              </a:rPr>
              <a:t> executer le code par </a:t>
            </a:r>
            <a:r>
              <a:rPr lang="en-US" err="1">
                <a:sym typeface="Wingdings" panose="05000000000000000000" pitchFamily="2" charset="2"/>
              </a:rPr>
              <a:t>référence</a:t>
            </a:r>
            <a:endParaRPr lang="en-US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2942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Gestion des </a:t>
            </a:r>
            <a:r>
              <a:rPr lang="en-US" err="1"/>
              <a:t>accès</a:t>
            </a:r>
            <a:r>
              <a:rPr lang="en-US"/>
              <a:t> </a:t>
            </a:r>
            <a:r>
              <a:rPr lang="en-US" err="1"/>
              <a:t>concurrents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err="1">
                <a:sym typeface="Wingdings" panose="05000000000000000000" pitchFamily="2" charset="2"/>
              </a:rPr>
              <a:t>En</a:t>
            </a:r>
            <a:r>
              <a:rPr lang="en-US">
                <a:sym typeface="Wingdings" panose="05000000000000000000" pitchFamily="2" charset="2"/>
              </a:rPr>
              <a:t> live  </a:t>
            </a:r>
            <a:r>
              <a:rPr lang="en-US" err="1">
                <a:sym typeface="Wingdings" panose="05000000000000000000" pitchFamily="2" charset="2"/>
              </a:rPr>
              <a:t>io.dant.synchro.cours.SynchronizedKeyword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14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Gestion des </a:t>
            </a:r>
            <a:r>
              <a:rPr lang="en-US" err="1"/>
              <a:t>accès</a:t>
            </a:r>
            <a:r>
              <a:rPr lang="en-US"/>
              <a:t> </a:t>
            </a:r>
            <a:r>
              <a:rPr lang="en-US" err="1"/>
              <a:t>concurrents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/>
              <a:t>Si une classe possède plusieurs méthodes définies avec le mot clé </a:t>
            </a:r>
            <a:r>
              <a:rPr lang="fr-FR" err="1"/>
              <a:t>synchronized</a:t>
            </a:r>
            <a:r>
              <a:rPr lang="fr-FR"/>
              <a:t>, alors une seule de ces méthodes pourra être exécutée en même temps par plusieurs threads, même si chaque thread exécute une méthode différente.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Il est possible d'imbriquer dans le même bloc de code plusieurs instructions </a:t>
            </a:r>
            <a:r>
              <a:rPr lang="fr-FR" err="1"/>
              <a:t>synchronized</a:t>
            </a:r>
            <a:r>
              <a:rPr lang="fr-FR"/>
              <a:t> sur des moniteurs différents. Attention cependant, l'ajout de verrous pour gérer des cas de gestion d'accès concurrents peut augmenter, sous certaines circonstances, le risque d'introduire des situations de deadlocks.</a:t>
            </a:r>
          </a:p>
        </p:txBody>
      </p:sp>
    </p:spTree>
    <p:extLst>
      <p:ext uri="{BB962C8B-B14F-4D97-AF65-F5344CB8AC3E}">
        <p14:creationId xmlns:p14="http://schemas.microsoft.com/office/powerpoint/2010/main" val="352900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Gestion des </a:t>
            </a:r>
            <a:r>
              <a:rPr lang="en-US" err="1"/>
              <a:t>accès</a:t>
            </a:r>
            <a:r>
              <a:rPr lang="en-US"/>
              <a:t> </a:t>
            </a:r>
            <a:r>
              <a:rPr lang="en-US" err="1"/>
              <a:t>concurrents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 </a:t>
            </a:r>
            <a:r>
              <a:rPr lang="en-US" err="1"/>
              <a:t>modèle</a:t>
            </a:r>
            <a:r>
              <a:rPr lang="en-US"/>
              <a:t> </a:t>
            </a:r>
            <a:r>
              <a:rPr lang="en-US" err="1"/>
              <a:t>mémoire</a:t>
            </a:r>
            <a:r>
              <a:rPr lang="en-US"/>
              <a:t> Java ne </a:t>
            </a:r>
            <a:r>
              <a:rPr lang="en-US" err="1"/>
              <a:t>garantit</a:t>
            </a:r>
            <a:r>
              <a:rPr lang="en-US"/>
              <a:t> pas la </a:t>
            </a:r>
            <a:r>
              <a:rPr lang="en-US" err="1"/>
              <a:t>visibilité</a:t>
            </a:r>
            <a:r>
              <a:rPr lang="en-US"/>
              <a:t> des modifications.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Le mot-</a:t>
            </a:r>
            <a:r>
              <a:rPr lang="en-US" err="1"/>
              <a:t>clé</a:t>
            </a:r>
            <a:r>
              <a:rPr lang="en-US"/>
              <a:t> volatile </a:t>
            </a:r>
            <a:r>
              <a:rPr lang="en-US" err="1"/>
              <a:t>sert</a:t>
            </a:r>
            <a:r>
              <a:rPr lang="en-US"/>
              <a:t> à </a:t>
            </a:r>
            <a:r>
              <a:rPr lang="en-US" err="1"/>
              <a:t>cela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Se met </a:t>
            </a:r>
            <a:r>
              <a:rPr lang="en-US" err="1"/>
              <a:t>uniquement</a:t>
            </a:r>
            <a:r>
              <a:rPr lang="en-US"/>
              <a:t> sur </a:t>
            </a:r>
            <a:r>
              <a:rPr lang="en-US" err="1"/>
              <a:t>une</a:t>
            </a:r>
            <a:r>
              <a:rPr lang="en-US"/>
              <a:t> variable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24395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1F3F0"/>
      </a:lt2>
      <a:accent1>
        <a:srgbClr val="AF29E7"/>
      </a:accent1>
      <a:accent2>
        <a:srgbClr val="5825D7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3A96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868</Words>
  <Application>Microsoft Office PowerPoint</Application>
  <PresentationFormat>Widescreen</PresentationFormat>
  <Paragraphs>148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Avenir Next LT Pro</vt:lpstr>
      <vt:lpstr>AvenirNext LT Pro Medium</vt:lpstr>
      <vt:lpstr>Wingdings</vt:lpstr>
      <vt:lpstr>BlockprintVTI</vt:lpstr>
      <vt:lpstr>Gestion des accès concurrents</vt:lpstr>
      <vt:lpstr>Gestion des accès concurrents</vt:lpstr>
      <vt:lpstr>Gestion des accès concurrents</vt:lpstr>
      <vt:lpstr>Gestion des accès concurrents</vt:lpstr>
      <vt:lpstr>Gestion des accès concurrents</vt:lpstr>
      <vt:lpstr>Gestion des accès concurrents</vt:lpstr>
      <vt:lpstr>Gestion des accès concurrents</vt:lpstr>
      <vt:lpstr>Gestion des accès concurrents</vt:lpstr>
      <vt:lpstr>Gestion des accès concurrents</vt:lpstr>
      <vt:lpstr>Gestion des accès concurrents</vt:lpstr>
      <vt:lpstr>Gestion des accès concurrents</vt:lpstr>
      <vt:lpstr>Gestion des accès concurrents</vt:lpstr>
      <vt:lpstr>Gestion des accès concurrents</vt:lpstr>
      <vt:lpstr>Gestion des accès concurrents</vt:lpstr>
      <vt:lpstr>Java – wait / notify</vt:lpstr>
      <vt:lpstr>wait / notify</vt:lpstr>
      <vt:lpstr>wait / notify</vt:lpstr>
      <vt:lpstr>Java – Les verrous</vt:lpstr>
      <vt:lpstr>Les verrous</vt:lpstr>
      <vt:lpstr>Les verrous</vt:lpstr>
      <vt:lpstr>Les verrous</vt:lpstr>
      <vt:lpstr>Java – Les operations atomiques</vt:lpstr>
      <vt:lpstr>Les operations atomiques</vt:lpstr>
      <vt:lpstr>Les operations atomiques</vt:lpstr>
      <vt:lpstr>Les operations atomiques</vt:lpstr>
      <vt:lpstr>Les operations atomiques</vt:lpstr>
      <vt:lpstr>Les operations atomiques</vt:lpstr>
      <vt:lpstr>Les operations atomiques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entrées / sorties en Java</dc:title>
  <dc:creator>Olivier Pitton</dc:creator>
  <cp:lastModifiedBy>Olivier Pitton</cp:lastModifiedBy>
  <cp:revision>42</cp:revision>
  <dcterms:created xsi:type="dcterms:W3CDTF">2020-11-11T00:50:00Z</dcterms:created>
  <dcterms:modified xsi:type="dcterms:W3CDTF">2020-12-10T19:16:04Z</dcterms:modified>
</cp:coreProperties>
</file>