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71" r:id="rId9"/>
    <p:sldId id="266" r:id="rId10"/>
    <p:sldId id="270" r:id="rId11"/>
    <p:sldId id="269" r:id="rId12"/>
    <p:sldId id="272" r:id="rId13"/>
    <p:sldId id="273" r:id="rId14"/>
    <p:sldId id="282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1" r:id="rId28"/>
    <p:sldId id="294" r:id="rId29"/>
    <p:sldId id="295" r:id="rId30"/>
    <p:sldId id="296" r:id="rId31"/>
    <p:sldId id="297" r:id="rId32"/>
    <p:sldId id="298" r:id="rId33"/>
    <p:sldId id="299" r:id="rId34"/>
    <p:sldId id="302" r:id="rId35"/>
    <p:sldId id="303" r:id="rId36"/>
    <p:sldId id="300" r:id="rId37"/>
    <p:sldId id="301" r:id="rId38"/>
    <p:sldId id="304" r:id="rId39"/>
    <p:sldId id="306" r:id="rId40"/>
    <p:sldId id="305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1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2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1848E70-0847-47FB-AE92-8F0BF405D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351" r="-1" b="8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7FDC-9EE8-425C-93F4-89A54283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Les threads </a:t>
            </a:r>
            <a:r>
              <a:rPr lang="en-US" sz="5200" dirty="0" err="1">
                <a:solidFill>
                  <a:srgbClr val="FFFFFF"/>
                </a:solidFill>
              </a:rPr>
              <a:t>en</a:t>
            </a:r>
            <a:r>
              <a:rPr lang="en-US" sz="5200" dirty="0">
                <a:solidFill>
                  <a:srgbClr val="FFFFFF"/>
                </a:solidFill>
              </a:rPr>
              <a:t> Java</a:t>
            </a:r>
            <a:endParaRPr lang="fr-FR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5F41-A974-492C-8E97-FAD01076E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>
                <a:solidFill>
                  <a:srgbClr val="FFFFFF"/>
                </a:solidFill>
              </a:rPr>
              <a:t>Licence</a:t>
            </a:r>
            <a:r>
              <a:rPr lang="en-US" sz="2200" dirty="0">
                <a:solidFill>
                  <a:srgbClr val="FFFFFF"/>
                </a:solidFill>
              </a:rPr>
              <a:t> DANT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PITTON Olivier</a:t>
            </a:r>
            <a:endParaRPr lang="fr-F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4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</a:t>
            </a:r>
            <a:endParaRPr lang="fr-FR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0BECF77-1EC5-4C98-9AAA-084923144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616"/>
            <a:ext cx="10495181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MonTraitement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implements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Runnable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void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run()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int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for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(i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 i &gt;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10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 i++)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System.</a:t>
            </a:r>
            <a:r>
              <a:rPr kumimoji="0" lang="fr-FR" altLang="fr-FR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out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.println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""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+ i);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2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9073-67C6-4242-A9E5-257C7585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7CED-E579-4236-A139-C0F91A08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i="1" dirty="0"/>
              <a:t>Thread</a:t>
            </a:r>
            <a:r>
              <a:rPr lang="en-US" dirty="0"/>
              <a:t> </a:t>
            </a:r>
            <a:r>
              <a:rPr lang="en-US" dirty="0" err="1"/>
              <a:t>répresente</a:t>
            </a:r>
            <a:r>
              <a:rPr lang="en-US" dirty="0"/>
              <a:t> un thread VM.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Elle </a:t>
            </a:r>
            <a:r>
              <a:rPr lang="en-US" dirty="0" err="1"/>
              <a:t>implémente</a:t>
            </a:r>
            <a:r>
              <a:rPr lang="en-US" dirty="0"/>
              <a:t> </a:t>
            </a: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i="1" dirty="0"/>
              <a:t>Runnable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/>
              <a:t>Possède</a:t>
            </a:r>
            <a:r>
              <a:rPr lang="en-US" dirty="0"/>
              <a:t> des </a:t>
            </a:r>
            <a:r>
              <a:rPr lang="en-US" dirty="0" err="1"/>
              <a:t>méta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: </a:t>
            </a:r>
            <a:r>
              <a:rPr lang="en-US" dirty="0" err="1"/>
              <a:t>priorité</a:t>
            </a:r>
            <a:r>
              <a:rPr lang="en-US" dirty="0"/>
              <a:t>, nom, daemon …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72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89F9-E2FA-425A-9A13-B421926D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les </a:t>
            </a:r>
            <a:r>
              <a:rPr lang="en-US" dirty="0" err="1"/>
              <a:t>méthodes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57EE-BC69-4789-B1D8-7A65D5DC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 start()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démarre</a:t>
            </a:r>
            <a:r>
              <a:rPr lang="en-US" dirty="0">
                <a:sym typeface="Wingdings" panose="05000000000000000000" pitchFamily="2" charset="2"/>
              </a:rPr>
              <a:t> le thread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‘</a:t>
            </a:r>
            <a:r>
              <a:rPr lang="en-US" dirty="0" err="1">
                <a:sym typeface="Wingdings" panose="05000000000000000000" pitchFamily="2" charset="2"/>
              </a:rPr>
              <a:t>parallèle</a:t>
            </a:r>
            <a:r>
              <a:rPr lang="en-US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void run()  </a:t>
            </a:r>
            <a:r>
              <a:rPr lang="en-US" dirty="0" err="1">
                <a:sym typeface="Wingdings" panose="05000000000000000000" pitchFamily="2" charset="2"/>
              </a:rPr>
              <a:t>exécute</a:t>
            </a:r>
            <a:r>
              <a:rPr lang="en-US" dirty="0">
                <a:sym typeface="Wingdings" panose="05000000000000000000" pitchFamily="2" charset="2"/>
              </a:rPr>
              <a:t> le </a:t>
            </a:r>
            <a:r>
              <a:rPr lang="en-US" dirty="0" err="1">
                <a:sym typeface="Wingdings" panose="05000000000000000000" pitchFamily="2" charset="2"/>
              </a:rPr>
              <a:t>traitement</a:t>
            </a:r>
            <a:r>
              <a:rPr lang="en-US" dirty="0">
                <a:sym typeface="Wingdings" panose="05000000000000000000" pitchFamily="2" charset="2"/>
              </a:rPr>
              <a:t> dans le thread courant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void join()  attend la fin de </a:t>
            </a:r>
            <a:r>
              <a:rPr lang="en-US" dirty="0" err="1">
                <a:sym typeface="Wingdings" panose="05000000000000000000" pitchFamily="2" charset="2"/>
              </a:rPr>
              <a:t>l’execution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void sleep(long </a:t>
            </a:r>
            <a:r>
              <a:rPr lang="en-US" dirty="0" err="1">
                <a:sym typeface="Wingdings" panose="05000000000000000000" pitchFamily="2" charset="2"/>
              </a:rPr>
              <a:t>millis</a:t>
            </a:r>
            <a:r>
              <a:rPr lang="en-US" dirty="0">
                <a:sym typeface="Wingdings" panose="05000000000000000000" pitchFamily="2" charset="2"/>
              </a:rPr>
              <a:t>)  </a:t>
            </a:r>
            <a:r>
              <a:rPr lang="en-US" dirty="0" err="1">
                <a:sym typeface="Wingdings" panose="05000000000000000000" pitchFamily="2" charset="2"/>
              </a:rPr>
              <a:t>endort</a:t>
            </a:r>
            <a:r>
              <a:rPr lang="en-US" dirty="0">
                <a:sym typeface="Wingdings" panose="05000000000000000000" pitchFamily="2" charset="2"/>
              </a:rPr>
              <a:t> le thread pendant X </a:t>
            </a:r>
            <a:r>
              <a:rPr lang="en-US" dirty="0" err="1">
                <a:sym typeface="Wingdings" panose="05000000000000000000" pitchFamily="2" charset="2"/>
              </a:rPr>
              <a:t>ms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706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9073-67C6-4242-A9E5-257C7585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cycle de vie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7CED-E579-4236-A139-C0F91A08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</a:t>
            </a:r>
            <a:r>
              <a:rPr lang="en-US" dirty="0">
                <a:sym typeface="Wingdings" panose="05000000000000000000" pitchFamily="2" charset="2"/>
              </a:rPr>
              <a:t> Pas encore </a:t>
            </a:r>
            <a:r>
              <a:rPr lang="en-US" dirty="0" err="1">
                <a:sym typeface="Wingdings" panose="05000000000000000000" pitchFamily="2" charset="2"/>
              </a:rPr>
              <a:t>démarré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attente</a:t>
            </a:r>
            <a:r>
              <a:rPr lang="en-US" dirty="0">
                <a:sym typeface="Wingdings" panose="05000000000000000000" pitchFamily="2" charset="2"/>
              </a:rPr>
              <a:t> de start()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RUNNABLE 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cours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d’execution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BLOCKED 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attente</a:t>
            </a:r>
            <a:r>
              <a:rPr lang="en-US" dirty="0">
                <a:sym typeface="Wingdings" panose="05000000000000000000" pitchFamily="2" charset="2"/>
              </a:rPr>
              <a:t> d’un </a:t>
            </a:r>
            <a:r>
              <a:rPr lang="en-US" dirty="0" err="1">
                <a:sym typeface="Wingdings" panose="05000000000000000000" pitchFamily="2" charset="2"/>
              </a:rPr>
              <a:t>verrou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moniteur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WAITING 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attente</a:t>
            </a:r>
            <a:r>
              <a:rPr lang="en-US" dirty="0">
                <a:sym typeface="Wingdings" panose="05000000000000000000" pitchFamily="2" charset="2"/>
              </a:rPr>
              <a:t> d’un </a:t>
            </a:r>
            <a:r>
              <a:rPr lang="en-US" dirty="0" err="1">
                <a:sym typeface="Wingdings" panose="05000000000000000000" pitchFamily="2" charset="2"/>
              </a:rPr>
              <a:t>réveil</a:t>
            </a:r>
            <a:r>
              <a:rPr lang="en-US" dirty="0">
                <a:sym typeface="Wingdings" panose="05000000000000000000" pitchFamily="2" charset="2"/>
              </a:rPr>
              <a:t> (sleep, wait …)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TERMINATED  Fin </a:t>
            </a:r>
            <a:r>
              <a:rPr lang="en-US" dirty="0" err="1">
                <a:sym typeface="Wingdings" panose="05000000000000000000" pitchFamily="2" charset="2"/>
              </a:rPr>
              <a:t>d’exécution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504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9073-67C6-4242-A9E5-257C7585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</a:t>
            </a:r>
            <a:r>
              <a:rPr lang="en-US" dirty="0" err="1"/>
              <a:t>création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7CED-E579-4236-A139-C0F91A08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live coding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io.dant.thread.creation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76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C19-AD4C-4D27-B764-C94954D3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- daemon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C449-CDDE-4A9E-BB93-C296CC04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existe</a:t>
            </a:r>
            <a:r>
              <a:rPr lang="en-US" dirty="0"/>
              <a:t> deux categories de threads 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fr-FR" dirty="0"/>
              <a:t>User thread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Daemon thread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Le programme s’arrête lorsque tous les user threads sont terminés</a:t>
            </a:r>
          </a:p>
        </p:txBody>
      </p:sp>
    </p:spTree>
    <p:extLst>
      <p:ext uri="{BB962C8B-B14F-4D97-AF65-F5344CB8AC3E}">
        <p14:creationId xmlns:p14="http://schemas.microsoft.com/office/powerpoint/2010/main" val="59231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C19-AD4C-4D27-B764-C94954D3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- daemon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C449-CDDE-4A9E-BB93-C296CC04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Lors</a:t>
            </a:r>
            <a:r>
              <a:rPr lang="en-US" dirty="0"/>
              <a:t> le dernier user thread </a:t>
            </a:r>
            <a:r>
              <a:rPr lang="en-US" dirty="0" err="1"/>
              <a:t>s’arrête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daemon threads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tués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Appeler</a:t>
            </a:r>
            <a:r>
              <a:rPr lang="en-US" dirty="0"/>
              <a:t> void </a:t>
            </a:r>
            <a:r>
              <a:rPr lang="en-US" dirty="0" err="1"/>
              <a:t>setDaemon</a:t>
            </a:r>
            <a:r>
              <a:rPr lang="en-US" dirty="0"/>
              <a:t>(Boolean) pour </a:t>
            </a:r>
            <a:r>
              <a:rPr lang="en-US" dirty="0" err="1"/>
              <a:t>créer</a:t>
            </a:r>
            <a:r>
              <a:rPr lang="en-US" dirty="0"/>
              <a:t> un daemon thread.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90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C19-AD4C-4D27-B764-C94954D3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- daemon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C449-CDDE-4A9E-BB93-C296CC04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live coding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io.dant.thread.daemon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427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C19-AD4C-4D27-B764-C94954D3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- metadata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C449-CDDE-4A9E-BB93-C296CC04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getId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Renvoie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l’identifiant</a:t>
            </a:r>
            <a:r>
              <a:rPr lang="en-US" dirty="0">
                <a:sym typeface="Wingdings" panose="05000000000000000000" pitchFamily="2" charset="2"/>
              </a:rPr>
              <a:t> unique du thread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err="1"/>
              <a:t>Thread.State</a:t>
            </a:r>
            <a:r>
              <a:rPr lang="fr-FR" dirty="0"/>
              <a:t> </a:t>
            </a:r>
            <a:r>
              <a:rPr lang="fr-FR" dirty="0" err="1"/>
              <a:t>getState</a:t>
            </a:r>
            <a:r>
              <a:rPr lang="fr-FR" dirty="0"/>
              <a:t>() </a:t>
            </a:r>
            <a:r>
              <a:rPr lang="fr-FR" dirty="0">
                <a:sym typeface="Wingdings" panose="05000000000000000000" pitchFamily="2" charset="2"/>
              </a:rPr>
              <a:t> Renvoie le </a:t>
            </a:r>
            <a:r>
              <a:rPr lang="fr-FR" dirty="0" err="1">
                <a:sym typeface="Wingdings" panose="05000000000000000000" pitchFamily="2" charset="2"/>
              </a:rPr>
              <a:t>status</a:t>
            </a:r>
            <a:r>
              <a:rPr lang="fr-FR" dirty="0">
                <a:sym typeface="Wingdings" panose="05000000000000000000" pitchFamily="2" charset="2"/>
              </a:rPr>
              <a:t> du thread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err="1">
                <a:sym typeface="Wingdings" panose="05000000000000000000" pitchFamily="2" charset="2"/>
              </a:rPr>
              <a:t>int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getPriority</a:t>
            </a:r>
            <a:r>
              <a:rPr lang="fr-FR" dirty="0">
                <a:sym typeface="Wingdings" panose="05000000000000000000" pitchFamily="2" charset="2"/>
              </a:rPr>
              <a:t>()  Renvoie la priorité du thread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err="1">
                <a:sym typeface="Wingdings" panose="05000000000000000000" pitchFamily="2" charset="2"/>
              </a:rPr>
              <a:t>boolean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isDaemon</a:t>
            </a:r>
            <a:r>
              <a:rPr lang="fr-FR" dirty="0">
                <a:sym typeface="Wingdings" panose="05000000000000000000" pitchFamily="2" charset="2"/>
              </a:rPr>
              <a:t>()  Renvoie vrai si le thread est un daemon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61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C19-AD4C-4D27-B764-C94954D3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- metadata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C449-CDDE-4A9E-BB93-C296CC04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live coding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io.dant.thread.metadata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02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threads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Qu’est-ce</a:t>
            </a:r>
            <a:r>
              <a:rPr lang="en-US" dirty="0"/>
              <a:t> </a:t>
            </a:r>
            <a:r>
              <a:rPr lang="en-US" dirty="0" err="1"/>
              <a:t>qu’un</a:t>
            </a:r>
            <a:r>
              <a:rPr lang="en-US" dirty="0"/>
              <a:t> thread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040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C19-AD4C-4D27-B764-C94954D3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- join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C449-CDDE-4A9E-BB93-C296CC04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méthode</a:t>
            </a:r>
            <a:r>
              <a:rPr lang="en-US" dirty="0"/>
              <a:t> join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d’attendre</a:t>
            </a:r>
            <a:r>
              <a:rPr lang="en-US" dirty="0"/>
              <a:t> la fin </a:t>
            </a:r>
            <a:r>
              <a:rPr lang="en-US" dirty="0" err="1"/>
              <a:t>d’exécution</a:t>
            </a:r>
            <a:r>
              <a:rPr lang="en-US" dirty="0"/>
              <a:t> du thread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live coding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io.dant.thread.join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52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05BF-9ECB-45CA-85E8-5E898267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B2B4-1702-4931-B57D-511C5314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ne </a:t>
            </a:r>
            <a:r>
              <a:rPr lang="en-US" dirty="0" err="1"/>
              <a:t>peut</a:t>
            </a:r>
            <a:r>
              <a:rPr lang="en-US" dirty="0"/>
              <a:t> pas </a:t>
            </a:r>
            <a:r>
              <a:rPr lang="en-US" dirty="0" err="1"/>
              <a:t>relancer</a:t>
            </a:r>
            <a:r>
              <a:rPr lang="en-US" dirty="0"/>
              <a:t> un thread </a:t>
            </a:r>
            <a:r>
              <a:rPr lang="en-US" dirty="0" err="1"/>
              <a:t>terminé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ne </a:t>
            </a:r>
            <a:r>
              <a:rPr lang="en-US" dirty="0" err="1"/>
              <a:t>peut</a:t>
            </a:r>
            <a:r>
              <a:rPr lang="en-US" dirty="0"/>
              <a:t> pas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infinite de threads</a:t>
            </a:r>
          </a:p>
          <a:p>
            <a:endParaRPr lang="en-US" dirty="0"/>
          </a:p>
          <a:p>
            <a:r>
              <a:rPr lang="en-US" dirty="0"/>
              <a:t>On ne </a:t>
            </a:r>
            <a:r>
              <a:rPr lang="en-US" dirty="0" err="1"/>
              <a:t>peut</a:t>
            </a:r>
            <a:r>
              <a:rPr lang="en-US" dirty="0"/>
              <a:t> pas cloner un thread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40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1848E70-0847-47FB-AE92-8F0BF405D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51" r="-1" b="8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7FDC-9EE8-425C-93F4-89A54283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Stack / Heap </a:t>
            </a:r>
            <a:endParaRPr lang="fr-FR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1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2A8C-4412-42B5-A902-026406C1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stack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AD53-1DC5-4FC0-850F-EC91A283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Chaque</a:t>
            </a:r>
            <a:r>
              <a:rPr lang="en-US" dirty="0"/>
              <a:t> thread a </a:t>
            </a:r>
            <a:r>
              <a:rPr lang="en-US" dirty="0" err="1"/>
              <a:t>une</a:t>
            </a:r>
            <a:r>
              <a:rPr lang="en-US" dirty="0"/>
              <a:t> pile (stack). Un </a:t>
            </a:r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dédié</a:t>
            </a:r>
            <a:r>
              <a:rPr lang="en-US" dirty="0"/>
              <a:t> à </a:t>
            </a:r>
            <a:r>
              <a:rPr lang="en-US" dirty="0" err="1"/>
              <a:t>chaque</a:t>
            </a:r>
            <a:r>
              <a:rPr lang="en-US" dirty="0"/>
              <a:t> thread.</a:t>
            </a:r>
          </a:p>
          <a:p>
            <a:endParaRPr lang="en-US" dirty="0"/>
          </a:p>
          <a:p>
            <a:r>
              <a:rPr lang="en-US" dirty="0"/>
              <a:t>La stack </a:t>
            </a:r>
            <a:r>
              <a:rPr lang="en-US" dirty="0" err="1"/>
              <a:t>garde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trace des invocations </a:t>
            </a:r>
            <a:r>
              <a:rPr lang="en-US" dirty="0" err="1"/>
              <a:t>successives</a:t>
            </a:r>
            <a:r>
              <a:rPr lang="en-US" dirty="0"/>
              <a:t> de </a:t>
            </a:r>
            <a:r>
              <a:rPr lang="en-US" dirty="0" err="1"/>
              <a:t>méthodes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0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2A8C-4412-42B5-A902-026406C1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stack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AD53-1DC5-4FC0-850F-EC91A283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 stack </a:t>
            </a:r>
            <a:r>
              <a:rPr lang="en-US" dirty="0" err="1"/>
              <a:t>stocke</a:t>
            </a:r>
            <a:r>
              <a:rPr lang="en-US" dirty="0"/>
              <a:t> :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Les variables locales primitives et références 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Chaque invocation d’une méthode ajoute une entrée nommée frame en haut de la </a:t>
            </a:r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39592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A912-8FF1-4B8E-9E41-5946C4D8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F707-16CC-4F33-9870-A8608F86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tas</a:t>
            </a:r>
            <a:r>
              <a:rPr lang="en-US" dirty="0"/>
              <a:t> (heap)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les </a:t>
            </a:r>
            <a:r>
              <a:rPr lang="en-US" dirty="0" err="1"/>
              <a:t>objets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alloués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Faire un ‘new’ </a:t>
            </a:r>
            <a:r>
              <a:rPr lang="en-US" dirty="0" err="1"/>
              <a:t>crée</a:t>
            </a:r>
            <a:r>
              <a:rPr lang="en-US" dirty="0"/>
              <a:t> un </a:t>
            </a:r>
            <a:r>
              <a:rPr lang="en-US" dirty="0" err="1"/>
              <a:t>objet</a:t>
            </a:r>
            <a:r>
              <a:rPr lang="en-US" dirty="0"/>
              <a:t> dans la heap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Lorsque</a:t>
            </a:r>
            <a:r>
              <a:rPr lang="en-US" dirty="0"/>
              <a:t> les </a:t>
            </a:r>
            <a:r>
              <a:rPr lang="en-US" dirty="0" err="1"/>
              <a:t>références</a:t>
            </a:r>
            <a:r>
              <a:rPr lang="en-US" dirty="0"/>
              <a:t> sur </a:t>
            </a:r>
            <a:r>
              <a:rPr lang="en-US" dirty="0" err="1"/>
              <a:t>cet</a:t>
            </a:r>
            <a:r>
              <a:rPr lang="en-US" dirty="0"/>
              <a:t> </a:t>
            </a:r>
            <a:r>
              <a:rPr lang="en-US" dirty="0" err="1"/>
              <a:t>objet</a:t>
            </a:r>
            <a:r>
              <a:rPr lang="en-US" dirty="0"/>
              <a:t> </a:t>
            </a:r>
            <a:r>
              <a:rPr lang="en-US" dirty="0" err="1"/>
              <a:t>disparaisse</a:t>
            </a:r>
            <a:r>
              <a:rPr lang="en-US" dirty="0"/>
              <a:t>, 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nettoyé</a:t>
            </a:r>
            <a:r>
              <a:rPr lang="en-US" dirty="0"/>
              <a:t> par le GC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625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D721-1064-48ED-B3A0-2633B98A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1987-1A16-4368-8D97-A8788B49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 heap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partagée</a:t>
            </a:r>
            <a:r>
              <a:rPr lang="en-US" dirty="0"/>
              <a:t> par </a:t>
            </a:r>
            <a:r>
              <a:rPr lang="en-US" dirty="0" err="1"/>
              <a:t>tous</a:t>
            </a:r>
            <a:r>
              <a:rPr lang="en-US" dirty="0"/>
              <a:t> les threads.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 stack </a:t>
            </a:r>
            <a:r>
              <a:rPr lang="en-US" dirty="0" err="1"/>
              <a:t>est</a:t>
            </a:r>
            <a:r>
              <a:rPr lang="en-US" dirty="0"/>
              <a:t> propre à </a:t>
            </a:r>
            <a:r>
              <a:rPr lang="en-US" dirty="0" err="1"/>
              <a:t>chaque</a:t>
            </a:r>
            <a:r>
              <a:rPr lang="en-US" dirty="0"/>
              <a:t> thread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Les threads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partager</a:t>
            </a:r>
            <a:r>
              <a:rPr lang="en-US" dirty="0"/>
              <a:t> des </a:t>
            </a:r>
            <a:r>
              <a:rPr lang="en-US" dirty="0" err="1"/>
              <a:t>objets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754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2A8C-4412-42B5-A902-026406C1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stack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AD53-1DC5-4FC0-850F-EC91A283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Lorsque l'exécution de la méthode est terminée, la frame est retirée de la stack. Les variables qu'elle contient sont supprimées 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/>
              <a:t>si ces variables sont des objets, leurs références sont supprimées mais ils existent toujours dans le </a:t>
            </a:r>
            <a:r>
              <a:rPr lang="fr-FR" dirty="0" err="1"/>
              <a:t>heap</a:t>
            </a:r>
            <a:r>
              <a:rPr lang="fr-FR" dirty="0"/>
              <a:t>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/>
              <a:t>Si aucune autre référence sur ces objets existe, le ramasse-miettes les détruira à sa prochaine exécution.</a:t>
            </a:r>
          </a:p>
        </p:txBody>
      </p:sp>
    </p:spTree>
    <p:extLst>
      <p:ext uri="{BB962C8B-B14F-4D97-AF65-F5344CB8AC3E}">
        <p14:creationId xmlns:p14="http://schemas.microsoft.com/office/powerpoint/2010/main" val="2309163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BBD6-8FE7-4956-AA35-F3B64885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/ Stack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FDE5-9B93-4AAF-A9DD-6AB0AD46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live coding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io.dant.thread.heapstack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787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BBD6-8FE7-4956-AA35-F3B64885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/ Stack - Exception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FDE5-9B93-4AAF-A9DD-6AB0AD46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StackOverFlowError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Dépassement</a:t>
            </a:r>
            <a:r>
              <a:rPr lang="en-US" dirty="0">
                <a:sym typeface="Wingdings" panose="05000000000000000000" pitchFamily="2" charset="2"/>
              </a:rPr>
              <a:t> de la taille de la pile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OutOfMemoryError</a:t>
            </a:r>
            <a:r>
              <a:rPr lang="en-US" dirty="0">
                <a:sym typeface="Wingdings" panose="05000000000000000000" pitchFamily="2" charset="2"/>
              </a:rPr>
              <a:t>  Le </a:t>
            </a:r>
            <a:r>
              <a:rPr lang="en-US" dirty="0" err="1">
                <a:sym typeface="Wingdings" panose="05000000000000000000" pitchFamily="2" charset="2"/>
              </a:rPr>
              <a:t>système</a:t>
            </a:r>
            <a:r>
              <a:rPr lang="en-US" dirty="0">
                <a:sym typeface="Wingdings" panose="05000000000000000000" pitchFamily="2" charset="2"/>
              </a:rPr>
              <a:t> ne </a:t>
            </a:r>
            <a:r>
              <a:rPr lang="en-US" dirty="0" err="1">
                <a:sym typeface="Wingdings" panose="05000000000000000000" pitchFamily="2" charset="2"/>
              </a:rPr>
              <a:t>peut</a:t>
            </a:r>
            <a:r>
              <a:rPr lang="en-US" dirty="0">
                <a:sym typeface="Wingdings" panose="05000000000000000000" pitchFamily="2" charset="2"/>
              </a:rPr>
              <a:t> plus </a:t>
            </a:r>
            <a:r>
              <a:rPr lang="en-US" dirty="0" err="1">
                <a:sym typeface="Wingdings" panose="05000000000000000000" pitchFamily="2" charset="2"/>
              </a:rPr>
              <a:t>allouer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mémoire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92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threads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Qu’est-ce</a:t>
            </a:r>
            <a:r>
              <a:rPr lang="en-US" dirty="0"/>
              <a:t> </a:t>
            </a:r>
            <a:r>
              <a:rPr lang="en-US" dirty="0" err="1"/>
              <a:t>qu’un</a:t>
            </a:r>
            <a:r>
              <a:rPr lang="en-US" dirty="0"/>
              <a:t> thread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 thread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unité</a:t>
            </a:r>
            <a:r>
              <a:rPr lang="en-US" dirty="0"/>
              <a:t> </a:t>
            </a:r>
            <a:r>
              <a:rPr lang="en-US" dirty="0" err="1"/>
              <a:t>d’exécution</a:t>
            </a:r>
            <a:r>
              <a:rPr lang="en-US" dirty="0"/>
              <a:t> d’un </a:t>
            </a:r>
            <a:r>
              <a:rPr lang="en-US" dirty="0" err="1"/>
              <a:t>programme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Autonome</a:t>
            </a:r>
            <a:r>
              <a:rPr lang="en-US" dirty="0"/>
              <a:t> et </a:t>
            </a:r>
            <a:r>
              <a:rPr lang="en-US" dirty="0" err="1"/>
              <a:t>parallèle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703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1848E70-0847-47FB-AE92-8F0BF405D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51" r="-1" b="8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7FDC-9EE8-425C-93F4-89A54283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8869680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Le framework Executor</a:t>
            </a:r>
            <a:endParaRPr lang="fr-FR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59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EA55-A9B9-45AF-8F51-464C6DBB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framework Executor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A460-00A5-4E6B-BB29-D7C41677D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i="1" dirty="0"/>
              <a:t>Thread </a:t>
            </a:r>
            <a:r>
              <a:rPr lang="en-US" dirty="0" err="1"/>
              <a:t>est</a:t>
            </a:r>
            <a:r>
              <a:rPr lang="en-US" dirty="0"/>
              <a:t> bas </a:t>
            </a:r>
            <a:r>
              <a:rPr lang="en-US" dirty="0" err="1"/>
              <a:t>niveau</a:t>
            </a:r>
            <a:r>
              <a:rPr lang="en-US" dirty="0"/>
              <a:t> et difficile à </a:t>
            </a:r>
            <a:r>
              <a:rPr lang="en-US" dirty="0" err="1"/>
              <a:t>gérer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utiliser</a:t>
            </a:r>
            <a:r>
              <a:rPr lang="en-US" dirty="0"/>
              <a:t> dans des </a:t>
            </a:r>
            <a:r>
              <a:rPr lang="en-US" dirty="0" err="1"/>
              <a:t>cas</a:t>
            </a:r>
            <a:r>
              <a:rPr lang="en-US" dirty="0"/>
              <a:t> précis(un timer, 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Executor </a:t>
            </a:r>
            <a:r>
              <a:rPr lang="en-US" dirty="0" err="1"/>
              <a:t>permet</a:t>
            </a:r>
            <a:r>
              <a:rPr lang="en-US" dirty="0"/>
              <a:t> la creation de pool de threads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284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2DED-60B6-4954-8139-EBB942B9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L’interface</a:t>
            </a:r>
            <a:r>
              <a:rPr lang="en-US" dirty="0"/>
              <a:t> Executor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826E-69C7-4B68-92A2-D6162354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L’interface</a:t>
            </a:r>
            <a:r>
              <a:rPr lang="en-US" dirty="0"/>
              <a:t> Executor </a:t>
            </a:r>
            <a:r>
              <a:rPr lang="fr-FR" dirty="0"/>
              <a:t>décrit les fonctionnalités permettant l'exécution différée de tâches implémentées sous la forme de </a:t>
            </a:r>
            <a:r>
              <a:rPr lang="fr-FR" dirty="0" err="1"/>
              <a:t>Runnable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(</a:t>
            </a:r>
            <a:r>
              <a:rPr lang="fr-FR" dirty="0" err="1"/>
              <a:t>Runnable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 Fait exécuter la tâche fournie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38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2DED-60B6-4954-8139-EBB942B9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ExecutorService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826E-69C7-4B68-92A2-D6162354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L'interface </a:t>
            </a:r>
            <a:r>
              <a:rPr lang="fr-FR" dirty="0" err="1"/>
              <a:t>ExecutorService</a:t>
            </a:r>
            <a:r>
              <a:rPr lang="fr-FR" dirty="0"/>
              <a:t> décrit les fonctionnalités d'un service d'exécution de tâches. Elle hérite de l'interface </a:t>
            </a:r>
            <a:r>
              <a:rPr lang="fr-FR" dirty="0" err="1"/>
              <a:t>Executor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Future </a:t>
            </a:r>
            <a:r>
              <a:rPr lang="fr-FR" dirty="0" err="1"/>
              <a:t>submit</a:t>
            </a:r>
            <a:r>
              <a:rPr lang="fr-FR" dirty="0"/>
              <a:t>(</a:t>
            </a:r>
            <a:r>
              <a:rPr lang="fr-FR" dirty="0" err="1"/>
              <a:t>Runnable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 Fait exécuter la tâche fournie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Future </a:t>
            </a:r>
            <a:r>
              <a:rPr lang="fr-FR" dirty="0" err="1"/>
              <a:t>submit</a:t>
            </a:r>
            <a:r>
              <a:rPr lang="fr-FR" dirty="0"/>
              <a:t>(</a:t>
            </a:r>
            <a:r>
              <a:rPr lang="fr-FR" dirty="0" err="1"/>
              <a:t>Callable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 Fait exécuter la tâche fournie avec un retour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4796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2DED-60B6-4954-8139-EBB942B9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L’interface</a:t>
            </a:r>
            <a:r>
              <a:rPr lang="en-US" dirty="0"/>
              <a:t> Callable&lt;T&gt;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826E-69C7-4B68-92A2-D6162354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L'interface </a:t>
            </a:r>
            <a:r>
              <a:rPr lang="fr-FR" dirty="0" err="1"/>
              <a:t>Callable</a:t>
            </a:r>
            <a:r>
              <a:rPr lang="fr-FR" dirty="0"/>
              <a:t>&lt;T&gt; est similaire à </a:t>
            </a:r>
            <a:r>
              <a:rPr lang="fr-FR" dirty="0" err="1"/>
              <a:t>Runnable</a:t>
            </a:r>
            <a:r>
              <a:rPr lang="fr-FR" dirty="0"/>
              <a:t>, mais renvoie un résultat et peut lancer une exception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 call() </a:t>
            </a:r>
            <a:r>
              <a:rPr lang="fr-FR" dirty="0">
                <a:sym typeface="Wingdings" panose="05000000000000000000" pitchFamily="2" charset="2"/>
              </a:rPr>
              <a:t> Exécute une tâche et renvoie un résultat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582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2DED-60B6-4954-8139-EBB942B9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L’interface</a:t>
            </a:r>
            <a:r>
              <a:rPr lang="en-US" dirty="0"/>
              <a:t> Future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826E-69C7-4B68-92A2-D6162354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L'interface Future permet d’attendre le résultat d’un processus asynchrone.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() </a:t>
            </a:r>
            <a:r>
              <a:rPr lang="fr-FR" dirty="0">
                <a:sym typeface="Wingdings" panose="05000000000000000000" pitchFamily="2" charset="2"/>
              </a:rPr>
              <a:t> Bloque jusqu’à ce que la tâche soit terminée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isDone</a:t>
            </a:r>
            <a:r>
              <a:rPr lang="fr-FR" dirty="0"/>
              <a:t>() </a:t>
            </a:r>
            <a:r>
              <a:rPr lang="fr-FR" dirty="0">
                <a:sym typeface="Wingdings" panose="05000000000000000000" pitchFamily="2" charset="2"/>
              </a:rPr>
              <a:t> Renvoie vrai si la tâche est finie</a:t>
            </a:r>
          </a:p>
          <a:p>
            <a:pPr marL="0" indent="0">
              <a:buNone/>
            </a:pPr>
            <a:r>
              <a:rPr lang="fr-FR" dirty="0" err="1">
                <a:sym typeface="Wingdings" panose="05000000000000000000" pitchFamily="2" charset="2"/>
              </a:rPr>
              <a:t>boolean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isCancelled</a:t>
            </a:r>
            <a:r>
              <a:rPr lang="fr-FR" dirty="0">
                <a:sym typeface="Wingdings" panose="05000000000000000000" pitchFamily="2" charset="2"/>
              </a:rPr>
              <a:t>()  Renvoie vraie si la tâche a été annulée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003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2DED-60B6-4954-8139-EBB942B9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ExecutorService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826E-69C7-4B68-92A2-D6162354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Toujours</a:t>
            </a:r>
            <a:r>
              <a:rPr lang="en-US" dirty="0"/>
              <a:t> </a:t>
            </a:r>
            <a:r>
              <a:rPr lang="en-US" dirty="0" err="1"/>
              <a:t>penser</a:t>
            </a:r>
            <a:r>
              <a:rPr lang="en-US" dirty="0"/>
              <a:t> à </a:t>
            </a:r>
            <a:r>
              <a:rPr lang="en-US" dirty="0" err="1"/>
              <a:t>fermer</a:t>
            </a:r>
            <a:r>
              <a:rPr lang="en-US" dirty="0"/>
              <a:t> les </a:t>
            </a:r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appellant shutdown()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Entièrement</a:t>
            </a:r>
            <a:r>
              <a:rPr lang="en-US" dirty="0"/>
              <a:t> configurable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créés</a:t>
            </a:r>
            <a:r>
              <a:rPr lang="en-US" dirty="0"/>
              <a:t> via Executors.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292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2DED-60B6-4954-8139-EBB942B9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ExecutorService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826E-69C7-4B68-92A2-D6162354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live coding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io.dant.thread.pool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Dans </a:t>
            </a:r>
            <a:r>
              <a:rPr lang="en-US" dirty="0" err="1">
                <a:sym typeface="Wingdings" panose="05000000000000000000" pitchFamily="2" charset="2"/>
              </a:rPr>
              <a:t>l’ordre</a:t>
            </a:r>
            <a:r>
              <a:rPr lang="en-US" dirty="0">
                <a:sym typeface="Wingdings" panose="05000000000000000000" pitchFamily="2" charset="2"/>
              </a:rPr>
              <a:t> : </a:t>
            </a:r>
            <a:r>
              <a:rPr lang="en-US" dirty="0" err="1">
                <a:sym typeface="Wingdings" panose="05000000000000000000" pitchFamily="2" charset="2"/>
              </a:rPr>
              <a:t>HelloWorldPool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CallablePool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ManyThreadPool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BlockedThreadPool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361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2DED-60B6-4954-8139-EBB942B9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CompletionService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826E-69C7-4B68-92A2-D6162354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Nous </a:t>
            </a:r>
            <a:r>
              <a:rPr lang="en-US" dirty="0" err="1"/>
              <a:t>devons</a:t>
            </a:r>
            <a:r>
              <a:rPr lang="en-US" dirty="0"/>
              <a:t> </a:t>
            </a:r>
            <a:r>
              <a:rPr lang="en-US" dirty="0" err="1"/>
              <a:t>attendre</a:t>
            </a:r>
            <a:r>
              <a:rPr lang="en-US" dirty="0"/>
              <a:t> le </a:t>
            </a:r>
            <a:r>
              <a:rPr lang="en-US" dirty="0" err="1"/>
              <a:t>résultat</a:t>
            </a:r>
            <a:r>
              <a:rPr lang="en-US" dirty="0"/>
              <a:t> de tout le batch </a:t>
            </a:r>
            <a:r>
              <a:rPr lang="en-US" dirty="0" err="1"/>
              <a:t>soumis</a:t>
            </a:r>
            <a:r>
              <a:rPr lang="en-US" dirty="0"/>
              <a:t>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d’avoir</a:t>
            </a:r>
            <a:r>
              <a:rPr lang="en-US" dirty="0"/>
              <a:t> les </a:t>
            </a:r>
            <a:r>
              <a:rPr lang="en-US" dirty="0" err="1"/>
              <a:t>résultats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CompletionService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récupérer</a:t>
            </a:r>
            <a:r>
              <a:rPr lang="en-US" dirty="0"/>
              <a:t> les </a:t>
            </a:r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dès</a:t>
            </a:r>
            <a:r>
              <a:rPr lang="en-US" dirty="0"/>
              <a:t> </a:t>
            </a:r>
            <a:r>
              <a:rPr lang="en-US" dirty="0" err="1"/>
              <a:t>qu’ils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disponibles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160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2DED-60B6-4954-8139-EBB942B9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CompletionService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826E-69C7-4B68-92A2-D6162354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Future poll()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Obtenir l'instance de type Future de la prochaine tâche qui se terminera. </a:t>
            </a:r>
            <a:r>
              <a:rPr lang="fr-FR" b="0" i="0" dirty="0" err="1">
                <a:effectLst/>
                <a:latin typeface="Segoe UI" panose="020B0502040204020203" pitchFamily="34" charset="0"/>
              </a:rPr>
              <a:t>Null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 si aucune n’est terminée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Future submit(Callable)  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Demander l'exécution de la tâche fournie en paramètre</a:t>
            </a:r>
          </a:p>
          <a:p>
            <a:pPr marL="0" indent="0">
              <a:buNone/>
            </a:pPr>
            <a:endParaRPr lang="fr-FR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Future poll()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Obtenir l'instance de type Future de la prochaine tâche qui se terminera. Bloquante jusqu’à ce qu’une tâche soit terminées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71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threads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types de threads : 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Les threads </a:t>
            </a:r>
            <a:r>
              <a:rPr lang="en-US" dirty="0" err="1"/>
              <a:t>natifs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Les threads de la VM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9925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2DED-60B6-4954-8139-EBB942B9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CompletionService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826E-69C7-4B68-92A2-D6162354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live coding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io.dant.thread.pool.CompletionPool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Plus </a:t>
            </a:r>
            <a:r>
              <a:rPr lang="en-US" dirty="0" err="1">
                <a:sym typeface="Wingdings" panose="05000000000000000000" pitchFamily="2" charset="2"/>
              </a:rPr>
              <a:t>besoin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gérer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>
                <a:sym typeface="Wingdings" panose="05000000000000000000" pitchFamily="2" charset="2"/>
              </a:rPr>
              <a:t>les Future !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22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threads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 JVM </a:t>
            </a: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propres</a:t>
            </a:r>
            <a:r>
              <a:rPr lang="en-US" dirty="0"/>
              <a:t> threads 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Le main thread pour </a:t>
            </a:r>
            <a:r>
              <a:rPr lang="en-US" dirty="0" err="1"/>
              <a:t>l’exécution</a:t>
            </a:r>
            <a:r>
              <a:rPr lang="en-US" dirty="0"/>
              <a:t> du </a:t>
            </a:r>
            <a:r>
              <a:rPr lang="en-US" dirty="0" err="1"/>
              <a:t>programme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Les threads pour le GC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59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threads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680032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Est-</a:t>
            </a:r>
            <a:r>
              <a:rPr lang="en-US" dirty="0" err="1"/>
              <a:t>ce</a:t>
            </a:r>
            <a:r>
              <a:rPr lang="en-US" dirty="0"/>
              <a:t> que </a:t>
            </a:r>
            <a:r>
              <a:rPr lang="en-US" dirty="0" err="1"/>
              <a:t>l’utilisation</a:t>
            </a:r>
            <a:r>
              <a:rPr lang="en-US" dirty="0"/>
              <a:t> des threads </a:t>
            </a:r>
            <a:r>
              <a:rPr lang="en-US" dirty="0" err="1"/>
              <a:t>améliorent</a:t>
            </a:r>
            <a:r>
              <a:rPr lang="en-US" dirty="0"/>
              <a:t> les performances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47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1848E70-0847-47FB-AE92-8F0BF405D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51" r="-1" b="8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7FDC-9EE8-425C-93F4-89A54283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Thread et Runnable</a:t>
            </a:r>
            <a:endParaRPr lang="fr-FR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2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4E44-C12E-4C19-8E84-671987B4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et Runnable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BF97-1EE2-4949-9547-EFC3F16E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existe</a:t>
            </a:r>
            <a:r>
              <a:rPr lang="en-US" dirty="0"/>
              <a:t> 2 manières de faire executer du code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parallèle</a:t>
            </a:r>
            <a:r>
              <a:rPr lang="en-US" dirty="0"/>
              <a:t> avec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i="1" dirty="0"/>
              <a:t>Thread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Créer un </a:t>
            </a:r>
            <a:r>
              <a:rPr lang="fr-FR" i="1" dirty="0" err="1"/>
              <a:t>Runnable</a:t>
            </a:r>
            <a:r>
              <a:rPr lang="fr-FR" dirty="0"/>
              <a:t> et le soumettre à un </a:t>
            </a:r>
            <a:r>
              <a:rPr lang="fr-FR" i="1" dirty="0"/>
              <a:t>Thread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Créer une classe héritant de </a:t>
            </a:r>
            <a:r>
              <a:rPr lang="fr-FR" i="1" dirty="0"/>
              <a:t>Thread</a:t>
            </a:r>
            <a:r>
              <a:rPr lang="fr-FR" dirty="0"/>
              <a:t>, et redéfinir la méthode run()</a:t>
            </a:r>
          </a:p>
        </p:txBody>
      </p:sp>
    </p:spTree>
    <p:extLst>
      <p:ext uri="{BB962C8B-B14F-4D97-AF65-F5344CB8AC3E}">
        <p14:creationId xmlns:p14="http://schemas.microsoft.com/office/powerpoint/2010/main" val="391291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i="1" dirty="0"/>
              <a:t>Runnable</a:t>
            </a:r>
            <a:r>
              <a:rPr lang="en-US" dirty="0"/>
              <a:t> doit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implémentée</a:t>
            </a:r>
            <a:r>
              <a:rPr lang="en-US" dirty="0"/>
              <a:t> par </a:t>
            </a:r>
            <a:r>
              <a:rPr lang="en-US" dirty="0" err="1"/>
              <a:t>toute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avec des </a:t>
            </a:r>
            <a:r>
              <a:rPr lang="en-US" dirty="0" err="1"/>
              <a:t>traitements</a:t>
            </a:r>
            <a:r>
              <a:rPr lang="en-US" dirty="0"/>
              <a:t> à </a:t>
            </a:r>
            <a:r>
              <a:rPr lang="en-US" dirty="0" err="1"/>
              <a:t>effectuer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Une </a:t>
            </a:r>
            <a:r>
              <a:rPr lang="en-US" dirty="0" err="1"/>
              <a:t>méthode</a:t>
            </a:r>
            <a:r>
              <a:rPr lang="en-US" dirty="0"/>
              <a:t> à </a:t>
            </a:r>
            <a:r>
              <a:rPr lang="en-US" dirty="0" err="1"/>
              <a:t>redéfinir</a:t>
            </a:r>
            <a:r>
              <a:rPr lang="en-US" dirty="0"/>
              <a:t> : void run()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Lors</a:t>
            </a:r>
            <a:r>
              <a:rPr lang="en-US" dirty="0"/>
              <a:t> de la creation d’un thread, </a:t>
            </a:r>
            <a:r>
              <a:rPr lang="en-US" dirty="0" err="1"/>
              <a:t>celui</a:t>
            </a:r>
            <a:r>
              <a:rPr lang="en-US" dirty="0"/>
              <a:t>-ci </a:t>
            </a:r>
            <a:r>
              <a:rPr lang="en-US" dirty="0" err="1"/>
              <a:t>utilisera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i="1" dirty="0"/>
              <a:t>Runnable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39178905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1086</Words>
  <Application>Microsoft Office PowerPoint</Application>
  <PresentationFormat>Widescreen</PresentationFormat>
  <Paragraphs>181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Avenir Next LT Pro</vt:lpstr>
      <vt:lpstr>AvenirNext LT Pro Medium</vt:lpstr>
      <vt:lpstr>JetBrains Mono</vt:lpstr>
      <vt:lpstr>Segoe UI</vt:lpstr>
      <vt:lpstr>Wingdings</vt:lpstr>
      <vt:lpstr>BlockprintVTI</vt:lpstr>
      <vt:lpstr>Les threads en Java</vt:lpstr>
      <vt:lpstr>Les threads</vt:lpstr>
      <vt:lpstr>Les threads</vt:lpstr>
      <vt:lpstr>Les threads</vt:lpstr>
      <vt:lpstr>Les threads</vt:lpstr>
      <vt:lpstr>Les threads</vt:lpstr>
      <vt:lpstr>Thread et Runnable</vt:lpstr>
      <vt:lpstr>Thread et Runnable</vt:lpstr>
      <vt:lpstr>Runnable</vt:lpstr>
      <vt:lpstr>Runnable</vt:lpstr>
      <vt:lpstr>Thread</vt:lpstr>
      <vt:lpstr>Thread – les méthodes</vt:lpstr>
      <vt:lpstr>Thread – cycle de vie</vt:lpstr>
      <vt:lpstr>Thread – création</vt:lpstr>
      <vt:lpstr>Thread - daemon</vt:lpstr>
      <vt:lpstr>Thread - daemon</vt:lpstr>
      <vt:lpstr>Thread - daemon</vt:lpstr>
      <vt:lpstr>Thread - metadata</vt:lpstr>
      <vt:lpstr>Thread - metadata</vt:lpstr>
      <vt:lpstr>Thread - join</vt:lpstr>
      <vt:lpstr>Restrictions</vt:lpstr>
      <vt:lpstr>Stack / Heap </vt:lpstr>
      <vt:lpstr>La stack</vt:lpstr>
      <vt:lpstr>La stack</vt:lpstr>
      <vt:lpstr>Heap</vt:lpstr>
      <vt:lpstr>Heap</vt:lpstr>
      <vt:lpstr>La stack</vt:lpstr>
      <vt:lpstr>Heap / Stack</vt:lpstr>
      <vt:lpstr>Heap / Stack - Exception</vt:lpstr>
      <vt:lpstr>Le framework Executor</vt:lpstr>
      <vt:lpstr>Le framework Executor</vt:lpstr>
      <vt:lpstr>L’interface Executor</vt:lpstr>
      <vt:lpstr>L’interface ExecutorService</vt:lpstr>
      <vt:lpstr>L’interface Callable&lt;T&gt;</vt:lpstr>
      <vt:lpstr>L’interface Future</vt:lpstr>
      <vt:lpstr>L’interface ExecutorService</vt:lpstr>
      <vt:lpstr>L’interface ExecutorService</vt:lpstr>
      <vt:lpstr>L’interface CompletionService</vt:lpstr>
      <vt:lpstr>L’interface CompletionService</vt:lpstr>
      <vt:lpstr>L’interface CompletionService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entrées / sorties en Java</dc:title>
  <dc:creator>Olivier Pitton</dc:creator>
  <cp:lastModifiedBy>Olivier Pitton</cp:lastModifiedBy>
  <cp:revision>27</cp:revision>
  <dcterms:created xsi:type="dcterms:W3CDTF">2020-11-11T00:50:00Z</dcterms:created>
  <dcterms:modified xsi:type="dcterms:W3CDTF">2020-12-03T18:52:34Z</dcterms:modified>
</cp:coreProperties>
</file>