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notesSlides/notesSlide10.xml" ContentType="application/vnd.openxmlformats-officedocument.presentationml.notesSlide+xml"/>
  <Override PartName="/ppt/ink/ink2.xml" ContentType="application/inkml+xml"/>
  <Override PartName="/ppt/notesSlides/notesSlide11.xml" ContentType="application/vnd.openxmlformats-officedocument.presentationml.notesSlide+xml"/>
  <Override PartName="/ppt/ink/ink3.xml" ContentType="application/inkml+xml"/>
  <Override PartName="/ppt/notesSlides/notesSlide12.xml" ContentType="application/vnd.openxmlformats-officedocument.presentationml.notesSlide+xml"/>
  <Override PartName="/ppt/ink/ink4.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79" r:id="rId3"/>
    <p:sldId id="257" r:id="rId4"/>
    <p:sldId id="258" r:id="rId5"/>
    <p:sldId id="278" r:id="rId6"/>
    <p:sldId id="282" r:id="rId7"/>
    <p:sldId id="280" r:id="rId8"/>
    <p:sldId id="286" r:id="rId9"/>
    <p:sldId id="281" r:id="rId10"/>
    <p:sldId id="284" r:id="rId11"/>
    <p:sldId id="277" r:id="rId12"/>
    <p:sldId id="283" r:id="rId13"/>
    <p:sldId id="285"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Montserrat" panose="00000500000000000000" pitchFamily="2"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77">
          <p15:clr>
            <a:srgbClr val="A4A3A4"/>
          </p15:clr>
        </p15:guide>
        <p15:guide id="2" pos="2721">
          <p15:clr>
            <a:srgbClr val="A4A3A4"/>
          </p15:clr>
        </p15:guide>
        <p15:guide id="3" pos="2438">
          <p15:clr>
            <a:srgbClr val="9AA0A6"/>
          </p15:clr>
        </p15:guide>
        <p15:guide id="4" pos="416">
          <p15:clr>
            <a:srgbClr val="9AA0A6"/>
          </p15:clr>
        </p15:guide>
        <p15:guide id="5" pos="1191">
          <p15:clr>
            <a:srgbClr val="9AA0A6"/>
          </p15:clr>
        </p15:guide>
        <p15:guide id="6" pos="638">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iohyEog1akfKJRRdWquyApPmpA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4" autoAdjust="0"/>
    <p:restoredTop sz="94660"/>
  </p:normalViewPr>
  <p:slideViewPr>
    <p:cSldViewPr snapToGrid="0">
      <p:cViewPr varScale="1">
        <p:scale>
          <a:sx n="145" d="100"/>
          <a:sy n="145" d="100"/>
        </p:scale>
        <p:origin x="516" y="102"/>
      </p:cViewPr>
      <p:guideLst>
        <p:guide orient="horz" pos="1077"/>
        <p:guide pos="2721"/>
        <p:guide pos="2438"/>
        <p:guide pos="416"/>
        <p:guide pos="1191"/>
        <p:guide pos="6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NS Olivier" userId="24fc333b-d4e9-418c-9fc8-279920d65958" providerId="ADAL" clId="{33A85B0D-454A-452A-841B-13779CB417C9}"/>
    <pc:docChg chg="undo custSel addSld delSld modSld sldOrd">
      <pc:chgData name="PONS Olivier" userId="24fc333b-d4e9-418c-9fc8-279920d65958" providerId="ADAL" clId="{33A85B0D-454A-452A-841B-13779CB417C9}" dt="2024-11-22T13:12:40.691" v="1753" actId="33524"/>
      <pc:docMkLst>
        <pc:docMk/>
      </pc:docMkLst>
      <pc:sldChg chg="modSp mod">
        <pc:chgData name="PONS Olivier" userId="24fc333b-d4e9-418c-9fc8-279920d65958" providerId="ADAL" clId="{33A85B0D-454A-452A-841B-13779CB417C9}" dt="2024-11-18T09:24:33.801" v="1089" actId="6549"/>
        <pc:sldMkLst>
          <pc:docMk/>
          <pc:sldMk cId="0" sldId="258"/>
        </pc:sldMkLst>
        <pc:spChg chg="mod">
          <ac:chgData name="PONS Olivier" userId="24fc333b-d4e9-418c-9fc8-279920d65958" providerId="ADAL" clId="{33A85B0D-454A-452A-841B-13779CB417C9}" dt="2024-11-18T09:24:33.801" v="1089" actId="6549"/>
          <ac:spMkLst>
            <pc:docMk/>
            <pc:sldMk cId="0" sldId="258"/>
            <ac:spMk id="71" creationId="{00000000-0000-0000-0000-000000000000}"/>
          </ac:spMkLst>
        </pc:spChg>
      </pc:sldChg>
      <pc:sldChg chg="del">
        <pc:chgData name="PONS Olivier" userId="24fc333b-d4e9-418c-9fc8-279920d65958" providerId="ADAL" clId="{33A85B0D-454A-452A-841B-13779CB417C9}" dt="2024-11-15T13:44:02.002" v="911" actId="47"/>
        <pc:sldMkLst>
          <pc:docMk/>
          <pc:sldMk cId="1484417261" sldId="271"/>
        </pc:sldMkLst>
      </pc:sldChg>
      <pc:sldChg chg="addSp delSp modSp del mod">
        <pc:chgData name="PONS Olivier" userId="24fc333b-d4e9-418c-9fc8-279920d65958" providerId="ADAL" clId="{33A85B0D-454A-452A-841B-13779CB417C9}" dt="2024-11-18T14:24:33.594" v="1462" actId="2696"/>
        <pc:sldMkLst>
          <pc:docMk/>
          <pc:sldMk cId="2080984075" sldId="274"/>
        </pc:sldMkLst>
        <pc:picChg chg="del">
          <ac:chgData name="PONS Olivier" userId="24fc333b-d4e9-418c-9fc8-279920d65958" providerId="ADAL" clId="{33A85B0D-454A-452A-841B-13779CB417C9}" dt="2024-11-18T09:29:45.025" v="1211" actId="478"/>
          <ac:picMkLst>
            <pc:docMk/>
            <pc:sldMk cId="2080984075" sldId="274"/>
            <ac:picMk id="5" creationId="{3276B8DB-F349-D8AE-16B9-7839959F77F6}"/>
          </ac:picMkLst>
        </pc:picChg>
        <pc:picChg chg="add mod">
          <ac:chgData name="PONS Olivier" userId="24fc333b-d4e9-418c-9fc8-279920d65958" providerId="ADAL" clId="{33A85B0D-454A-452A-841B-13779CB417C9}" dt="2024-11-18T09:29:48.534" v="1213" actId="1076"/>
          <ac:picMkLst>
            <pc:docMk/>
            <pc:sldMk cId="2080984075" sldId="274"/>
            <ac:picMk id="6" creationId="{844B2F90-7433-2402-0A0B-147F2F99EDF7}"/>
          </ac:picMkLst>
        </pc:picChg>
      </pc:sldChg>
      <pc:sldChg chg="addSp delSp modSp mod">
        <pc:chgData name="PONS Olivier" userId="24fc333b-d4e9-418c-9fc8-279920d65958" providerId="ADAL" clId="{33A85B0D-454A-452A-841B-13779CB417C9}" dt="2024-11-18T09:32:06.017" v="1222" actId="1076"/>
        <pc:sldMkLst>
          <pc:docMk/>
          <pc:sldMk cId="4111271990" sldId="277"/>
        </pc:sldMkLst>
        <pc:spChg chg="mod">
          <ac:chgData name="PONS Olivier" userId="24fc333b-d4e9-418c-9fc8-279920d65958" providerId="ADAL" clId="{33A85B0D-454A-452A-841B-13779CB417C9}" dt="2024-11-15T14:03:12.707" v="913" actId="20577"/>
          <ac:spMkLst>
            <pc:docMk/>
            <pc:sldMk cId="4111271990" sldId="277"/>
            <ac:spMk id="3" creationId="{393D9DE6-D185-81CA-D540-E4186DA829AE}"/>
          </ac:spMkLst>
        </pc:spChg>
        <pc:picChg chg="del">
          <ac:chgData name="PONS Olivier" userId="24fc333b-d4e9-418c-9fc8-279920d65958" providerId="ADAL" clId="{33A85B0D-454A-452A-841B-13779CB417C9}" dt="2024-11-18T09:31:41.201" v="1215" actId="478"/>
          <ac:picMkLst>
            <pc:docMk/>
            <pc:sldMk cId="4111271990" sldId="277"/>
            <ac:picMk id="6" creationId="{045E2D63-0EF1-9DA5-C3B8-6A32C4C5034D}"/>
          </ac:picMkLst>
        </pc:picChg>
        <pc:picChg chg="add mod ord">
          <ac:chgData name="PONS Olivier" userId="24fc333b-d4e9-418c-9fc8-279920d65958" providerId="ADAL" clId="{33A85B0D-454A-452A-841B-13779CB417C9}" dt="2024-11-18T09:32:02.684" v="1221" actId="167"/>
          <ac:picMkLst>
            <pc:docMk/>
            <pc:sldMk cId="4111271990" sldId="277"/>
            <ac:picMk id="8" creationId="{275E303C-F630-A893-3D36-7E4BC53D8ECD}"/>
          </ac:picMkLst>
        </pc:picChg>
        <pc:inkChg chg="mod">
          <ac:chgData name="PONS Olivier" userId="24fc333b-d4e9-418c-9fc8-279920d65958" providerId="ADAL" clId="{33A85B0D-454A-452A-841B-13779CB417C9}" dt="2024-11-18T09:32:06.017" v="1222" actId="1076"/>
          <ac:inkMkLst>
            <pc:docMk/>
            <pc:sldMk cId="4111271990" sldId="277"/>
            <ac:inkMk id="7" creationId="{5BA7DBD8-CAD1-A2A1-5E6B-92CA5BB8162F}"/>
          </ac:inkMkLst>
        </pc:inkChg>
      </pc:sldChg>
      <pc:sldChg chg="modSp mod">
        <pc:chgData name="PONS Olivier" userId="24fc333b-d4e9-418c-9fc8-279920d65958" providerId="ADAL" clId="{33A85B0D-454A-452A-841B-13779CB417C9}" dt="2024-11-18T09:24:57.701" v="1106" actId="6549"/>
        <pc:sldMkLst>
          <pc:docMk/>
          <pc:sldMk cId="2252216552" sldId="278"/>
        </pc:sldMkLst>
        <pc:spChg chg="mod">
          <ac:chgData name="PONS Olivier" userId="24fc333b-d4e9-418c-9fc8-279920d65958" providerId="ADAL" clId="{33A85B0D-454A-452A-841B-13779CB417C9}" dt="2024-11-18T09:24:57.701" v="1106" actId="6549"/>
          <ac:spMkLst>
            <pc:docMk/>
            <pc:sldMk cId="2252216552" sldId="278"/>
            <ac:spMk id="71" creationId="{00000000-0000-0000-0000-000000000000}"/>
          </ac:spMkLst>
        </pc:spChg>
      </pc:sldChg>
      <pc:sldChg chg="ord">
        <pc:chgData name="PONS Olivier" userId="24fc333b-d4e9-418c-9fc8-279920d65958" providerId="ADAL" clId="{33A85B0D-454A-452A-841B-13779CB417C9}" dt="2024-11-15T12:57:50.463" v="1"/>
        <pc:sldMkLst>
          <pc:docMk/>
          <pc:sldMk cId="2991166128" sldId="279"/>
        </pc:sldMkLst>
      </pc:sldChg>
      <pc:sldChg chg="addSp delSp modSp add del mod">
        <pc:chgData name="PONS Olivier" userId="24fc333b-d4e9-418c-9fc8-279920d65958" providerId="ADAL" clId="{33A85B0D-454A-452A-841B-13779CB417C9}" dt="2024-11-18T09:28:33.262" v="1206" actId="478"/>
        <pc:sldMkLst>
          <pc:docMk/>
          <pc:sldMk cId="2307215278" sldId="280"/>
        </pc:sldMkLst>
        <pc:spChg chg="mod">
          <ac:chgData name="PONS Olivier" userId="24fc333b-d4e9-418c-9fc8-279920d65958" providerId="ADAL" clId="{33A85B0D-454A-452A-841B-13779CB417C9}" dt="2024-11-18T09:27:47.051" v="1198" actId="20577"/>
          <ac:spMkLst>
            <pc:docMk/>
            <pc:sldMk cId="2307215278" sldId="280"/>
            <ac:spMk id="6" creationId="{88E3679E-B690-3D04-8B0C-DB75794482BC}"/>
          </ac:spMkLst>
        </pc:spChg>
        <pc:picChg chg="del">
          <ac:chgData name="PONS Olivier" userId="24fc333b-d4e9-418c-9fc8-279920d65958" providerId="ADAL" clId="{33A85B0D-454A-452A-841B-13779CB417C9}" dt="2024-11-18T09:27:29" v="1172" actId="478"/>
          <ac:picMkLst>
            <pc:docMk/>
            <pc:sldMk cId="2307215278" sldId="280"/>
            <ac:picMk id="3" creationId="{952F6846-BB6C-6543-3F5B-2CBB5EC89D5E}"/>
          </ac:picMkLst>
        </pc:picChg>
        <pc:picChg chg="add del mod">
          <ac:chgData name="PONS Olivier" userId="24fc333b-d4e9-418c-9fc8-279920d65958" providerId="ADAL" clId="{33A85B0D-454A-452A-841B-13779CB417C9}" dt="2024-11-18T09:28:33.262" v="1206" actId="478"/>
          <ac:picMkLst>
            <pc:docMk/>
            <pc:sldMk cId="2307215278" sldId="280"/>
            <ac:picMk id="4" creationId="{A7BE78C0-351E-B152-C1D3-8AA0B5273772}"/>
          </ac:picMkLst>
        </pc:picChg>
        <pc:picChg chg="add del mod">
          <ac:chgData name="PONS Olivier" userId="24fc333b-d4e9-418c-9fc8-279920d65958" providerId="ADAL" clId="{33A85B0D-454A-452A-841B-13779CB417C9}" dt="2024-11-18T09:28:32.656" v="1205" actId="22"/>
          <ac:picMkLst>
            <pc:docMk/>
            <pc:sldMk cId="2307215278" sldId="280"/>
            <ac:picMk id="9" creationId="{47626054-CB7B-4241-458D-1C155ECD85F7}"/>
          </ac:picMkLst>
        </pc:picChg>
      </pc:sldChg>
      <pc:sldChg chg="addSp delSp modSp mod">
        <pc:chgData name="PONS Olivier" userId="24fc333b-d4e9-418c-9fc8-279920d65958" providerId="ADAL" clId="{33A85B0D-454A-452A-841B-13779CB417C9}" dt="2024-11-18T10:22:00.112" v="1461" actId="20577"/>
        <pc:sldMkLst>
          <pc:docMk/>
          <pc:sldMk cId="3189479828" sldId="281"/>
        </pc:sldMkLst>
        <pc:spChg chg="mod">
          <ac:chgData name="PONS Olivier" userId="24fc333b-d4e9-418c-9fc8-279920d65958" providerId="ADAL" clId="{33A85B0D-454A-452A-841B-13779CB417C9}" dt="2024-11-18T10:22:00.112" v="1461" actId="20577"/>
          <ac:spMkLst>
            <pc:docMk/>
            <pc:sldMk cId="3189479828" sldId="281"/>
            <ac:spMk id="6" creationId="{88E3679E-B690-3D04-8B0C-DB75794482BC}"/>
          </ac:spMkLst>
        </pc:spChg>
        <pc:picChg chg="add mod">
          <ac:chgData name="PONS Olivier" userId="24fc333b-d4e9-418c-9fc8-279920d65958" providerId="ADAL" clId="{33A85B0D-454A-452A-841B-13779CB417C9}" dt="2024-11-18T10:16:39.839" v="1347" actId="1076"/>
          <ac:picMkLst>
            <pc:docMk/>
            <pc:sldMk cId="3189479828" sldId="281"/>
            <ac:picMk id="3" creationId="{6882C62D-6DAB-3B29-3D68-496E96B524BB}"/>
          </ac:picMkLst>
        </pc:picChg>
        <pc:picChg chg="del">
          <ac:chgData name="PONS Olivier" userId="24fc333b-d4e9-418c-9fc8-279920d65958" providerId="ADAL" clId="{33A85B0D-454A-452A-841B-13779CB417C9}" dt="2024-11-18T10:16:33.497" v="1344" actId="478"/>
          <ac:picMkLst>
            <pc:docMk/>
            <pc:sldMk cId="3189479828" sldId="281"/>
            <ac:picMk id="4" creationId="{4E7851BF-D3AC-3723-46A9-D754B70A0A46}"/>
          </ac:picMkLst>
        </pc:picChg>
      </pc:sldChg>
      <pc:sldChg chg="addSp delSp modSp mod ord">
        <pc:chgData name="PONS Olivier" userId="24fc333b-d4e9-418c-9fc8-279920d65958" providerId="ADAL" clId="{33A85B0D-454A-452A-841B-13779CB417C9}" dt="2024-11-18T09:26:54.286" v="1169" actId="20577"/>
        <pc:sldMkLst>
          <pc:docMk/>
          <pc:sldMk cId="3725709515" sldId="282"/>
        </pc:sldMkLst>
        <pc:spChg chg="mod">
          <ac:chgData name="PONS Olivier" userId="24fc333b-d4e9-418c-9fc8-279920d65958" providerId="ADAL" clId="{33A85B0D-454A-452A-841B-13779CB417C9}" dt="2024-11-18T09:26:54.286" v="1169" actId="20577"/>
          <ac:spMkLst>
            <pc:docMk/>
            <pc:sldMk cId="3725709515" sldId="282"/>
            <ac:spMk id="6" creationId="{88E3679E-B690-3D04-8B0C-DB75794482BC}"/>
          </ac:spMkLst>
        </pc:spChg>
        <pc:picChg chg="del">
          <ac:chgData name="PONS Olivier" userId="24fc333b-d4e9-418c-9fc8-279920d65958" providerId="ADAL" clId="{33A85B0D-454A-452A-841B-13779CB417C9}" dt="2024-11-18T09:25:37.574" v="1108" actId="478"/>
          <ac:picMkLst>
            <pc:docMk/>
            <pc:sldMk cId="3725709515" sldId="282"/>
            <ac:picMk id="3" creationId="{6573DAE8-1768-7424-2783-657E11FDAC1D}"/>
          </ac:picMkLst>
        </pc:picChg>
        <pc:picChg chg="add mod">
          <ac:chgData name="PONS Olivier" userId="24fc333b-d4e9-418c-9fc8-279920d65958" providerId="ADAL" clId="{33A85B0D-454A-452A-841B-13779CB417C9}" dt="2024-11-18T09:25:50.683" v="1111" actId="14100"/>
          <ac:picMkLst>
            <pc:docMk/>
            <pc:sldMk cId="3725709515" sldId="282"/>
            <ac:picMk id="4" creationId="{31617B7C-9517-DC35-FDF5-B5938754DAF9}"/>
          </ac:picMkLst>
        </pc:picChg>
      </pc:sldChg>
      <pc:sldChg chg="addSp delSp modSp mod">
        <pc:chgData name="PONS Olivier" userId="24fc333b-d4e9-418c-9fc8-279920d65958" providerId="ADAL" clId="{33A85B0D-454A-452A-841B-13779CB417C9}" dt="2024-11-18T10:02:47.756" v="1326" actId="313"/>
        <pc:sldMkLst>
          <pc:docMk/>
          <pc:sldMk cId="3404161192" sldId="283"/>
        </pc:sldMkLst>
        <pc:spChg chg="mod">
          <ac:chgData name="PONS Olivier" userId="24fc333b-d4e9-418c-9fc8-279920d65958" providerId="ADAL" clId="{33A85B0D-454A-452A-841B-13779CB417C9}" dt="2024-11-18T10:02:47.756" v="1326" actId="313"/>
          <ac:spMkLst>
            <pc:docMk/>
            <pc:sldMk cId="3404161192" sldId="283"/>
            <ac:spMk id="3" creationId="{393D9DE6-D185-81CA-D540-E4186DA829AE}"/>
          </ac:spMkLst>
        </pc:spChg>
        <pc:picChg chg="add del mod">
          <ac:chgData name="PONS Olivier" userId="24fc333b-d4e9-418c-9fc8-279920d65958" providerId="ADAL" clId="{33A85B0D-454A-452A-841B-13779CB417C9}" dt="2024-11-18T10:01:52.681" v="1233" actId="478"/>
          <ac:picMkLst>
            <pc:docMk/>
            <pc:sldMk cId="3404161192" sldId="283"/>
            <ac:picMk id="7" creationId="{7180B40E-9DA7-DA4C-9B9D-7EDFCD9C3DF7}"/>
          </ac:picMkLst>
        </pc:picChg>
        <pc:picChg chg="del">
          <ac:chgData name="PONS Olivier" userId="24fc333b-d4e9-418c-9fc8-279920d65958" providerId="ADAL" clId="{33A85B0D-454A-452A-841B-13779CB417C9}" dt="2024-11-18T09:55:59.753" v="1223" actId="478"/>
          <ac:picMkLst>
            <pc:docMk/>
            <pc:sldMk cId="3404161192" sldId="283"/>
            <ac:picMk id="9" creationId="{E086167F-BC27-47CD-C204-BA4D92C4109A}"/>
          </ac:picMkLst>
        </pc:picChg>
        <pc:cxnChg chg="add del mod">
          <ac:chgData name="PONS Olivier" userId="24fc333b-d4e9-418c-9fc8-279920d65958" providerId="ADAL" clId="{33A85B0D-454A-452A-841B-13779CB417C9}" dt="2024-11-18T10:02:04.955" v="1247" actId="1076"/>
          <ac:cxnSpMkLst>
            <pc:docMk/>
            <pc:sldMk cId="3404161192" sldId="283"/>
            <ac:cxnSpMk id="10" creationId="{8DFEBFC4-4597-A70E-CD70-5E41254B454E}"/>
          </ac:cxnSpMkLst>
        </pc:cxnChg>
      </pc:sldChg>
      <pc:sldChg chg="addSp delSp modSp mod ord">
        <pc:chgData name="PONS Olivier" userId="24fc333b-d4e9-418c-9fc8-279920d65958" providerId="ADAL" clId="{33A85B0D-454A-452A-841B-13779CB417C9}" dt="2024-11-22T13:06:45.165" v="1639"/>
        <pc:sldMkLst>
          <pc:docMk/>
          <pc:sldMk cId="4034482874" sldId="284"/>
        </pc:sldMkLst>
        <pc:picChg chg="add mod">
          <ac:chgData name="PONS Olivier" userId="24fc333b-d4e9-418c-9fc8-279920d65958" providerId="ADAL" clId="{33A85B0D-454A-452A-841B-13779CB417C9}" dt="2024-11-18T10:14:20.596" v="1332" actId="1076"/>
          <ac:picMkLst>
            <pc:docMk/>
            <pc:sldMk cId="4034482874" sldId="284"/>
            <ac:picMk id="6" creationId="{1B37A9ED-BEC9-D7CB-2DB4-6E9A68C16C07}"/>
          </ac:picMkLst>
        </pc:picChg>
        <pc:picChg chg="del">
          <ac:chgData name="PONS Olivier" userId="24fc333b-d4e9-418c-9fc8-279920d65958" providerId="ADAL" clId="{33A85B0D-454A-452A-841B-13779CB417C9}" dt="2024-11-18T10:14:10.343" v="1327" actId="478"/>
          <ac:picMkLst>
            <pc:docMk/>
            <pc:sldMk cId="4034482874" sldId="284"/>
            <ac:picMk id="7" creationId="{38F7701B-DDE3-E7A8-300D-D12C11FF5BEC}"/>
          </ac:picMkLst>
        </pc:picChg>
        <pc:picChg chg="add mod">
          <ac:chgData name="PONS Olivier" userId="24fc333b-d4e9-418c-9fc8-279920d65958" providerId="ADAL" clId="{33A85B0D-454A-452A-841B-13779CB417C9}" dt="2024-11-18T10:14:49.322" v="1338" actId="1076"/>
          <ac:picMkLst>
            <pc:docMk/>
            <pc:sldMk cId="4034482874" sldId="284"/>
            <ac:picMk id="9" creationId="{945610D7-626E-4F2A-4F04-D36EAB47B8D9}"/>
          </ac:picMkLst>
        </pc:picChg>
        <pc:picChg chg="del">
          <ac:chgData name="PONS Olivier" userId="24fc333b-d4e9-418c-9fc8-279920d65958" providerId="ADAL" clId="{33A85B0D-454A-452A-841B-13779CB417C9}" dt="2024-11-18T10:14:38.795" v="1333" actId="478"/>
          <ac:picMkLst>
            <pc:docMk/>
            <pc:sldMk cId="4034482874" sldId="284"/>
            <ac:picMk id="10" creationId="{92CE2AF4-85EA-E774-B96B-1C536743F5A9}"/>
          </ac:picMkLst>
        </pc:picChg>
        <pc:picChg chg="del">
          <ac:chgData name="PONS Olivier" userId="24fc333b-d4e9-418c-9fc8-279920d65958" providerId="ADAL" clId="{33A85B0D-454A-452A-841B-13779CB417C9}" dt="2024-11-18T10:15:04.922" v="1339" actId="478"/>
          <ac:picMkLst>
            <pc:docMk/>
            <pc:sldMk cId="4034482874" sldId="284"/>
            <ac:picMk id="12" creationId="{9A330254-8679-C6CC-5E83-3869BA338789}"/>
          </ac:picMkLst>
        </pc:picChg>
        <pc:picChg chg="add mod">
          <ac:chgData name="PONS Olivier" userId="24fc333b-d4e9-418c-9fc8-279920d65958" providerId="ADAL" clId="{33A85B0D-454A-452A-841B-13779CB417C9}" dt="2024-11-18T10:15:10.855" v="1343" actId="1076"/>
          <ac:picMkLst>
            <pc:docMk/>
            <pc:sldMk cId="4034482874" sldId="284"/>
            <ac:picMk id="16" creationId="{4475319B-D962-4615-ABC9-88176E0B5C2E}"/>
          </ac:picMkLst>
        </pc:picChg>
      </pc:sldChg>
      <pc:sldChg chg="delSp modSp mod">
        <pc:chgData name="PONS Olivier" userId="24fc333b-d4e9-418c-9fc8-279920d65958" providerId="ADAL" clId="{33A85B0D-454A-452A-841B-13779CB417C9}" dt="2024-11-22T13:12:40.691" v="1753" actId="33524"/>
        <pc:sldMkLst>
          <pc:docMk/>
          <pc:sldMk cId="2267201576" sldId="285"/>
        </pc:sldMkLst>
        <pc:spChg chg="del">
          <ac:chgData name="PONS Olivier" userId="24fc333b-d4e9-418c-9fc8-279920d65958" providerId="ADAL" clId="{33A85B0D-454A-452A-841B-13779CB417C9}" dt="2024-11-15T13:10:54.052" v="4" actId="478"/>
          <ac:spMkLst>
            <pc:docMk/>
            <pc:sldMk cId="2267201576" sldId="285"/>
            <ac:spMk id="3" creationId="{4A97319E-8253-143B-79A0-761787FFC1E4}"/>
          </ac:spMkLst>
        </pc:spChg>
        <pc:spChg chg="mod">
          <ac:chgData name="PONS Olivier" userId="24fc333b-d4e9-418c-9fc8-279920d65958" providerId="ADAL" clId="{33A85B0D-454A-452A-841B-13779CB417C9}" dt="2024-11-22T13:12:40.691" v="1753" actId="33524"/>
          <ac:spMkLst>
            <pc:docMk/>
            <pc:sldMk cId="2267201576" sldId="285"/>
            <ac:spMk id="9" creationId="{E468F7F3-DB07-AD44-2043-CA40DC079D74}"/>
          </ac:spMkLst>
        </pc:spChg>
      </pc:sldChg>
      <pc:sldChg chg="addSp delSp modSp add del mod">
        <pc:chgData name="PONS Olivier" userId="24fc333b-d4e9-418c-9fc8-279920d65958" providerId="ADAL" clId="{33A85B0D-454A-452A-841B-13779CB417C9}" dt="2024-11-18T09:28:44.246" v="1210" actId="1076"/>
        <pc:sldMkLst>
          <pc:docMk/>
          <pc:sldMk cId="2831159022" sldId="286"/>
        </pc:sldMkLst>
        <pc:spChg chg="mod">
          <ac:chgData name="PONS Olivier" userId="24fc333b-d4e9-418c-9fc8-279920d65958" providerId="ADAL" clId="{33A85B0D-454A-452A-841B-13779CB417C9}" dt="2024-11-15T13:39:13.935" v="353" actId="6549"/>
          <ac:spMkLst>
            <pc:docMk/>
            <pc:sldMk cId="2831159022" sldId="286"/>
            <ac:spMk id="6" creationId="{88E3679E-B690-3D04-8B0C-DB75794482BC}"/>
          </ac:spMkLst>
        </pc:spChg>
        <pc:picChg chg="del">
          <ac:chgData name="PONS Olivier" userId="24fc333b-d4e9-418c-9fc8-279920d65958" providerId="ADAL" clId="{33A85B0D-454A-452A-841B-13779CB417C9}" dt="2024-11-15T13:38:14.618" v="291" actId="478"/>
          <ac:picMkLst>
            <pc:docMk/>
            <pc:sldMk cId="2831159022" sldId="286"/>
            <ac:picMk id="3" creationId="{952F6846-BB6C-6543-3F5B-2CBB5EC89D5E}"/>
          </ac:picMkLst>
        </pc:picChg>
        <pc:picChg chg="add del mod">
          <ac:chgData name="PONS Olivier" userId="24fc333b-d4e9-418c-9fc8-279920d65958" providerId="ADAL" clId="{33A85B0D-454A-452A-841B-13779CB417C9}" dt="2024-11-18T09:28:39.384" v="1208" actId="478"/>
          <ac:picMkLst>
            <pc:docMk/>
            <pc:sldMk cId="2831159022" sldId="286"/>
            <ac:picMk id="4" creationId="{0C8C3080-81FD-2BD7-1E7B-3A3940F1E0AF}"/>
          </ac:picMkLst>
        </pc:picChg>
        <pc:picChg chg="add mod">
          <ac:chgData name="PONS Olivier" userId="24fc333b-d4e9-418c-9fc8-279920d65958" providerId="ADAL" clId="{33A85B0D-454A-452A-841B-13779CB417C9}" dt="2024-11-18T09:28:44.246" v="1210" actId="1076"/>
          <ac:picMkLst>
            <pc:docMk/>
            <pc:sldMk cId="2831159022" sldId="286"/>
            <ac:picMk id="9" creationId="{F88C2770-7A80-8BE1-1818-234DD189BEBE}"/>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13:22:41.420"/>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13:13:21.272"/>
    </inkml:context>
    <inkml:brush xml:id="br0">
      <inkml:brushProperty name="width" value="0.035" units="cm"/>
      <inkml:brushProperty name="height" value="0.035" units="cm"/>
      <inkml:brushProperty name="color" value="#E71224"/>
    </inkml:brush>
  </inkml:definitions>
  <inkml:trace contextRef="#ctx0" brushRef="#br0">505 1 24575,'-73'-1'0,"-79"3"0,136 1 0,0 1 0,0 0 0,0 1 0,1 1 0,-1 0 0,2 1 0,-1 1 0,1 0 0,0 1 0,-14 12 0,22-16 0,1 0 0,-1 0 0,1 1 0,0 0 0,1 0 0,0 0 0,0 0 0,0 1 0,0 0 0,-2 7 0,-23 75 0,21-62 0,6-20 0,0-1 0,1 0 0,-1 1 0,1 0 0,0-1 0,1 1 0,0-1 0,0 1 0,0 0 0,1-1 0,0 1 0,0-1 0,1 1 0,0-1 0,0 1 0,0-1 0,1 0 0,0 0 0,0 0 0,0-1 0,1 1 0,0-1 0,0 0 0,1 0 0,-1 0 0,1 0 0,8 6 0,21 19 0,58 42 0,-78-62 0,1-1 0,0-1 0,1 0 0,0-1 0,0-1 0,0-1 0,23 5 0,-18-6 0,-8-1 0,0 0 0,0-1 0,0-1 0,16 0 0,-23-2 0,0 0 0,0 0 0,0-1 0,0 1 0,-1-1 0,1 0 0,-1-1 0,0 1 0,1-1 0,-1 0 0,0-1 0,6-5 0,7-5 0,-1-2 0,-1 0 0,0 0 0,-1-2 0,15-23 0,-24 32 0,0-1 0,-1 1 0,0-1 0,0-1 0,-1 1 0,-1 0 0,0-1 0,0 0 0,-1 1 0,0-1 0,-1 0 0,-1-21 0,-1 27 0,0 1 0,-1-1 0,1 1 0,-1-1 0,-1 1 0,1 0 0,0 0 0,-1 0 0,0 0 0,0 0 0,-7-6 0,-16-25 0,23 27 0,-1-1 0,1 1 0,1-1 0,0 0 0,0 0 0,0-10 0,2 13 0,-1 0 0,1 0 0,-1 0 0,-1 0 0,1 0 0,-1 0 0,0 0 0,0 1 0,-1-1 0,0 1 0,0-1 0,0 1 0,-1 0 0,1 0 0,-6-4 0,-9-9-1365,10 9-5461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13:22:41.420"/>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13:22:41.420"/>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33956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78233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66026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62430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55735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49574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68693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90985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381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
        <p:nvSpPr>
          <p:cNvPr id="3" name="ZoneTexte 2">
            <a:extLst>
              <a:ext uri="{FF2B5EF4-FFF2-40B4-BE49-F238E27FC236}">
                <a16:creationId xmlns:a16="http://schemas.microsoft.com/office/drawing/2014/main" id="{65F9DDA5-A11F-BC64-7E61-827B49B02166}"/>
              </a:ext>
            </a:extLst>
          </p:cNvPr>
          <p:cNvSpPr txBox="1"/>
          <p:nvPr userDrawn="1">
            <p:extLst>
              <p:ext uri="{1162E1C5-73C7-4A58-AE30-91384D911F3F}">
                <p184:classification xmlns:p184="http://schemas.microsoft.com/office/powerpoint/2018/4/main" val="ftr"/>
              </p:ext>
            </p:extLst>
          </p:nvPr>
        </p:nvSpPr>
        <p:spPr>
          <a:xfrm>
            <a:off x="7978775" y="4991100"/>
            <a:ext cx="1193800" cy="152400"/>
          </a:xfrm>
          <a:prstGeom prst="rect">
            <a:avLst/>
          </a:prstGeom>
        </p:spPr>
        <p:txBody>
          <a:bodyPr horzOverflow="overflow" lIns="0" tIns="0" rIns="0" bIns="0">
            <a:spAutoFit/>
          </a:bodyPr>
          <a:lstStyle/>
          <a:p>
            <a:pPr algn="l"/>
            <a:r>
              <a:rPr lang="fr-FR" sz="1000">
                <a:solidFill>
                  <a:srgbClr val="0078D7"/>
                </a:solidFill>
                <a:latin typeface="Calibri" panose="020F0502020204030204" pitchFamily="34" charset="0"/>
                <a:cs typeface="Calibri" panose="020F0502020204030204" pitchFamily="34" charset="0"/>
              </a:rPr>
              <a:t>Classification : Internal</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customXml" Target="../ink/ink2.xml"/></Relationships>
</file>

<file path=ppt/slides/_rels/slide12.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p:nvPr/>
        </p:nvSpPr>
        <p:spPr>
          <a:xfrm>
            <a:off x="0" y="0"/>
            <a:ext cx="9144000" cy="5143500"/>
          </a:xfrm>
          <a:prstGeom prst="rect">
            <a:avLst/>
          </a:prstGeom>
          <a:solidFill>
            <a:srgbClr val="7030A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5" name="Google Shape;55;p1"/>
          <p:cNvSpPr txBox="1"/>
          <p:nvPr/>
        </p:nvSpPr>
        <p:spPr>
          <a:xfrm>
            <a:off x="652150" y="1851250"/>
            <a:ext cx="7983300" cy="894000"/>
          </a:xfrm>
          <a:prstGeom prst="rect">
            <a:avLst/>
          </a:prstGeom>
          <a:noFill/>
          <a:ln>
            <a:noFill/>
          </a:ln>
        </p:spPr>
        <p:txBody>
          <a:bodyPr spcFirstLastPara="1" wrap="square" lIns="91425" tIns="91425" rIns="91425" bIns="91425" anchor="b" anchorCtr="0">
            <a:normAutofit fontScale="92500" lnSpcReduction="10000"/>
          </a:bodyPr>
          <a:lstStyle/>
          <a:p>
            <a:pPr marL="0" marR="0" lvl="0" indent="0" algn="ctr" rtl="0">
              <a:lnSpc>
                <a:spcPct val="100000"/>
              </a:lnSpc>
              <a:spcBef>
                <a:spcPts val="0"/>
              </a:spcBef>
              <a:spcAft>
                <a:spcPts val="0"/>
              </a:spcAft>
              <a:buClr>
                <a:srgbClr val="000000"/>
              </a:buClr>
              <a:buSzPct val="100000"/>
              <a:buFont typeface="Arial"/>
              <a:buNone/>
            </a:pPr>
            <a:r>
              <a:rPr lang="fr" sz="5200" b="0" i="0" u="none" strike="noStrike" cap="none" dirty="0">
                <a:solidFill>
                  <a:srgbClr val="F3F3F3"/>
                </a:solidFill>
                <a:latin typeface="Montserrat"/>
                <a:ea typeface="Montserrat"/>
                <a:cs typeface="Montserrat"/>
                <a:sym typeface="Montserrat"/>
              </a:rPr>
              <a:t>Etudes de Marché</a:t>
            </a:r>
            <a:endParaRPr sz="5200" b="0" i="0" u="none" strike="noStrike" cap="none" dirty="0">
              <a:solidFill>
                <a:srgbClr val="F3F3F3"/>
              </a:solidFill>
              <a:latin typeface="Montserrat"/>
              <a:ea typeface="Montserrat"/>
              <a:cs typeface="Montserrat"/>
              <a:sym typeface="Montserrat"/>
            </a:endParaRPr>
          </a:p>
        </p:txBody>
      </p:sp>
      <p:sp>
        <p:nvSpPr>
          <p:cNvPr id="56" name="Google Shape;56;p1"/>
          <p:cNvSpPr txBox="1"/>
          <p:nvPr/>
        </p:nvSpPr>
        <p:spPr>
          <a:xfrm>
            <a:off x="4968964" y="3582148"/>
            <a:ext cx="3807680" cy="534150"/>
          </a:xfrm>
          <a:prstGeom prst="rect">
            <a:avLst/>
          </a:prstGeom>
          <a:noFill/>
          <a:ln>
            <a:noFill/>
          </a:ln>
        </p:spPr>
        <p:txBody>
          <a:bodyPr spcFirstLastPara="1" wrap="square" lIns="91425" tIns="91425" rIns="91425" bIns="91425" anchor="t" anchorCtr="0">
            <a:normAutofit fontScale="92500" lnSpcReduction="20000"/>
          </a:bodyPr>
          <a:lstStyle/>
          <a:p>
            <a:pPr marL="0" marR="0" lvl="0" indent="0" algn="ctr" rtl="0">
              <a:lnSpc>
                <a:spcPct val="100000"/>
              </a:lnSpc>
              <a:spcBef>
                <a:spcPts val="0"/>
              </a:spcBef>
              <a:spcAft>
                <a:spcPts val="0"/>
              </a:spcAft>
              <a:buClr>
                <a:srgbClr val="000000"/>
              </a:buClr>
              <a:buSzPct val="100000"/>
              <a:buFont typeface="Arial"/>
              <a:buNone/>
            </a:pPr>
            <a:r>
              <a:rPr lang="fr" sz="2800" b="0" i="0" u="none" strike="noStrike" cap="none" dirty="0">
                <a:solidFill>
                  <a:schemeClr val="lt1"/>
                </a:solidFill>
                <a:latin typeface="Montserrat"/>
                <a:ea typeface="Montserrat"/>
                <a:cs typeface="Montserrat"/>
                <a:sym typeface="Montserrat"/>
              </a:rPr>
              <a:t>Olivier PONS</a:t>
            </a:r>
            <a:endParaRPr sz="2800" b="0" i="0" u="none" strike="noStrike" cap="none" dirty="0">
              <a:solidFill>
                <a:schemeClr val="lt1"/>
              </a:solidFill>
              <a:latin typeface="Montserrat"/>
              <a:ea typeface="Montserrat"/>
              <a:cs typeface="Montserrat"/>
              <a:sym typeface="Montserrat"/>
            </a:endParaRPr>
          </a:p>
        </p:txBody>
      </p:sp>
      <p:sp>
        <p:nvSpPr>
          <p:cNvPr id="57" name="Google Shape;57;p1"/>
          <p:cNvSpPr txBox="1"/>
          <p:nvPr/>
        </p:nvSpPr>
        <p:spPr>
          <a:xfrm>
            <a:off x="4968964" y="3975103"/>
            <a:ext cx="3807680" cy="534150"/>
          </a:xfrm>
          <a:prstGeom prst="rect">
            <a:avLst/>
          </a:prstGeom>
          <a:noFill/>
          <a:ln>
            <a:noFill/>
          </a:ln>
        </p:spPr>
        <p:txBody>
          <a:bodyPr spcFirstLastPara="1" wrap="square" lIns="91425" tIns="91425" rIns="91425" bIns="91425" anchor="t" anchorCtr="0">
            <a:normAutofit fontScale="77500" lnSpcReduction="20000"/>
          </a:bodyPr>
          <a:lstStyle/>
          <a:p>
            <a:pPr marL="0" marR="0" lvl="0" indent="0" algn="ctr" rtl="0">
              <a:lnSpc>
                <a:spcPct val="100000"/>
              </a:lnSpc>
              <a:spcBef>
                <a:spcPts val="0"/>
              </a:spcBef>
              <a:spcAft>
                <a:spcPts val="0"/>
              </a:spcAft>
              <a:buClr>
                <a:srgbClr val="000000"/>
              </a:buClr>
              <a:buSzPct val="100000"/>
              <a:buFont typeface="Arial"/>
              <a:buNone/>
            </a:pPr>
            <a:r>
              <a:rPr lang="fr" sz="2800" b="0" i="0" u="none" strike="noStrike" cap="none" dirty="0">
                <a:solidFill>
                  <a:schemeClr val="lt1"/>
                </a:solidFill>
                <a:latin typeface="Montserrat"/>
                <a:ea typeface="Montserrat"/>
                <a:cs typeface="Montserrat"/>
                <a:sym typeface="Montserrat"/>
              </a:rPr>
              <a:t>Reskilling Data Analyste</a:t>
            </a:r>
            <a:endParaRPr sz="2800" b="0" i="0" u="none" strike="noStrike" cap="none" dirty="0">
              <a:solidFill>
                <a:schemeClr val="lt1"/>
              </a:solidFill>
              <a:latin typeface="Montserrat"/>
              <a:ea typeface="Montserrat"/>
              <a:cs typeface="Montserrat"/>
              <a:sym typeface="Montserrat"/>
            </a:endParaRPr>
          </a:p>
        </p:txBody>
      </p:sp>
      <p:sp>
        <p:nvSpPr>
          <p:cNvPr id="58" name="Google Shape;58;p1"/>
          <p:cNvSpPr txBox="1"/>
          <p:nvPr/>
        </p:nvSpPr>
        <p:spPr>
          <a:xfrm>
            <a:off x="4968964" y="4368058"/>
            <a:ext cx="3807680" cy="534150"/>
          </a:xfrm>
          <a:prstGeom prst="rect">
            <a:avLst/>
          </a:prstGeom>
          <a:noFill/>
          <a:ln>
            <a:noFill/>
          </a:ln>
        </p:spPr>
        <p:txBody>
          <a:bodyPr spcFirstLastPara="1" wrap="square" lIns="91425" tIns="91425" rIns="91425" bIns="91425" anchor="t" anchorCtr="0">
            <a:normAutofit fontScale="92500" lnSpcReduction="20000"/>
          </a:bodyPr>
          <a:lstStyle/>
          <a:p>
            <a:pPr marL="0" marR="0" lvl="0" indent="0" algn="ctr" rtl="0">
              <a:lnSpc>
                <a:spcPct val="100000"/>
              </a:lnSpc>
              <a:spcBef>
                <a:spcPts val="0"/>
              </a:spcBef>
              <a:spcAft>
                <a:spcPts val="0"/>
              </a:spcAft>
              <a:buClr>
                <a:srgbClr val="000000"/>
              </a:buClr>
              <a:buSzPct val="100000"/>
              <a:buFont typeface="Arial"/>
              <a:buNone/>
            </a:pPr>
            <a:r>
              <a:rPr lang="fr" sz="2800" b="0" i="0" u="none" strike="noStrike" cap="none" dirty="0">
                <a:solidFill>
                  <a:schemeClr val="lt1"/>
                </a:solidFill>
                <a:latin typeface="Montserrat"/>
                <a:ea typeface="Montserrat"/>
                <a:cs typeface="Montserrat"/>
                <a:sym typeface="Montserrat"/>
              </a:rPr>
              <a:t>07/11/2024</a:t>
            </a:r>
            <a:endParaRPr sz="2800" b="0" i="0" u="none" strike="noStrike" cap="none"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2" name="Google Shape;72;p5">
            <a:extLst>
              <a:ext uri="{FF2B5EF4-FFF2-40B4-BE49-F238E27FC236}">
                <a16:creationId xmlns:a16="http://schemas.microsoft.com/office/drawing/2014/main" id="{5DF545BE-3063-832A-426F-31B12FC8EFBB}"/>
              </a:ext>
            </a:extLst>
          </p:cNvPr>
          <p:cNvSpPr/>
          <p:nvPr/>
        </p:nvSpPr>
        <p:spPr>
          <a:xfrm>
            <a:off x="0" y="-25821"/>
            <a:ext cx="9144000" cy="1390200"/>
          </a:xfrm>
          <a:prstGeom prst="rect">
            <a:avLst/>
          </a:prstGeom>
          <a:solidFill>
            <a:srgbClr val="7030A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SzPts val="1400"/>
            </a:pPr>
            <a:endParaRPr dirty="0"/>
          </a:p>
        </p:txBody>
      </p:sp>
      <p:sp>
        <p:nvSpPr>
          <p:cNvPr id="4" name="Google Shape;73;p5">
            <a:extLst>
              <a:ext uri="{FF2B5EF4-FFF2-40B4-BE49-F238E27FC236}">
                <a16:creationId xmlns:a16="http://schemas.microsoft.com/office/drawing/2014/main" id="{C8D224C5-8EF8-A35D-7F3F-A8F18A01C126}"/>
              </a:ext>
            </a:extLst>
          </p:cNvPr>
          <p:cNvSpPr txBox="1"/>
          <p:nvPr/>
        </p:nvSpPr>
        <p:spPr>
          <a:xfrm>
            <a:off x="404707" y="338684"/>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b="0" i="0" u="none" strike="noStrike" cap="none" dirty="0">
                <a:solidFill>
                  <a:srgbClr val="F3F3F3"/>
                </a:solidFill>
                <a:latin typeface="Montserrat"/>
                <a:ea typeface="Montserrat"/>
                <a:cs typeface="Montserrat"/>
                <a:sym typeface="Montserrat"/>
              </a:rPr>
              <a:t>Analyse exploratoire – Visualisation</a:t>
            </a:r>
            <a:endParaRPr sz="2500" b="0" i="0" u="none" strike="noStrike" cap="none" dirty="0">
              <a:solidFill>
                <a:srgbClr val="F3F3F3"/>
              </a:solidFill>
              <a:latin typeface="Montserrat"/>
              <a:ea typeface="Montserrat"/>
              <a:cs typeface="Montserrat"/>
              <a:sym typeface="Montserrat"/>
            </a:endParaRPr>
          </a:p>
        </p:txBody>
      </p:sp>
      <mc:AlternateContent xmlns:mc="http://schemas.openxmlformats.org/markup-compatibility/2006" xmlns:p14="http://schemas.microsoft.com/office/powerpoint/2010/main">
        <mc:Choice Requires="p14">
          <p:contentPart p14:bwMode="auto" r:id="rId3">
            <p14:nvContentPartPr>
              <p14:cNvPr id="5" name="Encre 4">
                <a:extLst>
                  <a:ext uri="{FF2B5EF4-FFF2-40B4-BE49-F238E27FC236}">
                    <a16:creationId xmlns:a16="http://schemas.microsoft.com/office/drawing/2014/main" id="{1C1C0EA3-30B8-B7AE-AAC6-65C5A4027177}"/>
                  </a:ext>
                </a:extLst>
              </p14:cNvPr>
              <p14:cNvContentPartPr/>
              <p14:nvPr/>
            </p14:nvContentPartPr>
            <p14:xfrm>
              <a:off x="5264164" y="625034"/>
              <a:ext cx="360" cy="360"/>
            </p14:xfrm>
          </p:contentPart>
        </mc:Choice>
        <mc:Fallback xmlns="">
          <p:pic>
            <p:nvPicPr>
              <p:cNvPr id="5" name="Encre 4">
                <a:extLst>
                  <a:ext uri="{FF2B5EF4-FFF2-40B4-BE49-F238E27FC236}">
                    <a16:creationId xmlns:a16="http://schemas.microsoft.com/office/drawing/2014/main" id="{1C1C0EA3-30B8-B7AE-AAC6-65C5A4027177}"/>
                  </a:ext>
                </a:extLst>
              </p:cNvPr>
              <p:cNvPicPr/>
              <p:nvPr/>
            </p:nvPicPr>
            <p:blipFill>
              <a:blip r:embed="rId4"/>
              <a:stretch>
                <a:fillRect/>
              </a:stretch>
            </p:blipFill>
            <p:spPr>
              <a:xfrm>
                <a:off x="5258044" y="618914"/>
                <a:ext cx="12600" cy="12600"/>
              </a:xfrm>
              <a:prstGeom prst="rect">
                <a:avLst/>
              </a:prstGeom>
            </p:spPr>
          </p:pic>
        </mc:Fallback>
      </mc:AlternateContent>
      <p:sp>
        <p:nvSpPr>
          <p:cNvPr id="13" name="ZoneTexte 12">
            <a:extLst>
              <a:ext uri="{FF2B5EF4-FFF2-40B4-BE49-F238E27FC236}">
                <a16:creationId xmlns:a16="http://schemas.microsoft.com/office/drawing/2014/main" id="{AFF58822-B3D1-911E-FA69-6DE4BA581820}"/>
              </a:ext>
            </a:extLst>
          </p:cNvPr>
          <p:cNvSpPr txBox="1"/>
          <p:nvPr/>
        </p:nvSpPr>
        <p:spPr>
          <a:xfrm>
            <a:off x="181536" y="4002744"/>
            <a:ext cx="2730235" cy="307777"/>
          </a:xfrm>
          <a:prstGeom prst="rect">
            <a:avLst/>
          </a:prstGeom>
          <a:noFill/>
        </p:spPr>
        <p:txBody>
          <a:bodyPr wrap="none" rtlCol="0">
            <a:spAutoFit/>
          </a:bodyPr>
          <a:lstStyle/>
          <a:p>
            <a:r>
              <a:rPr lang="fr-FR" dirty="0"/>
              <a:t>Nos points projetés sur F1 et F2</a:t>
            </a:r>
          </a:p>
        </p:txBody>
      </p:sp>
      <p:sp>
        <p:nvSpPr>
          <p:cNvPr id="14" name="ZoneTexte 13">
            <a:extLst>
              <a:ext uri="{FF2B5EF4-FFF2-40B4-BE49-F238E27FC236}">
                <a16:creationId xmlns:a16="http://schemas.microsoft.com/office/drawing/2014/main" id="{B1D27F64-57CB-33F4-5D93-0ED435DD2F7A}"/>
              </a:ext>
            </a:extLst>
          </p:cNvPr>
          <p:cNvSpPr txBox="1"/>
          <p:nvPr/>
        </p:nvSpPr>
        <p:spPr>
          <a:xfrm>
            <a:off x="6326359" y="3895022"/>
            <a:ext cx="2730235" cy="523220"/>
          </a:xfrm>
          <a:prstGeom prst="rect">
            <a:avLst/>
          </a:prstGeom>
          <a:noFill/>
        </p:spPr>
        <p:txBody>
          <a:bodyPr wrap="none" rtlCol="0">
            <a:spAutoFit/>
          </a:bodyPr>
          <a:lstStyle/>
          <a:p>
            <a:r>
              <a:rPr lang="fr-FR" dirty="0"/>
              <a:t>Nos points projetés sur F1 et F2</a:t>
            </a:r>
          </a:p>
          <a:p>
            <a:pPr algn="ctr"/>
            <a:r>
              <a:rPr lang="fr-FR" dirty="0"/>
              <a:t>Avec </a:t>
            </a:r>
            <a:r>
              <a:rPr lang="fr-FR" dirty="0" err="1"/>
              <a:t>centroides</a:t>
            </a:r>
            <a:endParaRPr lang="fr-FR" dirty="0"/>
          </a:p>
        </p:txBody>
      </p:sp>
      <p:sp>
        <p:nvSpPr>
          <p:cNvPr id="15" name="ZoneTexte 14">
            <a:extLst>
              <a:ext uri="{FF2B5EF4-FFF2-40B4-BE49-F238E27FC236}">
                <a16:creationId xmlns:a16="http://schemas.microsoft.com/office/drawing/2014/main" id="{A9FE8380-51EC-1704-A2B9-CE7FEC29BBAE}"/>
              </a:ext>
            </a:extLst>
          </p:cNvPr>
          <p:cNvSpPr txBox="1"/>
          <p:nvPr/>
        </p:nvSpPr>
        <p:spPr>
          <a:xfrm>
            <a:off x="3222249" y="1835869"/>
            <a:ext cx="2730235" cy="523220"/>
          </a:xfrm>
          <a:prstGeom prst="rect">
            <a:avLst/>
          </a:prstGeom>
          <a:noFill/>
        </p:spPr>
        <p:txBody>
          <a:bodyPr wrap="none" rtlCol="0">
            <a:spAutoFit/>
          </a:bodyPr>
          <a:lstStyle/>
          <a:p>
            <a:r>
              <a:rPr lang="fr-FR" dirty="0"/>
              <a:t>Nos points projetés sur F1 et F2</a:t>
            </a:r>
          </a:p>
          <a:p>
            <a:pPr algn="ctr"/>
            <a:r>
              <a:rPr lang="fr-FR" dirty="0"/>
              <a:t>En 3D</a:t>
            </a:r>
          </a:p>
        </p:txBody>
      </p:sp>
      <p:pic>
        <p:nvPicPr>
          <p:cNvPr id="6" name="Image 5">
            <a:extLst>
              <a:ext uri="{FF2B5EF4-FFF2-40B4-BE49-F238E27FC236}">
                <a16:creationId xmlns:a16="http://schemas.microsoft.com/office/drawing/2014/main" id="{1B37A9ED-BEC9-D7CB-2DB4-6E9A68C16C07}"/>
              </a:ext>
            </a:extLst>
          </p:cNvPr>
          <p:cNvPicPr>
            <a:picLocks noChangeAspect="1"/>
          </p:cNvPicPr>
          <p:nvPr/>
        </p:nvPicPr>
        <p:blipFill>
          <a:blip r:embed="rId5"/>
          <a:stretch>
            <a:fillRect/>
          </a:stretch>
        </p:blipFill>
        <p:spPr>
          <a:xfrm>
            <a:off x="181536" y="1673317"/>
            <a:ext cx="2577325" cy="2238888"/>
          </a:xfrm>
          <a:prstGeom prst="rect">
            <a:avLst/>
          </a:prstGeom>
        </p:spPr>
      </p:pic>
      <p:pic>
        <p:nvPicPr>
          <p:cNvPr id="9" name="Image 8">
            <a:extLst>
              <a:ext uri="{FF2B5EF4-FFF2-40B4-BE49-F238E27FC236}">
                <a16:creationId xmlns:a16="http://schemas.microsoft.com/office/drawing/2014/main" id="{945610D7-626E-4F2A-4F04-D36EAB47B8D9}"/>
              </a:ext>
            </a:extLst>
          </p:cNvPr>
          <p:cNvPicPr>
            <a:picLocks noChangeAspect="1"/>
          </p:cNvPicPr>
          <p:nvPr/>
        </p:nvPicPr>
        <p:blipFill>
          <a:blip r:embed="rId6"/>
          <a:stretch>
            <a:fillRect/>
          </a:stretch>
        </p:blipFill>
        <p:spPr>
          <a:xfrm>
            <a:off x="6193777" y="1597598"/>
            <a:ext cx="2731530" cy="2297424"/>
          </a:xfrm>
          <a:prstGeom prst="rect">
            <a:avLst/>
          </a:prstGeom>
        </p:spPr>
      </p:pic>
      <p:pic>
        <p:nvPicPr>
          <p:cNvPr id="16" name="Image 15">
            <a:extLst>
              <a:ext uri="{FF2B5EF4-FFF2-40B4-BE49-F238E27FC236}">
                <a16:creationId xmlns:a16="http://schemas.microsoft.com/office/drawing/2014/main" id="{4475319B-D962-4615-ABC9-88176E0B5C2E}"/>
              </a:ext>
            </a:extLst>
          </p:cNvPr>
          <p:cNvPicPr>
            <a:picLocks noChangeAspect="1"/>
          </p:cNvPicPr>
          <p:nvPr/>
        </p:nvPicPr>
        <p:blipFill>
          <a:blip r:embed="rId7"/>
          <a:stretch>
            <a:fillRect/>
          </a:stretch>
        </p:blipFill>
        <p:spPr>
          <a:xfrm>
            <a:off x="3329755" y="3021209"/>
            <a:ext cx="2731530" cy="1963069"/>
          </a:xfrm>
          <a:prstGeom prst="rect">
            <a:avLst/>
          </a:prstGeom>
        </p:spPr>
      </p:pic>
    </p:spTree>
    <p:extLst>
      <p:ext uri="{BB962C8B-B14F-4D97-AF65-F5344CB8AC3E}">
        <p14:creationId xmlns:p14="http://schemas.microsoft.com/office/powerpoint/2010/main" val="4034482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8" name="Image 7">
            <a:extLst>
              <a:ext uri="{FF2B5EF4-FFF2-40B4-BE49-F238E27FC236}">
                <a16:creationId xmlns:a16="http://schemas.microsoft.com/office/drawing/2014/main" id="{275E303C-F630-A893-3D36-7E4BC53D8ECD}"/>
              </a:ext>
            </a:extLst>
          </p:cNvPr>
          <p:cNvPicPr>
            <a:picLocks noChangeAspect="1"/>
          </p:cNvPicPr>
          <p:nvPr/>
        </p:nvPicPr>
        <p:blipFill>
          <a:blip r:embed="rId3"/>
          <a:stretch>
            <a:fillRect/>
          </a:stretch>
        </p:blipFill>
        <p:spPr>
          <a:xfrm>
            <a:off x="283691" y="1911927"/>
            <a:ext cx="4288309" cy="2219325"/>
          </a:xfrm>
          <a:prstGeom prst="rect">
            <a:avLst/>
          </a:prstGeom>
        </p:spPr>
      </p:pic>
      <p:sp>
        <p:nvSpPr>
          <p:cNvPr id="3" name="ZoneTexte 2">
            <a:extLst>
              <a:ext uri="{FF2B5EF4-FFF2-40B4-BE49-F238E27FC236}">
                <a16:creationId xmlns:a16="http://schemas.microsoft.com/office/drawing/2014/main" id="{393D9DE6-D185-81CA-D540-E4186DA829AE}"/>
              </a:ext>
            </a:extLst>
          </p:cNvPr>
          <p:cNvSpPr txBox="1"/>
          <p:nvPr/>
        </p:nvSpPr>
        <p:spPr>
          <a:xfrm>
            <a:off x="5338482" y="1911927"/>
            <a:ext cx="3139889" cy="2031325"/>
          </a:xfrm>
          <a:prstGeom prst="rect">
            <a:avLst/>
          </a:prstGeom>
          <a:noFill/>
        </p:spPr>
        <p:txBody>
          <a:bodyPr wrap="square" rtlCol="0">
            <a:spAutoFit/>
          </a:bodyPr>
          <a:lstStyle/>
          <a:p>
            <a:r>
              <a:rPr lang="fr-FR" dirty="0"/>
              <a:t>Pour choisir le nombre de cluster optimum nous avons choisis d’utiliser un graphique qui montre l’inertie interclasse. Ce graphique montre une cassure qui va montrer jusqu’à combien de cluster nous pouvons aller, pour être efficace.</a:t>
            </a:r>
          </a:p>
          <a:p>
            <a:r>
              <a:rPr lang="fr-FR" dirty="0"/>
              <a:t>Pour notre cas nous prendrons 3 clusters</a:t>
            </a:r>
          </a:p>
        </p:txBody>
      </p:sp>
      <p:sp>
        <p:nvSpPr>
          <p:cNvPr id="2" name="Google Shape;72;p5">
            <a:extLst>
              <a:ext uri="{FF2B5EF4-FFF2-40B4-BE49-F238E27FC236}">
                <a16:creationId xmlns:a16="http://schemas.microsoft.com/office/drawing/2014/main" id="{5DF545BE-3063-832A-426F-31B12FC8EFBB}"/>
              </a:ext>
            </a:extLst>
          </p:cNvPr>
          <p:cNvSpPr/>
          <p:nvPr/>
        </p:nvSpPr>
        <p:spPr>
          <a:xfrm>
            <a:off x="0" y="-25821"/>
            <a:ext cx="9144000" cy="1390200"/>
          </a:xfrm>
          <a:prstGeom prst="rect">
            <a:avLst/>
          </a:prstGeom>
          <a:solidFill>
            <a:srgbClr val="7030A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SzPts val="1400"/>
            </a:pPr>
            <a:endParaRPr dirty="0"/>
          </a:p>
        </p:txBody>
      </p:sp>
      <p:sp>
        <p:nvSpPr>
          <p:cNvPr id="4" name="Google Shape;73;p5">
            <a:extLst>
              <a:ext uri="{FF2B5EF4-FFF2-40B4-BE49-F238E27FC236}">
                <a16:creationId xmlns:a16="http://schemas.microsoft.com/office/drawing/2014/main" id="{C8D224C5-8EF8-A35D-7F3F-A8F18A01C126}"/>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b="0" i="0" u="none" strike="noStrike" cap="none" dirty="0">
                <a:solidFill>
                  <a:srgbClr val="F3F3F3"/>
                </a:solidFill>
                <a:latin typeface="Montserrat"/>
                <a:ea typeface="Montserrat"/>
                <a:cs typeface="Montserrat"/>
                <a:sym typeface="Montserrat"/>
              </a:rPr>
              <a:t>Analyse exploratoire – Clustering – K-</a:t>
            </a:r>
            <a:r>
              <a:rPr lang="fr-FR" sz="2500" b="0" i="0" u="none" strike="noStrike" cap="none" dirty="0" err="1">
                <a:solidFill>
                  <a:srgbClr val="F3F3F3"/>
                </a:solidFill>
                <a:latin typeface="Montserrat"/>
                <a:ea typeface="Montserrat"/>
                <a:cs typeface="Montserrat"/>
                <a:sym typeface="Montserrat"/>
              </a:rPr>
              <a:t>Means</a:t>
            </a:r>
            <a:endParaRPr sz="2500" b="0" i="0" u="none" strike="noStrike" cap="none" dirty="0">
              <a:solidFill>
                <a:srgbClr val="F3F3F3"/>
              </a:solidFill>
              <a:latin typeface="Montserrat"/>
              <a:ea typeface="Montserrat"/>
              <a:cs typeface="Montserrat"/>
              <a:sym typeface="Montserrat"/>
            </a:endParaRPr>
          </a:p>
        </p:txBody>
      </p:sp>
      <mc:AlternateContent xmlns:mc="http://schemas.openxmlformats.org/markup-compatibility/2006" xmlns:p14="http://schemas.microsoft.com/office/powerpoint/2010/main">
        <mc:Choice Requires="p14">
          <p:contentPart p14:bwMode="auto" r:id="rId4">
            <p14:nvContentPartPr>
              <p14:cNvPr id="7" name="Encre 6">
                <a:extLst>
                  <a:ext uri="{FF2B5EF4-FFF2-40B4-BE49-F238E27FC236}">
                    <a16:creationId xmlns:a16="http://schemas.microsoft.com/office/drawing/2014/main" id="{5BA7DBD8-CAD1-A2A1-5E6B-92CA5BB8162F}"/>
                  </a:ext>
                </a:extLst>
              </p14:cNvPr>
              <p14:cNvContentPartPr/>
              <p14:nvPr/>
            </p14:nvContentPartPr>
            <p14:xfrm>
              <a:off x="1429885" y="3317925"/>
              <a:ext cx="242640" cy="225818"/>
            </p14:xfrm>
          </p:contentPart>
        </mc:Choice>
        <mc:Fallback xmlns="">
          <p:pic>
            <p:nvPicPr>
              <p:cNvPr id="7" name="Encre 6">
                <a:extLst>
                  <a:ext uri="{FF2B5EF4-FFF2-40B4-BE49-F238E27FC236}">
                    <a16:creationId xmlns:a16="http://schemas.microsoft.com/office/drawing/2014/main" id="{5BA7DBD8-CAD1-A2A1-5E6B-92CA5BB8162F}"/>
                  </a:ext>
                </a:extLst>
              </p:cNvPr>
              <p:cNvPicPr/>
              <p:nvPr/>
            </p:nvPicPr>
            <p:blipFill>
              <a:blip r:embed="rId5"/>
              <a:stretch>
                <a:fillRect/>
              </a:stretch>
            </p:blipFill>
            <p:spPr>
              <a:xfrm>
                <a:off x="1423756" y="3311812"/>
                <a:ext cx="254898" cy="238044"/>
              </a:xfrm>
              <a:prstGeom prst="rect">
                <a:avLst/>
              </a:prstGeom>
            </p:spPr>
          </p:pic>
        </mc:Fallback>
      </mc:AlternateContent>
    </p:spTree>
    <p:extLst>
      <p:ext uri="{BB962C8B-B14F-4D97-AF65-F5344CB8AC3E}">
        <p14:creationId xmlns:p14="http://schemas.microsoft.com/office/powerpoint/2010/main" val="4111271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3" name="ZoneTexte 2">
            <a:extLst>
              <a:ext uri="{FF2B5EF4-FFF2-40B4-BE49-F238E27FC236}">
                <a16:creationId xmlns:a16="http://schemas.microsoft.com/office/drawing/2014/main" id="{393D9DE6-D185-81CA-D540-E4186DA829AE}"/>
              </a:ext>
            </a:extLst>
          </p:cNvPr>
          <p:cNvSpPr txBox="1"/>
          <p:nvPr/>
        </p:nvSpPr>
        <p:spPr>
          <a:xfrm>
            <a:off x="5338482" y="1911927"/>
            <a:ext cx="3139889" cy="1169551"/>
          </a:xfrm>
          <a:prstGeom prst="rect">
            <a:avLst/>
          </a:prstGeom>
          <a:noFill/>
        </p:spPr>
        <p:txBody>
          <a:bodyPr wrap="square" rtlCol="0">
            <a:spAutoFit/>
          </a:bodyPr>
          <a:lstStyle/>
          <a:p>
            <a:r>
              <a:rPr lang="fr-FR" dirty="0"/>
              <a:t>Une autre méthode est d’utiliser l’outils </a:t>
            </a:r>
            <a:r>
              <a:rPr lang="fr-FR" dirty="0" err="1"/>
              <a:t>dendogramme</a:t>
            </a:r>
            <a:r>
              <a:rPr lang="fr-FR" dirty="0"/>
              <a:t> pour une classification hiérarchique. Le trait bleu indique le nombre de cluster qu’il est pertinent d’utiliser.</a:t>
            </a:r>
          </a:p>
        </p:txBody>
      </p:sp>
      <p:sp>
        <p:nvSpPr>
          <p:cNvPr id="2" name="Google Shape;72;p5">
            <a:extLst>
              <a:ext uri="{FF2B5EF4-FFF2-40B4-BE49-F238E27FC236}">
                <a16:creationId xmlns:a16="http://schemas.microsoft.com/office/drawing/2014/main" id="{5DF545BE-3063-832A-426F-31B12FC8EFBB}"/>
              </a:ext>
            </a:extLst>
          </p:cNvPr>
          <p:cNvSpPr/>
          <p:nvPr/>
        </p:nvSpPr>
        <p:spPr>
          <a:xfrm>
            <a:off x="0" y="-25821"/>
            <a:ext cx="9144000" cy="1390200"/>
          </a:xfrm>
          <a:prstGeom prst="rect">
            <a:avLst/>
          </a:prstGeom>
          <a:solidFill>
            <a:srgbClr val="7030A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SzPts val="1400"/>
            </a:pPr>
            <a:endParaRPr dirty="0"/>
          </a:p>
        </p:txBody>
      </p:sp>
      <p:sp>
        <p:nvSpPr>
          <p:cNvPr id="4" name="Google Shape;73;p5">
            <a:extLst>
              <a:ext uri="{FF2B5EF4-FFF2-40B4-BE49-F238E27FC236}">
                <a16:creationId xmlns:a16="http://schemas.microsoft.com/office/drawing/2014/main" id="{C8D224C5-8EF8-A35D-7F3F-A8F18A01C126}"/>
              </a:ext>
            </a:extLst>
          </p:cNvPr>
          <p:cNvSpPr txBox="1"/>
          <p:nvPr/>
        </p:nvSpPr>
        <p:spPr>
          <a:xfrm>
            <a:off x="404707" y="338684"/>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b="0" i="0" u="none" strike="noStrike" cap="none" dirty="0">
                <a:solidFill>
                  <a:srgbClr val="F3F3F3"/>
                </a:solidFill>
                <a:latin typeface="Montserrat"/>
                <a:ea typeface="Montserrat"/>
                <a:cs typeface="Montserrat"/>
                <a:sym typeface="Montserrat"/>
              </a:rPr>
              <a:t>Analyse exploratoire – Clustering – </a:t>
            </a:r>
            <a:r>
              <a:rPr lang="fr-FR" sz="2500" b="0" i="0" u="none" strike="noStrike" cap="none" dirty="0" err="1">
                <a:solidFill>
                  <a:srgbClr val="F3F3F3"/>
                </a:solidFill>
                <a:latin typeface="Montserrat"/>
                <a:ea typeface="Montserrat"/>
                <a:cs typeface="Montserrat"/>
                <a:sym typeface="Montserrat"/>
              </a:rPr>
              <a:t>Dendogramme</a:t>
            </a:r>
            <a:endParaRPr sz="2500" b="0" i="0" u="none" strike="noStrike" cap="none" dirty="0">
              <a:solidFill>
                <a:srgbClr val="F3F3F3"/>
              </a:solidFill>
              <a:latin typeface="Montserrat"/>
              <a:ea typeface="Montserrat"/>
              <a:cs typeface="Montserrat"/>
              <a:sym typeface="Montserrat"/>
            </a:endParaRPr>
          </a:p>
        </p:txBody>
      </p:sp>
      <mc:AlternateContent xmlns:mc="http://schemas.openxmlformats.org/markup-compatibility/2006" xmlns:p14="http://schemas.microsoft.com/office/powerpoint/2010/main">
        <mc:Choice Requires="p14">
          <p:contentPart p14:bwMode="auto" r:id="rId3">
            <p14:nvContentPartPr>
              <p14:cNvPr id="5" name="Encre 4">
                <a:extLst>
                  <a:ext uri="{FF2B5EF4-FFF2-40B4-BE49-F238E27FC236}">
                    <a16:creationId xmlns:a16="http://schemas.microsoft.com/office/drawing/2014/main" id="{1C1C0EA3-30B8-B7AE-AAC6-65C5A4027177}"/>
                  </a:ext>
                </a:extLst>
              </p14:cNvPr>
              <p14:cNvContentPartPr/>
              <p14:nvPr/>
            </p14:nvContentPartPr>
            <p14:xfrm>
              <a:off x="5264164" y="625034"/>
              <a:ext cx="360" cy="360"/>
            </p14:xfrm>
          </p:contentPart>
        </mc:Choice>
        <mc:Fallback xmlns="">
          <p:pic>
            <p:nvPicPr>
              <p:cNvPr id="5" name="Encre 4">
                <a:extLst>
                  <a:ext uri="{FF2B5EF4-FFF2-40B4-BE49-F238E27FC236}">
                    <a16:creationId xmlns:a16="http://schemas.microsoft.com/office/drawing/2014/main" id="{1C1C0EA3-30B8-B7AE-AAC6-65C5A4027177}"/>
                  </a:ext>
                </a:extLst>
              </p:cNvPr>
              <p:cNvPicPr/>
              <p:nvPr/>
            </p:nvPicPr>
            <p:blipFill>
              <a:blip r:embed="rId4"/>
              <a:stretch>
                <a:fillRect/>
              </a:stretch>
            </p:blipFill>
            <p:spPr>
              <a:xfrm>
                <a:off x="5258044" y="618914"/>
                <a:ext cx="12600" cy="12600"/>
              </a:xfrm>
              <a:prstGeom prst="rect">
                <a:avLst/>
              </a:prstGeom>
            </p:spPr>
          </p:pic>
        </mc:Fallback>
      </mc:AlternateContent>
      <p:pic>
        <p:nvPicPr>
          <p:cNvPr id="7" name="Image 6">
            <a:extLst>
              <a:ext uri="{FF2B5EF4-FFF2-40B4-BE49-F238E27FC236}">
                <a16:creationId xmlns:a16="http://schemas.microsoft.com/office/drawing/2014/main" id="{7180B40E-9DA7-DA4C-9B9D-7EDFCD9C3DF7}"/>
              </a:ext>
            </a:extLst>
          </p:cNvPr>
          <p:cNvPicPr>
            <a:picLocks noChangeAspect="1"/>
          </p:cNvPicPr>
          <p:nvPr/>
        </p:nvPicPr>
        <p:blipFill>
          <a:blip r:embed="rId5"/>
          <a:stretch>
            <a:fillRect/>
          </a:stretch>
        </p:blipFill>
        <p:spPr>
          <a:xfrm>
            <a:off x="358956" y="1787667"/>
            <a:ext cx="4213044" cy="2888542"/>
          </a:xfrm>
          <a:prstGeom prst="rect">
            <a:avLst/>
          </a:prstGeom>
        </p:spPr>
      </p:pic>
      <p:cxnSp>
        <p:nvCxnSpPr>
          <p:cNvPr id="10" name="Connecteur droit 9">
            <a:extLst>
              <a:ext uri="{FF2B5EF4-FFF2-40B4-BE49-F238E27FC236}">
                <a16:creationId xmlns:a16="http://schemas.microsoft.com/office/drawing/2014/main" id="{8DFEBFC4-4597-A70E-CD70-5E41254B454E}"/>
              </a:ext>
            </a:extLst>
          </p:cNvPr>
          <p:cNvCxnSpPr>
            <a:cxnSpLocks/>
          </p:cNvCxnSpPr>
          <p:nvPr/>
        </p:nvCxnSpPr>
        <p:spPr>
          <a:xfrm>
            <a:off x="628458" y="3422469"/>
            <a:ext cx="3788805" cy="0"/>
          </a:xfrm>
          <a:prstGeom prst="line">
            <a:avLst/>
          </a:prstGeom>
          <a:ln w="508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4161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2" name="Google Shape;72;p5">
            <a:extLst>
              <a:ext uri="{FF2B5EF4-FFF2-40B4-BE49-F238E27FC236}">
                <a16:creationId xmlns:a16="http://schemas.microsoft.com/office/drawing/2014/main" id="{5DF545BE-3063-832A-426F-31B12FC8EFBB}"/>
              </a:ext>
            </a:extLst>
          </p:cNvPr>
          <p:cNvSpPr/>
          <p:nvPr/>
        </p:nvSpPr>
        <p:spPr>
          <a:xfrm>
            <a:off x="0" y="-25821"/>
            <a:ext cx="9144000" cy="1390200"/>
          </a:xfrm>
          <a:prstGeom prst="rect">
            <a:avLst/>
          </a:prstGeom>
          <a:solidFill>
            <a:srgbClr val="7030A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SzPts val="1400"/>
            </a:pPr>
            <a:endParaRPr dirty="0"/>
          </a:p>
        </p:txBody>
      </p:sp>
      <p:sp>
        <p:nvSpPr>
          <p:cNvPr id="4" name="Google Shape;73;p5">
            <a:extLst>
              <a:ext uri="{FF2B5EF4-FFF2-40B4-BE49-F238E27FC236}">
                <a16:creationId xmlns:a16="http://schemas.microsoft.com/office/drawing/2014/main" id="{C8D224C5-8EF8-A35D-7F3F-A8F18A01C126}"/>
              </a:ext>
            </a:extLst>
          </p:cNvPr>
          <p:cNvSpPr txBox="1"/>
          <p:nvPr/>
        </p:nvSpPr>
        <p:spPr>
          <a:xfrm>
            <a:off x="404707" y="338684"/>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b="0" i="0" u="none" strike="noStrike" cap="none" dirty="0">
                <a:solidFill>
                  <a:srgbClr val="F3F3F3"/>
                </a:solidFill>
                <a:latin typeface="Montserrat"/>
                <a:ea typeface="Montserrat"/>
                <a:cs typeface="Montserrat"/>
                <a:sym typeface="Montserrat"/>
              </a:rPr>
              <a:t>Conclusion</a:t>
            </a:r>
            <a:endParaRPr sz="2500" b="0" i="0" u="none" strike="noStrike" cap="none" dirty="0">
              <a:solidFill>
                <a:srgbClr val="F3F3F3"/>
              </a:solidFill>
              <a:latin typeface="Montserrat"/>
              <a:ea typeface="Montserrat"/>
              <a:cs typeface="Montserrat"/>
              <a:sym typeface="Montserrat"/>
            </a:endParaRPr>
          </a:p>
        </p:txBody>
      </p:sp>
      <mc:AlternateContent xmlns:mc="http://schemas.openxmlformats.org/markup-compatibility/2006" xmlns:p14="http://schemas.microsoft.com/office/powerpoint/2010/main">
        <mc:Choice Requires="p14">
          <p:contentPart p14:bwMode="auto" r:id="rId3">
            <p14:nvContentPartPr>
              <p14:cNvPr id="5" name="Encre 4">
                <a:extLst>
                  <a:ext uri="{FF2B5EF4-FFF2-40B4-BE49-F238E27FC236}">
                    <a16:creationId xmlns:a16="http://schemas.microsoft.com/office/drawing/2014/main" id="{1C1C0EA3-30B8-B7AE-AAC6-65C5A4027177}"/>
                  </a:ext>
                </a:extLst>
              </p14:cNvPr>
              <p14:cNvContentPartPr/>
              <p14:nvPr/>
            </p14:nvContentPartPr>
            <p14:xfrm>
              <a:off x="5264164" y="625034"/>
              <a:ext cx="360" cy="360"/>
            </p14:xfrm>
          </p:contentPart>
        </mc:Choice>
        <mc:Fallback xmlns="">
          <p:pic>
            <p:nvPicPr>
              <p:cNvPr id="5" name="Encre 4">
                <a:extLst>
                  <a:ext uri="{FF2B5EF4-FFF2-40B4-BE49-F238E27FC236}">
                    <a16:creationId xmlns:a16="http://schemas.microsoft.com/office/drawing/2014/main" id="{1C1C0EA3-30B8-B7AE-AAC6-65C5A4027177}"/>
                  </a:ext>
                </a:extLst>
              </p:cNvPr>
              <p:cNvPicPr/>
              <p:nvPr/>
            </p:nvPicPr>
            <p:blipFill>
              <a:blip r:embed="rId4"/>
              <a:stretch>
                <a:fillRect/>
              </a:stretch>
            </p:blipFill>
            <p:spPr>
              <a:xfrm>
                <a:off x="5258044" y="618914"/>
                <a:ext cx="12600" cy="12600"/>
              </a:xfrm>
              <a:prstGeom prst="rect">
                <a:avLst/>
              </a:prstGeom>
            </p:spPr>
          </p:pic>
        </mc:Fallback>
      </mc:AlternateContent>
      <p:sp>
        <p:nvSpPr>
          <p:cNvPr id="9" name="ZoneTexte 8">
            <a:extLst>
              <a:ext uri="{FF2B5EF4-FFF2-40B4-BE49-F238E27FC236}">
                <a16:creationId xmlns:a16="http://schemas.microsoft.com/office/drawing/2014/main" id="{E468F7F3-DB07-AD44-2043-CA40DC079D74}"/>
              </a:ext>
            </a:extLst>
          </p:cNvPr>
          <p:cNvSpPr txBox="1"/>
          <p:nvPr/>
        </p:nvSpPr>
        <p:spPr>
          <a:xfrm>
            <a:off x="753036" y="1650729"/>
            <a:ext cx="6810935" cy="1600438"/>
          </a:xfrm>
          <a:prstGeom prst="rect">
            <a:avLst/>
          </a:prstGeom>
          <a:noFill/>
        </p:spPr>
        <p:txBody>
          <a:bodyPr wrap="square" rtlCol="0">
            <a:spAutoFit/>
          </a:bodyPr>
          <a:lstStyle/>
          <a:p>
            <a:r>
              <a:rPr lang="fr-FR" dirty="0"/>
              <a:t>Apres analyse donc il apparait que le cluster 1 regroupe les pays ou un investissement pourrait être intéressant, au vu soit de leur faible production de poulet, soit du peu d’importation/exportation.</a:t>
            </a:r>
          </a:p>
          <a:p>
            <a:r>
              <a:rPr lang="fr-FR" dirty="0"/>
              <a:t>Le cluster 2 regroupant les pays qui produisent beaucoup de poulet, ne présente aucun intérêt pour l’entreprise.</a:t>
            </a:r>
          </a:p>
          <a:p>
            <a:r>
              <a:rPr lang="fr-FR" dirty="0"/>
              <a:t>Et le cluster 0 les pays ayant des chiffres plutôt équilibrés entre import/export et production pourrait être une piste pour améliorer le chiffre d'affaires.</a:t>
            </a:r>
          </a:p>
        </p:txBody>
      </p:sp>
    </p:spTree>
    <p:extLst>
      <p:ext uri="{BB962C8B-B14F-4D97-AF65-F5344CB8AC3E}">
        <p14:creationId xmlns:p14="http://schemas.microsoft.com/office/powerpoint/2010/main" val="2267201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0BF19450-929A-E484-A651-7DC786023B83}"/>
              </a:ext>
            </a:extLst>
          </p:cNvPr>
          <p:cNvSpPr>
            <a:spLocks noGrp="1"/>
          </p:cNvSpPr>
          <p:nvPr>
            <p:ph type="body" idx="1"/>
          </p:nvPr>
        </p:nvSpPr>
        <p:spPr>
          <a:xfrm>
            <a:off x="263573" y="1530611"/>
            <a:ext cx="8520600" cy="3416400"/>
          </a:xfrm>
        </p:spPr>
        <p:txBody>
          <a:bodyPr/>
          <a:lstStyle/>
          <a:p>
            <a:r>
              <a:rPr lang="fr-FR" dirty="0"/>
              <a:t>Préparations des données</a:t>
            </a:r>
          </a:p>
          <a:p>
            <a:r>
              <a:rPr lang="fr-FR" dirty="0"/>
              <a:t>PCA</a:t>
            </a:r>
          </a:p>
          <a:p>
            <a:pPr lvl="1"/>
            <a:r>
              <a:rPr lang="fr-FR" dirty="0" err="1"/>
              <a:t>Scaling</a:t>
            </a:r>
            <a:endParaRPr lang="fr-FR" dirty="0"/>
          </a:p>
          <a:p>
            <a:pPr lvl="1"/>
            <a:r>
              <a:rPr lang="fr-FR" dirty="0"/>
              <a:t>PCA</a:t>
            </a:r>
          </a:p>
          <a:p>
            <a:pPr lvl="1"/>
            <a:r>
              <a:rPr lang="fr-FR" b="0" i="0" dirty="0" err="1">
                <a:solidFill>
                  <a:srgbClr val="1F1F1F"/>
                </a:solidFill>
                <a:effectLst/>
                <a:latin typeface="Roboto" panose="02000000000000000000" pitchFamily="2" charset="0"/>
              </a:rPr>
              <a:t>Explained</a:t>
            </a:r>
            <a:r>
              <a:rPr lang="fr-FR" b="0" i="0" dirty="0">
                <a:solidFill>
                  <a:srgbClr val="1F1F1F"/>
                </a:solidFill>
                <a:effectLst/>
                <a:latin typeface="Roboto" panose="02000000000000000000" pitchFamily="2" charset="0"/>
              </a:rPr>
              <a:t> variance &amp; </a:t>
            </a:r>
            <a:r>
              <a:rPr lang="fr-FR" b="0" i="0" dirty="0" err="1">
                <a:solidFill>
                  <a:srgbClr val="1F1F1F"/>
                </a:solidFill>
                <a:effectLst/>
                <a:latin typeface="Roboto" panose="02000000000000000000" pitchFamily="2" charset="0"/>
              </a:rPr>
              <a:t>scree</a:t>
            </a:r>
            <a:r>
              <a:rPr lang="fr-FR" b="0" i="0" dirty="0">
                <a:solidFill>
                  <a:srgbClr val="1F1F1F"/>
                </a:solidFill>
                <a:effectLst/>
                <a:latin typeface="Roboto" panose="02000000000000000000" pitchFamily="2" charset="0"/>
              </a:rPr>
              <a:t> plot</a:t>
            </a:r>
          </a:p>
          <a:p>
            <a:pPr lvl="1"/>
            <a:r>
              <a:rPr lang="fr-FR" b="0" i="0" dirty="0">
                <a:solidFill>
                  <a:srgbClr val="1F1F1F"/>
                </a:solidFill>
                <a:effectLst/>
                <a:latin typeface="Roboto" panose="02000000000000000000" pitchFamily="2" charset="0"/>
              </a:rPr>
              <a:t>Components</a:t>
            </a:r>
          </a:p>
          <a:p>
            <a:pPr lvl="1"/>
            <a:r>
              <a:rPr lang="fr-FR" b="0" i="0" dirty="0" err="1">
                <a:solidFill>
                  <a:srgbClr val="1F1F1F"/>
                </a:solidFill>
                <a:effectLst/>
                <a:latin typeface="Roboto" panose="02000000000000000000" pitchFamily="2" charset="0"/>
              </a:rPr>
              <a:t>Correlation</a:t>
            </a:r>
            <a:r>
              <a:rPr lang="fr-FR" b="0" i="0" dirty="0">
                <a:solidFill>
                  <a:srgbClr val="1F1F1F"/>
                </a:solidFill>
                <a:effectLst/>
                <a:latin typeface="Roboto" panose="02000000000000000000" pitchFamily="2" charset="0"/>
              </a:rPr>
              <a:t> graph</a:t>
            </a:r>
          </a:p>
          <a:p>
            <a:pPr lvl="1"/>
            <a:r>
              <a:rPr lang="fr-FR" b="0" i="0" dirty="0">
                <a:solidFill>
                  <a:srgbClr val="1F1F1F"/>
                </a:solidFill>
                <a:effectLst/>
                <a:latin typeface="Roboto" panose="02000000000000000000" pitchFamily="2" charset="0"/>
              </a:rPr>
              <a:t>Projection</a:t>
            </a:r>
          </a:p>
          <a:p>
            <a:pPr marL="285750" lvl="1" indent="-285750">
              <a:tabLst>
                <a:tab pos="269875" algn="l"/>
              </a:tabLst>
            </a:pPr>
            <a:r>
              <a:rPr lang="fr-FR" sz="1800" dirty="0"/>
              <a:t>Conclusion</a:t>
            </a:r>
          </a:p>
          <a:p>
            <a:pPr lvl="1"/>
            <a:endParaRPr lang="fr-FR" b="0" i="0" dirty="0">
              <a:solidFill>
                <a:srgbClr val="1F1F1F"/>
              </a:solidFill>
              <a:effectLst/>
              <a:latin typeface="Roboto" panose="02000000000000000000" pitchFamily="2" charset="0"/>
            </a:endParaRPr>
          </a:p>
          <a:p>
            <a:pPr lvl="1"/>
            <a:endParaRPr lang="fr-FR" b="0" i="0" dirty="0">
              <a:solidFill>
                <a:srgbClr val="1F1F1F"/>
              </a:solidFill>
              <a:effectLst/>
              <a:latin typeface="Roboto" panose="02000000000000000000" pitchFamily="2" charset="0"/>
            </a:endParaRPr>
          </a:p>
        </p:txBody>
      </p:sp>
      <p:sp>
        <p:nvSpPr>
          <p:cNvPr id="4" name="Google Shape;72;p5">
            <a:extLst>
              <a:ext uri="{FF2B5EF4-FFF2-40B4-BE49-F238E27FC236}">
                <a16:creationId xmlns:a16="http://schemas.microsoft.com/office/drawing/2014/main" id="{EB238FD4-D929-1C26-06CE-CC943214103C}"/>
              </a:ext>
            </a:extLst>
          </p:cNvPr>
          <p:cNvSpPr/>
          <p:nvPr/>
        </p:nvSpPr>
        <p:spPr>
          <a:xfrm>
            <a:off x="0" y="0"/>
            <a:ext cx="9144000" cy="1390200"/>
          </a:xfrm>
          <a:prstGeom prst="rect">
            <a:avLst/>
          </a:prstGeom>
          <a:solidFill>
            <a:srgbClr val="7030A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SzPts val="1400"/>
            </a:pPr>
            <a:endParaRPr dirty="0"/>
          </a:p>
        </p:txBody>
      </p:sp>
      <p:sp>
        <p:nvSpPr>
          <p:cNvPr id="5" name="Google Shape;65;p4">
            <a:extLst>
              <a:ext uri="{FF2B5EF4-FFF2-40B4-BE49-F238E27FC236}">
                <a16:creationId xmlns:a16="http://schemas.microsoft.com/office/drawing/2014/main" id="{7A2AFF1D-5346-762A-65F1-4ABED517A007}"/>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Méthode</a:t>
            </a:r>
            <a:endParaRPr sz="2500" b="0" i="0" u="none" strike="noStrike" cap="none" dirty="0">
              <a:solidFill>
                <a:srgbClr val="F3F3F3"/>
              </a:solidFill>
              <a:latin typeface="Montserrat"/>
              <a:ea typeface="Montserrat"/>
              <a:cs typeface="Montserrat"/>
              <a:sym typeface="Montserrat"/>
            </a:endParaRPr>
          </a:p>
        </p:txBody>
      </p:sp>
    </p:spTree>
    <p:extLst>
      <p:ext uri="{BB962C8B-B14F-4D97-AF65-F5344CB8AC3E}">
        <p14:creationId xmlns:p14="http://schemas.microsoft.com/office/powerpoint/2010/main" val="2991166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4"/>
          <p:cNvSpPr txBox="1">
            <a:spLocks noGrp="1"/>
          </p:cNvSpPr>
          <p:nvPr>
            <p:ph type="body" idx="1"/>
          </p:nvPr>
        </p:nvSpPr>
        <p:spPr>
          <a:xfrm>
            <a:off x="895525" y="1674500"/>
            <a:ext cx="6719713" cy="1955391"/>
          </a:xfrm>
          <a:prstGeom prst="rect">
            <a:avLst/>
          </a:prstGeom>
          <a:noFill/>
          <a:ln>
            <a:noFill/>
          </a:ln>
        </p:spPr>
        <p:txBody>
          <a:bodyPr spcFirstLastPara="1" wrap="square" lIns="91425" tIns="91425" rIns="91425" bIns="91425" anchor="t" anchorCtr="0">
            <a:normAutofit/>
          </a:bodyPr>
          <a:lstStyle/>
          <a:p>
            <a:pPr marL="114300" marR="0" lvl="0" indent="0" algn="l" rtl="0">
              <a:lnSpc>
                <a:spcPct val="115000"/>
              </a:lnSpc>
              <a:spcBef>
                <a:spcPts val="0"/>
              </a:spcBef>
              <a:spcAft>
                <a:spcPts val="0"/>
              </a:spcAft>
              <a:buClr>
                <a:srgbClr val="999999"/>
              </a:buClr>
              <a:buSzPts val="1800"/>
              <a:buNone/>
            </a:pPr>
            <a:r>
              <a:rPr lang="fr-FR" i="1" dirty="0">
                <a:solidFill>
                  <a:schemeClr val="tx1"/>
                </a:solidFill>
                <a:latin typeface="Montserrat"/>
                <a:ea typeface="Montserrat"/>
                <a:cs typeface="Montserrat"/>
                <a:sym typeface="Montserrat"/>
              </a:rPr>
              <a:t>Cette étude a pour but, de définir vers qu’elle pays la société « La Poule Qui Chante » pourrait se développer pour s’ouvrir à l’international.</a:t>
            </a:r>
          </a:p>
          <a:p>
            <a:pPr marL="457200" marR="0" lvl="0" indent="-342900" algn="l" rtl="0">
              <a:lnSpc>
                <a:spcPct val="115000"/>
              </a:lnSpc>
              <a:spcBef>
                <a:spcPts val="0"/>
              </a:spcBef>
              <a:spcAft>
                <a:spcPts val="0"/>
              </a:spcAft>
              <a:buClr>
                <a:srgbClr val="999999"/>
              </a:buClr>
              <a:buSzPts val="1800"/>
              <a:buFont typeface="Montserrat"/>
              <a:buChar char="●"/>
            </a:pPr>
            <a:endParaRPr i="1" dirty="0">
              <a:solidFill>
                <a:srgbClr val="999999"/>
              </a:solidFill>
              <a:latin typeface="Montserrat"/>
              <a:ea typeface="Montserrat"/>
              <a:cs typeface="Montserrat"/>
              <a:sym typeface="Montserrat"/>
            </a:endParaRPr>
          </a:p>
        </p:txBody>
      </p:sp>
      <p:sp>
        <p:nvSpPr>
          <p:cNvPr id="64" name="Google Shape;64;p4"/>
          <p:cNvSpPr/>
          <p:nvPr/>
        </p:nvSpPr>
        <p:spPr>
          <a:xfrm>
            <a:off x="0" y="0"/>
            <a:ext cx="9144000" cy="1390200"/>
          </a:xfrm>
          <a:prstGeom prst="rect">
            <a:avLst/>
          </a:prstGeom>
          <a:solidFill>
            <a:srgbClr val="7030A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highlight>
                <a:srgbClr val="B6D7A8"/>
              </a:highlight>
              <a:latin typeface="Arial"/>
              <a:ea typeface="Arial"/>
              <a:cs typeface="Arial"/>
              <a:sym typeface="Arial"/>
            </a:endParaRPr>
          </a:p>
        </p:txBody>
      </p:sp>
      <p:sp>
        <p:nvSpPr>
          <p:cNvPr id="65" name="Google Shape;65;p4"/>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Présentation de l’étude</a:t>
            </a:r>
            <a:endParaRPr sz="2500" b="0" i="0" u="none" strike="noStrike" cap="none" dirty="0">
              <a:solidFill>
                <a:srgbClr val="F3F3F3"/>
              </a:solidFill>
              <a:latin typeface="Montserrat"/>
              <a:ea typeface="Montserrat"/>
              <a:cs typeface="Montserrat"/>
              <a:sym typeface="Montserrat"/>
            </a:endParaRPr>
          </a:p>
        </p:txBody>
      </p:sp>
      <p:sp>
        <p:nvSpPr>
          <p:cNvPr id="66" name="Google Shape;66;p4"/>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5"/>
          <p:cNvSpPr txBox="1">
            <a:spLocks noGrp="1"/>
          </p:cNvSpPr>
          <p:nvPr>
            <p:ph type="body" idx="1"/>
          </p:nvPr>
        </p:nvSpPr>
        <p:spPr>
          <a:xfrm>
            <a:off x="623400" y="1462750"/>
            <a:ext cx="8520600" cy="3416400"/>
          </a:xfrm>
          <a:prstGeom prst="rect">
            <a:avLst/>
          </a:prstGeom>
          <a:noFill/>
          <a:ln>
            <a:noFill/>
          </a:ln>
        </p:spPr>
        <p:txBody>
          <a:bodyPr spcFirstLastPara="1" wrap="square" lIns="91425" tIns="91425" rIns="91425" bIns="91425" anchor="t" anchorCtr="0">
            <a:normAutofit/>
          </a:bodyPr>
          <a:lstStyle/>
          <a:p>
            <a:pPr>
              <a:buClr>
                <a:srgbClr val="999999"/>
              </a:buClr>
            </a:pPr>
            <a:r>
              <a:rPr lang="fr-FR" sz="1200" dirty="0">
                <a:solidFill>
                  <a:srgbClr val="434343"/>
                </a:solidFill>
                <a:latin typeface="Montserrat"/>
                <a:ea typeface="Montserrat"/>
                <a:cs typeface="Montserrat"/>
                <a:sym typeface="Montserrat"/>
              </a:rPr>
              <a:t>Les fichiers de données ont été récupérés sur le site de la FAO (Food and Agriculture </a:t>
            </a:r>
            <a:r>
              <a:rPr lang="fr-FR" sz="1200" dirty="0" err="1">
                <a:solidFill>
                  <a:srgbClr val="434343"/>
                </a:solidFill>
                <a:latin typeface="Montserrat"/>
                <a:ea typeface="Montserrat"/>
                <a:cs typeface="Montserrat"/>
                <a:sym typeface="Montserrat"/>
              </a:rPr>
              <a:t>Organization</a:t>
            </a:r>
            <a:r>
              <a:rPr lang="fr-FR" sz="1200" dirty="0">
                <a:solidFill>
                  <a:srgbClr val="434343"/>
                </a:solidFill>
                <a:latin typeface="Montserrat"/>
                <a:ea typeface="Montserrat"/>
                <a:cs typeface="Montserrat"/>
                <a:sym typeface="Montserrat"/>
              </a:rPr>
              <a:t>).</a:t>
            </a:r>
          </a:p>
          <a:p>
            <a:pPr>
              <a:buClr>
                <a:srgbClr val="999999"/>
              </a:buClr>
            </a:pPr>
            <a:endParaRPr lang="fr-FR" sz="1200" dirty="0">
              <a:solidFill>
                <a:srgbClr val="434343"/>
              </a:solidFill>
              <a:latin typeface="Montserrat"/>
              <a:ea typeface="Montserrat"/>
              <a:cs typeface="Montserrat"/>
              <a:sym typeface="Montserrat"/>
            </a:endParaRPr>
          </a:p>
          <a:p>
            <a:pPr>
              <a:buClr>
                <a:srgbClr val="999999"/>
              </a:buClr>
            </a:pPr>
            <a:r>
              <a:rPr lang="fr-FR" sz="1200" dirty="0">
                <a:solidFill>
                  <a:srgbClr val="434343"/>
                </a:solidFill>
                <a:latin typeface="Montserrat"/>
                <a:ea typeface="Montserrat"/>
                <a:cs typeface="Montserrat"/>
                <a:sym typeface="Montserrat"/>
              </a:rPr>
              <a:t>Les 8 variables retenues sont, la population,  la stabilité politique du pays, les importations en volume et en valeur, les exportations en volume et en valeur, la production de poulet. L’analyse portera sur 115 pays.</a:t>
            </a:r>
          </a:p>
          <a:p>
            <a:pPr>
              <a:buClr>
                <a:srgbClr val="999999"/>
              </a:buClr>
            </a:pPr>
            <a:endParaRPr lang="fr-FR" sz="1200" dirty="0">
              <a:solidFill>
                <a:srgbClr val="434343"/>
              </a:solidFill>
              <a:latin typeface="Montserrat"/>
              <a:ea typeface="Montserrat"/>
              <a:cs typeface="Montserrat"/>
              <a:sym typeface="Montserrat"/>
            </a:endParaRPr>
          </a:p>
          <a:p>
            <a:pPr>
              <a:buClr>
                <a:srgbClr val="999999"/>
              </a:buClr>
            </a:pPr>
            <a:r>
              <a:rPr lang="fr-FR" sz="1200" dirty="0">
                <a:solidFill>
                  <a:srgbClr val="434343"/>
                </a:solidFill>
                <a:latin typeface="Montserrat"/>
                <a:ea typeface="Montserrat"/>
                <a:cs typeface="Montserrat"/>
                <a:sym typeface="Montserrat"/>
              </a:rPr>
              <a:t>5 fichiers ont été récupérés  regroupant les données suivantes:</a:t>
            </a:r>
          </a:p>
          <a:p>
            <a:pPr>
              <a:buClr>
                <a:srgbClr val="999999"/>
              </a:buClr>
            </a:pPr>
            <a:endParaRPr lang="fr-FR" sz="1200" dirty="0">
              <a:solidFill>
                <a:srgbClr val="434343"/>
              </a:solidFill>
              <a:latin typeface="Montserrat"/>
              <a:ea typeface="Montserrat"/>
              <a:cs typeface="Montserrat"/>
              <a:sym typeface="Montserrat"/>
            </a:endParaRPr>
          </a:p>
          <a:p>
            <a:pPr>
              <a:buClr>
                <a:srgbClr val="999999"/>
              </a:buClr>
            </a:pPr>
            <a:r>
              <a:rPr lang="fr-FR" sz="1200" dirty="0">
                <a:solidFill>
                  <a:srgbClr val="434343"/>
                </a:solidFill>
                <a:latin typeface="Montserrat"/>
                <a:ea typeface="Montserrat"/>
                <a:cs typeface="Montserrat"/>
                <a:sym typeface="Montserrat"/>
              </a:rPr>
              <a:t>Population, production de poulet, stabilité politique, les valeurs d’import export de poulet, la qualité de vie.</a:t>
            </a:r>
          </a:p>
          <a:p>
            <a:pPr marL="114300" marR="0" lvl="0" indent="0" algn="l" rtl="0">
              <a:lnSpc>
                <a:spcPct val="115000"/>
              </a:lnSpc>
              <a:spcBef>
                <a:spcPts val="0"/>
              </a:spcBef>
              <a:spcAft>
                <a:spcPts val="0"/>
              </a:spcAft>
              <a:buClr>
                <a:srgbClr val="999999"/>
              </a:buClr>
              <a:buSzPts val="1800"/>
              <a:buNone/>
            </a:pPr>
            <a:endParaRPr lang="fr-FR" sz="1200" dirty="0">
              <a:solidFill>
                <a:srgbClr val="434343"/>
              </a:solidFill>
              <a:latin typeface="Montserrat"/>
              <a:ea typeface="Montserrat"/>
              <a:cs typeface="Montserrat"/>
              <a:sym typeface="Montserrat"/>
            </a:endParaRPr>
          </a:p>
          <a:p>
            <a:pPr>
              <a:buClr>
                <a:srgbClr val="999999"/>
              </a:buClr>
            </a:pPr>
            <a:r>
              <a:rPr lang="fr-FR" sz="1200" dirty="0">
                <a:solidFill>
                  <a:srgbClr val="434343"/>
                </a:solidFill>
                <a:latin typeface="Montserrat"/>
                <a:ea typeface="Montserrat"/>
                <a:cs typeface="Montserrat"/>
                <a:sym typeface="Montserrat"/>
              </a:rPr>
              <a:t>Pour chaque fichier une vérification des </a:t>
            </a:r>
            <a:r>
              <a:rPr lang="fr-FR" sz="1200" dirty="0" err="1">
                <a:solidFill>
                  <a:srgbClr val="434343"/>
                </a:solidFill>
                <a:latin typeface="Montserrat"/>
                <a:ea typeface="Montserrat"/>
                <a:cs typeface="Montserrat"/>
                <a:sym typeface="Montserrat"/>
              </a:rPr>
              <a:t>outliers</a:t>
            </a:r>
            <a:r>
              <a:rPr lang="fr-FR" sz="1200" dirty="0">
                <a:solidFill>
                  <a:srgbClr val="434343"/>
                </a:solidFill>
                <a:latin typeface="Montserrat"/>
                <a:ea typeface="Montserrat"/>
                <a:cs typeface="Montserrat"/>
                <a:sym typeface="Montserrat"/>
              </a:rPr>
              <a:t> a été effectué.</a:t>
            </a:r>
          </a:p>
        </p:txBody>
      </p:sp>
      <p:sp>
        <p:nvSpPr>
          <p:cNvPr id="72" name="Google Shape;72;p5"/>
          <p:cNvSpPr/>
          <p:nvPr/>
        </p:nvSpPr>
        <p:spPr>
          <a:xfrm>
            <a:off x="0" y="0"/>
            <a:ext cx="9144000" cy="1390200"/>
          </a:xfrm>
          <a:prstGeom prst="rect">
            <a:avLst/>
          </a:prstGeom>
          <a:solidFill>
            <a:srgbClr val="7030A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SzPts val="1400"/>
            </a:pPr>
            <a:endParaRPr dirty="0"/>
          </a:p>
        </p:txBody>
      </p:sp>
      <p:sp>
        <p:nvSpPr>
          <p:cNvPr id="73" name="Google Shape;73;p5"/>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b="0" i="0" u="none" strike="noStrike" cap="none" dirty="0">
                <a:solidFill>
                  <a:srgbClr val="F3F3F3"/>
                </a:solidFill>
                <a:latin typeface="Montserrat"/>
                <a:ea typeface="Montserrat"/>
                <a:cs typeface="Montserrat"/>
                <a:sym typeface="Montserrat"/>
              </a:rPr>
              <a:t>P</a:t>
            </a:r>
            <a:r>
              <a:rPr lang="fr" sz="2500" b="0" i="0" u="none" strike="noStrike" cap="none" dirty="0">
                <a:solidFill>
                  <a:srgbClr val="F3F3F3"/>
                </a:solidFill>
                <a:latin typeface="Montserrat"/>
                <a:ea typeface="Montserrat"/>
                <a:cs typeface="Montserrat"/>
                <a:sym typeface="Montserrat"/>
              </a:rPr>
              <a:t>réparation des données 1/2</a:t>
            </a:r>
            <a:endParaRPr sz="2500" b="0" i="0" u="none" strike="noStrike" cap="none" dirty="0">
              <a:solidFill>
                <a:srgbClr val="F3F3F3"/>
              </a:solidFill>
              <a:latin typeface="Montserrat"/>
              <a:ea typeface="Montserrat"/>
              <a:cs typeface="Montserrat"/>
              <a:sym typeface="Montserrat"/>
            </a:endParaRPr>
          </a:p>
        </p:txBody>
      </p:sp>
      <p:sp>
        <p:nvSpPr>
          <p:cNvPr id="74" name="Google Shape;74;p5"/>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5"/>
          <p:cNvSpPr txBox="1">
            <a:spLocks noGrp="1"/>
          </p:cNvSpPr>
          <p:nvPr>
            <p:ph type="body" idx="1"/>
          </p:nvPr>
        </p:nvSpPr>
        <p:spPr>
          <a:xfrm>
            <a:off x="623400" y="1462750"/>
            <a:ext cx="8520600" cy="3416400"/>
          </a:xfrm>
          <a:prstGeom prst="rect">
            <a:avLst/>
          </a:prstGeom>
          <a:noFill/>
          <a:ln>
            <a:noFill/>
          </a:ln>
        </p:spPr>
        <p:txBody>
          <a:bodyPr spcFirstLastPara="1" wrap="square" lIns="91425" tIns="91425" rIns="91425" bIns="91425" anchor="t" anchorCtr="0">
            <a:normAutofit/>
          </a:bodyPr>
          <a:lstStyle/>
          <a:p>
            <a:pPr>
              <a:buClr>
                <a:srgbClr val="999999"/>
              </a:buClr>
            </a:pPr>
            <a:r>
              <a:rPr lang="fr-FR" sz="1200" dirty="0">
                <a:solidFill>
                  <a:srgbClr val="434343"/>
                </a:solidFill>
                <a:latin typeface="Montserrat"/>
                <a:ea typeface="Montserrat"/>
                <a:cs typeface="Montserrat"/>
                <a:sym typeface="Montserrat"/>
              </a:rPr>
              <a:t>Le fichier </a:t>
            </a:r>
            <a:r>
              <a:rPr lang="fr-FR" sz="1200" dirty="0" err="1">
                <a:solidFill>
                  <a:srgbClr val="434343"/>
                </a:solidFill>
                <a:latin typeface="Montserrat"/>
                <a:ea typeface="Montserrat"/>
                <a:cs typeface="Montserrat"/>
                <a:sym typeface="Montserrat"/>
              </a:rPr>
              <a:t>import_export</a:t>
            </a:r>
            <a:r>
              <a:rPr lang="fr-FR" sz="1200" dirty="0">
                <a:solidFill>
                  <a:srgbClr val="434343"/>
                </a:solidFill>
                <a:latin typeface="Montserrat"/>
                <a:ea typeface="Montserrat"/>
                <a:cs typeface="Montserrat"/>
                <a:sym typeface="Montserrat"/>
              </a:rPr>
              <a:t> a été retravaillé pour obtenir les informations par colonne et non en ligne</a:t>
            </a:r>
          </a:p>
          <a:p>
            <a:pPr>
              <a:buClr>
                <a:srgbClr val="999999"/>
              </a:buClr>
            </a:pPr>
            <a:r>
              <a:rPr lang="fr-FR" sz="1200" dirty="0">
                <a:solidFill>
                  <a:srgbClr val="434343"/>
                </a:solidFill>
                <a:latin typeface="Montserrat"/>
                <a:ea typeface="Montserrat"/>
                <a:cs typeface="Montserrat"/>
                <a:sym typeface="Montserrat"/>
              </a:rPr>
              <a:t>Il y avait une ligne pour importation en valeur, importation en quantité, exportation en valeur, et exportation en quantité c’est valeur ont été mise en colonne.</a:t>
            </a:r>
          </a:p>
          <a:p>
            <a:pPr>
              <a:buClr>
                <a:srgbClr val="999999"/>
              </a:buClr>
            </a:pPr>
            <a:endParaRPr lang="fr-FR" sz="1200" dirty="0">
              <a:solidFill>
                <a:srgbClr val="434343"/>
              </a:solidFill>
              <a:latin typeface="Montserrat"/>
              <a:ea typeface="Montserrat"/>
              <a:cs typeface="Montserrat"/>
              <a:sym typeface="Montserrat"/>
            </a:endParaRPr>
          </a:p>
          <a:p>
            <a:pPr>
              <a:buClr>
                <a:srgbClr val="999999"/>
              </a:buClr>
            </a:pPr>
            <a:r>
              <a:rPr lang="fr-FR" sz="1200" dirty="0">
                <a:solidFill>
                  <a:srgbClr val="434343"/>
                </a:solidFill>
                <a:latin typeface="Montserrat"/>
                <a:ea typeface="Montserrat"/>
                <a:cs typeface="Montserrat"/>
                <a:sym typeface="Montserrat"/>
              </a:rPr>
              <a:t>Les 5 </a:t>
            </a:r>
            <a:r>
              <a:rPr lang="fr-FR" sz="1200" dirty="0" err="1">
                <a:solidFill>
                  <a:srgbClr val="434343"/>
                </a:solidFill>
                <a:latin typeface="Montserrat"/>
                <a:ea typeface="Montserrat"/>
                <a:cs typeface="Montserrat"/>
                <a:sym typeface="Montserrat"/>
              </a:rPr>
              <a:t>dataset</a:t>
            </a:r>
            <a:r>
              <a:rPr lang="fr-FR" sz="1200" dirty="0">
                <a:solidFill>
                  <a:srgbClr val="434343"/>
                </a:solidFill>
                <a:latin typeface="Montserrat"/>
                <a:ea typeface="Montserrat"/>
                <a:cs typeface="Montserrat"/>
                <a:sym typeface="Montserrat"/>
              </a:rPr>
              <a:t> ont été fusionné pour avoir un fichier global avec toutes les dimensions.</a:t>
            </a:r>
          </a:p>
          <a:p>
            <a:pPr>
              <a:buClr>
                <a:srgbClr val="999999"/>
              </a:buClr>
            </a:pPr>
            <a:endParaRPr lang="fr-FR" sz="1200" dirty="0">
              <a:solidFill>
                <a:srgbClr val="434343"/>
              </a:solidFill>
              <a:latin typeface="Montserrat"/>
              <a:ea typeface="Montserrat"/>
              <a:cs typeface="Montserrat"/>
              <a:sym typeface="Montserrat"/>
            </a:endParaRPr>
          </a:p>
          <a:p>
            <a:pPr>
              <a:buClr>
                <a:srgbClr val="999999"/>
              </a:buClr>
            </a:pPr>
            <a:r>
              <a:rPr lang="fr-FR" sz="1200" dirty="0">
                <a:solidFill>
                  <a:srgbClr val="434343"/>
                </a:solidFill>
                <a:latin typeface="Montserrat"/>
                <a:ea typeface="Montserrat"/>
                <a:cs typeface="Montserrat"/>
                <a:sym typeface="Montserrat"/>
              </a:rPr>
              <a:t>Sur ce nouveau </a:t>
            </a:r>
            <a:r>
              <a:rPr lang="fr-FR" sz="1200" dirty="0" err="1">
                <a:solidFill>
                  <a:srgbClr val="434343"/>
                </a:solidFill>
                <a:latin typeface="Montserrat"/>
                <a:ea typeface="Montserrat"/>
                <a:cs typeface="Montserrat"/>
                <a:sym typeface="Montserrat"/>
              </a:rPr>
              <a:t>dataset</a:t>
            </a:r>
            <a:r>
              <a:rPr lang="fr-FR" sz="1200" dirty="0">
                <a:solidFill>
                  <a:srgbClr val="434343"/>
                </a:solidFill>
                <a:latin typeface="Montserrat"/>
                <a:ea typeface="Montserrat"/>
                <a:cs typeface="Montserrat"/>
                <a:sym typeface="Montserrat"/>
              </a:rPr>
              <a:t> j’ai vérifié qu’il n’y avait pas de valeur vide.</a:t>
            </a:r>
          </a:p>
          <a:p>
            <a:pPr>
              <a:buClr>
                <a:srgbClr val="999999"/>
              </a:buClr>
            </a:pPr>
            <a:endParaRPr lang="fr-FR" sz="1200" dirty="0">
              <a:solidFill>
                <a:srgbClr val="434343"/>
              </a:solidFill>
              <a:latin typeface="Montserrat"/>
              <a:ea typeface="Montserrat"/>
              <a:cs typeface="Montserrat"/>
              <a:sym typeface="Montserrat"/>
            </a:endParaRPr>
          </a:p>
          <a:p>
            <a:pPr>
              <a:buClr>
                <a:srgbClr val="999999"/>
              </a:buClr>
            </a:pPr>
            <a:r>
              <a:rPr lang="fr-FR" sz="1200" dirty="0">
                <a:solidFill>
                  <a:srgbClr val="434343"/>
                </a:solidFill>
                <a:latin typeface="Montserrat"/>
                <a:ea typeface="Montserrat"/>
                <a:cs typeface="Montserrat"/>
                <a:sym typeface="Montserrat"/>
              </a:rPr>
              <a:t>J’ai multiplié par 1000 les valeurs de </a:t>
            </a:r>
            <a:r>
              <a:rPr lang="fr-FR" sz="1200" i="1" dirty="0" err="1">
                <a:solidFill>
                  <a:srgbClr val="434343"/>
                </a:solidFill>
                <a:latin typeface="Montserrat"/>
                <a:ea typeface="Montserrat"/>
                <a:cs typeface="Montserrat"/>
                <a:sym typeface="Montserrat"/>
              </a:rPr>
              <a:t>valeur_population</a:t>
            </a:r>
            <a:r>
              <a:rPr lang="fr-FR" sz="1200" i="1" dirty="0">
                <a:solidFill>
                  <a:srgbClr val="434343"/>
                </a:solidFill>
                <a:latin typeface="Montserrat"/>
                <a:ea typeface="Montserrat"/>
                <a:cs typeface="Montserrat"/>
                <a:sym typeface="Montserrat"/>
              </a:rPr>
              <a:t>, </a:t>
            </a:r>
            <a:r>
              <a:rPr lang="fr-FR" sz="1200" i="1" dirty="0" err="1">
                <a:solidFill>
                  <a:srgbClr val="434343"/>
                </a:solidFill>
                <a:latin typeface="Montserrat"/>
                <a:ea typeface="Montserrat"/>
                <a:cs typeface="Montserrat"/>
                <a:sym typeface="Montserrat"/>
              </a:rPr>
              <a:t>valeur_production</a:t>
            </a:r>
            <a:r>
              <a:rPr lang="fr-FR" sz="1200" i="1" dirty="0">
                <a:solidFill>
                  <a:srgbClr val="434343"/>
                </a:solidFill>
                <a:latin typeface="Montserrat"/>
                <a:ea typeface="Montserrat"/>
                <a:cs typeface="Montserrat"/>
                <a:sym typeface="Montserrat"/>
              </a:rPr>
              <a:t>, Exportations – Quantité, Exportations – Valeur, Importations – Quantité, Importations – Valeur</a:t>
            </a:r>
            <a:r>
              <a:rPr lang="fr-FR" sz="1200" dirty="0">
                <a:solidFill>
                  <a:srgbClr val="434343"/>
                </a:solidFill>
                <a:latin typeface="Montserrat"/>
                <a:ea typeface="Montserrat"/>
                <a:cs typeface="Montserrat"/>
                <a:sym typeface="Montserrat"/>
              </a:rPr>
              <a:t>.</a:t>
            </a:r>
          </a:p>
          <a:p>
            <a:pPr marL="114300" marR="0" lvl="0" indent="0" algn="l" rtl="0">
              <a:lnSpc>
                <a:spcPct val="115000"/>
              </a:lnSpc>
              <a:spcBef>
                <a:spcPts val="0"/>
              </a:spcBef>
              <a:spcAft>
                <a:spcPts val="0"/>
              </a:spcAft>
              <a:buClr>
                <a:srgbClr val="999999"/>
              </a:buClr>
              <a:buSzPts val="1800"/>
              <a:buNone/>
            </a:pPr>
            <a:endParaRPr lang="fr-FR" sz="1200" dirty="0">
              <a:solidFill>
                <a:srgbClr val="434343"/>
              </a:solidFill>
              <a:latin typeface="Montserrat"/>
              <a:ea typeface="Montserrat"/>
              <a:cs typeface="Montserrat"/>
              <a:sym typeface="Montserrat"/>
            </a:endParaRPr>
          </a:p>
        </p:txBody>
      </p:sp>
      <p:sp>
        <p:nvSpPr>
          <p:cNvPr id="72" name="Google Shape;72;p5"/>
          <p:cNvSpPr/>
          <p:nvPr/>
        </p:nvSpPr>
        <p:spPr>
          <a:xfrm>
            <a:off x="0" y="0"/>
            <a:ext cx="9144000" cy="1390200"/>
          </a:xfrm>
          <a:prstGeom prst="rect">
            <a:avLst/>
          </a:prstGeom>
          <a:solidFill>
            <a:srgbClr val="7030A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SzPts val="1400"/>
            </a:pPr>
            <a:endParaRPr dirty="0"/>
          </a:p>
        </p:txBody>
      </p:sp>
      <p:sp>
        <p:nvSpPr>
          <p:cNvPr id="73" name="Google Shape;73;p5"/>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b="0" i="0" u="none" strike="noStrike" cap="none" dirty="0">
                <a:solidFill>
                  <a:srgbClr val="F3F3F3"/>
                </a:solidFill>
                <a:latin typeface="Montserrat"/>
                <a:ea typeface="Montserrat"/>
                <a:cs typeface="Montserrat"/>
                <a:sym typeface="Montserrat"/>
              </a:rPr>
              <a:t>P</a:t>
            </a:r>
            <a:r>
              <a:rPr lang="fr" sz="2500" b="0" i="0" u="none" strike="noStrike" cap="none" dirty="0">
                <a:solidFill>
                  <a:srgbClr val="F3F3F3"/>
                </a:solidFill>
                <a:latin typeface="Montserrat"/>
                <a:ea typeface="Montserrat"/>
                <a:cs typeface="Montserrat"/>
                <a:sym typeface="Montserrat"/>
              </a:rPr>
              <a:t>réparation des données 2/2</a:t>
            </a:r>
            <a:endParaRPr sz="2500" b="0" i="0" u="none" strike="noStrike" cap="none" dirty="0">
              <a:solidFill>
                <a:srgbClr val="F3F3F3"/>
              </a:solidFill>
              <a:latin typeface="Montserrat"/>
              <a:ea typeface="Montserrat"/>
              <a:cs typeface="Montserrat"/>
              <a:sym typeface="Montserrat"/>
            </a:endParaRPr>
          </a:p>
        </p:txBody>
      </p:sp>
      <p:sp>
        <p:nvSpPr>
          <p:cNvPr id="74" name="Google Shape;74;p5"/>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252216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6" name="ZoneTexte 5">
            <a:extLst>
              <a:ext uri="{FF2B5EF4-FFF2-40B4-BE49-F238E27FC236}">
                <a16:creationId xmlns:a16="http://schemas.microsoft.com/office/drawing/2014/main" id="{88E3679E-B690-3D04-8B0C-DB75794482BC}"/>
              </a:ext>
            </a:extLst>
          </p:cNvPr>
          <p:cNvSpPr txBox="1"/>
          <p:nvPr/>
        </p:nvSpPr>
        <p:spPr>
          <a:xfrm>
            <a:off x="5303848" y="1901536"/>
            <a:ext cx="3066594" cy="2462213"/>
          </a:xfrm>
          <a:prstGeom prst="rect">
            <a:avLst/>
          </a:prstGeom>
          <a:noFill/>
        </p:spPr>
        <p:txBody>
          <a:bodyPr wrap="square" rtlCol="0">
            <a:spAutoFit/>
          </a:bodyPr>
          <a:lstStyle/>
          <a:p>
            <a:r>
              <a:rPr lang="fr-FR" dirty="0"/>
              <a:t>Sur ce diagramme des éboulis on peut voir le pourcentage d’inertie et son rang. On voit qu’en somme cumulée les trois premiers rangs explique 80% de l’inertie ce qui est largement suffisant, car par exemple la progression entre les rang 2 et 3 d’inertie est de plus de 20% , alors que la progression entre les rangs 3 et 4 d’inertie est de 10%. </a:t>
            </a:r>
            <a:r>
              <a:rPr lang="fr-FR" b="1" dirty="0">
                <a:solidFill>
                  <a:srgbClr val="00B050"/>
                </a:solidFill>
              </a:rPr>
              <a:t>Donc nous prendront 3 composants.</a:t>
            </a:r>
          </a:p>
        </p:txBody>
      </p:sp>
      <p:sp>
        <p:nvSpPr>
          <p:cNvPr id="5" name="Google Shape;72;p5">
            <a:extLst>
              <a:ext uri="{FF2B5EF4-FFF2-40B4-BE49-F238E27FC236}">
                <a16:creationId xmlns:a16="http://schemas.microsoft.com/office/drawing/2014/main" id="{5CCEC27D-CE58-8582-7ADC-A7C15C278A10}"/>
              </a:ext>
            </a:extLst>
          </p:cNvPr>
          <p:cNvSpPr/>
          <p:nvPr/>
        </p:nvSpPr>
        <p:spPr>
          <a:xfrm>
            <a:off x="0" y="0"/>
            <a:ext cx="9144000" cy="1390200"/>
          </a:xfrm>
          <a:prstGeom prst="rect">
            <a:avLst/>
          </a:prstGeom>
          <a:solidFill>
            <a:srgbClr val="7030A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SzPts val="1400"/>
            </a:pPr>
            <a:endParaRPr dirty="0"/>
          </a:p>
        </p:txBody>
      </p:sp>
      <p:sp>
        <p:nvSpPr>
          <p:cNvPr id="7" name="Google Shape;73;p5">
            <a:extLst>
              <a:ext uri="{FF2B5EF4-FFF2-40B4-BE49-F238E27FC236}">
                <a16:creationId xmlns:a16="http://schemas.microsoft.com/office/drawing/2014/main" id="{F86A643D-9137-2AE3-9CB3-1FC40BA94A42}"/>
              </a:ext>
            </a:extLst>
          </p:cNvPr>
          <p:cNvSpPr txBox="1"/>
          <p:nvPr/>
        </p:nvSpPr>
        <p:spPr>
          <a:xfrm>
            <a:off x="338600"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b="0" i="0" u="none" strike="noStrike" cap="none" dirty="0">
                <a:solidFill>
                  <a:srgbClr val="F3F3F3"/>
                </a:solidFill>
                <a:latin typeface="Montserrat"/>
                <a:ea typeface="Montserrat"/>
                <a:cs typeface="Montserrat"/>
                <a:sym typeface="Montserrat"/>
              </a:rPr>
              <a:t>Analyse exploratoire – Nombres de composants</a:t>
            </a:r>
            <a:endParaRPr sz="2500" b="0" i="0" u="none" strike="noStrike" cap="none" dirty="0">
              <a:solidFill>
                <a:srgbClr val="F3F3F3"/>
              </a:solidFill>
              <a:latin typeface="Montserrat"/>
              <a:ea typeface="Montserrat"/>
              <a:cs typeface="Montserrat"/>
              <a:sym typeface="Montserrat"/>
            </a:endParaRPr>
          </a:p>
        </p:txBody>
      </p:sp>
      <p:pic>
        <p:nvPicPr>
          <p:cNvPr id="4" name="Image 3">
            <a:extLst>
              <a:ext uri="{FF2B5EF4-FFF2-40B4-BE49-F238E27FC236}">
                <a16:creationId xmlns:a16="http://schemas.microsoft.com/office/drawing/2014/main" id="{31617B7C-9517-DC35-FDF5-B5938754DAF9}"/>
              </a:ext>
            </a:extLst>
          </p:cNvPr>
          <p:cNvPicPr>
            <a:picLocks noChangeAspect="1"/>
          </p:cNvPicPr>
          <p:nvPr/>
        </p:nvPicPr>
        <p:blipFill>
          <a:blip r:embed="rId3"/>
          <a:stretch>
            <a:fillRect/>
          </a:stretch>
        </p:blipFill>
        <p:spPr>
          <a:xfrm>
            <a:off x="544285" y="1727450"/>
            <a:ext cx="4135559" cy="2772704"/>
          </a:xfrm>
          <a:prstGeom prst="rect">
            <a:avLst/>
          </a:prstGeom>
        </p:spPr>
      </p:pic>
    </p:spTree>
    <p:extLst>
      <p:ext uri="{BB962C8B-B14F-4D97-AF65-F5344CB8AC3E}">
        <p14:creationId xmlns:p14="http://schemas.microsoft.com/office/powerpoint/2010/main" val="3725709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6" name="ZoneTexte 5">
            <a:extLst>
              <a:ext uri="{FF2B5EF4-FFF2-40B4-BE49-F238E27FC236}">
                <a16:creationId xmlns:a16="http://schemas.microsoft.com/office/drawing/2014/main" id="{88E3679E-B690-3D04-8B0C-DB75794482BC}"/>
              </a:ext>
            </a:extLst>
          </p:cNvPr>
          <p:cNvSpPr txBox="1"/>
          <p:nvPr/>
        </p:nvSpPr>
        <p:spPr>
          <a:xfrm>
            <a:off x="5451765" y="2701636"/>
            <a:ext cx="3066594" cy="1815882"/>
          </a:xfrm>
          <a:prstGeom prst="rect">
            <a:avLst/>
          </a:prstGeom>
          <a:noFill/>
        </p:spPr>
        <p:txBody>
          <a:bodyPr wrap="square" rtlCol="0">
            <a:spAutoFit/>
          </a:bodyPr>
          <a:lstStyle/>
          <a:p>
            <a:r>
              <a:rPr lang="fr-FR" dirty="0"/>
              <a:t>La composante F1 corresponds à la combinaison de la population et de la production qui est inversement proportionnel à la stabilité et a la qualité de vie</a:t>
            </a:r>
          </a:p>
          <a:p>
            <a:r>
              <a:rPr lang="fr-FR" dirty="0"/>
              <a:t>La composante F2  correspond à la combinaison des importations et exportations en quantité et en valeur</a:t>
            </a:r>
          </a:p>
        </p:txBody>
      </p:sp>
      <p:sp>
        <p:nvSpPr>
          <p:cNvPr id="5" name="Google Shape;72;p5">
            <a:extLst>
              <a:ext uri="{FF2B5EF4-FFF2-40B4-BE49-F238E27FC236}">
                <a16:creationId xmlns:a16="http://schemas.microsoft.com/office/drawing/2014/main" id="{5CCEC27D-CE58-8582-7ADC-A7C15C278A10}"/>
              </a:ext>
            </a:extLst>
          </p:cNvPr>
          <p:cNvSpPr/>
          <p:nvPr/>
        </p:nvSpPr>
        <p:spPr>
          <a:xfrm>
            <a:off x="0" y="0"/>
            <a:ext cx="9144000" cy="1390200"/>
          </a:xfrm>
          <a:prstGeom prst="rect">
            <a:avLst/>
          </a:prstGeom>
          <a:solidFill>
            <a:srgbClr val="7030A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SzPts val="1400"/>
            </a:pPr>
            <a:endParaRPr dirty="0"/>
          </a:p>
        </p:txBody>
      </p:sp>
      <p:sp>
        <p:nvSpPr>
          <p:cNvPr id="7" name="Google Shape;73;p5">
            <a:extLst>
              <a:ext uri="{FF2B5EF4-FFF2-40B4-BE49-F238E27FC236}">
                <a16:creationId xmlns:a16="http://schemas.microsoft.com/office/drawing/2014/main" id="{F86A643D-9137-2AE3-9CB3-1FC40BA94A42}"/>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b="0" i="0" u="none" strike="noStrike" cap="none" dirty="0">
                <a:solidFill>
                  <a:srgbClr val="F3F3F3"/>
                </a:solidFill>
                <a:latin typeface="Montserrat"/>
                <a:ea typeface="Montserrat"/>
                <a:cs typeface="Montserrat"/>
                <a:sym typeface="Montserrat"/>
              </a:rPr>
              <a:t>Analyse exploratoire – cercle de corrélation</a:t>
            </a:r>
            <a:endParaRPr sz="2500" b="0" i="0" u="none" strike="noStrike" cap="none" dirty="0">
              <a:solidFill>
                <a:srgbClr val="F3F3F3"/>
              </a:solidFill>
              <a:latin typeface="Montserrat"/>
              <a:ea typeface="Montserrat"/>
              <a:cs typeface="Montserrat"/>
              <a:sym typeface="Montserrat"/>
            </a:endParaRPr>
          </a:p>
        </p:txBody>
      </p:sp>
      <p:pic>
        <p:nvPicPr>
          <p:cNvPr id="4" name="Image 3">
            <a:extLst>
              <a:ext uri="{FF2B5EF4-FFF2-40B4-BE49-F238E27FC236}">
                <a16:creationId xmlns:a16="http://schemas.microsoft.com/office/drawing/2014/main" id="{A7BE78C0-351E-B152-C1D3-8AA0B5273772}"/>
              </a:ext>
            </a:extLst>
          </p:cNvPr>
          <p:cNvPicPr>
            <a:picLocks noChangeAspect="1"/>
          </p:cNvPicPr>
          <p:nvPr/>
        </p:nvPicPr>
        <p:blipFill>
          <a:blip r:embed="rId3"/>
          <a:stretch>
            <a:fillRect/>
          </a:stretch>
        </p:blipFill>
        <p:spPr>
          <a:xfrm>
            <a:off x="368566" y="1390200"/>
            <a:ext cx="4123344" cy="3753300"/>
          </a:xfrm>
          <a:prstGeom prst="rect">
            <a:avLst/>
          </a:prstGeom>
        </p:spPr>
      </p:pic>
    </p:spTree>
    <p:extLst>
      <p:ext uri="{BB962C8B-B14F-4D97-AF65-F5344CB8AC3E}">
        <p14:creationId xmlns:p14="http://schemas.microsoft.com/office/powerpoint/2010/main" val="2307215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6" name="ZoneTexte 5">
            <a:extLst>
              <a:ext uri="{FF2B5EF4-FFF2-40B4-BE49-F238E27FC236}">
                <a16:creationId xmlns:a16="http://schemas.microsoft.com/office/drawing/2014/main" id="{88E3679E-B690-3D04-8B0C-DB75794482BC}"/>
              </a:ext>
            </a:extLst>
          </p:cNvPr>
          <p:cNvSpPr txBox="1"/>
          <p:nvPr/>
        </p:nvSpPr>
        <p:spPr>
          <a:xfrm>
            <a:off x="5451765" y="2701636"/>
            <a:ext cx="3066594" cy="954107"/>
          </a:xfrm>
          <a:prstGeom prst="rect">
            <a:avLst/>
          </a:prstGeom>
          <a:noFill/>
        </p:spPr>
        <p:txBody>
          <a:bodyPr wrap="square" rtlCol="0">
            <a:spAutoFit/>
          </a:bodyPr>
          <a:lstStyle/>
          <a:p>
            <a:r>
              <a:rPr lang="fr-FR" dirty="0"/>
              <a:t>La composante F3 corresponds à la combinaison de la production et de la stabilité qui est inversement proportionnel à la population</a:t>
            </a:r>
          </a:p>
        </p:txBody>
      </p:sp>
      <p:sp>
        <p:nvSpPr>
          <p:cNvPr id="5" name="Google Shape;72;p5">
            <a:extLst>
              <a:ext uri="{FF2B5EF4-FFF2-40B4-BE49-F238E27FC236}">
                <a16:creationId xmlns:a16="http://schemas.microsoft.com/office/drawing/2014/main" id="{5CCEC27D-CE58-8582-7ADC-A7C15C278A10}"/>
              </a:ext>
            </a:extLst>
          </p:cNvPr>
          <p:cNvSpPr/>
          <p:nvPr/>
        </p:nvSpPr>
        <p:spPr>
          <a:xfrm>
            <a:off x="0" y="0"/>
            <a:ext cx="9144000" cy="1390200"/>
          </a:xfrm>
          <a:prstGeom prst="rect">
            <a:avLst/>
          </a:prstGeom>
          <a:solidFill>
            <a:srgbClr val="7030A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SzPts val="1400"/>
            </a:pPr>
            <a:endParaRPr dirty="0"/>
          </a:p>
        </p:txBody>
      </p:sp>
      <p:sp>
        <p:nvSpPr>
          <p:cNvPr id="7" name="Google Shape;73;p5">
            <a:extLst>
              <a:ext uri="{FF2B5EF4-FFF2-40B4-BE49-F238E27FC236}">
                <a16:creationId xmlns:a16="http://schemas.microsoft.com/office/drawing/2014/main" id="{F86A643D-9137-2AE3-9CB3-1FC40BA94A42}"/>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b="0" i="0" u="none" strike="noStrike" cap="none" dirty="0">
                <a:solidFill>
                  <a:srgbClr val="F3F3F3"/>
                </a:solidFill>
                <a:latin typeface="Montserrat"/>
                <a:ea typeface="Montserrat"/>
                <a:cs typeface="Montserrat"/>
                <a:sym typeface="Montserrat"/>
              </a:rPr>
              <a:t>Analyse exploratoire – cercle de corrélation</a:t>
            </a:r>
            <a:endParaRPr sz="2500" b="0" i="0" u="none" strike="noStrike" cap="none" dirty="0">
              <a:solidFill>
                <a:srgbClr val="F3F3F3"/>
              </a:solidFill>
              <a:latin typeface="Montserrat"/>
              <a:ea typeface="Montserrat"/>
              <a:cs typeface="Montserrat"/>
              <a:sym typeface="Montserrat"/>
            </a:endParaRPr>
          </a:p>
        </p:txBody>
      </p:sp>
      <p:pic>
        <p:nvPicPr>
          <p:cNvPr id="9" name="Image 8">
            <a:extLst>
              <a:ext uri="{FF2B5EF4-FFF2-40B4-BE49-F238E27FC236}">
                <a16:creationId xmlns:a16="http://schemas.microsoft.com/office/drawing/2014/main" id="{F88C2770-7A80-8BE1-1818-234DD189BEBE}"/>
              </a:ext>
            </a:extLst>
          </p:cNvPr>
          <p:cNvPicPr>
            <a:picLocks noChangeAspect="1"/>
          </p:cNvPicPr>
          <p:nvPr/>
        </p:nvPicPr>
        <p:blipFill>
          <a:blip r:embed="rId3"/>
          <a:stretch>
            <a:fillRect/>
          </a:stretch>
        </p:blipFill>
        <p:spPr>
          <a:xfrm>
            <a:off x="357708" y="1616416"/>
            <a:ext cx="3749913" cy="3416050"/>
          </a:xfrm>
          <a:prstGeom prst="rect">
            <a:avLst/>
          </a:prstGeom>
        </p:spPr>
      </p:pic>
    </p:spTree>
    <p:extLst>
      <p:ext uri="{BB962C8B-B14F-4D97-AF65-F5344CB8AC3E}">
        <p14:creationId xmlns:p14="http://schemas.microsoft.com/office/powerpoint/2010/main" val="2831159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6" name="ZoneTexte 5">
            <a:extLst>
              <a:ext uri="{FF2B5EF4-FFF2-40B4-BE49-F238E27FC236}">
                <a16:creationId xmlns:a16="http://schemas.microsoft.com/office/drawing/2014/main" id="{88E3679E-B690-3D04-8B0C-DB75794482BC}"/>
              </a:ext>
            </a:extLst>
          </p:cNvPr>
          <p:cNvSpPr txBox="1"/>
          <p:nvPr/>
        </p:nvSpPr>
        <p:spPr>
          <a:xfrm>
            <a:off x="5327667" y="2113807"/>
            <a:ext cx="3066594" cy="2677656"/>
          </a:xfrm>
          <a:prstGeom prst="rect">
            <a:avLst/>
          </a:prstGeom>
          <a:noFill/>
        </p:spPr>
        <p:txBody>
          <a:bodyPr wrap="square" rtlCol="0">
            <a:spAutoFit/>
          </a:bodyPr>
          <a:lstStyle/>
          <a:p>
            <a:r>
              <a:rPr lang="fr-FR" dirty="0"/>
              <a:t>Après vérification sur la base de données nous avons bien la Belgique et la France qui ont une  forte valeur en  importation et exportation donc sur la composante F1, et d’autre part on voit le brésil avec une forte population et une grosse production de poulet, inversement proportionnelle à leur stabilité politique, et leur qualité de vie  donc tout en haut de la composante F2</a:t>
            </a:r>
          </a:p>
        </p:txBody>
      </p:sp>
      <p:sp>
        <p:nvSpPr>
          <p:cNvPr id="5" name="Google Shape;72;p5">
            <a:extLst>
              <a:ext uri="{FF2B5EF4-FFF2-40B4-BE49-F238E27FC236}">
                <a16:creationId xmlns:a16="http://schemas.microsoft.com/office/drawing/2014/main" id="{5CCEC27D-CE58-8582-7ADC-A7C15C278A10}"/>
              </a:ext>
            </a:extLst>
          </p:cNvPr>
          <p:cNvSpPr/>
          <p:nvPr/>
        </p:nvSpPr>
        <p:spPr>
          <a:xfrm>
            <a:off x="0" y="0"/>
            <a:ext cx="9144000" cy="1390200"/>
          </a:xfrm>
          <a:prstGeom prst="rect">
            <a:avLst/>
          </a:prstGeom>
          <a:solidFill>
            <a:srgbClr val="7030A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SzPts val="1400"/>
            </a:pPr>
            <a:endParaRPr dirty="0"/>
          </a:p>
        </p:txBody>
      </p:sp>
      <p:sp>
        <p:nvSpPr>
          <p:cNvPr id="7" name="Google Shape;73;p5">
            <a:extLst>
              <a:ext uri="{FF2B5EF4-FFF2-40B4-BE49-F238E27FC236}">
                <a16:creationId xmlns:a16="http://schemas.microsoft.com/office/drawing/2014/main" id="{F86A643D-9137-2AE3-9CB3-1FC40BA94A42}"/>
              </a:ext>
            </a:extLst>
          </p:cNvPr>
          <p:cNvSpPr txBox="1"/>
          <p:nvPr/>
        </p:nvSpPr>
        <p:spPr>
          <a:xfrm>
            <a:off x="338600"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b="0" i="0" u="none" strike="noStrike" cap="none" dirty="0">
                <a:solidFill>
                  <a:srgbClr val="F3F3F3"/>
                </a:solidFill>
                <a:latin typeface="Montserrat"/>
                <a:ea typeface="Montserrat"/>
                <a:cs typeface="Montserrat"/>
                <a:sym typeface="Montserrat"/>
              </a:rPr>
              <a:t>Analyse exploratoire – Représentation des individus</a:t>
            </a:r>
            <a:endParaRPr sz="2500" b="0" i="0" u="none" strike="noStrike" cap="none" dirty="0">
              <a:solidFill>
                <a:srgbClr val="F3F3F3"/>
              </a:solidFill>
              <a:latin typeface="Montserrat"/>
              <a:ea typeface="Montserrat"/>
              <a:cs typeface="Montserrat"/>
              <a:sym typeface="Montserrat"/>
            </a:endParaRPr>
          </a:p>
        </p:txBody>
      </p:sp>
      <p:pic>
        <p:nvPicPr>
          <p:cNvPr id="3" name="Image 2">
            <a:extLst>
              <a:ext uri="{FF2B5EF4-FFF2-40B4-BE49-F238E27FC236}">
                <a16:creationId xmlns:a16="http://schemas.microsoft.com/office/drawing/2014/main" id="{6882C62D-6DAB-3B29-3D68-496E96B524BB}"/>
              </a:ext>
            </a:extLst>
          </p:cNvPr>
          <p:cNvPicPr>
            <a:picLocks noChangeAspect="1"/>
          </p:cNvPicPr>
          <p:nvPr/>
        </p:nvPicPr>
        <p:blipFill>
          <a:blip r:embed="rId3"/>
          <a:stretch>
            <a:fillRect/>
          </a:stretch>
        </p:blipFill>
        <p:spPr>
          <a:xfrm>
            <a:off x="338600" y="1482123"/>
            <a:ext cx="4337367" cy="3416050"/>
          </a:xfrm>
          <a:prstGeom prst="rect">
            <a:avLst/>
          </a:prstGeom>
        </p:spPr>
      </p:pic>
    </p:spTree>
    <p:extLst>
      <p:ext uri="{BB962C8B-B14F-4D97-AF65-F5344CB8AC3E}">
        <p14:creationId xmlns:p14="http://schemas.microsoft.com/office/powerpoint/2010/main" val="318947982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15805</TotalTime>
  <Words>703</Words>
  <Application>Microsoft Office PowerPoint</Application>
  <PresentationFormat>Affichage à l'écran (16:9)</PresentationFormat>
  <Paragraphs>59</Paragraphs>
  <Slides>13</Slides>
  <Notes>12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Arial</vt:lpstr>
      <vt:lpstr>Calibri</vt:lpstr>
      <vt:lpstr>Roboto</vt:lpstr>
      <vt:lpstr>Montserrat</vt:lpstr>
      <vt:lpstr>Simple Light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Olivier B PONS</dc:creator>
  <cp:lastModifiedBy>Olivier B PONS</cp:lastModifiedBy>
  <cp:revision>4</cp:revision>
  <dcterms:modified xsi:type="dcterms:W3CDTF">2024-11-22T13:12:44Z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ffbc0b8-e97b-47d1-beac-cb0955d66f3b_Enabled">
    <vt:lpwstr>true</vt:lpwstr>
  </property>
  <property fmtid="{D5CDD505-2E9C-101B-9397-08002B2CF9AE}" pid="3" name="MSIP_Label_8ffbc0b8-e97b-47d1-beac-cb0955d66f3b_SetDate">
    <vt:lpwstr>2024-08-07T14:49:31Z</vt:lpwstr>
  </property>
  <property fmtid="{D5CDD505-2E9C-101B-9397-08002B2CF9AE}" pid="4" name="MSIP_Label_8ffbc0b8-e97b-47d1-beac-cb0955d66f3b_Method">
    <vt:lpwstr>Privileged</vt:lpwstr>
  </property>
  <property fmtid="{D5CDD505-2E9C-101B-9397-08002B2CF9AE}" pid="5" name="MSIP_Label_8ffbc0b8-e97b-47d1-beac-cb0955d66f3b_Name">
    <vt:lpwstr>8ffbc0b8-e97b-47d1-beac-cb0955d66f3b</vt:lpwstr>
  </property>
  <property fmtid="{D5CDD505-2E9C-101B-9397-08002B2CF9AE}" pid="6" name="MSIP_Label_8ffbc0b8-e97b-47d1-beac-cb0955d66f3b_SiteId">
    <vt:lpwstr>614f9c25-bffa-42c7-86d8-964101f55fa2</vt:lpwstr>
  </property>
  <property fmtid="{D5CDD505-2E9C-101B-9397-08002B2CF9AE}" pid="7" name="MSIP_Label_8ffbc0b8-e97b-47d1-beac-cb0955d66f3b_ActionId">
    <vt:lpwstr>e84f1d84-a7fd-4edf-8932-8c5c80b8f688</vt:lpwstr>
  </property>
  <property fmtid="{D5CDD505-2E9C-101B-9397-08002B2CF9AE}" pid="8" name="MSIP_Label_8ffbc0b8-e97b-47d1-beac-cb0955d66f3b_ContentBits">
    <vt:lpwstr>2</vt:lpwstr>
  </property>
  <property fmtid="{D5CDD505-2E9C-101B-9397-08002B2CF9AE}" pid="9" name="ClassificationContentMarkingFooterLocations">
    <vt:lpwstr>Simple Light:3</vt:lpwstr>
  </property>
  <property fmtid="{D5CDD505-2E9C-101B-9397-08002B2CF9AE}" pid="10" name="ClassificationContentMarkingFooterText">
    <vt:lpwstr>Classification : Internal</vt:lpwstr>
  </property>
</Properties>
</file>