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9FCC0-1134-4612-A8C2-2F4745C32DC9}" v="6" dt="2025-02-14T14:11:32.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72" d="100"/>
          <a:sy n="72" d="100"/>
        </p:scale>
        <p:origin x="7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4509FCC0-1134-4612-A8C2-2F4745C32DC9}"/>
    <pc:docChg chg="custSel modSld">
      <pc:chgData name="PONS Olivier" userId="24fc333b-d4e9-418c-9fc8-279920d65958" providerId="ADAL" clId="{4509FCC0-1134-4612-A8C2-2F4745C32DC9}" dt="2025-02-14T14:14:05.958" v="6" actId="478"/>
      <pc:docMkLst>
        <pc:docMk/>
      </pc:docMkLst>
      <pc:sldChg chg="modSp mod">
        <pc:chgData name="PONS Olivier" userId="24fc333b-d4e9-418c-9fc8-279920d65958" providerId="ADAL" clId="{4509FCC0-1134-4612-A8C2-2F4745C32DC9}" dt="2025-02-14T10:28:38.809" v="2" actId="20577"/>
        <pc:sldMkLst>
          <pc:docMk/>
          <pc:sldMk cId="0" sldId="258"/>
        </pc:sldMkLst>
        <pc:spChg chg="mod">
          <ac:chgData name="PONS Olivier" userId="24fc333b-d4e9-418c-9fc8-279920d65958" providerId="ADAL" clId="{4509FCC0-1134-4612-A8C2-2F4745C32DC9}" dt="2025-02-14T10:28:38.809" v="2" actId="20577"/>
          <ac:spMkLst>
            <pc:docMk/>
            <pc:sldMk cId="0" sldId="258"/>
            <ac:spMk id="97" creationId="{00000000-0000-0000-0000-000000000000}"/>
          </ac:spMkLst>
        </pc:spChg>
      </pc:sldChg>
      <pc:sldChg chg="addSp delSp modSp mod modTransition delAnim modAnim">
        <pc:chgData name="PONS Olivier" userId="24fc333b-d4e9-418c-9fc8-279920d65958" providerId="ADAL" clId="{4509FCC0-1134-4612-A8C2-2F4745C32DC9}" dt="2025-02-14T14:14:05.958" v="6" actId="478"/>
        <pc:sldMkLst>
          <pc:docMk/>
          <pc:sldMk cId="0" sldId="259"/>
        </pc:sldMkLst>
        <pc:picChg chg="add del mod">
          <ac:chgData name="PONS Olivier" userId="24fc333b-d4e9-418c-9fc8-279920d65958" providerId="ADAL" clId="{4509FCC0-1134-4612-A8C2-2F4745C32DC9}" dt="2025-02-14T14:09:16.717" v="4" actId="478"/>
          <ac:picMkLst>
            <pc:docMk/>
            <pc:sldMk cId="0" sldId="259"/>
            <ac:picMk id="2" creationId="{3DC56B62-A0FC-8666-5F1E-AB5314BF3CA9}"/>
          </ac:picMkLst>
        </pc:picChg>
        <pc:picChg chg="add del mod">
          <ac:chgData name="PONS Olivier" userId="24fc333b-d4e9-418c-9fc8-279920d65958" providerId="ADAL" clId="{4509FCC0-1134-4612-A8C2-2F4745C32DC9}" dt="2025-02-14T14:14:05.958" v="6" actId="478"/>
          <ac:picMkLst>
            <pc:docMk/>
            <pc:sldMk cId="0" sldId="259"/>
            <ac:picMk id="3" creationId="{5BCB8782-4DF3-DC3B-34D0-6CE360FFD2D3}"/>
          </ac:picMkLst>
        </pc:picChg>
      </pc:sldChg>
      <pc:sldChg chg="addSp delSp modSp mod modTransition delAnim modAnim">
        <pc:chgData name="PONS Olivier" userId="24fc333b-d4e9-418c-9fc8-279920d65958" providerId="ADAL" clId="{4509FCC0-1134-4612-A8C2-2F4745C32DC9}" dt="2025-02-14T10:25:58.695" v="1" actId="478"/>
        <pc:sldMkLst>
          <pc:docMk/>
          <pc:sldMk cId="0" sldId="266"/>
        </pc:sldMkLst>
        <pc:picChg chg="add del mod">
          <ac:chgData name="PONS Olivier" userId="24fc333b-d4e9-418c-9fc8-279920d65958" providerId="ADAL" clId="{4509FCC0-1134-4612-A8C2-2F4745C32DC9}" dt="2025-02-14T10:25:58.695" v="1" actId="478"/>
          <ac:picMkLst>
            <pc:docMk/>
            <pc:sldMk cId="0" sldId="266"/>
            <ac:picMk id="2" creationId="{967EE8E6-F016-81A1-C8CC-D6829BD69F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 name="ZoneTexte 2">
            <a:extLst>
              <a:ext uri="{FF2B5EF4-FFF2-40B4-BE49-F238E27FC236}">
                <a16:creationId xmlns:a16="http://schemas.microsoft.com/office/drawing/2014/main" id="{D5555593-3629-F19A-3D9E-290716912039}"/>
              </a:ext>
            </a:extLst>
          </p:cNvPr>
          <p:cNvSpPr txBox="1"/>
          <p:nvPr userDrawn="1">
            <p:extLst>
              <p:ext uri="{1162E1C5-73C7-4A58-AE30-91384D911F3F}">
                <p184:classification xmlns:p184="http://schemas.microsoft.com/office/powerpoint/2018/4/main" val="ftr"/>
              </p:ext>
            </p:extLst>
          </p:nvPr>
        </p:nvSpPr>
        <p:spPr>
          <a:xfrm>
            <a:off x="10963275" y="6642100"/>
            <a:ext cx="1193800"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ea typeface="Calibri" panose="020F0502020204030204" pitchFamily="34" charset="0"/>
                <a:cs typeface="Calibri" panose="020F0502020204030204" pitchFamily="34" charset="0"/>
              </a:rPr>
              <a:t>Classification : Internal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fr-FR">
                <a:latin typeface="Montserrat"/>
                <a:ea typeface="Montserrat"/>
                <a:cs typeface="Montserrat"/>
                <a:sym typeface="Montserrat"/>
              </a:rPr>
              <a:t>Élaboration d’un Portfolio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(2)</a:t>
            </a:r>
            <a:endParaRPr b="1">
              <a:latin typeface="Montserrat"/>
              <a:ea typeface="Montserrat"/>
              <a:cs typeface="Montserrat"/>
              <a:sym typeface="Montserrat"/>
            </a:endParaRPr>
          </a:p>
        </p:txBody>
      </p:sp>
      <p:sp>
        <p:nvSpPr>
          <p:cNvPr id="139" name="Google Shape;139;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Coûts : </a:t>
            </a:r>
            <a:r>
              <a:rPr lang="fr-FR" sz="1600" dirty="0">
                <a:latin typeface="Montserrat"/>
              </a:rPr>
              <a:t>Coût total par rapport au budget prévu</a:t>
            </a:r>
            <a:endParaRPr sz="1600" dirty="0">
              <a:latin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Délais : </a:t>
            </a:r>
            <a:r>
              <a:rPr lang="fr-FR" sz="1600" dirty="0">
                <a:latin typeface="Montserrat"/>
              </a:rPr>
              <a:t>Pourcentage de tâches terminées à temps </a:t>
            </a:r>
            <a:endParaRPr sz="1600" dirty="0">
              <a:latin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Qualité : </a:t>
            </a:r>
            <a:r>
              <a:rPr lang="fr-FR" sz="1600" dirty="0">
                <a:latin typeface="Montserrat"/>
              </a:rPr>
              <a:t>Score de satisfaction utilisateur</a:t>
            </a:r>
            <a:endParaRPr sz="1600" dirty="0">
              <a:latin typeface="Montserrat"/>
              <a:sym typeface="Montserrat"/>
            </a:endParaRPr>
          </a:p>
          <a:p>
            <a:pPr marL="914400" lvl="0" indent="-317500" algn="l" rtl="0">
              <a:lnSpc>
                <a:spcPct val="150000"/>
              </a:lnSpc>
              <a:spcBef>
                <a:spcPts val="0"/>
              </a:spcBef>
              <a:spcAft>
                <a:spcPts val="0"/>
              </a:spcAft>
              <a:buSzPts val="1400"/>
              <a:buFont typeface="Montserrat"/>
              <a:buAutoNum type="arabicPeriod"/>
            </a:pPr>
            <a:r>
              <a:rPr lang="fr-FR" sz="2400" dirty="0">
                <a:latin typeface="Montserrat"/>
                <a:sym typeface="Montserrat"/>
              </a:rPr>
              <a:t>Efficacité et avancement du projet : </a:t>
            </a:r>
            <a:r>
              <a:rPr lang="fr-FR" sz="1600" dirty="0">
                <a:latin typeface="Montserrat"/>
              </a:rPr>
              <a:t>Taux d'achèvement du projet </a:t>
            </a:r>
            <a:endParaRPr sz="1600" dirty="0">
              <a:latin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Rétroplanning</a:t>
            </a:r>
            <a:endParaRPr b="1" dirty="0">
              <a:latin typeface="Montserrat"/>
              <a:ea typeface="Montserrat"/>
              <a:cs typeface="Montserrat"/>
              <a:sym typeface="Montserrat"/>
            </a:endParaRPr>
          </a:p>
        </p:txBody>
      </p:sp>
      <p:sp>
        <p:nvSpPr>
          <p:cNvPr id="145" name="Google Shape;145;p23"/>
          <p:cNvSpPr txBox="1">
            <a:spLocks noGrp="1"/>
          </p:cNvSpPr>
          <p:nvPr>
            <p:ph type="body" idx="1"/>
          </p:nvPr>
        </p:nvSpPr>
        <p:spPr>
          <a:xfrm>
            <a:off x="838200" y="1825624"/>
            <a:ext cx="10515600" cy="4498975"/>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ts val="2800"/>
              <a:buNone/>
            </a:pPr>
            <a:r>
              <a:rPr lang="fr-FR" dirty="0">
                <a:latin typeface="Montserrat"/>
                <a:ea typeface="Montserrat"/>
                <a:cs typeface="Montserrat"/>
                <a:sym typeface="Montserrat"/>
              </a:rPr>
              <a:t>Liste synthétique des dates clés du projet</a:t>
            </a:r>
          </a:p>
          <a:p>
            <a:pPr marL="0" lvl="0" indent="0" algn="l" rtl="0">
              <a:lnSpc>
                <a:spcPct val="90000"/>
              </a:lnSpc>
              <a:spcBef>
                <a:spcPts val="0"/>
              </a:spcBef>
              <a:spcAft>
                <a:spcPts val="0"/>
              </a:spcAft>
              <a:buClr>
                <a:schemeClr val="dk1"/>
              </a:buClr>
              <a:buSzPts val="2800"/>
              <a:buNone/>
            </a:pPr>
            <a:r>
              <a:rPr lang="fr-FR" dirty="0">
                <a:latin typeface="Montserrat"/>
                <a:ea typeface="Montserrat"/>
                <a:cs typeface="Montserrat"/>
                <a:sym typeface="Montserrat"/>
              </a:rPr>
              <a:t>Début du projet 15 avril 2024</a:t>
            </a:r>
          </a:p>
          <a:p>
            <a:pPr marL="0" lvl="0" indent="0" algn="l" rtl="0">
              <a:lnSpc>
                <a:spcPct val="90000"/>
              </a:lnSpc>
              <a:spcBef>
                <a:spcPts val="0"/>
              </a:spcBef>
              <a:spcAft>
                <a:spcPts val="0"/>
              </a:spcAft>
              <a:buClr>
                <a:schemeClr val="dk1"/>
              </a:buClr>
              <a:buSzPts val="2800"/>
              <a:buNone/>
            </a:pPr>
            <a:endParaRPr lang="fr-FR" dirty="0">
              <a:latin typeface="Montserrat"/>
              <a:ea typeface="Montserrat"/>
              <a:cs typeface="Montserrat"/>
              <a:sym typeface="Montserrat"/>
            </a:endParaRPr>
          </a:p>
          <a:p>
            <a:pPr indent="-457200">
              <a:lnSpc>
                <a:spcPct val="120000"/>
              </a:lnSpc>
              <a:spcBef>
                <a:spcPts val="0"/>
              </a:spcBef>
              <a:buSzPts val="2800"/>
              <a:buFont typeface="Wingdings" panose="05000000000000000000" pitchFamily="2" charset="2"/>
              <a:buChar char="Ø"/>
            </a:pPr>
            <a:r>
              <a:rPr lang="fr-FR" dirty="0">
                <a:latin typeface="+mj-lt"/>
                <a:ea typeface="Montserrat"/>
                <a:cs typeface="Montserrat"/>
                <a:sym typeface="Montserrat"/>
              </a:rPr>
              <a:t>1</a:t>
            </a:r>
            <a:r>
              <a:rPr lang="fr-FR" baseline="30000" dirty="0">
                <a:latin typeface="+mj-lt"/>
                <a:ea typeface="Montserrat"/>
                <a:cs typeface="Montserrat"/>
                <a:sym typeface="Montserrat"/>
              </a:rPr>
              <a:t>er</a:t>
            </a:r>
            <a:r>
              <a:rPr lang="fr-FR" dirty="0">
                <a:latin typeface="+mj-lt"/>
                <a:ea typeface="Montserrat"/>
                <a:cs typeface="Montserrat"/>
                <a:sym typeface="Montserrat"/>
              </a:rPr>
              <a:t> projet : </a:t>
            </a:r>
            <a:r>
              <a:rPr lang="fr-FR" b="1" i="0" dirty="0">
                <a:solidFill>
                  <a:srgbClr val="271A38"/>
                </a:solidFill>
                <a:effectLst/>
                <a:latin typeface="+mj-lt"/>
              </a:rPr>
              <a:t>Prenez en main votre formation de Data </a:t>
            </a:r>
            <a:r>
              <a:rPr lang="fr-FR" b="1" i="0" dirty="0" err="1">
                <a:solidFill>
                  <a:srgbClr val="271A38"/>
                </a:solidFill>
                <a:effectLst/>
                <a:latin typeface="+mj-lt"/>
              </a:rPr>
              <a:t>Analyst</a:t>
            </a:r>
            <a:endParaRPr lang="fr-FR" b="1" i="0" dirty="0">
              <a:solidFill>
                <a:srgbClr val="271A38"/>
              </a:solidFill>
              <a:effectLst/>
              <a:latin typeface="+mj-lt"/>
            </a:endParaRPr>
          </a:p>
          <a:p>
            <a:pPr marL="714375" lvl="0" indent="0" algn="l" rtl="0">
              <a:lnSpc>
                <a:spcPct val="120000"/>
              </a:lnSpc>
              <a:spcBef>
                <a:spcPts val="0"/>
              </a:spcBef>
              <a:spcAft>
                <a:spcPts val="0"/>
              </a:spcAft>
              <a:buClr>
                <a:schemeClr val="dk1"/>
              </a:buClr>
              <a:buSzPts val="2800"/>
              <a:buNone/>
            </a:pPr>
            <a:r>
              <a:rPr lang="fr-FR" dirty="0">
                <a:latin typeface="+mj-lt"/>
                <a:ea typeface="Montserrat"/>
                <a:cs typeface="Montserrat"/>
                <a:sym typeface="Montserrat"/>
              </a:rPr>
              <a:t>Début 15 avril 2024 – fin 24 mai 2024</a:t>
            </a:r>
          </a:p>
          <a:p>
            <a:pPr indent="-457200">
              <a:lnSpc>
                <a:spcPct val="120000"/>
              </a:lnSpc>
              <a:spcBef>
                <a:spcPts val="0"/>
              </a:spcBef>
              <a:buSzPts val="2800"/>
              <a:buFont typeface="Wingdings" panose="05000000000000000000" pitchFamily="2" charset="2"/>
              <a:buChar char="Ø"/>
            </a:pPr>
            <a:r>
              <a:rPr lang="fr-FR" dirty="0">
                <a:latin typeface="+mj-lt"/>
                <a:ea typeface="Montserrat"/>
                <a:cs typeface="Montserrat"/>
                <a:sym typeface="Montserrat"/>
              </a:rPr>
              <a:t>2eme projet : </a:t>
            </a:r>
            <a:r>
              <a:rPr lang="fr-FR" b="1" i="0" dirty="0">
                <a:solidFill>
                  <a:srgbClr val="271A38"/>
                </a:solidFill>
                <a:effectLst/>
                <a:latin typeface="+mj-lt"/>
              </a:rPr>
              <a:t>Faites une analyse de ventes pour un e-commerce</a:t>
            </a:r>
          </a:p>
          <a:p>
            <a:pPr marL="714375" lvl="1" indent="0">
              <a:lnSpc>
                <a:spcPct val="120000"/>
              </a:lnSpc>
              <a:spcBef>
                <a:spcPts val="0"/>
              </a:spcBef>
              <a:buSzPts val="2800"/>
              <a:buNone/>
            </a:pPr>
            <a:r>
              <a:rPr lang="fr-FR" sz="2800" dirty="0">
                <a:latin typeface="+mj-lt"/>
                <a:ea typeface="Montserrat"/>
                <a:cs typeface="Montserrat"/>
                <a:sym typeface="Montserrat"/>
              </a:rPr>
              <a:t>Début 24 mai 2024 – fin 14 juin 2024</a:t>
            </a:r>
          </a:p>
          <a:p>
            <a:pPr marL="457200" lvl="1" indent="-457200">
              <a:lnSpc>
                <a:spcPct val="120000"/>
              </a:lnSpc>
              <a:spcBef>
                <a:spcPts val="0"/>
              </a:spcBef>
              <a:buSzPts val="2800"/>
              <a:buFont typeface="Wingdings" panose="05000000000000000000" pitchFamily="2" charset="2"/>
              <a:buChar char="Ø"/>
            </a:pPr>
            <a:r>
              <a:rPr lang="fr-FR" sz="2800" dirty="0">
                <a:latin typeface="+mj-lt"/>
                <a:sym typeface="Montserrat"/>
              </a:rPr>
              <a:t>3eme projet </a:t>
            </a:r>
            <a:r>
              <a:rPr lang="fr-FR" sz="2800" dirty="0">
                <a:latin typeface="+mj-lt"/>
                <a:ea typeface="Montserrat"/>
                <a:cs typeface="Montserrat"/>
                <a:sym typeface="Montserrat"/>
              </a:rPr>
              <a:t>: </a:t>
            </a:r>
            <a:r>
              <a:rPr lang="fr-FR" sz="2800" b="1" i="0" dirty="0">
                <a:solidFill>
                  <a:srgbClr val="271A38"/>
                </a:solidFill>
                <a:effectLst/>
                <a:latin typeface="+mj-lt"/>
              </a:rPr>
              <a:t>Requêtez une base de données avec SQL</a:t>
            </a:r>
          </a:p>
          <a:p>
            <a:pPr marL="714375" lvl="1" indent="0">
              <a:lnSpc>
                <a:spcPct val="120000"/>
              </a:lnSpc>
              <a:spcBef>
                <a:spcPts val="0"/>
              </a:spcBef>
              <a:buSzPts val="2800"/>
              <a:buNone/>
            </a:pPr>
            <a:r>
              <a:rPr lang="fr-FR" sz="2800" dirty="0">
                <a:latin typeface="+mj-lt"/>
                <a:ea typeface="Montserrat"/>
                <a:cs typeface="Montserrat"/>
                <a:sym typeface="Montserrat"/>
              </a:rPr>
              <a:t>Début 14 juin 2024 – fin 14 juin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4eme projet </a:t>
            </a:r>
            <a:r>
              <a:rPr lang="fr-FR" sz="2800" dirty="0">
                <a:latin typeface="+mj-lt"/>
                <a:ea typeface="Montserrat"/>
                <a:cs typeface="Montserrat"/>
                <a:sym typeface="Montserrat"/>
              </a:rPr>
              <a:t>: </a:t>
            </a:r>
            <a:r>
              <a:rPr lang="fr-FR" sz="2800" b="1" i="0" dirty="0">
                <a:solidFill>
                  <a:srgbClr val="271A38"/>
                </a:solidFill>
                <a:effectLst/>
                <a:latin typeface="+mj-lt"/>
              </a:rPr>
              <a:t>Réalisez une étude de santé publique avec R ou Python</a:t>
            </a:r>
          </a:p>
          <a:p>
            <a:pPr marL="714375" lvl="1" indent="0">
              <a:lnSpc>
                <a:spcPct val="120000"/>
              </a:lnSpc>
              <a:spcBef>
                <a:spcPts val="0"/>
              </a:spcBef>
              <a:buSzPts val="2800"/>
              <a:buNone/>
            </a:pPr>
            <a:r>
              <a:rPr lang="fr-FR" sz="2800" dirty="0">
                <a:latin typeface="+mj-lt"/>
                <a:ea typeface="Montserrat"/>
                <a:cs typeface="Montserrat"/>
                <a:sym typeface="Montserrat"/>
              </a:rPr>
              <a:t>Début 14 juin 2024 – fin 5 juillet2024</a:t>
            </a:r>
          </a:p>
          <a:p>
            <a:pPr marL="457200" lvl="1" indent="-457200">
              <a:lnSpc>
                <a:spcPct val="120000"/>
              </a:lnSpc>
              <a:spcBef>
                <a:spcPts val="0"/>
              </a:spcBef>
              <a:buSzPts val="2800"/>
              <a:buFont typeface="Wingdings" panose="05000000000000000000" pitchFamily="2" charset="2"/>
              <a:buChar char="Ø"/>
            </a:pPr>
            <a:r>
              <a:rPr lang="fr-FR" sz="2800" dirty="0">
                <a:latin typeface="+mj-lt"/>
                <a:sym typeface="Montserrat"/>
              </a:rPr>
              <a:t>5eme projet </a:t>
            </a:r>
            <a:r>
              <a:rPr lang="fr-FR" sz="2800" dirty="0">
                <a:latin typeface="+mj-lt"/>
                <a:ea typeface="Montserrat"/>
                <a:cs typeface="Montserrat"/>
                <a:sym typeface="Montserrat"/>
              </a:rPr>
              <a:t>: </a:t>
            </a:r>
            <a:r>
              <a:rPr lang="fr-FR" sz="2800" b="1" i="0" dirty="0">
                <a:solidFill>
                  <a:srgbClr val="271A38"/>
                </a:solidFill>
                <a:effectLst/>
                <a:latin typeface="+mj-lt"/>
              </a:rPr>
              <a:t>Créez et utilisez une base de données immobilière avec SQL</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5 juillet2024 – fin 18 juillet2024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6eme projet </a:t>
            </a:r>
            <a:r>
              <a:rPr lang="fr-FR" sz="2800" dirty="0">
                <a:latin typeface="+mj-lt"/>
                <a:ea typeface="Montserrat"/>
                <a:cs typeface="Montserrat"/>
                <a:sym typeface="Montserrat"/>
              </a:rPr>
              <a:t>: </a:t>
            </a:r>
            <a:r>
              <a:rPr lang="fr-FR" sz="2800" b="1" i="0" dirty="0">
                <a:solidFill>
                  <a:srgbClr val="271A38"/>
                </a:solidFill>
                <a:effectLst/>
                <a:latin typeface="+mj-lt"/>
              </a:rPr>
              <a:t>Optimisez la gestion des données d'une boutique avec R ou Python</a:t>
            </a:r>
          </a:p>
          <a:p>
            <a:pPr marL="714375" lvl="1" indent="0">
              <a:lnSpc>
                <a:spcPct val="120000"/>
              </a:lnSpc>
              <a:spcBef>
                <a:spcPts val="0"/>
              </a:spcBef>
              <a:buSzPts val="2800"/>
              <a:buNone/>
            </a:pPr>
            <a:r>
              <a:rPr lang="fr-FR" sz="2800" dirty="0">
                <a:latin typeface="+mj-lt"/>
                <a:ea typeface="Montserrat"/>
                <a:cs typeface="Montserrat"/>
                <a:sym typeface="Montserrat"/>
              </a:rPr>
              <a:t>Début 18 juillet2024 – fin 6 aout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7eme projet </a:t>
            </a:r>
            <a:r>
              <a:rPr lang="fr-FR" sz="2800" dirty="0">
                <a:latin typeface="+mj-lt"/>
                <a:ea typeface="Montserrat"/>
                <a:cs typeface="Montserrat"/>
                <a:sym typeface="Montserrat"/>
              </a:rPr>
              <a:t>: </a:t>
            </a:r>
            <a:r>
              <a:rPr lang="fr-FR" sz="2800" b="1" i="0" dirty="0">
                <a:solidFill>
                  <a:srgbClr val="271A38"/>
                </a:solidFill>
                <a:effectLst/>
                <a:latin typeface="+mj-lt"/>
              </a:rPr>
              <a:t>Créez un tableau de bord dynamique avec Power BI pour visualiser l'avancement de projets</a:t>
            </a:r>
            <a:endParaRPr lang="fr-FR" sz="2800" dirty="0">
              <a:latin typeface="+mj-lt"/>
              <a:ea typeface="Montserrat"/>
              <a:cs typeface="Montserrat"/>
              <a:sym typeface="Montserrat"/>
            </a:endParaRPr>
          </a:p>
          <a:p>
            <a:pPr marL="714375" lvl="1" indent="0">
              <a:lnSpc>
                <a:spcPct val="120000"/>
              </a:lnSpc>
              <a:spcBef>
                <a:spcPts val="0"/>
              </a:spcBef>
              <a:buSzPts val="2800"/>
              <a:buNone/>
              <a:tabLst>
                <a:tab pos="714375" algn="l"/>
              </a:tabLst>
            </a:pPr>
            <a:r>
              <a:rPr lang="fr-FR" sz="2800" dirty="0">
                <a:latin typeface="+mj-lt"/>
                <a:ea typeface="Montserrat"/>
                <a:cs typeface="Montserrat"/>
                <a:sym typeface="Montserrat"/>
              </a:rPr>
              <a:t>Début 6 aout 2024– fin 12 aout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8eme projet </a:t>
            </a:r>
            <a:r>
              <a:rPr lang="fr-FR" sz="2800" dirty="0">
                <a:latin typeface="+mj-lt"/>
                <a:ea typeface="Montserrat"/>
                <a:cs typeface="Montserrat"/>
                <a:sym typeface="Montserrat"/>
              </a:rPr>
              <a:t>: </a:t>
            </a:r>
            <a:r>
              <a:rPr lang="fr-FR" sz="2800" b="1" i="0" dirty="0">
                <a:solidFill>
                  <a:srgbClr val="271A38"/>
                </a:solidFill>
                <a:effectLst/>
                <a:latin typeface="+mj-lt"/>
              </a:rPr>
              <a:t>Analysez des indicateurs de l'égalité femmes/hommes en respect du RGPD</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12 aout 2024 – fin 18 septembre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9eme projet </a:t>
            </a:r>
            <a:r>
              <a:rPr lang="fr-FR" sz="2800" dirty="0">
                <a:latin typeface="+mj-lt"/>
                <a:ea typeface="Montserrat"/>
                <a:cs typeface="Montserrat"/>
                <a:sym typeface="Montserrat"/>
              </a:rPr>
              <a:t>: </a:t>
            </a:r>
            <a:r>
              <a:rPr lang="fr-FR" sz="2800" b="1" i="0" dirty="0">
                <a:solidFill>
                  <a:srgbClr val="271A38"/>
                </a:solidFill>
                <a:effectLst/>
                <a:latin typeface="+mj-lt"/>
              </a:rPr>
              <a:t>Analysez les ventes d'une librairie avec R ou Python</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18 septembre – fin 24 septembre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10eme projet </a:t>
            </a:r>
            <a:r>
              <a:rPr lang="fr-FR" sz="2800" dirty="0">
                <a:latin typeface="+mj-lt"/>
                <a:ea typeface="Montserrat"/>
                <a:cs typeface="Montserrat"/>
                <a:sym typeface="Montserrat"/>
              </a:rPr>
              <a:t>: </a:t>
            </a:r>
            <a:r>
              <a:rPr lang="fr-FR" sz="2800" b="1" i="0" dirty="0">
                <a:solidFill>
                  <a:srgbClr val="271A38"/>
                </a:solidFill>
                <a:effectLst/>
                <a:latin typeface="+mj-lt"/>
              </a:rPr>
              <a:t>Faites une étude sur l'eau potable</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24 septembre 2024 – fin 18 octobre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11eme projet </a:t>
            </a:r>
            <a:r>
              <a:rPr lang="fr-FR" sz="2800" dirty="0">
                <a:latin typeface="+mj-lt"/>
                <a:ea typeface="Montserrat"/>
                <a:cs typeface="Montserrat"/>
                <a:sym typeface="Montserrat"/>
              </a:rPr>
              <a:t>: </a:t>
            </a:r>
            <a:r>
              <a:rPr lang="fr-FR" sz="2800" b="1" i="0" dirty="0">
                <a:solidFill>
                  <a:srgbClr val="271A38"/>
                </a:solidFill>
                <a:effectLst/>
                <a:latin typeface="+mj-lt"/>
              </a:rPr>
              <a:t>Produisez une étude de marché avec R ou Python</a:t>
            </a:r>
            <a:endParaRPr lang="fr-FR" sz="2800" dirty="0">
              <a:latin typeface="+mj-lt"/>
              <a:ea typeface="Montserrat"/>
              <a:cs typeface="Montserrat"/>
              <a:sym typeface="Montserrat"/>
            </a:endParaRPr>
          </a:p>
          <a:p>
            <a:pPr marL="714375" lvl="1" indent="0">
              <a:lnSpc>
                <a:spcPct val="120000"/>
              </a:lnSpc>
              <a:spcBef>
                <a:spcPts val="0"/>
              </a:spcBef>
              <a:buSzPts val="2800"/>
              <a:buNone/>
            </a:pPr>
            <a:r>
              <a:rPr lang="fr-FR" sz="2800" dirty="0">
                <a:latin typeface="+mj-lt"/>
                <a:ea typeface="Montserrat"/>
                <a:cs typeface="Montserrat"/>
                <a:sym typeface="Montserrat"/>
              </a:rPr>
              <a:t>Début 18 octobre 2024 – fin 26 novembre 2024</a:t>
            </a:r>
          </a:p>
          <a:p>
            <a:pPr marL="476250" lvl="1" indent="-457200">
              <a:lnSpc>
                <a:spcPct val="120000"/>
              </a:lnSpc>
              <a:spcBef>
                <a:spcPts val="0"/>
              </a:spcBef>
              <a:buSzPts val="2800"/>
              <a:buFont typeface="Wingdings" panose="05000000000000000000" pitchFamily="2" charset="2"/>
              <a:buChar char="Ø"/>
            </a:pPr>
            <a:r>
              <a:rPr lang="fr-FR" sz="2800" dirty="0">
                <a:latin typeface="+mj-lt"/>
                <a:sym typeface="Montserrat"/>
              </a:rPr>
              <a:t>12eme projet </a:t>
            </a:r>
            <a:r>
              <a:rPr lang="fr-FR" sz="2800" dirty="0">
                <a:latin typeface="+mj-lt"/>
                <a:ea typeface="Montserrat"/>
                <a:cs typeface="Montserrat"/>
                <a:sym typeface="Montserrat"/>
              </a:rPr>
              <a:t>: </a:t>
            </a:r>
            <a:r>
              <a:rPr lang="fr-FR" sz="2800" b="1" i="0" dirty="0">
                <a:solidFill>
                  <a:srgbClr val="271A38"/>
                </a:solidFill>
                <a:effectLst/>
                <a:latin typeface="+mj-lt"/>
              </a:rPr>
              <a:t>Détectez des faux billets avec R ou Python</a:t>
            </a:r>
            <a:endParaRPr lang="fr-FR" sz="2800" dirty="0">
              <a:latin typeface="+mj-lt"/>
              <a:ea typeface="Montserrat"/>
              <a:cs typeface="Montserrat"/>
              <a:sym typeface="Montserrat"/>
            </a:endParaRPr>
          </a:p>
          <a:p>
            <a:pPr marL="714375" lvl="1" indent="0">
              <a:lnSpc>
                <a:spcPct val="120000"/>
              </a:lnSpc>
              <a:spcBef>
                <a:spcPts val="0"/>
              </a:spcBef>
              <a:buSzPts val="2800"/>
              <a:buNone/>
              <a:tabLst>
                <a:tab pos="714375" algn="l"/>
              </a:tabLst>
            </a:pPr>
            <a:r>
              <a:rPr lang="fr-FR" sz="2800" dirty="0">
                <a:latin typeface="+mj-lt"/>
                <a:ea typeface="Montserrat"/>
                <a:cs typeface="Montserrat"/>
                <a:sym typeface="Montserrat"/>
              </a:rPr>
              <a:t>Début 26 novembre 2024 – fin 17 janvier 2025</a:t>
            </a:r>
          </a:p>
        </p:txBody>
      </p:sp>
    </p:spTree>
  </p:cSld>
  <p:clrMapOvr>
    <a:masterClrMapping/>
  </p:clrMapOvr>
  <mc:AlternateContent xmlns:mc="http://schemas.openxmlformats.org/markup-compatibility/2006">
    <mc:Choice xmlns:p14="http://schemas.microsoft.com/office/powerpoint/2010/main" Requires="p14">
      <p:transition spd="slow" p14:dur="2000" advTm="26415"/>
    </mc:Choice>
    <mc:Fallback>
      <p:transition spd="slow" advTm="264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Devis</a:t>
            </a:r>
            <a:endParaRPr b="1">
              <a:latin typeface="Montserrat"/>
              <a:ea typeface="Montserrat"/>
              <a:cs typeface="Montserrat"/>
              <a:sym typeface="Montserrat"/>
            </a:endParaRPr>
          </a:p>
        </p:txBody>
      </p:sp>
      <p:sp>
        <p:nvSpPr>
          <p:cNvPr id="151" name="Google Shape;15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Liste synthétique et coût des différentes catégories du devis </a:t>
            </a:r>
            <a:endParaRPr dirty="0">
              <a:latin typeface="Montserrat"/>
              <a:ea typeface="Montserrat"/>
              <a:cs typeface="Montserrat"/>
              <a:sym typeface="Montserrat"/>
            </a:endParaRPr>
          </a:p>
          <a:p>
            <a:pPr marL="914400" lvl="1" indent="-4064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Wordpress 300 euro par an.</a:t>
            </a:r>
          </a:p>
          <a:p>
            <a:pPr marL="914400" lvl="1" indent="-4064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Extension </a:t>
            </a:r>
            <a:r>
              <a:rPr lang="fr-FR" dirty="0" err="1">
                <a:latin typeface="Montserrat"/>
                <a:ea typeface="Montserrat"/>
                <a:cs typeface="Montserrat"/>
                <a:sym typeface="Montserrat"/>
              </a:rPr>
              <a:t>elementor</a:t>
            </a:r>
            <a:r>
              <a:rPr lang="fr-FR" dirty="0">
                <a:latin typeface="Montserrat"/>
                <a:ea typeface="Montserrat"/>
                <a:cs typeface="Montserrat"/>
                <a:sym typeface="Montserrat"/>
              </a:rPr>
              <a:t> 180 euro par an.</a:t>
            </a:r>
            <a:br>
              <a:rPr lang="fr-FR" dirty="0">
                <a:latin typeface="Montserrat"/>
                <a:ea typeface="Montserrat"/>
                <a:cs typeface="Montserrat"/>
                <a:sym typeface="Montserrat"/>
              </a:rPr>
            </a:br>
            <a:endParaRPr dirty="0">
              <a:latin typeface="Montserrat"/>
              <a:ea typeface="Montserrat"/>
              <a:cs typeface="Montserrat"/>
              <a:sym typeface="Montserrat"/>
            </a:endParaRP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Prix final</a:t>
            </a: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480 euros par an</a:t>
            </a:r>
            <a:endParaRPr dirty="0">
              <a:latin typeface="Montserrat"/>
              <a:ea typeface="Montserrat"/>
              <a:cs typeface="Montserrat"/>
              <a:sym typeface="Montserrat"/>
            </a:endParaRPr>
          </a:p>
          <a:p>
            <a:pPr marL="457200" lvl="0" indent="0" algn="l" rtl="0">
              <a:lnSpc>
                <a:spcPct val="115000"/>
              </a:lnSpc>
              <a:spcBef>
                <a:spcPts val="0"/>
              </a:spcBef>
              <a:spcAft>
                <a:spcPts val="1000"/>
              </a:spcAft>
              <a:buNone/>
            </a:pPr>
            <a:endParaRPr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370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Sommaire</a:t>
            </a:r>
            <a:endParaRPr b="1">
              <a:latin typeface="Montserrat"/>
              <a:ea typeface="Montserrat"/>
              <a:cs typeface="Montserrat"/>
              <a:sym typeface="Montserrat"/>
            </a:endParaRPr>
          </a:p>
        </p:txBody>
      </p:sp>
      <p:sp>
        <p:nvSpPr>
          <p:cNvPr id="91" name="Google Shape;91;p14"/>
          <p:cNvSpPr txBox="1">
            <a:spLocks noGrp="1"/>
          </p:cNvSpPr>
          <p:nvPr>
            <p:ph type="body" idx="1"/>
          </p:nvPr>
        </p:nvSpPr>
        <p:spPr>
          <a:xfrm>
            <a:off x="948275" y="1512350"/>
            <a:ext cx="10515600" cy="4351200"/>
          </a:xfrm>
          <a:prstGeom prst="rect">
            <a:avLst/>
          </a:prstGeom>
          <a:noFill/>
          <a:ln>
            <a:noFill/>
          </a:ln>
        </p:spPr>
        <p:txBody>
          <a:bodyPr spcFirstLastPara="1" wrap="square" lIns="91425" tIns="45700" rIns="91425" bIns="45700" anchor="t" anchorCtr="0">
            <a:noAutofit/>
          </a:bodyPr>
          <a:lstStyle/>
          <a:p>
            <a:pPr marL="228600" lvl="0" indent="-226059" algn="l" rtl="0">
              <a:lnSpc>
                <a:spcPct val="87000"/>
              </a:lnSpc>
              <a:spcBef>
                <a:spcPts val="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Présentation du projet</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Enjeux et objectifs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Équipe projet</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ergonomiques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fonctionnelles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techniques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Contraintes techniques et réglementaires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Qualité et performance</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Rétroplanning</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Devis</a:t>
            </a:r>
            <a:endParaRPr sz="2460"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Présentation du projet</a:t>
            </a:r>
            <a:endParaRPr b="1">
              <a:latin typeface="Montserrat"/>
              <a:ea typeface="Montserrat"/>
              <a:cs typeface="Montserrat"/>
              <a:sym typeface="Montserrat"/>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solidFill>
                  <a:schemeClr val="tx1"/>
                </a:solidFill>
                <a:latin typeface="Montserrat"/>
                <a:ea typeface="Montserrat"/>
                <a:cs typeface="Montserrat"/>
                <a:sym typeface="Montserrat"/>
              </a:rPr>
              <a:t>Le projet a pour but de créer un portfolio réflexif et visuel pour présenter mon profil à la société </a:t>
            </a:r>
            <a:r>
              <a:rPr lang="fr-FR" dirty="0" err="1">
                <a:solidFill>
                  <a:schemeClr val="tx1"/>
                </a:solidFill>
                <a:latin typeface="Montserrat"/>
                <a:ea typeface="Montserrat"/>
                <a:cs typeface="Montserrat"/>
                <a:sym typeface="Montserrat"/>
              </a:rPr>
              <a:t>AéroWorld</a:t>
            </a:r>
            <a:r>
              <a:rPr lang="fr-FR" dirty="0">
                <a:solidFill>
                  <a:schemeClr val="tx1"/>
                </a:solidFill>
                <a:latin typeface="Montserrat"/>
                <a:ea typeface="Montserrat"/>
                <a:cs typeface="Montserrat"/>
                <a:sym typeface="Montserrat"/>
              </a:rPr>
              <a:t>.</a:t>
            </a:r>
          </a:p>
          <a:p>
            <a:pPr marL="228600" lvl="0" indent="-228600" algn="l" rtl="0">
              <a:lnSpc>
                <a:spcPct val="90000"/>
              </a:lnSpc>
              <a:spcBef>
                <a:spcPts val="0"/>
              </a:spcBef>
              <a:spcAft>
                <a:spcPts val="0"/>
              </a:spcAft>
              <a:buClr>
                <a:schemeClr val="dk1"/>
              </a:buClr>
              <a:buSzPts val="2800"/>
              <a:buFont typeface="Montserrat"/>
              <a:buChar char="•"/>
            </a:pP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Enjeux et objectifs</a:t>
            </a:r>
            <a:endParaRPr b="1">
              <a:latin typeface="Montserrat"/>
              <a:ea typeface="Montserrat"/>
              <a:cs typeface="Montserrat"/>
              <a:sym typeface="Montserrat"/>
            </a:endParaRPr>
          </a:p>
        </p:txBody>
      </p:sp>
      <p:sp>
        <p:nvSpPr>
          <p:cNvPr id="103" name="Google Shape;103;p16"/>
          <p:cNvSpPr txBox="1">
            <a:spLocks noGrp="1"/>
          </p:cNvSpPr>
          <p:nvPr>
            <p:ph type="body" idx="1"/>
          </p:nvPr>
        </p:nvSpPr>
        <p:spPr>
          <a:xfrm>
            <a:off x="838200" y="1533832"/>
            <a:ext cx="10515600" cy="4643131"/>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Besoins de l’entreprise/ du client </a:t>
            </a:r>
          </a:p>
          <a:p>
            <a:pPr marL="0" lvl="0" indent="0" algn="l" rtl="0">
              <a:lnSpc>
                <a:spcPct val="90000"/>
              </a:lnSpc>
              <a:spcBef>
                <a:spcPts val="0"/>
              </a:spcBef>
              <a:spcAft>
                <a:spcPts val="0"/>
              </a:spcAft>
              <a:buClr>
                <a:schemeClr val="dk1"/>
              </a:buClr>
              <a:buSzPts val="2800"/>
              <a:buNone/>
            </a:pPr>
            <a:r>
              <a:rPr lang="fr-FR" sz="1800" dirty="0">
                <a:latin typeface="Montserrat"/>
                <a:ea typeface="Montserrat"/>
                <a:cs typeface="Montserrat"/>
                <a:sym typeface="Montserrat"/>
              </a:rPr>
              <a:t>L’entreprise a besoin d’un data analyste qui maitrise les compétences attendues, qui soit dans une posture de conseil, qui soit capable de vulgariser son discours, qui fasse preuve de rigueur et de pédagogie. Il doit être capable de rassurer les clients  ou d’expliquer des éléments techniques</a:t>
            </a: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Raisons du besoin</a:t>
            </a:r>
          </a:p>
          <a:p>
            <a:pPr marL="0" lvl="0" indent="0" algn="l" rtl="0">
              <a:lnSpc>
                <a:spcPct val="90000"/>
              </a:lnSpc>
              <a:spcBef>
                <a:spcPts val="1000"/>
              </a:spcBef>
              <a:spcAft>
                <a:spcPts val="0"/>
              </a:spcAft>
              <a:buClr>
                <a:schemeClr val="dk1"/>
              </a:buClr>
              <a:buSzPts val="2800"/>
              <a:buNone/>
            </a:pPr>
            <a:r>
              <a:rPr lang="fr-FR" sz="1800" dirty="0">
                <a:latin typeface="Montserrat"/>
              </a:rPr>
              <a:t>L’entreprise doit faire face à une problématique de gestion de la data à grande échelle.</a:t>
            </a:r>
            <a:endParaRPr sz="1800" dirty="0">
              <a:latin typeface="Montserrat"/>
              <a:sym typeface="Montserrat"/>
            </a:endParaRPr>
          </a:p>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Objectifs SMART d’élaboration d’un portfolio</a:t>
            </a:r>
          </a:p>
          <a:p>
            <a:pPr marL="114300" indent="0" algn="l">
              <a:buNone/>
            </a:pPr>
            <a:r>
              <a:rPr lang="fr-FR" sz="1800" dirty="0">
                <a:latin typeface="Montserrat"/>
              </a:rPr>
              <a:t>Spécifique : Créer un portfolio en ligne qui mes projets de data </a:t>
            </a:r>
            <a:r>
              <a:rPr lang="fr-FR" sz="1800" dirty="0" err="1">
                <a:latin typeface="Montserrat"/>
              </a:rPr>
              <a:t>analysis</a:t>
            </a:r>
            <a:r>
              <a:rPr lang="fr-FR" sz="1800" dirty="0">
                <a:latin typeface="Montserrat"/>
              </a:rPr>
              <a:t> spécifiques, illustrant différentes compétences techniques.</a:t>
            </a:r>
          </a:p>
          <a:p>
            <a:pPr marL="114300" indent="0" algn="l">
              <a:buNone/>
            </a:pPr>
            <a:r>
              <a:rPr lang="fr-FR" sz="1800" dirty="0">
                <a:latin typeface="Montserrat"/>
              </a:rPr>
              <a:t>Mesurable : Chaque projet du portfolio doit inclure des visualisations de données (au moins deux par projet).</a:t>
            </a:r>
          </a:p>
          <a:p>
            <a:pPr marL="114300" indent="0" algn="l">
              <a:buNone/>
            </a:pPr>
            <a:r>
              <a:rPr lang="fr-FR" sz="1800" dirty="0">
                <a:latin typeface="Montserrat"/>
              </a:rPr>
              <a:t>Atteignable : Consacrer au moins 5 heures par semaine à la recherche et à la création de contenu pour le portfolio pendant les quatre prochaines semaines.</a:t>
            </a:r>
          </a:p>
          <a:p>
            <a:pPr marL="114300" indent="0" algn="l">
              <a:buNone/>
            </a:pPr>
            <a:r>
              <a:rPr lang="fr-FR" sz="1800" dirty="0">
                <a:latin typeface="Montserrat"/>
              </a:rPr>
              <a:t>Réaliste : Utiliser des outils accessibles comme GitHub ou un site de création de portfolio en ligne pour héberger le projet et assurer sa mise à jour.</a:t>
            </a:r>
          </a:p>
          <a:p>
            <a:pPr marL="114300" indent="0" algn="l">
              <a:buNone/>
            </a:pPr>
            <a:r>
              <a:rPr lang="fr-FR" sz="1800" dirty="0">
                <a:latin typeface="Montserrat"/>
              </a:rPr>
              <a:t>Temporellement défini : Finaliser le portfolio d’ici la fin de la quatrième semaine afin de pouvoir le présenter à mon mentor lors de la prochaine séance de visioconférence.</a:t>
            </a:r>
          </a:p>
          <a:p>
            <a:pPr marL="228600" lvl="0" indent="-228600" algn="l" rtl="0">
              <a:lnSpc>
                <a:spcPct val="90000"/>
              </a:lnSpc>
              <a:spcBef>
                <a:spcPts val="1000"/>
              </a:spcBef>
              <a:spcAft>
                <a:spcPts val="0"/>
              </a:spcAft>
              <a:buClr>
                <a:schemeClr val="dk1"/>
              </a:buClr>
              <a:buSzPts val="2800"/>
              <a:buFont typeface="Montserrat"/>
              <a:buChar char="•"/>
            </a:pPr>
            <a:endParaRPr dirty="0">
              <a:latin typeface="Montserrat"/>
              <a:ea typeface="Montserrat"/>
              <a:cs typeface="Montserrat"/>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advTm="377553"/>
    </mc:Choice>
    <mc:Fallback>
      <p:transition spd="slow" advTm="3775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Équipe projet</a:t>
            </a:r>
            <a:endParaRPr b="1">
              <a:latin typeface="Montserrat"/>
              <a:ea typeface="Montserrat"/>
              <a:cs typeface="Montserrat"/>
              <a:sym typeface="Montserrat"/>
            </a:endParaRPr>
          </a:p>
        </p:txBody>
      </p:sp>
      <p:sp>
        <p:nvSpPr>
          <p:cNvPr id="109" name="Google Shape;109;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Composition de l’équipe projet </a:t>
            </a:r>
            <a:endParaRPr dirty="0">
              <a:latin typeface="Montserrat"/>
              <a:ea typeface="Montserrat"/>
              <a:cs typeface="Montserrat"/>
              <a:sym typeface="Montserrat"/>
            </a:endParaRPr>
          </a:p>
          <a:p>
            <a:pPr marL="914400" lvl="1" indent="-4064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Olivier PONS</a:t>
            </a:r>
            <a:endParaRPr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Spécifications ergonomiques</a:t>
            </a:r>
            <a:endParaRPr b="1">
              <a:latin typeface="Montserrat"/>
              <a:ea typeface="Montserrat"/>
              <a:cs typeface="Montserrat"/>
              <a:sym typeface="Montserrat"/>
            </a:endParaRPr>
          </a:p>
        </p:txBody>
      </p:sp>
      <p:sp>
        <p:nvSpPr>
          <p:cNvPr id="115" name="Google Shape;115;p18"/>
          <p:cNvSpPr txBox="1">
            <a:spLocks noGrp="1"/>
          </p:cNvSpPr>
          <p:nvPr>
            <p:ph type="body" idx="1"/>
          </p:nvPr>
        </p:nvSpPr>
        <p:spPr>
          <a:xfrm>
            <a:off x="838200" y="1504335"/>
            <a:ext cx="10515600" cy="4906297"/>
          </a:xfrm>
          <a:prstGeom prst="rect">
            <a:avLst/>
          </a:prstGeom>
          <a:noFill/>
          <a:ln>
            <a:noFill/>
          </a:ln>
        </p:spPr>
        <p:txBody>
          <a:bodyPr spcFirstLastPara="1" wrap="square" lIns="91425" tIns="45700" rIns="91425" bIns="45700" anchor="t" anchorCtr="0">
            <a:normAutofit fontScale="77500" lnSpcReduction="20000"/>
          </a:bodyPr>
          <a:lstStyle/>
          <a:p>
            <a:pPr marL="114300" indent="0" algn="l">
              <a:lnSpc>
                <a:spcPct val="120000"/>
              </a:lnSpc>
              <a:spcBef>
                <a:spcPts val="0"/>
              </a:spcBef>
              <a:buNone/>
            </a:pPr>
            <a:r>
              <a:rPr lang="fr-FR" dirty="0">
                <a:latin typeface="Montserrat"/>
                <a:ea typeface="Montserrat"/>
                <a:cs typeface="Montserrat"/>
                <a:sym typeface="Montserrat"/>
              </a:rPr>
              <a:t>Principes ergonomiques du portfolio</a:t>
            </a:r>
            <a:br>
              <a:rPr lang="fr-FR" dirty="0">
                <a:latin typeface="Montserrat"/>
                <a:ea typeface="Montserrat"/>
                <a:cs typeface="Montserrat"/>
                <a:sym typeface="Montserrat"/>
              </a:rPr>
            </a:br>
            <a:r>
              <a:rPr lang="fr-FR" sz="1600" b="1" dirty="0">
                <a:latin typeface="Montserrat"/>
              </a:rPr>
              <a:t>Clarté et simplicité </a:t>
            </a:r>
            <a:r>
              <a:rPr lang="fr-FR" sz="1600" dirty="0">
                <a:latin typeface="Montserrat"/>
              </a:rPr>
              <a:t>: Utilisez un design épuré qui facilite la navigation. Évitez les éléments superflus qui peuvent distraire l'utilisateur.</a:t>
            </a:r>
          </a:p>
          <a:p>
            <a:pPr marL="114300" indent="0" algn="l">
              <a:lnSpc>
                <a:spcPct val="120000"/>
              </a:lnSpc>
              <a:spcBef>
                <a:spcPts val="0"/>
              </a:spcBef>
              <a:buNone/>
            </a:pPr>
            <a:r>
              <a:rPr lang="fr-FR" sz="1600" b="1" dirty="0">
                <a:latin typeface="Montserrat"/>
              </a:rPr>
              <a:t>Navigation intuitive </a:t>
            </a:r>
            <a:r>
              <a:rPr lang="fr-FR" sz="1600" dirty="0">
                <a:latin typeface="Montserrat"/>
              </a:rPr>
              <a:t>: Assurez-vous que les liens vers les différentes sections de votre portfolio soient clairement visibles et accessibles. Un menu simple et logique permet aux recruteurs de trouver facilement les informations qu'ils recherchent.</a:t>
            </a:r>
          </a:p>
          <a:p>
            <a:pPr marL="114300" indent="0" algn="l">
              <a:lnSpc>
                <a:spcPct val="120000"/>
              </a:lnSpc>
              <a:spcBef>
                <a:spcPts val="0"/>
              </a:spcBef>
              <a:buNone/>
            </a:pPr>
            <a:r>
              <a:rPr lang="fr-FR" sz="1600" b="1" dirty="0">
                <a:latin typeface="Montserrat"/>
              </a:rPr>
              <a:t>Hiérarchie visuelle </a:t>
            </a:r>
            <a:r>
              <a:rPr lang="fr-FR" sz="1600" dirty="0">
                <a:latin typeface="Montserrat"/>
              </a:rPr>
              <a:t>: Mettez en avant les informations les plus importantes (comme vos compétences et projets) en utilisant des titres clairs et des tailles de police variées. Cela aide à guider le regard de l’utilisateur.</a:t>
            </a:r>
          </a:p>
          <a:p>
            <a:pPr marL="114300" indent="0" algn="l">
              <a:lnSpc>
                <a:spcPct val="120000"/>
              </a:lnSpc>
              <a:spcBef>
                <a:spcPts val="0"/>
              </a:spcBef>
              <a:buNone/>
            </a:pPr>
            <a:r>
              <a:rPr lang="fr-FR" sz="1600" b="1" dirty="0">
                <a:latin typeface="Montserrat"/>
              </a:rPr>
              <a:t>Consistance</a:t>
            </a:r>
            <a:r>
              <a:rPr lang="fr-FR" sz="1600" dirty="0">
                <a:latin typeface="Montserrat"/>
              </a:rPr>
              <a:t> : Utilisez les mêmes couleurs, polices et styles à travers tout le portfolio pour créer une identité visuelle cohérente.</a:t>
            </a:r>
          </a:p>
          <a:p>
            <a:pPr marL="114300" indent="0" algn="l">
              <a:lnSpc>
                <a:spcPct val="120000"/>
              </a:lnSpc>
              <a:spcBef>
                <a:spcPts val="0"/>
              </a:spcBef>
              <a:buNone/>
            </a:pPr>
            <a:r>
              <a:rPr lang="fr-FR" sz="1600" b="1" dirty="0">
                <a:latin typeface="Montserrat"/>
              </a:rPr>
              <a:t>Accessibilité</a:t>
            </a:r>
            <a:r>
              <a:rPr lang="fr-FR" sz="1600" dirty="0">
                <a:latin typeface="Montserrat"/>
              </a:rPr>
              <a:t> : Assurez-vous que votre portfolio est accessible sur différents appareils (ordinateurs, tablettes, smartphones) et que les contenus sont lisibles. Pensez également aux personnes ayant des handicaps visuels en utilisant des alternatives textuelles pour les images.</a:t>
            </a:r>
          </a:p>
          <a:p>
            <a:pPr marL="63500" lvl="0" indent="0" algn="l" rtl="0">
              <a:lnSpc>
                <a:spcPct val="120000"/>
              </a:lnSpc>
              <a:spcBef>
                <a:spcPts val="0"/>
              </a:spcBef>
              <a:spcAft>
                <a:spcPts val="0"/>
              </a:spcAft>
              <a:buSzPts val="1800"/>
              <a:buNone/>
            </a:pPr>
            <a:endParaRPr lang="fr-FR" dirty="0">
              <a:latin typeface="Montserrat"/>
              <a:ea typeface="Montserrat"/>
              <a:cs typeface="Montserrat"/>
              <a:sym typeface="Montserrat"/>
            </a:endParaRPr>
          </a:p>
          <a:p>
            <a:pPr marL="63500" lvl="0" indent="0" algn="l" rtl="0">
              <a:lnSpc>
                <a:spcPct val="120000"/>
              </a:lnSpc>
              <a:spcBef>
                <a:spcPts val="0"/>
              </a:spcBef>
              <a:spcAft>
                <a:spcPts val="0"/>
              </a:spcAft>
              <a:buSzPts val="1800"/>
              <a:buNone/>
            </a:pPr>
            <a:r>
              <a:rPr lang="fr-FR" dirty="0">
                <a:latin typeface="Montserrat"/>
                <a:ea typeface="Montserrat"/>
                <a:cs typeface="Montserrat"/>
                <a:sym typeface="Montserrat"/>
              </a:rPr>
              <a:t>Principes de navigation et UX design</a:t>
            </a:r>
          </a:p>
          <a:p>
            <a:pPr marL="63500" lvl="0" indent="0" algn="l" rtl="0">
              <a:lnSpc>
                <a:spcPct val="120000"/>
              </a:lnSpc>
              <a:spcBef>
                <a:spcPts val="0"/>
              </a:spcBef>
              <a:spcAft>
                <a:spcPts val="0"/>
              </a:spcAft>
              <a:buSzPts val="1800"/>
              <a:buNone/>
            </a:pPr>
            <a:r>
              <a:rPr lang="fr-FR" sz="1600" b="1" dirty="0">
                <a:latin typeface="Montserrat"/>
                <a:sym typeface="Montserrat"/>
              </a:rPr>
              <a:t>Navigation claire et cohérente </a:t>
            </a:r>
            <a:r>
              <a:rPr lang="fr-FR" sz="1600" dirty="0">
                <a:latin typeface="Montserrat"/>
                <a:sym typeface="Montserrat"/>
              </a:rPr>
              <a:t>: Utilisez un menu de navigation simple, avec des libellés explicites qui reflètent les différentes sections de votre portfolio (comme "À propos", "Projets", "Compétences", etc.). Assurez-vous que le menu est accessible depuis n'importe quelle page.</a:t>
            </a:r>
          </a:p>
          <a:p>
            <a:pPr marL="63500" lvl="0" indent="0" algn="l" rtl="0">
              <a:lnSpc>
                <a:spcPct val="120000"/>
              </a:lnSpc>
              <a:spcBef>
                <a:spcPts val="0"/>
              </a:spcBef>
              <a:spcAft>
                <a:spcPts val="0"/>
              </a:spcAft>
              <a:buSzPts val="1800"/>
              <a:buNone/>
            </a:pPr>
            <a:r>
              <a:rPr lang="fr-FR" sz="1600" b="1" dirty="0">
                <a:latin typeface="Montserrat"/>
              </a:rPr>
              <a:t>Chargement rapide </a:t>
            </a:r>
            <a:r>
              <a:rPr lang="fr-FR" sz="1600" dirty="0">
                <a:latin typeface="Montserrat"/>
              </a:rPr>
              <a:t>: Optimisez les images et les fichiers pour garantir que votre portfolio se charge rapidement. Un temps de chargement excessif peut faire fuir les utilisateurs.</a:t>
            </a:r>
          </a:p>
          <a:p>
            <a:pPr marL="63500" lvl="0" indent="0" algn="l" rtl="0">
              <a:lnSpc>
                <a:spcPct val="120000"/>
              </a:lnSpc>
              <a:spcBef>
                <a:spcPts val="0"/>
              </a:spcBef>
              <a:spcAft>
                <a:spcPts val="0"/>
              </a:spcAft>
              <a:buSzPts val="1800"/>
              <a:buNone/>
            </a:pPr>
            <a:r>
              <a:rPr lang="fr-FR" sz="1600" b="1" dirty="0">
                <a:latin typeface="Montserrat"/>
              </a:rPr>
              <a:t>Responsivité</a:t>
            </a:r>
            <a:r>
              <a:rPr lang="fr-FR" sz="1600" dirty="0">
                <a:latin typeface="Montserrat"/>
              </a:rPr>
              <a:t> : Assurez-vous que votre portfolio s'adapte à différentes tailles d'écran, y compris les ordinateurs de bureau, les tablettes et les smartphones, pour une expérience fluide sur tous les appareils.</a:t>
            </a:r>
          </a:p>
          <a:p>
            <a:pPr marL="63500" lvl="0" indent="0" algn="l" rtl="0">
              <a:lnSpc>
                <a:spcPct val="120000"/>
              </a:lnSpc>
              <a:spcBef>
                <a:spcPts val="0"/>
              </a:spcBef>
              <a:spcAft>
                <a:spcPts val="0"/>
              </a:spcAft>
              <a:buSzPts val="1800"/>
              <a:buNone/>
            </a:pPr>
            <a:r>
              <a:rPr lang="fr-FR" sz="1600" b="1" dirty="0">
                <a:latin typeface="Montserrat"/>
              </a:rPr>
              <a:t>Feedback instantané </a:t>
            </a:r>
            <a:r>
              <a:rPr lang="fr-FR" sz="1600" dirty="0">
                <a:latin typeface="Montserrat"/>
              </a:rPr>
              <a:t>: Offrez des retours immédiats lorsque l'utilisateur interagit avec des éléments (comme des effets de survol ou des confirmations de clic) pour lui indiquer que ses actions ont été prises en compte.</a:t>
            </a:r>
            <a:endParaRPr lang="fr-FR" sz="1600" dirty="0">
              <a:latin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Spécifications fonctionnelles</a:t>
            </a:r>
            <a:endParaRPr b="1" dirty="0">
              <a:latin typeface="Montserrat"/>
              <a:ea typeface="Montserrat"/>
              <a:cs typeface="Montserrat"/>
              <a:sym typeface="Montserrat"/>
            </a:endParaRPr>
          </a:p>
        </p:txBody>
      </p:sp>
      <p:sp>
        <p:nvSpPr>
          <p:cNvPr id="121" name="Google Shape;121;p19"/>
          <p:cNvSpPr txBox="1">
            <a:spLocks noGrp="1"/>
          </p:cNvSpPr>
          <p:nvPr>
            <p:ph type="body" idx="1"/>
          </p:nvPr>
        </p:nvSpPr>
        <p:spPr>
          <a:xfrm>
            <a:off x="838200" y="1325700"/>
            <a:ext cx="10515600" cy="505695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dk1"/>
              </a:buClr>
              <a:buSzPts val="2800"/>
              <a:buFont typeface="Montserrat"/>
              <a:buChar char="•"/>
            </a:pPr>
            <a:r>
              <a:rPr lang="fr-FR" sz="2000" dirty="0">
                <a:latin typeface="Montserrat" panose="00000500000000000000" pitchFamily="2" charset="0"/>
                <a:sym typeface="Montserrat"/>
              </a:rPr>
              <a:t>Liste des fonctionnalités qui vont être mises en place </a:t>
            </a:r>
            <a:endParaRPr sz="2000" dirty="0">
              <a:latin typeface="Montserrat" panose="00000500000000000000" pitchFamily="2" charset="0"/>
              <a:sym typeface="Montserrat"/>
            </a:endParaRPr>
          </a:p>
          <a:p>
            <a:pPr marL="685800" lvl="1" indent="-228600" algn="l" rtl="0">
              <a:lnSpc>
                <a:spcPct val="90000"/>
              </a:lnSpc>
              <a:spcBef>
                <a:spcPts val="1000"/>
              </a:spcBef>
              <a:spcAft>
                <a:spcPts val="0"/>
              </a:spcAft>
              <a:buSzPts val="1800"/>
              <a:buFont typeface="Montserrat"/>
              <a:buChar char="•"/>
            </a:pPr>
            <a:r>
              <a:rPr lang="fr-FR" sz="2000" dirty="0">
                <a:latin typeface="Montserrat" panose="00000500000000000000" pitchFamily="2" charset="0"/>
                <a:sym typeface="Montserrat"/>
              </a:rPr>
              <a:t>Prise en compte du besoin client et de ses potentielles évolutions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Présentation des projets</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Une galerie de projets avec :</a:t>
            </a:r>
          </a:p>
          <a:p>
            <a:pPr marL="265113" indent="0" algn="l">
              <a:spcBef>
                <a:spcPts val="0"/>
              </a:spcBef>
              <a:buNone/>
            </a:pP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Des descriptions détaillées.</a:t>
            </a:r>
          </a:p>
          <a:p>
            <a:pPr marL="265113" indent="0" algn="l">
              <a:spcBef>
                <a:spcPts val="0"/>
              </a:spcBef>
              <a:buNone/>
            </a:pP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Des visualisations de données claires.</a:t>
            </a:r>
          </a:p>
          <a:p>
            <a:pPr marL="265113" indent="0" algn="l">
              <a:spcBef>
                <a:spcPts val="0"/>
              </a:spcBef>
              <a:buNone/>
            </a:pP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Des liens vers des livrables ou des démonstrations en ligne.</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Blog ou section d'actualités</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Un espace pour partager mes recherches sur la veille technologique.</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Liens vers les réseaux sociaux</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Icônes et liens vers mes profils professionnels (LinkedIn, GitHub, etc.) pour faciliter la découverte de votre travail en ligne.</a:t>
            </a:r>
            <a:endParaRPr lang="fr-FR" sz="900" dirty="0">
              <a:solidFill>
                <a:srgbClr val="271A38"/>
              </a:solidFill>
              <a:latin typeface="Montserrat" panose="00000500000000000000" pitchFamily="2" charset="0"/>
              <a:ea typeface="Calibri" panose="020F0502020204030204" pitchFamily="34" charset="0"/>
              <a:cs typeface="Calibri" panose="020F0502020204030204" pitchFamily="34" charset="0"/>
            </a:endParaRPr>
          </a:p>
          <a:p>
            <a:pPr marL="265113" indent="0">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Accessibilité</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Des fonctionnalités qui tiennent compte des normes d'accessibilité, pour que votre portfolio soit utilisable par tous.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Analyse des besoins</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identifiez les compétences spécifiques qu'ils recherchent chez un analyste de données et adaptez votre portfolio pour répondre à ces attentes.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Mise à jour régulière</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a:t>
            </a:r>
            <a:r>
              <a:rPr lang="fr-FR" sz="900" dirty="0">
                <a:latin typeface="Montserrat" panose="00000500000000000000" pitchFamily="2" charset="0"/>
                <a:ea typeface="Calibri" panose="020F0502020204030204" pitchFamily="34" charset="0"/>
                <a:cs typeface="Calibri" panose="020F0502020204030204" pitchFamily="34" charset="0"/>
              </a:rPr>
              <a:t>Prévoir une fonctionnalité d'édition facile qui vous permettra d'ajouter de nouveaux projets ou de mettre à jour vos compétences au fil du temps.</a:t>
            </a:r>
          </a:p>
          <a:p>
            <a:pPr marL="265113" indent="0" algn="l">
              <a:spcBef>
                <a:spcPts val="0"/>
              </a:spcBef>
              <a:buNone/>
            </a:pPr>
            <a:r>
              <a:rPr lang="fr-FR" sz="900" b="1"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Feedback utilisateur</a:t>
            </a:r>
            <a:r>
              <a:rPr lang="fr-FR" sz="900" b="0" i="0" dirty="0">
                <a:solidFill>
                  <a:srgbClr val="271A38"/>
                </a:solidFill>
                <a:effectLst/>
                <a:latin typeface="Montserrat" panose="00000500000000000000" pitchFamily="2" charset="0"/>
                <a:ea typeface="Calibri" panose="020F0502020204030204" pitchFamily="34" charset="0"/>
                <a:cs typeface="Calibri" panose="020F0502020204030204" pitchFamily="34" charset="0"/>
              </a:rPr>
              <a:t> : Implémenter des mécanismes de retour (comme des sondages) pour recueillir les avis des utilisateurs sur leur expérience et ajuster le contenu en conséquence.</a:t>
            </a:r>
          </a:p>
          <a:p>
            <a:pPr marL="114300" indent="0" algn="l">
              <a:spcBef>
                <a:spcPts val="0"/>
              </a:spcBef>
              <a:buNone/>
            </a:pPr>
            <a:endParaRPr lang="fr-FR" sz="900" b="0" i="0" dirty="0">
              <a:solidFill>
                <a:srgbClr val="271A38"/>
              </a:solidFill>
              <a:effectLst/>
              <a:latin typeface="Montserrat" panose="00000500000000000000" pitchFamily="2" charset="0"/>
            </a:endParaRPr>
          </a:p>
          <a:p>
            <a:pPr marL="228600" indent="-228600">
              <a:buSzPts val="2800"/>
              <a:buFont typeface="Montserrat"/>
              <a:buChar char="•"/>
            </a:pPr>
            <a:r>
              <a:rPr lang="fr-FR" sz="2000" dirty="0">
                <a:latin typeface="Montserrat" panose="00000500000000000000" pitchFamily="2" charset="0"/>
                <a:sym typeface="Montserrat"/>
              </a:rPr>
              <a:t>Prise en compte de la législation française et européenne (RGPD)</a:t>
            </a:r>
            <a:endParaRPr sz="2000" dirty="0">
              <a:latin typeface="Montserrat" panose="00000500000000000000" pitchFamily="2" charset="0"/>
              <a:sym typeface="Montserrat"/>
            </a:endParaRPr>
          </a:p>
          <a:p>
            <a:pPr marL="228600" indent="0">
              <a:spcBef>
                <a:spcPts val="0"/>
              </a:spcBef>
              <a:buNone/>
            </a:pPr>
            <a:r>
              <a:rPr lang="fr-FR" sz="900" b="1" dirty="0">
                <a:latin typeface="Montserrat" panose="00000500000000000000" pitchFamily="2" charset="0"/>
              </a:rPr>
              <a:t>Consentement des utilisateurs </a:t>
            </a:r>
            <a:r>
              <a:rPr lang="fr-FR" sz="900" dirty="0">
                <a:latin typeface="Montserrat" panose="00000500000000000000" pitchFamily="2" charset="0"/>
              </a:rPr>
              <a:t>: Si vous collectez des données personnelles (comme des formulaires de contact), assurez-vous d'obtenir le consentement explicite des utilisateurs. Cela peut être fait par le biais d'une case à cocher pour accepter la collecte de leurs données.</a:t>
            </a:r>
          </a:p>
          <a:p>
            <a:pPr marL="228600" indent="0">
              <a:spcBef>
                <a:spcPts val="0"/>
              </a:spcBef>
              <a:buNone/>
            </a:pPr>
            <a:r>
              <a:rPr lang="fr-FR" sz="900" b="1" dirty="0">
                <a:latin typeface="Montserrat" panose="00000500000000000000" pitchFamily="2" charset="0"/>
              </a:rPr>
              <a:t>Politique de confidentialité </a:t>
            </a:r>
            <a:r>
              <a:rPr lang="fr-FR" sz="900" dirty="0">
                <a:latin typeface="Montserrat" panose="00000500000000000000" pitchFamily="2" charset="0"/>
              </a:rPr>
              <a:t>: Rédigez une politique de confidentialité claire expliquant quelles données vous collectez, comment elles seront utilisées, qui y a accès, et comment les utilisateurs peuvent exercer leurs droits. Cette politique doit être facilement accessible sur votre site.</a:t>
            </a:r>
          </a:p>
          <a:p>
            <a:pPr marL="228600" indent="0">
              <a:spcBef>
                <a:spcPts val="0"/>
              </a:spcBef>
              <a:buNone/>
            </a:pPr>
            <a:r>
              <a:rPr lang="fr-FR" sz="900" b="1" dirty="0">
                <a:latin typeface="Montserrat" panose="00000500000000000000" pitchFamily="2" charset="0"/>
              </a:rPr>
              <a:t>Droit à l'information </a:t>
            </a:r>
            <a:r>
              <a:rPr lang="fr-FR" sz="900" dirty="0">
                <a:latin typeface="Montserrat" panose="00000500000000000000" pitchFamily="2" charset="0"/>
              </a:rPr>
              <a:t>: Informez les utilisateurs de leurs droits concernant leurs données personnelles, notamment le droit d'accès, de rectification, d'effacement, de limitation et de portabilité des données.</a:t>
            </a:r>
          </a:p>
          <a:p>
            <a:pPr marL="228600" indent="0">
              <a:spcBef>
                <a:spcPts val="0"/>
              </a:spcBef>
              <a:buNone/>
            </a:pPr>
            <a:r>
              <a:rPr lang="fr-FR" sz="900" b="1" dirty="0">
                <a:latin typeface="Montserrat" panose="00000500000000000000" pitchFamily="2" charset="0"/>
              </a:rPr>
              <a:t>Sécurisation des données </a:t>
            </a:r>
            <a:r>
              <a:rPr lang="fr-FR" sz="900" dirty="0">
                <a:latin typeface="Montserrat" panose="00000500000000000000" pitchFamily="2" charset="0"/>
              </a:rPr>
              <a:t>: Mettez en place des mesures de sécurité pour protéger les données personnelles que vous collectez, comme le chiffrement et des contrôles d'accès adéquats.</a:t>
            </a:r>
          </a:p>
          <a:p>
            <a:pPr marL="228600" indent="0">
              <a:spcBef>
                <a:spcPts val="0"/>
              </a:spcBef>
              <a:buNone/>
            </a:pPr>
            <a:r>
              <a:rPr lang="fr-FR" sz="900" b="1" dirty="0">
                <a:latin typeface="Montserrat" panose="00000500000000000000" pitchFamily="2" charset="0"/>
              </a:rPr>
              <a:t>Minimisation des données </a:t>
            </a:r>
            <a:r>
              <a:rPr lang="fr-FR" sz="900" dirty="0">
                <a:latin typeface="Montserrat" panose="00000500000000000000" pitchFamily="2" charset="0"/>
              </a:rPr>
              <a:t>: Ne collectez que les données essentielles nécessaires à la fonctionnalité de votre portfolio. Évitez de demander des informations superflues.</a:t>
            </a:r>
          </a:p>
          <a:p>
            <a:pPr marL="228600" indent="0">
              <a:spcBef>
                <a:spcPts val="0"/>
              </a:spcBef>
              <a:buNone/>
            </a:pPr>
            <a:r>
              <a:rPr lang="fr-FR" sz="900" b="1" dirty="0">
                <a:latin typeface="Montserrat" panose="00000500000000000000" pitchFamily="2" charset="0"/>
              </a:rPr>
              <a:t>Conservation des données </a:t>
            </a:r>
            <a:r>
              <a:rPr lang="fr-FR" sz="900" dirty="0">
                <a:latin typeface="Montserrat" panose="00000500000000000000" pitchFamily="2" charset="0"/>
              </a:rPr>
              <a:t>: Établissez des durées de conservation des données qui soient justifiées par des raisons spécifiques. Les données ne doivent pas être conservées plus longtemps que nécessaire.</a:t>
            </a:r>
          </a:p>
          <a:p>
            <a:pPr marL="228600" indent="0">
              <a:spcBef>
                <a:spcPts val="0"/>
              </a:spcBef>
              <a:buNone/>
            </a:pPr>
            <a:r>
              <a:rPr lang="fr-FR" sz="900" b="1" dirty="0">
                <a:latin typeface="Montserrat" panose="00000500000000000000" pitchFamily="2" charset="0"/>
              </a:rPr>
              <a:t>Cookies et traqueurs </a:t>
            </a:r>
            <a:r>
              <a:rPr lang="fr-FR" sz="900" dirty="0">
                <a:latin typeface="Montserrat" panose="00000500000000000000" pitchFamily="2" charset="0"/>
              </a:rPr>
              <a:t>: Si vous utilisez des cookies ou des traqueurs pour collecter des données, prévoyez une notification de cookies et une option pour que les utilisateurs acceptent ou refusent leur usage. Informez-les également des finalités de ces traitements.</a:t>
            </a:r>
          </a:p>
          <a:p>
            <a:pPr marL="228600" indent="0">
              <a:spcBef>
                <a:spcPts val="0"/>
              </a:spcBef>
              <a:buNone/>
            </a:pPr>
            <a:r>
              <a:rPr lang="fr-FR" sz="900" b="1" dirty="0">
                <a:latin typeface="Montserrat" panose="00000500000000000000" pitchFamily="2" charset="0"/>
              </a:rPr>
              <a:t>Transparence</a:t>
            </a:r>
            <a:r>
              <a:rPr lang="fr-FR" sz="900" dirty="0">
                <a:latin typeface="Montserrat" panose="00000500000000000000" pitchFamily="2" charset="0"/>
              </a:rPr>
              <a:t> : Soyez transparent sur le traitement des données en fournissant des informations simples et accessibles aux utilisateurs sur comment et pourquoi vous collectez leurs données.</a:t>
            </a:r>
            <a:endParaRPr sz="900" dirty="0">
              <a:latin typeface="Montserrat"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Contraintes et spécificités techniques et réglementaires</a:t>
            </a:r>
            <a:endParaRPr b="1">
              <a:latin typeface="Montserrat"/>
              <a:ea typeface="Montserrat"/>
              <a:cs typeface="Montserrat"/>
              <a:sym typeface="Montserrat"/>
            </a:endParaRPr>
          </a:p>
        </p:txBody>
      </p:sp>
      <p:sp>
        <p:nvSpPr>
          <p:cNvPr id="127" name="Google Shape;127;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Montserrat"/>
              <a:buChar char="•"/>
            </a:pPr>
            <a:r>
              <a:rPr lang="fr-FR" sz="2000" dirty="0">
                <a:latin typeface="+mj-lt"/>
                <a:ea typeface="Montserrat"/>
                <a:cs typeface="Montserrat"/>
                <a:sym typeface="Montserrat"/>
              </a:rPr>
              <a:t>Exemples de choix techniques pour le portfolio </a:t>
            </a:r>
            <a:endParaRPr sz="2000" dirty="0">
              <a:latin typeface="+mj-lt"/>
              <a:ea typeface="Montserrat"/>
              <a:cs typeface="Montserrat"/>
              <a:sym typeface="Montserrat"/>
            </a:endParaRPr>
          </a:p>
          <a:p>
            <a:pPr marL="685800" marR="0" lvl="1" indent="-228600" algn="l" rtl="0">
              <a:lnSpc>
                <a:spcPct val="90000"/>
              </a:lnSpc>
              <a:spcBef>
                <a:spcPts val="0"/>
              </a:spcBef>
              <a:spcAft>
                <a:spcPts val="0"/>
              </a:spcAft>
              <a:buSzPts val="1800"/>
              <a:buFont typeface="Montserrat"/>
              <a:buChar char="•"/>
            </a:pPr>
            <a:r>
              <a:rPr lang="fr-FR" sz="1600" dirty="0">
                <a:latin typeface="+mj-lt"/>
                <a:ea typeface="Montserrat"/>
                <a:cs typeface="Montserrat"/>
                <a:sym typeface="Montserrat"/>
              </a:rPr>
              <a:t>Nom de l'hébergeur et nom de domaine</a:t>
            </a:r>
          </a:p>
          <a:p>
            <a:pPr marL="457200" marR="0" lvl="1" indent="0" algn="l" rtl="0">
              <a:lnSpc>
                <a:spcPct val="90000"/>
              </a:lnSpc>
              <a:spcBef>
                <a:spcPts val="0"/>
              </a:spcBef>
              <a:spcAft>
                <a:spcPts val="0"/>
              </a:spcAft>
              <a:buSzPts val="1800"/>
              <a:buNone/>
            </a:pPr>
            <a:r>
              <a:rPr lang="fr-FR" sz="1600" dirty="0">
                <a:solidFill>
                  <a:srgbClr val="271A38"/>
                </a:solidFill>
                <a:latin typeface="+mj-lt"/>
                <a:sym typeface="Montserrat"/>
              </a:rPr>
              <a:t>Wordpress</a:t>
            </a:r>
          </a:p>
          <a:p>
            <a:pPr marL="457200" marR="0" lvl="1" indent="0" algn="l" rtl="0">
              <a:lnSpc>
                <a:spcPct val="90000"/>
              </a:lnSpc>
              <a:spcBef>
                <a:spcPts val="0"/>
              </a:spcBef>
              <a:spcAft>
                <a:spcPts val="0"/>
              </a:spcAft>
              <a:buSzPts val="1800"/>
              <a:buNone/>
            </a:pPr>
            <a:r>
              <a:rPr lang="fr-FR" sz="1600" dirty="0">
                <a:solidFill>
                  <a:srgbClr val="271A38"/>
                </a:solidFill>
                <a:latin typeface="+mj-lt"/>
                <a:sym typeface="Montserrat"/>
              </a:rPr>
              <a:t>portfolio48903.wordpress.com</a:t>
            </a:r>
            <a:endParaRPr sz="1600" dirty="0">
              <a:solidFill>
                <a:srgbClr val="271A38"/>
              </a:solidFill>
              <a:latin typeface="+mj-lt"/>
              <a:sym typeface="Montserrat"/>
            </a:endParaRPr>
          </a:p>
          <a:p>
            <a:pPr marL="685800" marR="0" lvl="1" indent="-228600" algn="l" rtl="0">
              <a:lnSpc>
                <a:spcPct val="90000"/>
              </a:lnSpc>
              <a:spcBef>
                <a:spcPts val="0"/>
              </a:spcBef>
              <a:spcAft>
                <a:spcPts val="0"/>
              </a:spcAft>
              <a:buSzPts val="1800"/>
              <a:buFont typeface="Montserrat"/>
              <a:buChar char="•"/>
            </a:pPr>
            <a:r>
              <a:rPr lang="fr-FR" sz="1600" dirty="0">
                <a:solidFill>
                  <a:srgbClr val="271A38"/>
                </a:solidFill>
                <a:latin typeface="+mj-lt"/>
                <a:sym typeface="Montserrat"/>
              </a:rPr>
              <a:t>Types d'appareils </a:t>
            </a:r>
            <a:r>
              <a:rPr lang="fr-FR" sz="1600" dirty="0">
                <a:latin typeface="+mj-lt"/>
                <a:ea typeface="Montserrat"/>
                <a:cs typeface="Montserrat"/>
                <a:sym typeface="Montserrat"/>
              </a:rPr>
              <a:t>et navigateurs compatibles</a:t>
            </a:r>
            <a:endParaRPr sz="1600" dirty="0">
              <a:latin typeface="+mj-lt"/>
              <a:ea typeface="Montserrat"/>
              <a:cs typeface="Montserrat"/>
              <a:sym typeface="Montserrat"/>
            </a:endParaRPr>
          </a:p>
          <a:p>
            <a:pPr marL="685800" marR="0" lvl="1" indent="-228600" algn="l" rtl="0">
              <a:lnSpc>
                <a:spcPct val="90000"/>
              </a:lnSpc>
              <a:spcBef>
                <a:spcPts val="0"/>
              </a:spcBef>
              <a:spcAft>
                <a:spcPts val="0"/>
              </a:spcAft>
              <a:buSzPts val="1800"/>
              <a:buFont typeface="Montserrat"/>
              <a:buChar char="•"/>
            </a:pPr>
            <a:r>
              <a:rPr lang="fr-FR" sz="1600" dirty="0">
                <a:latin typeface="+mj-lt"/>
                <a:ea typeface="Montserrat"/>
                <a:cs typeface="Montserrat"/>
                <a:sym typeface="Montserrat"/>
              </a:rPr>
              <a:t>CMS et extensions</a:t>
            </a:r>
          </a:p>
          <a:p>
            <a:pPr marL="457200" marR="0" lvl="1" indent="0" algn="l" rtl="0">
              <a:lnSpc>
                <a:spcPct val="90000"/>
              </a:lnSpc>
              <a:spcBef>
                <a:spcPts val="0"/>
              </a:spcBef>
              <a:spcAft>
                <a:spcPts val="0"/>
              </a:spcAft>
              <a:buSzPts val="1800"/>
              <a:buNone/>
            </a:pPr>
            <a:r>
              <a:rPr lang="fr-FR" sz="1600" dirty="0">
                <a:solidFill>
                  <a:srgbClr val="271A38"/>
                </a:solidFill>
                <a:latin typeface="+mj-lt"/>
                <a:sym typeface="Montserrat"/>
              </a:rPr>
              <a:t>Wordpress extensions utilisées </a:t>
            </a:r>
            <a:r>
              <a:rPr lang="fr-FR" sz="1600" dirty="0" err="1">
                <a:solidFill>
                  <a:srgbClr val="271A38"/>
                </a:solidFill>
                <a:latin typeface="+mj-lt"/>
                <a:sym typeface="Montserrat"/>
              </a:rPr>
              <a:t>elementor</a:t>
            </a:r>
            <a:r>
              <a:rPr lang="fr-FR" sz="1600" dirty="0">
                <a:solidFill>
                  <a:srgbClr val="271A38"/>
                </a:solidFill>
                <a:latin typeface="+mj-lt"/>
                <a:sym typeface="Montserrat"/>
              </a:rPr>
              <a:t>, contact </a:t>
            </a:r>
            <a:r>
              <a:rPr lang="fr-FR" sz="1600" dirty="0" err="1">
                <a:solidFill>
                  <a:srgbClr val="271A38"/>
                </a:solidFill>
                <a:latin typeface="+mj-lt"/>
                <a:sym typeface="Montserrat"/>
              </a:rPr>
              <a:t>form</a:t>
            </a:r>
            <a:r>
              <a:rPr lang="fr-FR" sz="1600" dirty="0">
                <a:solidFill>
                  <a:srgbClr val="271A38"/>
                </a:solidFill>
                <a:latin typeface="+mj-lt"/>
                <a:sym typeface="Montserrat"/>
              </a:rPr>
              <a:t> 7, WP super cache</a:t>
            </a:r>
            <a:endParaRPr sz="1600" dirty="0">
              <a:solidFill>
                <a:srgbClr val="271A38"/>
              </a:solidFill>
              <a:latin typeface="+mj-lt"/>
              <a:sym typeface="Montserrat"/>
            </a:endParaRPr>
          </a:p>
          <a:p>
            <a:pPr marL="342900">
              <a:lnSpc>
                <a:spcPts val="2250"/>
              </a:lnSpc>
              <a:spcBef>
                <a:spcPts val="0"/>
              </a:spcBef>
            </a:pPr>
            <a:r>
              <a:rPr lang="fr-FR" sz="2000" dirty="0">
                <a:latin typeface="+mj-lt"/>
                <a:ea typeface="Montserrat"/>
                <a:cs typeface="Montserrat"/>
                <a:sym typeface="Montserrat"/>
              </a:rPr>
              <a:t>Pratiques en sécurité et sauvegarde</a:t>
            </a:r>
          </a:p>
          <a:p>
            <a:pPr marL="447675" indent="0">
              <a:lnSpc>
                <a:spcPts val="2250"/>
              </a:lnSpc>
              <a:spcBef>
                <a:spcPts val="0"/>
              </a:spcBef>
              <a:buNone/>
            </a:pPr>
            <a:r>
              <a:rPr lang="fr-FR" sz="1600" b="1" dirty="0">
                <a:solidFill>
                  <a:srgbClr val="271A38"/>
                </a:solidFill>
                <a:latin typeface="+mj-lt"/>
              </a:rPr>
              <a:t>Sauvegardes régulières</a:t>
            </a:r>
            <a:r>
              <a:rPr lang="fr-FR" sz="1600" dirty="0">
                <a:solidFill>
                  <a:srgbClr val="271A38"/>
                </a:solidFill>
                <a:latin typeface="+mj-lt"/>
              </a:rPr>
              <a:t> : Planifiez des sauvegardes automatiques régulières de votre site afin de pouvoir restaurer vos données en cas de problème.</a:t>
            </a:r>
          </a:p>
          <a:p>
            <a:pPr marL="447675" indent="0">
              <a:lnSpc>
                <a:spcPts val="2250"/>
              </a:lnSpc>
              <a:spcBef>
                <a:spcPts val="0"/>
              </a:spcBef>
              <a:buNone/>
            </a:pPr>
            <a:r>
              <a:rPr lang="fr-FR" sz="1600" b="1" dirty="0">
                <a:solidFill>
                  <a:srgbClr val="271A38"/>
                </a:solidFill>
                <a:latin typeface="+mj-lt"/>
              </a:rPr>
              <a:t>Surveillance de l'activité</a:t>
            </a:r>
            <a:r>
              <a:rPr lang="fr-FR" sz="1600" dirty="0">
                <a:solidFill>
                  <a:srgbClr val="271A38"/>
                </a:solidFill>
                <a:latin typeface="+mj-lt"/>
              </a:rPr>
              <a:t> : Utilisez des outils pour suivre les tentatives de connexion suspectes et l'activité sur votre site.</a:t>
            </a:r>
          </a:p>
          <a:p>
            <a:pPr marL="447675" indent="0">
              <a:lnSpc>
                <a:spcPts val="2250"/>
              </a:lnSpc>
              <a:spcBef>
                <a:spcPts val="0"/>
              </a:spcBef>
              <a:buNone/>
            </a:pPr>
            <a:r>
              <a:rPr lang="fr-FR" sz="1600" b="1" dirty="0">
                <a:solidFill>
                  <a:srgbClr val="271A38"/>
                </a:solidFill>
                <a:latin typeface="+mj-lt"/>
              </a:rPr>
              <a:t>CAPTCHA</a:t>
            </a:r>
            <a:r>
              <a:rPr lang="fr-FR" sz="1600" dirty="0">
                <a:solidFill>
                  <a:srgbClr val="271A38"/>
                </a:solidFill>
                <a:latin typeface="+mj-lt"/>
              </a:rPr>
              <a:t> : Intégrez des CAPTCHA dans vos formulaires pour éviter les soumissions spam.</a:t>
            </a:r>
            <a:endParaRPr sz="1600" dirty="0">
              <a:latin typeface="+mj-lt"/>
              <a:ea typeface="Montserrat"/>
              <a:cs typeface="Montserrat"/>
              <a:sym typeface="Montserrat"/>
            </a:endParaRPr>
          </a:p>
          <a:p>
            <a:pPr marL="285750" lvl="1" indent="-285750">
              <a:spcBef>
                <a:spcPts val="1000"/>
              </a:spcBef>
            </a:pPr>
            <a:r>
              <a:rPr lang="fr-FR" sz="1600" dirty="0">
                <a:latin typeface="+mj-lt"/>
                <a:ea typeface="Montserrat"/>
                <a:cs typeface="Montserrat"/>
                <a:sym typeface="Montserrat"/>
              </a:rPr>
              <a:t>Respect du RGPD</a:t>
            </a:r>
            <a:endParaRPr sz="1600" dirty="0">
              <a:latin typeface="+mj-lt"/>
              <a:ea typeface="Montserrat"/>
              <a:cs typeface="Montserrat"/>
              <a:sym typeface="Montserrat"/>
            </a:endParaRPr>
          </a:p>
          <a:p>
            <a:pPr marL="447675" indent="0">
              <a:buNone/>
            </a:pPr>
            <a:r>
              <a:rPr lang="fr-FR" sz="1600" dirty="0">
                <a:solidFill>
                  <a:srgbClr val="271A38"/>
                </a:solidFill>
                <a:latin typeface="+mj-lt"/>
              </a:rPr>
              <a:t>Identification des données personnelles</a:t>
            </a:r>
          </a:p>
          <a:p>
            <a:pPr marL="447675" indent="0">
              <a:buNone/>
            </a:pPr>
            <a:r>
              <a:rPr lang="fr-FR" sz="1600" dirty="0">
                <a:solidFill>
                  <a:srgbClr val="271A38"/>
                </a:solidFill>
                <a:latin typeface="+mj-lt"/>
              </a:rPr>
              <a:t>Sécurisation des données</a:t>
            </a:r>
          </a:p>
          <a:p>
            <a:pPr marL="228600" indent="0">
              <a:buNone/>
            </a:pPr>
            <a:endParaRPr lang="fr-FR" b="1" i="0" dirty="0">
              <a:solidFill>
                <a:srgbClr val="271A38"/>
              </a:solidFill>
              <a:effectLst/>
              <a:latin typeface="+mj-lt"/>
            </a:endParaRPr>
          </a:p>
          <a:p>
            <a:pPr marL="228600" lvl="0" indent="0" algn="l" rtl="0">
              <a:lnSpc>
                <a:spcPct val="90000"/>
              </a:lnSpc>
              <a:spcBef>
                <a:spcPts val="1000"/>
              </a:spcBef>
              <a:spcAft>
                <a:spcPts val="0"/>
              </a:spcAft>
              <a:buSzPts val="1800"/>
              <a:buNone/>
            </a:pPr>
            <a:endParaRPr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(1)</a:t>
            </a:r>
            <a:endParaRPr b="1">
              <a:latin typeface="Montserrat"/>
              <a:ea typeface="Montserrat"/>
              <a:cs typeface="Montserrat"/>
              <a:sym typeface="Montserrat"/>
            </a:endParaRPr>
          </a:p>
        </p:txBody>
      </p:sp>
      <p:sp>
        <p:nvSpPr>
          <p:cNvPr id="133" name="Google Shape;13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Contraintes à prendre en compte : </a:t>
            </a:r>
            <a:endParaRPr dirty="0">
              <a:latin typeface="Montserrat"/>
              <a:ea typeface="Montserrat"/>
              <a:cs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temps :</a:t>
            </a:r>
            <a:r>
              <a:rPr lang="fr-FR" dirty="0">
                <a:latin typeface="Montserrat"/>
              </a:rPr>
              <a:t>Délai de livraison : </a:t>
            </a:r>
            <a:r>
              <a:rPr lang="fr-FR" sz="1700" b="1" dirty="0">
                <a:latin typeface="Montserrat"/>
              </a:rPr>
              <a:t>Fixez des dates limites pour chaque phase du projet </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budget : </a:t>
            </a:r>
            <a:r>
              <a:rPr lang="fr-FR" sz="1700" b="1" dirty="0">
                <a:latin typeface="Montserrat"/>
              </a:rPr>
              <a:t>Coûts alloués</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règles fournies par le client </a:t>
            </a:r>
            <a:r>
              <a:rPr lang="fr-FR" sz="1700" b="1" dirty="0">
                <a:latin typeface="Montserrat"/>
                <a:sym typeface="Montserrat"/>
              </a:rPr>
              <a:t>: </a:t>
            </a:r>
            <a:r>
              <a:rPr lang="fr-FR" sz="1700" b="1" dirty="0">
                <a:latin typeface="Montserrat"/>
              </a:rPr>
              <a:t>Exigences spécifiques</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chartes </a:t>
            </a:r>
            <a:r>
              <a:rPr lang="fr-FR" sz="1700" b="1" dirty="0">
                <a:latin typeface="Montserrat"/>
                <a:sym typeface="Montserrat"/>
              </a:rPr>
              <a:t>: </a:t>
            </a:r>
            <a:r>
              <a:rPr lang="fr-FR" sz="1700" b="1" dirty="0">
                <a:latin typeface="Montserrat"/>
              </a:rPr>
              <a:t>Charte graphique et de contenu</a:t>
            </a:r>
            <a:r>
              <a:rPr lang="fr-FR" sz="1700" b="1" dirty="0">
                <a:latin typeface="Montserrat"/>
                <a:sym typeface="Montserrat"/>
              </a:rPr>
              <a:t> </a:t>
            </a:r>
            <a:endParaRPr sz="1700" b="1" dirty="0">
              <a:latin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sym typeface="Montserrat"/>
              </a:rPr>
              <a:t>demandes particulières </a:t>
            </a:r>
            <a:r>
              <a:rPr lang="fr-FR" sz="1700" b="1" dirty="0">
                <a:latin typeface="Montserrat"/>
                <a:sym typeface="Montserrat"/>
              </a:rPr>
              <a:t>: </a:t>
            </a:r>
            <a:r>
              <a:rPr lang="fr-FR" sz="1700" b="1" dirty="0">
                <a:latin typeface="Montserrat"/>
              </a:rPr>
              <a:t>Fonctionnalités spécifiques</a:t>
            </a:r>
            <a:r>
              <a:rPr lang="fr-FR" sz="1700" b="1" dirty="0">
                <a:latin typeface="Montserrat"/>
                <a:sym typeface="Montserrat"/>
              </a:rPr>
              <a:t> </a:t>
            </a:r>
            <a:endParaRPr sz="1700" b="1" dirty="0">
              <a:latin typeface="Montserrat"/>
              <a:sym typeface="Montserrat"/>
            </a:endParaRPr>
          </a:p>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Référentiels qualité </a:t>
            </a:r>
            <a:r>
              <a:rPr lang="fr-FR" sz="1700" b="1" dirty="0">
                <a:latin typeface="Montserrat"/>
                <a:ea typeface="Montserrat"/>
                <a:cs typeface="Montserrat"/>
                <a:sym typeface="Montserrat"/>
              </a:rPr>
              <a:t>: </a:t>
            </a:r>
            <a:r>
              <a:rPr lang="fr-FR" sz="1700" b="1" dirty="0">
                <a:latin typeface="Montserrat"/>
                <a:sym typeface="Montserrat"/>
              </a:rPr>
              <a:t>Conformité aux standards</a:t>
            </a:r>
            <a:endParaRPr sz="1700" b="1" dirty="0">
              <a:latin typeface="Montserrat"/>
              <a:sym typeface="Montserrat"/>
            </a:endParaRPr>
          </a:p>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Modalités de recette : </a:t>
            </a:r>
            <a:r>
              <a:rPr lang="fr-FR" sz="1900" b="1" dirty="0">
                <a:latin typeface="Montserrat"/>
              </a:rPr>
              <a:t>Tests et validation</a:t>
            </a:r>
            <a:endParaRPr sz="1900" b="1" dirty="0">
              <a:latin typeface="Montserrat"/>
              <a:sym typeface="Montserrat"/>
            </a:endParaRPr>
          </a:p>
          <a:p>
            <a:pPr marL="0" lvl="0" indent="0" algn="l" rtl="0">
              <a:lnSpc>
                <a:spcPct val="150000"/>
              </a:lnSpc>
              <a:spcBef>
                <a:spcPts val="0"/>
              </a:spcBef>
              <a:spcAft>
                <a:spcPts val="0"/>
              </a:spcAft>
              <a:buNone/>
            </a:pPr>
            <a:endParaRPr dirty="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15272</TotalTime>
  <Words>1604</Words>
  <Application>Microsoft Office PowerPoint</Application>
  <PresentationFormat>Grand écran</PresentationFormat>
  <Paragraphs>127</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Wingdings</vt:lpstr>
      <vt:lpstr>Montserrat</vt:lpstr>
      <vt:lpstr>Calibri</vt:lpstr>
      <vt:lpstr>Arial</vt:lpstr>
      <vt:lpstr>Thème Office</vt:lpstr>
      <vt:lpstr>Cahier des charges</vt:lpstr>
      <vt:lpstr>Sommaire</vt:lpstr>
      <vt:lpstr>Présentation du projet</vt:lpstr>
      <vt:lpstr>Enjeux et objectifs</vt:lpstr>
      <vt:lpstr>Équipe projet</vt:lpstr>
      <vt:lpstr>Spécifications ergonomiques</vt:lpstr>
      <vt:lpstr>Spécifications fonctionnelles</vt:lpstr>
      <vt:lpstr>Contraintes et spécificités techniques et réglementaires</vt:lpstr>
      <vt:lpstr>Qualité et performance (1)</vt:lpstr>
      <vt:lpstr>Qualité et performance (2)</vt:lpstr>
      <vt:lpstr>Rétroplanning</vt:lpstr>
      <vt:lpstr>Devis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Olivier B PONS</dc:creator>
  <cp:lastModifiedBy>Olivier B PONS</cp:lastModifiedBy>
  <cp:revision>7</cp:revision>
  <dcterms:modified xsi:type="dcterms:W3CDTF">2025-02-14T14:14:14Z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2025-01-20T15:26:01Z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a180e89d-d030-430e-b1dd-670161678def</vt:lpwstr>
  </property>
  <property fmtid="{D5CDD505-2E9C-101B-9397-08002B2CF9AE}" pid="8" name="MSIP_Label_8ffbc0b8-e97b-47d1-beac-cb0955d66f3b_ContentBits">
    <vt:lpwstr>2</vt:lpwstr>
  </property>
  <property fmtid="{D5CDD505-2E9C-101B-9397-08002B2CF9AE}" pid="9" name="ClassificationContentMarkingFooterLocations">
    <vt:lpwstr>Thème Office:3</vt:lpwstr>
  </property>
  <property fmtid="{D5CDD505-2E9C-101B-9397-08002B2CF9AE}" pid="10" name="ClassificationContentMarkingFooterText">
    <vt:lpwstr>Classification : Internal</vt:lpwstr>
  </property>
</Properties>
</file>