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56" r:id="rId3"/>
    <p:sldId id="257" r:id="rId4"/>
    <p:sldId id="258" r:id="rId5"/>
    <p:sldId id="267" r:id="rId6"/>
    <p:sldId id="259" r:id="rId7"/>
    <p:sldId id="260" r:id="rId8"/>
    <p:sldId id="261" r:id="rId9"/>
    <p:sldId id="262" r:id="rId10"/>
    <p:sldId id="263" r:id="rId11"/>
    <p:sldId id="264"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695ED4-1839-48B3-9753-A47B45824F95}" v="7" dt="2024-06-06T15:21:41.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DC695ED4-1839-48B3-9753-A47B45824F95}"/>
    <pc:docChg chg="undo custSel addSld modSld sldOrd">
      <pc:chgData name="PONS Olivier" userId="24fc333b-d4e9-418c-9fc8-279920d65958" providerId="ADAL" clId="{DC695ED4-1839-48B3-9753-A47B45824F95}" dt="2024-06-06T15:23:02.695" v="1141" actId="255"/>
      <pc:docMkLst>
        <pc:docMk/>
      </pc:docMkLst>
      <pc:sldChg chg="modSp mod">
        <pc:chgData name="PONS Olivier" userId="24fc333b-d4e9-418c-9fc8-279920d65958" providerId="ADAL" clId="{DC695ED4-1839-48B3-9753-A47B45824F95}" dt="2024-06-06T14:42:46.141" v="1" actId="255"/>
        <pc:sldMkLst>
          <pc:docMk/>
          <pc:sldMk cId="124273643" sldId="256"/>
        </pc:sldMkLst>
        <pc:spChg chg="mod">
          <ac:chgData name="PONS Olivier" userId="24fc333b-d4e9-418c-9fc8-279920d65958" providerId="ADAL" clId="{DC695ED4-1839-48B3-9753-A47B45824F95}" dt="2024-06-06T14:42:46.141" v="1" actId="255"/>
          <ac:spMkLst>
            <pc:docMk/>
            <pc:sldMk cId="124273643" sldId="256"/>
            <ac:spMk id="9" creationId="{01E10762-DF51-58B5-C92F-5A6C94BA20C8}"/>
          </ac:spMkLst>
        </pc:spChg>
      </pc:sldChg>
      <pc:sldChg chg="addSp delSp modSp mod">
        <pc:chgData name="PONS Olivier" userId="24fc333b-d4e9-418c-9fc8-279920d65958" providerId="ADAL" clId="{DC695ED4-1839-48B3-9753-A47B45824F95}" dt="2024-06-06T15:20:07.879" v="1095" actId="108"/>
        <pc:sldMkLst>
          <pc:docMk/>
          <pc:sldMk cId="2984703491" sldId="258"/>
        </pc:sldMkLst>
        <pc:spChg chg="del">
          <ac:chgData name="PONS Olivier" userId="24fc333b-d4e9-418c-9fc8-279920d65958" providerId="ADAL" clId="{DC695ED4-1839-48B3-9753-A47B45824F95}" dt="2024-06-06T15:19:36.632" v="1091" actId="478"/>
          <ac:spMkLst>
            <pc:docMk/>
            <pc:sldMk cId="2984703491" sldId="258"/>
            <ac:spMk id="10" creationId="{F1CC3B29-F0E7-4C73-D783-44FD3D3BAE00}"/>
          </ac:spMkLst>
        </pc:spChg>
        <pc:spChg chg="add mod">
          <ac:chgData name="PONS Olivier" userId="24fc333b-d4e9-418c-9fc8-279920d65958" providerId="ADAL" clId="{DC695ED4-1839-48B3-9753-A47B45824F95}" dt="2024-06-06T15:20:07.879" v="1095" actId="108"/>
          <ac:spMkLst>
            <pc:docMk/>
            <pc:sldMk cId="2984703491" sldId="258"/>
            <ac:spMk id="14" creationId="{34AEA0EE-A94A-0BD9-7A69-14F40536E810}"/>
          </ac:spMkLst>
        </pc:spChg>
      </pc:sldChg>
      <pc:sldChg chg="modSp mod">
        <pc:chgData name="PONS Olivier" userId="24fc333b-d4e9-418c-9fc8-279920d65958" providerId="ADAL" clId="{DC695ED4-1839-48B3-9753-A47B45824F95}" dt="2024-06-06T15:23:02.695" v="1141" actId="255"/>
        <pc:sldMkLst>
          <pc:docMk/>
          <pc:sldMk cId="858568130" sldId="262"/>
        </pc:sldMkLst>
        <pc:spChg chg="mod">
          <ac:chgData name="PONS Olivier" userId="24fc333b-d4e9-418c-9fc8-279920d65958" providerId="ADAL" clId="{DC695ED4-1839-48B3-9753-A47B45824F95}" dt="2024-06-06T15:23:02.190" v="1140" actId="255"/>
          <ac:spMkLst>
            <pc:docMk/>
            <pc:sldMk cId="858568130" sldId="262"/>
            <ac:spMk id="5" creationId="{765AF3F9-6404-71F3-3FCF-CDC498A501B3}"/>
          </ac:spMkLst>
        </pc:spChg>
        <pc:spChg chg="mod">
          <ac:chgData name="PONS Olivier" userId="24fc333b-d4e9-418c-9fc8-279920d65958" providerId="ADAL" clId="{DC695ED4-1839-48B3-9753-A47B45824F95}" dt="2024-06-06T15:23:02.695" v="1141" actId="255"/>
          <ac:spMkLst>
            <pc:docMk/>
            <pc:sldMk cId="858568130" sldId="262"/>
            <ac:spMk id="7" creationId="{94DB84CC-7C08-441D-6E94-73FBF13736DF}"/>
          </ac:spMkLst>
        </pc:spChg>
        <pc:spChg chg="mod">
          <ac:chgData name="PONS Olivier" userId="24fc333b-d4e9-418c-9fc8-279920d65958" providerId="ADAL" clId="{DC695ED4-1839-48B3-9753-A47B45824F95}" dt="2024-06-06T15:23:02.695" v="1141" actId="255"/>
          <ac:spMkLst>
            <pc:docMk/>
            <pc:sldMk cId="858568130" sldId="262"/>
            <ac:spMk id="13" creationId="{680C97D6-C6A6-B104-B790-CB691BE03A96}"/>
          </ac:spMkLst>
        </pc:spChg>
        <pc:spChg chg="mod">
          <ac:chgData name="PONS Olivier" userId="24fc333b-d4e9-418c-9fc8-279920d65958" providerId="ADAL" clId="{DC695ED4-1839-48B3-9753-A47B45824F95}" dt="2024-06-06T15:23:02.695" v="1141" actId="255"/>
          <ac:spMkLst>
            <pc:docMk/>
            <pc:sldMk cId="858568130" sldId="262"/>
            <ac:spMk id="17" creationId="{7408B829-C90A-2318-82B5-8D998B91D0FE}"/>
          </ac:spMkLst>
        </pc:spChg>
        <pc:spChg chg="mod">
          <ac:chgData name="PONS Olivier" userId="24fc333b-d4e9-418c-9fc8-279920d65958" providerId="ADAL" clId="{DC695ED4-1839-48B3-9753-A47B45824F95}" dt="2024-06-06T15:23:02.695" v="1141" actId="255"/>
          <ac:spMkLst>
            <pc:docMk/>
            <pc:sldMk cId="858568130" sldId="262"/>
            <ac:spMk id="19" creationId="{0CDC4045-CAF3-CCA9-0277-1232FB76F6CA}"/>
          </ac:spMkLst>
        </pc:spChg>
      </pc:sldChg>
      <pc:sldChg chg="addSp delSp modSp new mod ord">
        <pc:chgData name="PONS Olivier" userId="24fc333b-d4e9-418c-9fc8-279920d65958" providerId="ADAL" clId="{DC695ED4-1839-48B3-9753-A47B45824F95}" dt="2024-06-06T15:15:35.788" v="1060" actId="313"/>
        <pc:sldMkLst>
          <pc:docMk/>
          <pc:sldMk cId="1389198006" sldId="266"/>
        </pc:sldMkLst>
        <pc:spChg chg="del mod">
          <ac:chgData name="PONS Olivier" userId="24fc333b-d4e9-418c-9fc8-279920d65958" providerId="ADAL" clId="{DC695ED4-1839-48B3-9753-A47B45824F95}" dt="2024-06-06T14:54:18.164" v="13" actId="478"/>
          <ac:spMkLst>
            <pc:docMk/>
            <pc:sldMk cId="1389198006" sldId="266"/>
            <ac:spMk id="2" creationId="{7AFB337F-03F8-58CE-D97F-0E3BFD8FF0FF}"/>
          </ac:spMkLst>
        </pc:spChg>
        <pc:spChg chg="mod">
          <ac:chgData name="PONS Olivier" userId="24fc333b-d4e9-418c-9fc8-279920d65958" providerId="ADAL" clId="{DC695ED4-1839-48B3-9753-A47B45824F95}" dt="2024-06-06T15:15:35.788" v="1060" actId="313"/>
          <ac:spMkLst>
            <pc:docMk/>
            <pc:sldMk cId="1389198006" sldId="266"/>
            <ac:spMk id="3" creationId="{C081200A-4C51-2A89-D7A8-B8DE3FB0AAE9}"/>
          </ac:spMkLst>
        </pc:spChg>
        <pc:spChg chg="add del mod">
          <ac:chgData name="PONS Olivier" userId="24fc333b-d4e9-418c-9fc8-279920d65958" providerId="ADAL" clId="{DC695ED4-1839-48B3-9753-A47B45824F95}" dt="2024-06-06T14:54:20.631" v="14" actId="478"/>
          <ac:spMkLst>
            <pc:docMk/>
            <pc:sldMk cId="1389198006" sldId="266"/>
            <ac:spMk id="7" creationId="{1F553835-232D-2B72-6AFE-A5EB3B5593FF}"/>
          </ac:spMkLst>
        </pc:spChg>
      </pc:sldChg>
      <pc:sldChg chg="addSp delSp modSp new mod ord">
        <pc:chgData name="PONS Olivier" userId="24fc333b-d4e9-418c-9fc8-279920d65958" providerId="ADAL" clId="{DC695ED4-1839-48B3-9753-A47B45824F95}" dt="2024-06-06T15:22:11.550" v="1133" actId="122"/>
        <pc:sldMkLst>
          <pc:docMk/>
          <pc:sldMk cId="2925168910" sldId="267"/>
        </pc:sldMkLst>
        <pc:spChg chg="del">
          <ac:chgData name="PONS Olivier" userId="24fc333b-d4e9-418c-9fc8-279920d65958" providerId="ADAL" clId="{DC695ED4-1839-48B3-9753-A47B45824F95}" dt="2024-06-06T15:05:46.959" v="720" actId="478"/>
          <ac:spMkLst>
            <pc:docMk/>
            <pc:sldMk cId="2925168910" sldId="267"/>
            <ac:spMk id="2" creationId="{FA169812-015B-C61F-D84A-8BF6A06CD87B}"/>
          </ac:spMkLst>
        </pc:spChg>
        <pc:spChg chg="del">
          <ac:chgData name="PONS Olivier" userId="24fc333b-d4e9-418c-9fc8-279920d65958" providerId="ADAL" clId="{DC695ED4-1839-48B3-9753-A47B45824F95}" dt="2024-06-06T15:05:45.953" v="719" actId="478"/>
          <ac:spMkLst>
            <pc:docMk/>
            <pc:sldMk cId="2925168910" sldId="267"/>
            <ac:spMk id="3" creationId="{1AA1C3E9-4E97-0DAC-A1F1-D30885F71583}"/>
          </ac:spMkLst>
        </pc:spChg>
        <pc:spChg chg="add mod">
          <ac:chgData name="PONS Olivier" userId="24fc333b-d4e9-418c-9fc8-279920d65958" providerId="ADAL" clId="{DC695ED4-1839-48B3-9753-A47B45824F95}" dt="2024-06-06T15:22:11.550" v="1133" actId="122"/>
          <ac:spMkLst>
            <pc:docMk/>
            <pc:sldMk cId="2925168910" sldId="267"/>
            <ac:spMk id="11" creationId="{06279062-7A75-3A72-EA78-DB9E25432680}"/>
          </ac:spMkLst>
        </pc:spChg>
        <pc:picChg chg="add mod">
          <ac:chgData name="PONS Olivier" userId="24fc333b-d4e9-418c-9fc8-279920d65958" providerId="ADAL" clId="{DC695ED4-1839-48B3-9753-A47B45824F95}" dt="2024-06-06T15:20:59.878" v="1104" actId="14100"/>
          <ac:picMkLst>
            <pc:docMk/>
            <pc:sldMk cId="2925168910" sldId="267"/>
            <ac:picMk id="7" creationId="{F914D691-9C3A-9C72-2DD8-7BF5CA92CD83}"/>
          </ac:picMkLst>
        </pc:picChg>
        <pc:picChg chg="add mod">
          <ac:chgData name="PONS Olivier" userId="24fc333b-d4e9-418c-9fc8-279920d65958" providerId="ADAL" clId="{DC695ED4-1839-48B3-9753-A47B45824F95}" dt="2024-06-06T15:20:48.196" v="1101" actId="14100"/>
          <ac:picMkLst>
            <pc:docMk/>
            <pc:sldMk cId="2925168910" sldId="267"/>
            <ac:picMk id="9" creationId="{4A640347-BD44-1A70-E4D6-7642A5D13D53}"/>
          </ac:picMkLst>
        </pc:picChg>
        <pc:picChg chg="add mod">
          <ac:chgData name="PONS Olivier" userId="24fc333b-d4e9-418c-9fc8-279920d65958" providerId="ADAL" clId="{DC695ED4-1839-48B3-9753-A47B45824F95}" dt="2024-06-06T15:21:20.670" v="1105"/>
          <ac:picMkLst>
            <pc:docMk/>
            <pc:sldMk cId="2925168910" sldId="267"/>
            <ac:picMk id="10" creationId="{F01E30DE-29E8-8A40-7B89-AF84A1CCA1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51A3A-244D-4175-9E4F-B1D1EC1736AC}" type="datetimeFigureOut">
              <a:rPr lang="fr-FR" smtClean="0"/>
              <a:t>06/06/2024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8DE8-8DEF-46D8-B466-B4720038CCA8}" type="slidenum">
              <a:rPr lang="fr-FR" smtClean="0"/>
              <a:t>‹N°›</a:t>
            </a:fld>
            <a:endParaRPr lang="fr-FR"/>
          </a:p>
        </p:txBody>
      </p:sp>
    </p:spTree>
    <p:extLst>
      <p:ext uri="{BB962C8B-B14F-4D97-AF65-F5344CB8AC3E}">
        <p14:creationId xmlns:p14="http://schemas.microsoft.com/office/powerpoint/2010/main" val="24659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56BC2-DC36-7983-9235-05E2479483E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7EC6313-04E3-CC8D-04A4-2D3975CBA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087D00-AB00-84EF-45D2-2E5B6107B53C}"/>
              </a:ext>
            </a:extLst>
          </p:cNvPr>
          <p:cNvSpPr>
            <a:spLocks noGrp="1"/>
          </p:cNvSpPr>
          <p:nvPr>
            <p:ph type="dt" sz="half" idx="10"/>
          </p:nvPr>
        </p:nvSpPr>
        <p:spPr/>
        <p:txBody>
          <a:bodyPr/>
          <a:lstStyle/>
          <a:p>
            <a:fld id="{8B1D9A31-9580-40B0-9C84-05843DD9F4F0}" type="datetime1">
              <a:rPr lang="fr-FR" smtClean="0"/>
              <a:t>06/06/2024</a:t>
            </a:fld>
            <a:endParaRPr lang="fr-FR"/>
          </a:p>
        </p:txBody>
      </p:sp>
      <p:sp>
        <p:nvSpPr>
          <p:cNvPr id="5" name="Espace réservé du pied de page 4">
            <a:extLst>
              <a:ext uri="{FF2B5EF4-FFF2-40B4-BE49-F238E27FC236}">
                <a16:creationId xmlns:a16="http://schemas.microsoft.com/office/drawing/2014/main" id="{5DDC8FCB-6523-0242-5AE7-36EEB4F145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CEBA58-57ED-C2C3-CA50-3C856FE32831}"/>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404894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8A1F3-168E-897F-AFBA-F502A094A54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2DDC78A-4B22-F2E3-947A-BBC14534340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7F8D76-9F7E-52D5-60EF-FE8DB7DC0191}"/>
              </a:ext>
            </a:extLst>
          </p:cNvPr>
          <p:cNvSpPr>
            <a:spLocks noGrp="1"/>
          </p:cNvSpPr>
          <p:nvPr>
            <p:ph type="dt" sz="half" idx="10"/>
          </p:nvPr>
        </p:nvSpPr>
        <p:spPr/>
        <p:txBody>
          <a:bodyPr/>
          <a:lstStyle/>
          <a:p>
            <a:fld id="{A0C8733D-4E93-474A-AC9B-A3CF1AC0AA97}" type="datetime1">
              <a:rPr lang="fr-FR" smtClean="0"/>
              <a:t>06/06/2024</a:t>
            </a:fld>
            <a:endParaRPr lang="fr-FR"/>
          </a:p>
        </p:txBody>
      </p:sp>
      <p:sp>
        <p:nvSpPr>
          <p:cNvPr id="5" name="Espace réservé du pied de page 4">
            <a:extLst>
              <a:ext uri="{FF2B5EF4-FFF2-40B4-BE49-F238E27FC236}">
                <a16:creationId xmlns:a16="http://schemas.microsoft.com/office/drawing/2014/main" id="{EA56E34F-105D-6FC5-BF95-0680E601D3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625C12-09EC-E0B2-1BB7-4DA0FC08C128}"/>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25600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A53FB6F-384A-6693-4BC1-A06D14F96E5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434DF55-F142-C0B1-4BAF-81BE08D5C09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2D782B-D1BA-5D24-C9AE-41D973A211F7}"/>
              </a:ext>
            </a:extLst>
          </p:cNvPr>
          <p:cNvSpPr>
            <a:spLocks noGrp="1"/>
          </p:cNvSpPr>
          <p:nvPr>
            <p:ph type="dt" sz="half" idx="10"/>
          </p:nvPr>
        </p:nvSpPr>
        <p:spPr/>
        <p:txBody>
          <a:bodyPr/>
          <a:lstStyle/>
          <a:p>
            <a:fld id="{5DA06E3D-B1A4-40C5-B929-BD5D23BF48C1}" type="datetime1">
              <a:rPr lang="fr-FR" smtClean="0"/>
              <a:t>06/06/2024</a:t>
            </a:fld>
            <a:endParaRPr lang="fr-FR"/>
          </a:p>
        </p:txBody>
      </p:sp>
      <p:sp>
        <p:nvSpPr>
          <p:cNvPr id="5" name="Espace réservé du pied de page 4">
            <a:extLst>
              <a:ext uri="{FF2B5EF4-FFF2-40B4-BE49-F238E27FC236}">
                <a16:creationId xmlns:a16="http://schemas.microsoft.com/office/drawing/2014/main" id="{360B07B4-F3F0-CB60-618B-0F91B3888E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75CEE3-C17C-0D20-1F16-2DE75DEAFD7C}"/>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120867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74FA6-6BDE-B6D5-E401-605340EA2F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42E7A2-8B6D-F761-37BB-6261C66CCFF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1FF22D-F7C7-BF76-A261-4D42A2F1B16D}"/>
              </a:ext>
            </a:extLst>
          </p:cNvPr>
          <p:cNvSpPr>
            <a:spLocks noGrp="1"/>
          </p:cNvSpPr>
          <p:nvPr>
            <p:ph type="dt" sz="half" idx="10"/>
          </p:nvPr>
        </p:nvSpPr>
        <p:spPr/>
        <p:txBody>
          <a:bodyPr/>
          <a:lstStyle/>
          <a:p>
            <a:fld id="{19006CED-6693-40CC-9D2C-B83B5CB666D0}" type="datetime1">
              <a:rPr lang="fr-FR" smtClean="0"/>
              <a:t>06/06/2024</a:t>
            </a:fld>
            <a:endParaRPr lang="fr-FR"/>
          </a:p>
        </p:txBody>
      </p:sp>
      <p:sp>
        <p:nvSpPr>
          <p:cNvPr id="5" name="Espace réservé du pied de page 4">
            <a:extLst>
              <a:ext uri="{FF2B5EF4-FFF2-40B4-BE49-F238E27FC236}">
                <a16:creationId xmlns:a16="http://schemas.microsoft.com/office/drawing/2014/main" id="{E9A9333A-B97B-DF62-0644-42895B03A5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F9741E-FDB7-E7BC-F72E-6174CEAB4C16}"/>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32082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A71B33-3745-7347-D4D0-0E19653D48E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A3405D6-6414-9C9C-4F0B-CA77D1F2F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43C6F3-B415-E350-6B7F-AFA0B8AF6620}"/>
              </a:ext>
            </a:extLst>
          </p:cNvPr>
          <p:cNvSpPr>
            <a:spLocks noGrp="1"/>
          </p:cNvSpPr>
          <p:nvPr>
            <p:ph type="dt" sz="half" idx="10"/>
          </p:nvPr>
        </p:nvSpPr>
        <p:spPr/>
        <p:txBody>
          <a:bodyPr/>
          <a:lstStyle/>
          <a:p>
            <a:fld id="{3CE278E6-5C5F-4FD8-8EF6-26A2351EB56F}" type="datetime1">
              <a:rPr lang="fr-FR" smtClean="0"/>
              <a:t>06/06/2024</a:t>
            </a:fld>
            <a:endParaRPr lang="fr-FR"/>
          </a:p>
        </p:txBody>
      </p:sp>
      <p:sp>
        <p:nvSpPr>
          <p:cNvPr id="5" name="Espace réservé du pied de page 4">
            <a:extLst>
              <a:ext uri="{FF2B5EF4-FFF2-40B4-BE49-F238E27FC236}">
                <a16:creationId xmlns:a16="http://schemas.microsoft.com/office/drawing/2014/main" id="{B6DFF502-E179-E85F-13B6-7DC8773AF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496A7A-78D3-7108-5A53-29BE59F7B059}"/>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17885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7ED25-DBCD-F8C9-ED26-79D6547857B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26D1A8-83B2-8B8A-5998-A904A55DAF5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F6DA77F-4838-B7D4-0C2A-1634846F06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8F1FBD-BAEC-8D24-A3F2-A7CDF35D3A77}"/>
              </a:ext>
            </a:extLst>
          </p:cNvPr>
          <p:cNvSpPr>
            <a:spLocks noGrp="1"/>
          </p:cNvSpPr>
          <p:nvPr>
            <p:ph type="dt" sz="half" idx="10"/>
          </p:nvPr>
        </p:nvSpPr>
        <p:spPr/>
        <p:txBody>
          <a:bodyPr/>
          <a:lstStyle/>
          <a:p>
            <a:fld id="{99A0165E-C94B-4491-A7BC-DC3E1F0F3D00}" type="datetime1">
              <a:rPr lang="fr-FR" smtClean="0"/>
              <a:t>06/06/2024</a:t>
            </a:fld>
            <a:endParaRPr lang="fr-FR"/>
          </a:p>
        </p:txBody>
      </p:sp>
      <p:sp>
        <p:nvSpPr>
          <p:cNvPr id="6" name="Espace réservé du pied de page 5">
            <a:extLst>
              <a:ext uri="{FF2B5EF4-FFF2-40B4-BE49-F238E27FC236}">
                <a16:creationId xmlns:a16="http://schemas.microsoft.com/office/drawing/2014/main" id="{33D602C1-46A1-720E-8E30-54A06204185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36A1405-566A-A315-3C54-05236BCFC8A2}"/>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378779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AE350-6988-AB89-BF9B-ED402E1585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89DED0-739D-534A-7E7D-0A8CFD715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685EB72-8EEF-D8C0-6B2E-1269BF4A57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919B20-E536-8BB4-3169-D25DA3758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DA164AD-ABBC-FDC0-F73A-439C0A33977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D7E478D-D1E1-5E8A-F806-BD3786448D06}"/>
              </a:ext>
            </a:extLst>
          </p:cNvPr>
          <p:cNvSpPr>
            <a:spLocks noGrp="1"/>
          </p:cNvSpPr>
          <p:nvPr>
            <p:ph type="dt" sz="half" idx="10"/>
          </p:nvPr>
        </p:nvSpPr>
        <p:spPr/>
        <p:txBody>
          <a:bodyPr/>
          <a:lstStyle/>
          <a:p>
            <a:fld id="{28AE0056-9D2C-47D5-9574-3F16D698D503}" type="datetime1">
              <a:rPr lang="fr-FR" smtClean="0"/>
              <a:t>06/06/2024</a:t>
            </a:fld>
            <a:endParaRPr lang="fr-FR"/>
          </a:p>
        </p:txBody>
      </p:sp>
      <p:sp>
        <p:nvSpPr>
          <p:cNvPr id="8" name="Espace réservé du pied de page 7">
            <a:extLst>
              <a:ext uri="{FF2B5EF4-FFF2-40B4-BE49-F238E27FC236}">
                <a16:creationId xmlns:a16="http://schemas.microsoft.com/office/drawing/2014/main" id="{68EB165B-9BB6-C7C7-791D-700C4595B6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684AA94-8948-4D84-1D4D-4A7F944E97A2}"/>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121109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7695B-9BB5-BC2E-467F-609E296EC5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3814C5-AFAA-4D75-F19E-5C1316DA0A58}"/>
              </a:ext>
            </a:extLst>
          </p:cNvPr>
          <p:cNvSpPr>
            <a:spLocks noGrp="1"/>
          </p:cNvSpPr>
          <p:nvPr>
            <p:ph type="dt" sz="half" idx="10"/>
          </p:nvPr>
        </p:nvSpPr>
        <p:spPr/>
        <p:txBody>
          <a:bodyPr/>
          <a:lstStyle/>
          <a:p>
            <a:fld id="{159A7A41-085B-4228-8ABA-8FFBA215F79B}" type="datetime1">
              <a:rPr lang="fr-FR" smtClean="0"/>
              <a:t>06/06/2024</a:t>
            </a:fld>
            <a:endParaRPr lang="fr-FR"/>
          </a:p>
        </p:txBody>
      </p:sp>
      <p:sp>
        <p:nvSpPr>
          <p:cNvPr id="4" name="Espace réservé du pied de page 3">
            <a:extLst>
              <a:ext uri="{FF2B5EF4-FFF2-40B4-BE49-F238E27FC236}">
                <a16:creationId xmlns:a16="http://schemas.microsoft.com/office/drawing/2014/main" id="{5C75C1F0-8904-6317-F4D9-F4633775C5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46F017C-ABB2-3F92-6660-1132E534D53D}"/>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107549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79FD60E-F8E1-D22C-474E-0782D12330FA}"/>
              </a:ext>
            </a:extLst>
          </p:cNvPr>
          <p:cNvSpPr>
            <a:spLocks noGrp="1"/>
          </p:cNvSpPr>
          <p:nvPr>
            <p:ph type="dt" sz="half" idx="10"/>
          </p:nvPr>
        </p:nvSpPr>
        <p:spPr/>
        <p:txBody>
          <a:bodyPr/>
          <a:lstStyle/>
          <a:p>
            <a:fld id="{B0A80D15-A790-4E63-8DE1-2BDE1F600F45}" type="datetime1">
              <a:rPr lang="fr-FR" smtClean="0"/>
              <a:t>06/06/2024</a:t>
            </a:fld>
            <a:endParaRPr lang="fr-FR"/>
          </a:p>
        </p:txBody>
      </p:sp>
      <p:sp>
        <p:nvSpPr>
          <p:cNvPr id="3" name="Espace réservé du pied de page 2">
            <a:extLst>
              <a:ext uri="{FF2B5EF4-FFF2-40B4-BE49-F238E27FC236}">
                <a16:creationId xmlns:a16="http://schemas.microsoft.com/office/drawing/2014/main" id="{8B6FF2F8-7DAE-141C-2CB5-3A960A95E36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826631B-46DC-81F8-BC15-66B9C9AAF1A6}"/>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152241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BCAB8-D92C-712C-84B8-85DE02146BA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067AD1-3DE8-6830-3F2A-5B420BA48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70F14B7-425E-2CA1-AAF3-4A4D63FD2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86727D-EF4C-6F5E-2D85-459716492537}"/>
              </a:ext>
            </a:extLst>
          </p:cNvPr>
          <p:cNvSpPr>
            <a:spLocks noGrp="1"/>
          </p:cNvSpPr>
          <p:nvPr>
            <p:ph type="dt" sz="half" idx="10"/>
          </p:nvPr>
        </p:nvSpPr>
        <p:spPr/>
        <p:txBody>
          <a:bodyPr/>
          <a:lstStyle/>
          <a:p>
            <a:fld id="{99435242-EBD9-4C37-8CEB-CBA8BF7B5EFB}" type="datetime1">
              <a:rPr lang="fr-FR" smtClean="0"/>
              <a:t>06/06/2024</a:t>
            </a:fld>
            <a:endParaRPr lang="fr-FR"/>
          </a:p>
        </p:txBody>
      </p:sp>
      <p:sp>
        <p:nvSpPr>
          <p:cNvPr id="6" name="Espace réservé du pied de page 5">
            <a:extLst>
              <a:ext uri="{FF2B5EF4-FFF2-40B4-BE49-F238E27FC236}">
                <a16:creationId xmlns:a16="http://schemas.microsoft.com/office/drawing/2014/main" id="{E5091DFD-D16B-9380-ECAA-446BFE23A8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2D8834-8746-6D45-2679-515707EA9BA4}"/>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68317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76FEC-4BA2-DE2F-EEA8-5C4F2D5BFB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435C9F-AF00-8EA1-06A8-FF2352213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0EC632-B319-CD71-75CC-0E17A087B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8E897F-0E4D-4B9D-1C35-D4087401C76B}"/>
              </a:ext>
            </a:extLst>
          </p:cNvPr>
          <p:cNvSpPr>
            <a:spLocks noGrp="1"/>
          </p:cNvSpPr>
          <p:nvPr>
            <p:ph type="dt" sz="half" idx="10"/>
          </p:nvPr>
        </p:nvSpPr>
        <p:spPr/>
        <p:txBody>
          <a:bodyPr/>
          <a:lstStyle/>
          <a:p>
            <a:fld id="{10EF10D2-79FE-4A25-9BC9-433DCB6F3C2F}" type="datetime1">
              <a:rPr lang="fr-FR" smtClean="0"/>
              <a:t>06/06/2024</a:t>
            </a:fld>
            <a:endParaRPr lang="fr-FR"/>
          </a:p>
        </p:txBody>
      </p:sp>
      <p:sp>
        <p:nvSpPr>
          <p:cNvPr id="6" name="Espace réservé du pied de page 5">
            <a:extLst>
              <a:ext uri="{FF2B5EF4-FFF2-40B4-BE49-F238E27FC236}">
                <a16:creationId xmlns:a16="http://schemas.microsoft.com/office/drawing/2014/main" id="{5EBDF30A-3D0E-7560-7BBC-0B3EB37A49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29F124-0E3B-80D6-0E4E-C5BD6E440A2F}"/>
              </a:ext>
            </a:extLst>
          </p:cNvPr>
          <p:cNvSpPr>
            <a:spLocks noGrp="1"/>
          </p:cNvSpPr>
          <p:nvPr>
            <p:ph type="sldNum" sz="quarter" idx="12"/>
          </p:nvPr>
        </p:nvSpPr>
        <p:spPr/>
        <p:txBody>
          <a:bodyPr/>
          <a:lstStyle/>
          <a:p>
            <a:fld id="{5B51AE14-6F91-4996-BC62-EA2E5A00334D}" type="slidenum">
              <a:rPr lang="fr-FR" smtClean="0"/>
              <a:t>‹N°›</a:t>
            </a:fld>
            <a:endParaRPr lang="fr-FR"/>
          </a:p>
        </p:txBody>
      </p:sp>
    </p:spTree>
    <p:extLst>
      <p:ext uri="{BB962C8B-B14F-4D97-AF65-F5344CB8AC3E}">
        <p14:creationId xmlns:p14="http://schemas.microsoft.com/office/powerpoint/2010/main" val="344416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16E8E3-76A5-0955-E52A-D3CAED20D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6B5AD5A-722D-6BDA-CEBF-3D7283C40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3CA7FD-09A5-6F9F-B82A-9ABD081E7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DBCA9-4A0F-42E6-807C-8A58D5F52A2C}" type="datetime1">
              <a:rPr lang="fr-FR" smtClean="0"/>
              <a:t>06/06/2024</a:t>
            </a:fld>
            <a:endParaRPr lang="fr-FR"/>
          </a:p>
        </p:txBody>
      </p:sp>
      <p:sp>
        <p:nvSpPr>
          <p:cNvPr id="5" name="Espace réservé du pied de page 4">
            <a:extLst>
              <a:ext uri="{FF2B5EF4-FFF2-40B4-BE49-F238E27FC236}">
                <a16:creationId xmlns:a16="http://schemas.microsoft.com/office/drawing/2014/main" id="{35544C74-1AE5-6AF9-9E1A-C8A8E9FD3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F7C66CC-1F5B-E765-EB30-D0437E8E2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1AE14-6F91-4996-BC62-EA2E5A00334D}" type="slidenum">
              <a:rPr lang="fr-FR" smtClean="0"/>
              <a:t>‹N°›</a:t>
            </a:fld>
            <a:endParaRPr lang="fr-FR"/>
          </a:p>
        </p:txBody>
      </p:sp>
    </p:spTree>
    <p:extLst>
      <p:ext uri="{BB962C8B-B14F-4D97-AF65-F5344CB8AC3E}">
        <p14:creationId xmlns:p14="http://schemas.microsoft.com/office/powerpoint/2010/main" val="150655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081200A-4C51-2A89-D7A8-B8DE3FB0AAE9}"/>
              </a:ext>
            </a:extLst>
          </p:cNvPr>
          <p:cNvSpPr>
            <a:spLocks noGrp="1"/>
          </p:cNvSpPr>
          <p:nvPr>
            <p:ph idx="1"/>
          </p:nvPr>
        </p:nvSpPr>
        <p:spPr>
          <a:xfrm>
            <a:off x="942975" y="1198562"/>
            <a:ext cx="10515600" cy="5157788"/>
          </a:xfrm>
        </p:spPr>
        <p:txBody>
          <a:bodyPr>
            <a:normAutofit/>
          </a:bodyPr>
          <a:lstStyle/>
          <a:p>
            <a:r>
              <a:rPr lang="fr-FR" sz="2400" dirty="0"/>
              <a:t>La première étape du projet a été de compléter le dictionnaire de données, celui- ci référence les données qui seront présente dans les différentes tables, et de déterminer les différentes contraintes et clé des tables (voir slide 2).</a:t>
            </a:r>
          </a:p>
          <a:p>
            <a:r>
              <a:rPr lang="fr-FR" sz="2400" dirty="0"/>
              <a:t>L’étape suivante est de construire le schéma relationnel faisant apparaitre tous les champs de la base ainsi que les différents lien (voir slide 3), ce schéma permet de créer les requêtes de création des tables (slide 4).</a:t>
            </a:r>
          </a:p>
          <a:p>
            <a:r>
              <a:rPr lang="fr-FR" sz="2400" dirty="0"/>
              <a:t>L’étapes 3 est celui du choix du système SGBD, pour notre projet ce sera </a:t>
            </a:r>
            <a:r>
              <a:rPr lang="fr-FR" sz="2400" dirty="0" err="1"/>
              <a:t>PostGreSQL</a:t>
            </a:r>
            <a:r>
              <a:rPr lang="fr-FR" sz="2400" dirty="0"/>
              <a:t> 14, les tables ont été chargé en important les fichiers csv dans les tables, on peut voir le résultat sur le slide 5.</a:t>
            </a:r>
          </a:p>
          <a:p>
            <a:r>
              <a:rPr lang="fr-FR" sz="2400" dirty="0"/>
              <a:t>Les slides 6 à 8 sont des exemples de requêtes </a:t>
            </a:r>
            <a:r>
              <a:rPr lang="fr-FR" sz="2400" dirty="0" err="1"/>
              <a:t>sql</a:t>
            </a:r>
            <a:r>
              <a:rPr lang="fr-FR" sz="2400" dirty="0"/>
              <a:t> simple, permettant de tester le chargement des données et de se familiariser avec le langage SQL.</a:t>
            </a:r>
          </a:p>
          <a:p>
            <a:r>
              <a:rPr lang="fr-FR" sz="2400" dirty="0"/>
              <a:t>La dernière étape est une série de requêtes permettant d’aller plus loin dans l’utilisation du langage SQL .</a:t>
            </a:r>
          </a:p>
          <a:p>
            <a:endParaRPr lang="fr-FR" sz="2400" dirty="0"/>
          </a:p>
          <a:p>
            <a:endParaRPr lang="fr-FR" sz="2400" dirty="0"/>
          </a:p>
        </p:txBody>
      </p:sp>
      <p:sp>
        <p:nvSpPr>
          <p:cNvPr id="4" name="Espace réservé de la date 3">
            <a:extLst>
              <a:ext uri="{FF2B5EF4-FFF2-40B4-BE49-F238E27FC236}">
                <a16:creationId xmlns:a16="http://schemas.microsoft.com/office/drawing/2014/main" id="{32CAD10A-EEAF-F040-19CB-91FFB4DEE14E}"/>
              </a:ext>
            </a:extLst>
          </p:cNvPr>
          <p:cNvSpPr>
            <a:spLocks noGrp="1"/>
          </p:cNvSpPr>
          <p:nvPr>
            <p:ph type="dt" sz="half" idx="10"/>
          </p:nvPr>
        </p:nvSpPr>
        <p:spPr/>
        <p:txBody>
          <a:bodyPr/>
          <a:lstStyle/>
          <a:p>
            <a:fld id="{8F8056C6-9BD5-419E-8E23-38871DC72A42}" type="datetime1">
              <a:rPr lang="fr-FR" smtClean="0"/>
              <a:t>06/06/2024</a:t>
            </a:fld>
            <a:endParaRPr lang="fr-FR" dirty="0"/>
          </a:p>
        </p:txBody>
      </p:sp>
      <p:sp>
        <p:nvSpPr>
          <p:cNvPr id="5" name="Espace réservé du numéro de diapositive 4">
            <a:extLst>
              <a:ext uri="{FF2B5EF4-FFF2-40B4-BE49-F238E27FC236}">
                <a16:creationId xmlns:a16="http://schemas.microsoft.com/office/drawing/2014/main" id="{DC8EB62C-EB71-0272-096E-E1DDF27B4C9B}"/>
              </a:ext>
            </a:extLst>
          </p:cNvPr>
          <p:cNvSpPr>
            <a:spLocks noGrp="1"/>
          </p:cNvSpPr>
          <p:nvPr>
            <p:ph type="sldNum" sz="quarter" idx="12"/>
          </p:nvPr>
        </p:nvSpPr>
        <p:spPr/>
        <p:txBody>
          <a:bodyPr/>
          <a:lstStyle/>
          <a:p>
            <a:fld id="{5B51AE14-6F91-4996-BC62-EA2E5A00334D}" type="slidenum">
              <a:rPr lang="fr-FR" smtClean="0"/>
              <a:t>1</a:t>
            </a:fld>
            <a:endParaRPr lang="fr-FR"/>
          </a:p>
        </p:txBody>
      </p:sp>
    </p:spTree>
    <p:extLst>
      <p:ext uri="{BB962C8B-B14F-4D97-AF65-F5344CB8AC3E}">
        <p14:creationId xmlns:p14="http://schemas.microsoft.com/office/powerpoint/2010/main" val="138919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3079E48-3DE0-71D8-9B47-FC78EED39EB9}"/>
              </a:ext>
            </a:extLst>
          </p:cNvPr>
          <p:cNvSpPr txBox="1"/>
          <p:nvPr/>
        </p:nvSpPr>
        <p:spPr>
          <a:xfrm>
            <a:off x="385141" y="571356"/>
            <a:ext cx="2864955" cy="1200329"/>
          </a:xfrm>
          <a:prstGeom prst="rect">
            <a:avLst/>
          </a:prstGeom>
          <a:noFill/>
        </p:spPr>
        <p:txBody>
          <a:bodyPr wrap="square">
            <a:spAutoFit/>
          </a:bodyPr>
          <a:lstStyle/>
          <a:p>
            <a:pPr algn="l"/>
            <a:r>
              <a:rPr lang="fr-FR" b="0" i="0" dirty="0">
                <a:solidFill>
                  <a:srgbClr val="271A38"/>
                </a:solidFill>
                <a:effectLst/>
                <a:latin typeface="Inter"/>
              </a:rPr>
              <a:t>Requête 7 : Quel est le nombre de formule “</a:t>
            </a:r>
            <a:r>
              <a:rPr lang="fr-FR" b="0" i="0" dirty="0" err="1">
                <a:solidFill>
                  <a:srgbClr val="271A38"/>
                </a:solidFill>
                <a:effectLst/>
                <a:latin typeface="Inter"/>
              </a:rPr>
              <a:t>integral</a:t>
            </a:r>
            <a:r>
              <a:rPr lang="fr-FR" b="0" i="0" dirty="0">
                <a:solidFill>
                  <a:srgbClr val="271A38"/>
                </a:solidFill>
                <a:effectLst/>
                <a:latin typeface="Inter"/>
              </a:rPr>
              <a:t>” sur la région Pays de la Loire ?</a:t>
            </a:r>
          </a:p>
        </p:txBody>
      </p:sp>
      <p:sp>
        <p:nvSpPr>
          <p:cNvPr id="7" name="ZoneTexte 6">
            <a:extLst>
              <a:ext uri="{FF2B5EF4-FFF2-40B4-BE49-F238E27FC236}">
                <a16:creationId xmlns:a16="http://schemas.microsoft.com/office/drawing/2014/main" id="{5BF06B96-0D48-BC73-16C3-216A75215C87}"/>
              </a:ext>
            </a:extLst>
          </p:cNvPr>
          <p:cNvSpPr txBox="1"/>
          <p:nvPr/>
        </p:nvSpPr>
        <p:spPr>
          <a:xfrm>
            <a:off x="3456332" y="464620"/>
            <a:ext cx="6097656" cy="1754326"/>
          </a:xfrm>
          <a:prstGeom prst="rect">
            <a:avLst/>
          </a:prstGeom>
          <a:noFill/>
        </p:spPr>
        <p:txBody>
          <a:bodyPr wrap="square">
            <a:spAutoFit/>
          </a:bodyPr>
          <a:lstStyle/>
          <a:p>
            <a:r>
              <a:rPr lang="fr-FR" dirty="0"/>
              <a:t>SELECT count(</a:t>
            </a:r>
            <a:r>
              <a:rPr lang="fr-FR" dirty="0" err="1"/>
              <a:t>contrats.Formule</a:t>
            </a:r>
            <a:r>
              <a:rPr lang="fr-FR" dirty="0"/>
              <a:t>)</a:t>
            </a:r>
          </a:p>
          <a:p>
            <a:r>
              <a:rPr lang="fr-FR" dirty="0"/>
              <a:t>FROM contrats, </a:t>
            </a:r>
            <a:r>
              <a:rPr lang="fr-FR" dirty="0" err="1"/>
              <a:t>referentiel_geographique</a:t>
            </a:r>
            <a:endParaRPr lang="fr-FR" dirty="0"/>
          </a:p>
          <a:p>
            <a:r>
              <a:rPr lang="fr-FR" dirty="0"/>
              <a:t>WHERE </a:t>
            </a:r>
            <a:r>
              <a:rPr lang="fr-FR" dirty="0" err="1"/>
              <a:t>contrats.Code_dep_code_commune</a:t>
            </a:r>
            <a:r>
              <a:rPr lang="fr-FR" dirty="0"/>
              <a:t> = </a:t>
            </a:r>
            <a:r>
              <a:rPr lang="fr-FR" dirty="0" err="1"/>
              <a:t>referentiel_geographique.Code_dep_code_commune</a:t>
            </a:r>
            <a:endParaRPr lang="fr-FR" dirty="0"/>
          </a:p>
          <a:p>
            <a:r>
              <a:rPr lang="fr-FR" dirty="0"/>
              <a:t>AND </a:t>
            </a:r>
            <a:r>
              <a:rPr lang="fr-FR" dirty="0" err="1"/>
              <a:t>reg_nom</a:t>
            </a:r>
            <a:r>
              <a:rPr lang="fr-FR" dirty="0"/>
              <a:t> = 'Pays de la Loire'</a:t>
            </a:r>
          </a:p>
          <a:p>
            <a:r>
              <a:rPr lang="fr-FR" dirty="0"/>
              <a:t>AND formule = '</a:t>
            </a:r>
            <a:r>
              <a:rPr lang="fr-FR" dirty="0" err="1"/>
              <a:t>Integral</a:t>
            </a:r>
            <a:r>
              <a:rPr lang="fr-FR" dirty="0"/>
              <a:t>'</a:t>
            </a:r>
          </a:p>
        </p:txBody>
      </p:sp>
      <p:pic>
        <p:nvPicPr>
          <p:cNvPr id="9" name="Image 8">
            <a:extLst>
              <a:ext uri="{FF2B5EF4-FFF2-40B4-BE49-F238E27FC236}">
                <a16:creationId xmlns:a16="http://schemas.microsoft.com/office/drawing/2014/main" id="{385DB4BD-33D3-EE8D-FBB1-136DDD755158}"/>
              </a:ext>
            </a:extLst>
          </p:cNvPr>
          <p:cNvPicPr>
            <a:picLocks noChangeAspect="1"/>
          </p:cNvPicPr>
          <p:nvPr/>
        </p:nvPicPr>
        <p:blipFill>
          <a:blip r:embed="rId2"/>
          <a:stretch>
            <a:fillRect/>
          </a:stretch>
        </p:blipFill>
        <p:spPr>
          <a:xfrm>
            <a:off x="9760224" y="684558"/>
            <a:ext cx="1076325" cy="657225"/>
          </a:xfrm>
          <a:prstGeom prst="rect">
            <a:avLst/>
          </a:prstGeom>
        </p:spPr>
      </p:pic>
      <p:sp>
        <p:nvSpPr>
          <p:cNvPr id="11" name="ZoneTexte 10">
            <a:extLst>
              <a:ext uri="{FF2B5EF4-FFF2-40B4-BE49-F238E27FC236}">
                <a16:creationId xmlns:a16="http://schemas.microsoft.com/office/drawing/2014/main" id="{3CD25F40-FFD8-8057-1A8C-F8E8D4325F01}"/>
              </a:ext>
            </a:extLst>
          </p:cNvPr>
          <p:cNvSpPr txBox="1"/>
          <p:nvPr/>
        </p:nvSpPr>
        <p:spPr>
          <a:xfrm>
            <a:off x="3456332" y="2413337"/>
            <a:ext cx="4604303" cy="2585323"/>
          </a:xfrm>
          <a:prstGeom prst="rect">
            <a:avLst/>
          </a:prstGeom>
          <a:noFill/>
        </p:spPr>
        <p:txBody>
          <a:bodyPr wrap="square">
            <a:spAutoFit/>
          </a:bodyPr>
          <a:lstStyle/>
          <a:p>
            <a:r>
              <a:rPr lang="fr-FR" dirty="0"/>
              <a:t>SELECT </a:t>
            </a:r>
            <a:r>
              <a:rPr lang="fr-FR" dirty="0" err="1"/>
              <a:t>contrats.contrat_id</a:t>
            </a:r>
            <a:r>
              <a:rPr lang="fr-FR" dirty="0"/>
              <a:t>, </a:t>
            </a:r>
            <a:r>
              <a:rPr lang="fr-FR" dirty="0" err="1"/>
              <a:t>contrats.type_contrat</a:t>
            </a:r>
            <a:r>
              <a:rPr lang="fr-FR" dirty="0"/>
              <a:t>, </a:t>
            </a:r>
            <a:r>
              <a:rPr lang="fr-FR" dirty="0" err="1"/>
              <a:t>contrats.formule</a:t>
            </a:r>
            <a:endParaRPr lang="fr-FR" dirty="0"/>
          </a:p>
          <a:p>
            <a:r>
              <a:rPr lang="fr-FR" dirty="0"/>
              <a:t>FROM contrats, </a:t>
            </a:r>
            <a:r>
              <a:rPr lang="fr-FR" dirty="0" err="1"/>
              <a:t>referentiel_geographique</a:t>
            </a:r>
            <a:endParaRPr lang="fr-FR" dirty="0"/>
          </a:p>
          <a:p>
            <a:r>
              <a:rPr lang="fr-FR" dirty="0"/>
              <a:t>WHERE </a:t>
            </a:r>
            <a:r>
              <a:rPr lang="fr-FR" dirty="0" err="1"/>
              <a:t>contrats.Code_dep_code_commune</a:t>
            </a:r>
            <a:r>
              <a:rPr lang="fr-FR" dirty="0"/>
              <a:t> = </a:t>
            </a:r>
            <a:r>
              <a:rPr lang="fr-FR" dirty="0" err="1"/>
              <a:t>referentiel_geographique.Code_dep_code_commune</a:t>
            </a:r>
            <a:endParaRPr lang="fr-FR" dirty="0"/>
          </a:p>
          <a:p>
            <a:r>
              <a:rPr lang="fr-FR" dirty="0"/>
              <a:t>AND </a:t>
            </a:r>
            <a:r>
              <a:rPr lang="fr-FR" dirty="0" err="1"/>
              <a:t>contrats.type_local</a:t>
            </a:r>
            <a:r>
              <a:rPr lang="fr-FR" dirty="0"/>
              <a:t> = 'Maison'</a:t>
            </a:r>
          </a:p>
          <a:p>
            <a:r>
              <a:rPr lang="fr-FR" dirty="0"/>
              <a:t>AND </a:t>
            </a:r>
            <a:r>
              <a:rPr lang="fr-FR" dirty="0" err="1"/>
              <a:t>referentiel_geographique.dep_code</a:t>
            </a:r>
            <a:r>
              <a:rPr lang="fr-FR" dirty="0"/>
              <a:t> like '%71%'</a:t>
            </a:r>
          </a:p>
        </p:txBody>
      </p:sp>
      <p:sp>
        <p:nvSpPr>
          <p:cNvPr id="13" name="ZoneTexte 12">
            <a:extLst>
              <a:ext uri="{FF2B5EF4-FFF2-40B4-BE49-F238E27FC236}">
                <a16:creationId xmlns:a16="http://schemas.microsoft.com/office/drawing/2014/main" id="{8D88CDC6-3299-528C-8E4E-1A0C67C1B26C}"/>
              </a:ext>
            </a:extLst>
          </p:cNvPr>
          <p:cNvSpPr txBox="1"/>
          <p:nvPr/>
        </p:nvSpPr>
        <p:spPr>
          <a:xfrm>
            <a:off x="534228" y="2438042"/>
            <a:ext cx="2328242" cy="1754326"/>
          </a:xfrm>
          <a:prstGeom prst="rect">
            <a:avLst/>
          </a:prstGeom>
          <a:noFill/>
        </p:spPr>
        <p:txBody>
          <a:bodyPr wrap="square">
            <a:spAutoFit/>
          </a:bodyPr>
          <a:lstStyle/>
          <a:p>
            <a:pPr algn="l"/>
            <a:r>
              <a:rPr lang="fr-FR" b="0" i="0" dirty="0">
                <a:solidFill>
                  <a:srgbClr val="271A38"/>
                </a:solidFill>
                <a:effectLst/>
                <a:latin typeface="Inter"/>
              </a:rPr>
              <a:t>Requête 8 : Lister les numéros de contrats avec le type de contrat et leur formule pour les maisons du département 71.</a:t>
            </a:r>
          </a:p>
        </p:txBody>
      </p:sp>
      <p:pic>
        <p:nvPicPr>
          <p:cNvPr id="15" name="Image 14">
            <a:extLst>
              <a:ext uri="{FF2B5EF4-FFF2-40B4-BE49-F238E27FC236}">
                <a16:creationId xmlns:a16="http://schemas.microsoft.com/office/drawing/2014/main" id="{BC3C3452-E948-C7B3-CE44-97198028F847}"/>
              </a:ext>
            </a:extLst>
          </p:cNvPr>
          <p:cNvPicPr>
            <a:picLocks noChangeAspect="1"/>
          </p:cNvPicPr>
          <p:nvPr/>
        </p:nvPicPr>
        <p:blipFill>
          <a:blip r:embed="rId3"/>
          <a:stretch>
            <a:fillRect/>
          </a:stretch>
        </p:blipFill>
        <p:spPr>
          <a:xfrm>
            <a:off x="8201646" y="2648455"/>
            <a:ext cx="3819525" cy="1333500"/>
          </a:xfrm>
          <a:prstGeom prst="rect">
            <a:avLst/>
          </a:prstGeom>
        </p:spPr>
      </p:pic>
      <p:sp>
        <p:nvSpPr>
          <p:cNvPr id="16" name="Espace réservé de la date 15">
            <a:extLst>
              <a:ext uri="{FF2B5EF4-FFF2-40B4-BE49-F238E27FC236}">
                <a16:creationId xmlns:a16="http://schemas.microsoft.com/office/drawing/2014/main" id="{AB718FDD-74C3-A0D6-09E0-7B675CF90316}"/>
              </a:ext>
            </a:extLst>
          </p:cNvPr>
          <p:cNvSpPr>
            <a:spLocks noGrp="1"/>
          </p:cNvSpPr>
          <p:nvPr>
            <p:ph type="dt" sz="half" idx="10"/>
          </p:nvPr>
        </p:nvSpPr>
        <p:spPr/>
        <p:txBody>
          <a:bodyPr/>
          <a:lstStyle/>
          <a:p>
            <a:fld id="{972FC1F7-9715-4A4F-B2E7-C3B6E8675FFE}" type="datetime1">
              <a:rPr lang="fr-FR" smtClean="0"/>
              <a:t>06/06/2024</a:t>
            </a:fld>
            <a:endParaRPr lang="fr-FR"/>
          </a:p>
        </p:txBody>
      </p:sp>
      <p:sp>
        <p:nvSpPr>
          <p:cNvPr id="17" name="Espace réservé du numéro de diapositive 16">
            <a:extLst>
              <a:ext uri="{FF2B5EF4-FFF2-40B4-BE49-F238E27FC236}">
                <a16:creationId xmlns:a16="http://schemas.microsoft.com/office/drawing/2014/main" id="{08FA0249-A194-18B3-3D32-59E0A8AA9872}"/>
              </a:ext>
            </a:extLst>
          </p:cNvPr>
          <p:cNvSpPr>
            <a:spLocks noGrp="1"/>
          </p:cNvSpPr>
          <p:nvPr>
            <p:ph type="sldNum" sz="quarter" idx="12"/>
          </p:nvPr>
        </p:nvSpPr>
        <p:spPr/>
        <p:txBody>
          <a:bodyPr/>
          <a:lstStyle/>
          <a:p>
            <a:fld id="{5B51AE14-6F91-4996-BC62-EA2E5A00334D}" type="slidenum">
              <a:rPr lang="fr-FR" smtClean="0"/>
              <a:t>10</a:t>
            </a:fld>
            <a:endParaRPr lang="fr-FR"/>
          </a:p>
        </p:txBody>
      </p:sp>
    </p:spTree>
    <p:extLst>
      <p:ext uri="{BB962C8B-B14F-4D97-AF65-F5344CB8AC3E}">
        <p14:creationId xmlns:p14="http://schemas.microsoft.com/office/powerpoint/2010/main" val="379237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0588DCE-4AA8-72E7-4262-A7C5A3DEB471}"/>
              </a:ext>
            </a:extLst>
          </p:cNvPr>
          <p:cNvSpPr txBox="1"/>
          <p:nvPr/>
        </p:nvSpPr>
        <p:spPr>
          <a:xfrm>
            <a:off x="683315" y="591235"/>
            <a:ext cx="2040007" cy="1207748"/>
          </a:xfrm>
          <a:prstGeom prst="rect">
            <a:avLst/>
          </a:prstGeom>
          <a:noFill/>
        </p:spPr>
        <p:txBody>
          <a:bodyPr wrap="square">
            <a:spAutoFit/>
          </a:bodyPr>
          <a:lstStyle/>
          <a:p>
            <a:pPr algn="l">
              <a:buFont typeface="Arial" panose="020B0604020202020204" pitchFamily="34" charset="0"/>
              <a:buChar char="•"/>
            </a:pPr>
            <a:r>
              <a:rPr lang="fr-FR" b="0" i="0" dirty="0">
                <a:solidFill>
                  <a:srgbClr val="271A38"/>
                </a:solidFill>
                <a:effectLst/>
                <a:latin typeface="Inter"/>
              </a:rPr>
              <a:t>Requête 9 : Quelle est la surface moyenne des contrats à Paris ?</a:t>
            </a:r>
          </a:p>
        </p:txBody>
      </p:sp>
      <p:sp>
        <p:nvSpPr>
          <p:cNvPr id="7" name="ZoneTexte 6">
            <a:extLst>
              <a:ext uri="{FF2B5EF4-FFF2-40B4-BE49-F238E27FC236}">
                <a16:creationId xmlns:a16="http://schemas.microsoft.com/office/drawing/2014/main" id="{9001E1BE-06E2-7C2D-3A0B-47E84F25BB6A}"/>
              </a:ext>
            </a:extLst>
          </p:cNvPr>
          <p:cNvSpPr txBox="1"/>
          <p:nvPr/>
        </p:nvSpPr>
        <p:spPr>
          <a:xfrm>
            <a:off x="3585541" y="463971"/>
            <a:ext cx="4832902" cy="1754326"/>
          </a:xfrm>
          <a:prstGeom prst="rect">
            <a:avLst/>
          </a:prstGeom>
          <a:noFill/>
        </p:spPr>
        <p:txBody>
          <a:bodyPr wrap="square">
            <a:spAutoFit/>
          </a:bodyPr>
          <a:lstStyle/>
          <a:p>
            <a:r>
              <a:rPr lang="fr-FR" dirty="0"/>
              <a:t>SELECT </a:t>
            </a:r>
            <a:r>
              <a:rPr lang="fr-FR" dirty="0" err="1"/>
              <a:t>avg</a:t>
            </a:r>
            <a:r>
              <a:rPr lang="fr-FR" dirty="0"/>
              <a:t>(surface)</a:t>
            </a:r>
          </a:p>
          <a:p>
            <a:r>
              <a:rPr lang="fr-FR" dirty="0"/>
              <a:t>FROM contrats, </a:t>
            </a:r>
            <a:r>
              <a:rPr lang="fr-FR" dirty="0" err="1"/>
              <a:t>referentiel_geographique</a:t>
            </a:r>
            <a:endParaRPr lang="fr-FR" dirty="0"/>
          </a:p>
          <a:p>
            <a:r>
              <a:rPr lang="fr-FR" dirty="0"/>
              <a:t>WHERE </a:t>
            </a:r>
            <a:r>
              <a:rPr lang="fr-FR" dirty="0" err="1"/>
              <a:t>contrats.Code_dep_code_commune</a:t>
            </a:r>
            <a:r>
              <a:rPr lang="fr-FR" dirty="0"/>
              <a:t> = </a:t>
            </a:r>
            <a:r>
              <a:rPr lang="fr-FR" dirty="0" err="1"/>
              <a:t>referentiel_geographique.Code_dep_code_commune</a:t>
            </a:r>
            <a:r>
              <a:rPr lang="fr-FR" dirty="0"/>
              <a:t> </a:t>
            </a:r>
          </a:p>
          <a:p>
            <a:r>
              <a:rPr lang="fr-FR" dirty="0"/>
              <a:t>AND </a:t>
            </a:r>
            <a:r>
              <a:rPr lang="fr-FR" dirty="0" err="1"/>
              <a:t>referentiel_geographique.dep_nom</a:t>
            </a:r>
            <a:r>
              <a:rPr lang="fr-FR" dirty="0"/>
              <a:t> = 'Paris'</a:t>
            </a:r>
          </a:p>
        </p:txBody>
      </p:sp>
      <p:pic>
        <p:nvPicPr>
          <p:cNvPr id="9" name="Image 8">
            <a:extLst>
              <a:ext uri="{FF2B5EF4-FFF2-40B4-BE49-F238E27FC236}">
                <a16:creationId xmlns:a16="http://schemas.microsoft.com/office/drawing/2014/main" id="{F4EDCEB9-E73A-9E25-D085-001C70D20613}"/>
              </a:ext>
            </a:extLst>
          </p:cNvPr>
          <p:cNvPicPr>
            <a:picLocks noChangeAspect="1"/>
          </p:cNvPicPr>
          <p:nvPr/>
        </p:nvPicPr>
        <p:blipFill>
          <a:blip r:embed="rId2"/>
          <a:stretch>
            <a:fillRect/>
          </a:stretch>
        </p:blipFill>
        <p:spPr>
          <a:xfrm>
            <a:off x="9280662" y="866496"/>
            <a:ext cx="1771650" cy="657225"/>
          </a:xfrm>
          <a:prstGeom prst="rect">
            <a:avLst/>
          </a:prstGeom>
        </p:spPr>
      </p:pic>
      <p:sp>
        <p:nvSpPr>
          <p:cNvPr id="17" name="ZoneTexte 16">
            <a:extLst>
              <a:ext uri="{FF2B5EF4-FFF2-40B4-BE49-F238E27FC236}">
                <a16:creationId xmlns:a16="http://schemas.microsoft.com/office/drawing/2014/main" id="{1A36BCEC-4EAD-A2BF-16AF-2AC1357A8E06}"/>
              </a:ext>
            </a:extLst>
          </p:cNvPr>
          <p:cNvSpPr txBox="1"/>
          <p:nvPr/>
        </p:nvSpPr>
        <p:spPr>
          <a:xfrm>
            <a:off x="3585541" y="3429000"/>
            <a:ext cx="6097656" cy="2308324"/>
          </a:xfrm>
          <a:prstGeom prst="rect">
            <a:avLst/>
          </a:prstGeom>
          <a:noFill/>
        </p:spPr>
        <p:txBody>
          <a:bodyPr wrap="square">
            <a:spAutoFit/>
          </a:bodyPr>
          <a:lstStyle/>
          <a:p>
            <a:r>
              <a:rPr lang="fr-FR"/>
              <a:t>SELECT referentiel_geographique.dep_nom, avg(contrats.prix_cotisation_mensuel)</a:t>
            </a:r>
          </a:p>
          <a:p>
            <a:r>
              <a:rPr lang="fr-FR"/>
              <a:t>FROM contrats, referentiel_geographique</a:t>
            </a:r>
          </a:p>
          <a:p>
            <a:r>
              <a:rPr lang="fr-FR"/>
              <a:t>WHERE contrats.Code_dep_code_commune = referentiel_geographique.Code_dep_code_commune </a:t>
            </a:r>
          </a:p>
          <a:p>
            <a:r>
              <a:rPr lang="fr-FR"/>
              <a:t>group by referentiel_geographique.dep_nom</a:t>
            </a:r>
          </a:p>
          <a:p>
            <a:r>
              <a:rPr lang="fr-FR"/>
              <a:t>order by avg(contrats.prix_cotisation_mensuel) DESC</a:t>
            </a:r>
          </a:p>
          <a:p>
            <a:r>
              <a:rPr lang="fr-FR"/>
              <a:t>limit 10</a:t>
            </a:r>
            <a:endParaRPr lang="fr-FR" dirty="0"/>
          </a:p>
        </p:txBody>
      </p:sp>
      <p:sp>
        <p:nvSpPr>
          <p:cNvPr id="19" name="ZoneTexte 18">
            <a:extLst>
              <a:ext uri="{FF2B5EF4-FFF2-40B4-BE49-F238E27FC236}">
                <a16:creationId xmlns:a16="http://schemas.microsoft.com/office/drawing/2014/main" id="{9593A2A5-26A6-889A-AB5E-CCA1DB97CD08}"/>
              </a:ext>
            </a:extLst>
          </p:cNvPr>
          <p:cNvSpPr txBox="1"/>
          <p:nvPr/>
        </p:nvSpPr>
        <p:spPr>
          <a:xfrm>
            <a:off x="573985" y="3429000"/>
            <a:ext cx="2884833" cy="1200329"/>
          </a:xfrm>
          <a:prstGeom prst="rect">
            <a:avLst/>
          </a:prstGeom>
          <a:noFill/>
        </p:spPr>
        <p:txBody>
          <a:bodyPr wrap="square">
            <a:spAutoFit/>
          </a:bodyPr>
          <a:lstStyle/>
          <a:p>
            <a:pPr algn="l">
              <a:buFont typeface="Arial" panose="020B0604020202020204" pitchFamily="34" charset="0"/>
              <a:buChar char="•"/>
            </a:pPr>
            <a:r>
              <a:rPr lang="fr-FR" b="0" i="0" dirty="0">
                <a:solidFill>
                  <a:srgbClr val="271A38"/>
                </a:solidFill>
                <a:effectLst/>
                <a:latin typeface="Inter"/>
              </a:rPr>
              <a:t>Requête 10 : Classements des 10 départements où le prix moyen de la cotisation est le plus élevé. </a:t>
            </a:r>
          </a:p>
        </p:txBody>
      </p:sp>
      <p:pic>
        <p:nvPicPr>
          <p:cNvPr id="21" name="Image 20">
            <a:extLst>
              <a:ext uri="{FF2B5EF4-FFF2-40B4-BE49-F238E27FC236}">
                <a16:creationId xmlns:a16="http://schemas.microsoft.com/office/drawing/2014/main" id="{2387C37F-9E6F-72E0-846C-3BA0C5D23194}"/>
              </a:ext>
            </a:extLst>
          </p:cNvPr>
          <p:cNvPicPr>
            <a:picLocks noChangeAspect="1"/>
          </p:cNvPicPr>
          <p:nvPr/>
        </p:nvPicPr>
        <p:blipFill>
          <a:blip r:embed="rId3"/>
          <a:stretch>
            <a:fillRect/>
          </a:stretch>
        </p:blipFill>
        <p:spPr>
          <a:xfrm>
            <a:off x="8796337" y="3197274"/>
            <a:ext cx="3286125" cy="2771775"/>
          </a:xfrm>
          <a:prstGeom prst="rect">
            <a:avLst/>
          </a:prstGeom>
        </p:spPr>
      </p:pic>
      <p:sp>
        <p:nvSpPr>
          <p:cNvPr id="22" name="Espace réservé de la date 21">
            <a:extLst>
              <a:ext uri="{FF2B5EF4-FFF2-40B4-BE49-F238E27FC236}">
                <a16:creationId xmlns:a16="http://schemas.microsoft.com/office/drawing/2014/main" id="{4E997F2E-6DEC-64C4-7EF2-B7485BBBF1E1}"/>
              </a:ext>
            </a:extLst>
          </p:cNvPr>
          <p:cNvSpPr>
            <a:spLocks noGrp="1"/>
          </p:cNvSpPr>
          <p:nvPr>
            <p:ph type="dt" sz="half" idx="10"/>
          </p:nvPr>
        </p:nvSpPr>
        <p:spPr/>
        <p:txBody>
          <a:bodyPr/>
          <a:lstStyle/>
          <a:p>
            <a:fld id="{A3F4A4B7-9C1E-421E-9BA6-EAA4533D8900}" type="datetime1">
              <a:rPr lang="fr-FR" smtClean="0"/>
              <a:t>06/06/2024</a:t>
            </a:fld>
            <a:endParaRPr lang="fr-FR"/>
          </a:p>
        </p:txBody>
      </p:sp>
      <p:sp>
        <p:nvSpPr>
          <p:cNvPr id="23" name="Espace réservé du numéro de diapositive 22">
            <a:extLst>
              <a:ext uri="{FF2B5EF4-FFF2-40B4-BE49-F238E27FC236}">
                <a16:creationId xmlns:a16="http://schemas.microsoft.com/office/drawing/2014/main" id="{68B218EA-094A-BC42-D25A-AF3BCF362D86}"/>
              </a:ext>
            </a:extLst>
          </p:cNvPr>
          <p:cNvSpPr>
            <a:spLocks noGrp="1"/>
          </p:cNvSpPr>
          <p:nvPr>
            <p:ph type="sldNum" sz="quarter" idx="12"/>
          </p:nvPr>
        </p:nvSpPr>
        <p:spPr/>
        <p:txBody>
          <a:bodyPr/>
          <a:lstStyle/>
          <a:p>
            <a:fld id="{5B51AE14-6F91-4996-BC62-EA2E5A00334D}" type="slidenum">
              <a:rPr lang="fr-FR" smtClean="0"/>
              <a:t>11</a:t>
            </a:fld>
            <a:endParaRPr lang="fr-FR"/>
          </a:p>
        </p:txBody>
      </p:sp>
    </p:spTree>
    <p:extLst>
      <p:ext uri="{BB962C8B-B14F-4D97-AF65-F5344CB8AC3E}">
        <p14:creationId xmlns:p14="http://schemas.microsoft.com/office/powerpoint/2010/main" val="202806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F4492C4-FC17-0D13-294B-D117D1F21F86}"/>
              </a:ext>
            </a:extLst>
          </p:cNvPr>
          <p:cNvSpPr txBox="1"/>
          <p:nvPr/>
        </p:nvSpPr>
        <p:spPr>
          <a:xfrm>
            <a:off x="3525906" y="3635852"/>
            <a:ext cx="6097656" cy="2031325"/>
          </a:xfrm>
          <a:prstGeom prst="rect">
            <a:avLst/>
          </a:prstGeom>
          <a:noFill/>
        </p:spPr>
        <p:txBody>
          <a:bodyPr wrap="square">
            <a:spAutoFit/>
          </a:bodyPr>
          <a:lstStyle/>
          <a:p>
            <a:r>
              <a:rPr lang="fr-FR" dirty="0"/>
              <a:t>SELECT </a:t>
            </a:r>
            <a:r>
              <a:rPr lang="fr-FR" dirty="0" err="1"/>
              <a:t>referentiel_geographique.reg_nom</a:t>
            </a:r>
            <a:r>
              <a:rPr lang="fr-FR" dirty="0"/>
              <a:t>, count(</a:t>
            </a:r>
            <a:r>
              <a:rPr lang="fr-FR" dirty="0" err="1"/>
              <a:t>contrats.contrat_id</a:t>
            </a:r>
            <a:r>
              <a:rPr lang="fr-FR" dirty="0"/>
              <a:t>)</a:t>
            </a:r>
          </a:p>
          <a:p>
            <a:r>
              <a:rPr lang="fr-FR" dirty="0"/>
              <a:t>FROM contrats, </a:t>
            </a:r>
            <a:r>
              <a:rPr lang="fr-FR" dirty="0" err="1"/>
              <a:t>referentiel_geographique</a:t>
            </a:r>
            <a:endParaRPr lang="fr-FR" dirty="0"/>
          </a:p>
          <a:p>
            <a:r>
              <a:rPr lang="fr-FR" dirty="0"/>
              <a:t>WHERE </a:t>
            </a:r>
            <a:r>
              <a:rPr lang="fr-FR" dirty="0" err="1"/>
              <a:t>contrats.Code_dep_code_commune</a:t>
            </a:r>
            <a:r>
              <a:rPr lang="fr-FR" dirty="0"/>
              <a:t> = </a:t>
            </a:r>
            <a:r>
              <a:rPr lang="fr-FR" dirty="0" err="1"/>
              <a:t>referentiel_geographique.Code_dep_code_commune</a:t>
            </a:r>
            <a:r>
              <a:rPr lang="fr-FR" dirty="0"/>
              <a:t> </a:t>
            </a:r>
          </a:p>
          <a:p>
            <a:r>
              <a:rPr lang="fr-FR" dirty="0"/>
              <a:t>group by </a:t>
            </a:r>
            <a:r>
              <a:rPr lang="fr-FR" dirty="0" err="1"/>
              <a:t>referentiel_geographique.reg_nom</a:t>
            </a:r>
            <a:endParaRPr lang="fr-FR" dirty="0"/>
          </a:p>
          <a:p>
            <a:r>
              <a:rPr lang="fr-FR" dirty="0" err="1"/>
              <a:t>order</a:t>
            </a:r>
            <a:r>
              <a:rPr lang="fr-FR" dirty="0"/>
              <a:t> by </a:t>
            </a:r>
            <a:r>
              <a:rPr lang="fr-FR" dirty="0" err="1"/>
              <a:t>referentiel_geographique.reg_nom</a:t>
            </a:r>
            <a:endParaRPr lang="fr-FR" dirty="0"/>
          </a:p>
        </p:txBody>
      </p:sp>
      <p:pic>
        <p:nvPicPr>
          <p:cNvPr id="7" name="Image 6">
            <a:extLst>
              <a:ext uri="{FF2B5EF4-FFF2-40B4-BE49-F238E27FC236}">
                <a16:creationId xmlns:a16="http://schemas.microsoft.com/office/drawing/2014/main" id="{AA50D508-6C38-E848-F3A6-83967C2427C3}"/>
              </a:ext>
            </a:extLst>
          </p:cNvPr>
          <p:cNvPicPr>
            <a:picLocks noChangeAspect="1"/>
          </p:cNvPicPr>
          <p:nvPr/>
        </p:nvPicPr>
        <p:blipFill>
          <a:blip r:embed="rId2"/>
          <a:stretch>
            <a:fillRect/>
          </a:stretch>
        </p:blipFill>
        <p:spPr>
          <a:xfrm>
            <a:off x="9471784" y="3511673"/>
            <a:ext cx="2436266" cy="2840934"/>
          </a:xfrm>
          <a:prstGeom prst="rect">
            <a:avLst/>
          </a:prstGeom>
        </p:spPr>
      </p:pic>
      <p:sp>
        <p:nvSpPr>
          <p:cNvPr id="9" name="ZoneTexte 8">
            <a:extLst>
              <a:ext uri="{FF2B5EF4-FFF2-40B4-BE49-F238E27FC236}">
                <a16:creationId xmlns:a16="http://schemas.microsoft.com/office/drawing/2014/main" id="{983F7128-BAA4-FF15-9C65-26A8562F74F5}"/>
              </a:ext>
            </a:extLst>
          </p:cNvPr>
          <p:cNvSpPr txBox="1"/>
          <p:nvPr/>
        </p:nvSpPr>
        <p:spPr>
          <a:xfrm>
            <a:off x="618937" y="3553096"/>
            <a:ext cx="2538602" cy="923330"/>
          </a:xfrm>
          <a:prstGeom prst="rect">
            <a:avLst/>
          </a:prstGeom>
          <a:noFill/>
        </p:spPr>
        <p:txBody>
          <a:bodyPr wrap="square">
            <a:spAutoFit/>
          </a:bodyPr>
          <a:lstStyle/>
          <a:p>
            <a:r>
              <a:rPr lang="fr-FR" b="0" i="0" dirty="0">
                <a:solidFill>
                  <a:srgbClr val="271A38"/>
                </a:solidFill>
                <a:effectLst/>
                <a:latin typeface="Inter"/>
              </a:rPr>
              <a:t>Requête 12 : Quel est le nombre de contrats pour chaque région ?</a:t>
            </a:r>
            <a:endParaRPr lang="fr-FR" dirty="0"/>
          </a:p>
        </p:txBody>
      </p:sp>
      <p:sp>
        <p:nvSpPr>
          <p:cNvPr id="10" name="ZoneTexte 9">
            <a:extLst>
              <a:ext uri="{FF2B5EF4-FFF2-40B4-BE49-F238E27FC236}">
                <a16:creationId xmlns:a16="http://schemas.microsoft.com/office/drawing/2014/main" id="{607B8260-F7B3-97DC-4CA0-F500F78F2C01}"/>
              </a:ext>
            </a:extLst>
          </p:cNvPr>
          <p:cNvSpPr txBox="1"/>
          <p:nvPr/>
        </p:nvSpPr>
        <p:spPr>
          <a:xfrm>
            <a:off x="3734628" y="498326"/>
            <a:ext cx="4753389" cy="2585323"/>
          </a:xfrm>
          <a:prstGeom prst="rect">
            <a:avLst/>
          </a:prstGeom>
          <a:noFill/>
        </p:spPr>
        <p:txBody>
          <a:bodyPr wrap="square">
            <a:spAutoFit/>
          </a:bodyPr>
          <a:lstStyle/>
          <a:p>
            <a:r>
              <a:rPr lang="fr-FR" dirty="0"/>
              <a:t>SELECT </a:t>
            </a:r>
            <a:r>
              <a:rPr lang="fr-FR" dirty="0" err="1"/>
              <a:t>referentiel_geographique.com_nom_maj_court</a:t>
            </a:r>
            <a:endParaRPr lang="fr-FR" dirty="0"/>
          </a:p>
          <a:p>
            <a:r>
              <a:rPr lang="fr-FR" dirty="0"/>
              <a:t>FROM contrats, </a:t>
            </a:r>
            <a:r>
              <a:rPr lang="fr-FR" dirty="0" err="1"/>
              <a:t>referentiel_geographique</a:t>
            </a:r>
            <a:endParaRPr lang="fr-FR" dirty="0"/>
          </a:p>
          <a:p>
            <a:r>
              <a:rPr lang="fr-FR" dirty="0"/>
              <a:t>WHERE </a:t>
            </a:r>
            <a:r>
              <a:rPr lang="fr-FR" dirty="0" err="1"/>
              <a:t>contrats.Code_dep_code_commune</a:t>
            </a:r>
            <a:r>
              <a:rPr lang="fr-FR" dirty="0"/>
              <a:t> = </a:t>
            </a:r>
            <a:r>
              <a:rPr lang="fr-FR" dirty="0" err="1"/>
              <a:t>referentiel_geographique.Code_dep_code_commune</a:t>
            </a:r>
            <a:r>
              <a:rPr lang="fr-FR" dirty="0"/>
              <a:t> </a:t>
            </a:r>
          </a:p>
          <a:p>
            <a:r>
              <a:rPr lang="fr-FR" dirty="0"/>
              <a:t>group by </a:t>
            </a:r>
            <a:r>
              <a:rPr lang="fr-FR" dirty="0" err="1"/>
              <a:t>referentiel_geographique.com_nom_maj_court</a:t>
            </a:r>
            <a:endParaRPr lang="fr-FR" dirty="0"/>
          </a:p>
          <a:p>
            <a:r>
              <a:rPr lang="fr-FR" dirty="0"/>
              <a:t>HAVING count(</a:t>
            </a:r>
            <a:r>
              <a:rPr lang="fr-FR" dirty="0" err="1"/>
              <a:t>contrat_id</a:t>
            </a:r>
            <a:r>
              <a:rPr lang="fr-FR" dirty="0"/>
              <a:t>) &gt; 150</a:t>
            </a:r>
          </a:p>
        </p:txBody>
      </p:sp>
      <p:sp>
        <p:nvSpPr>
          <p:cNvPr id="11" name="ZoneTexte 10">
            <a:extLst>
              <a:ext uri="{FF2B5EF4-FFF2-40B4-BE49-F238E27FC236}">
                <a16:creationId xmlns:a16="http://schemas.microsoft.com/office/drawing/2014/main" id="{EB2E42F8-DEA6-F653-0C68-92D5D0C8D703}"/>
              </a:ext>
            </a:extLst>
          </p:cNvPr>
          <p:cNvSpPr txBox="1"/>
          <p:nvPr/>
        </p:nvSpPr>
        <p:spPr>
          <a:xfrm>
            <a:off x="464654" y="590658"/>
            <a:ext cx="1924050" cy="1200329"/>
          </a:xfrm>
          <a:prstGeom prst="rect">
            <a:avLst/>
          </a:prstGeom>
          <a:noFill/>
        </p:spPr>
        <p:txBody>
          <a:bodyPr wrap="square">
            <a:spAutoFit/>
          </a:bodyPr>
          <a:lstStyle/>
          <a:p>
            <a:r>
              <a:rPr lang="fr-FR" b="0" i="0" dirty="0">
                <a:solidFill>
                  <a:srgbClr val="271A38"/>
                </a:solidFill>
                <a:effectLst/>
                <a:latin typeface="Inter"/>
              </a:rPr>
              <a:t>Requête 11 : Liste des communes ayant eu au moins 150 contrats</a:t>
            </a:r>
            <a:endParaRPr lang="fr-FR" dirty="0"/>
          </a:p>
        </p:txBody>
      </p:sp>
      <p:pic>
        <p:nvPicPr>
          <p:cNvPr id="12" name="Image 11">
            <a:extLst>
              <a:ext uri="{FF2B5EF4-FFF2-40B4-BE49-F238E27FC236}">
                <a16:creationId xmlns:a16="http://schemas.microsoft.com/office/drawing/2014/main" id="{C808C624-1D2E-8917-C277-3574DE2E7A13}"/>
              </a:ext>
            </a:extLst>
          </p:cNvPr>
          <p:cNvPicPr>
            <a:picLocks noChangeAspect="1"/>
          </p:cNvPicPr>
          <p:nvPr/>
        </p:nvPicPr>
        <p:blipFill>
          <a:blip r:embed="rId3"/>
          <a:stretch>
            <a:fillRect/>
          </a:stretch>
        </p:blipFill>
        <p:spPr>
          <a:xfrm>
            <a:off x="9623562" y="413175"/>
            <a:ext cx="1528142" cy="2670466"/>
          </a:xfrm>
          <a:prstGeom prst="rect">
            <a:avLst/>
          </a:prstGeom>
        </p:spPr>
      </p:pic>
      <p:sp>
        <p:nvSpPr>
          <p:cNvPr id="13" name="Espace réservé de la date 12">
            <a:extLst>
              <a:ext uri="{FF2B5EF4-FFF2-40B4-BE49-F238E27FC236}">
                <a16:creationId xmlns:a16="http://schemas.microsoft.com/office/drawing/2014/main" id="{FFB4021D-2B79-9123-3650-944E0781EE18}"/>
              </a:ext>
            </a:extLst>
          </p:cNvPr>
          <p:cNvSpPr>
            <a:spLocks noGrp="1"/>
          </p:cNvSpPr>
          <p:nvPr>
            <p:ph type="dt" sz="half" idx="10"/>
          </p:nvPr>
        </p:nvSpPr>
        <p:spPr/>
        <p:txBody>
          <a:bodyPr/>
          <a:lstStyle/>
          <a:p>
            <a:fld id="{149F9F16-02B7-4E21-9EB7-204D249325E5}" type="datetime1">
              <a:rPr lang="fr-FR" smtClean="0"/>
              <a:t>06/06/2024</a:t>
            </a:fld>
            <a:endParaRPr lang="fr-FR"/>
          </a:p>
        </p:txBody>
      </p:sp>
      <p:sp>
        <p:nvSpPr>
          <p:cNvPr id="14" name="Espace réservé du numéro de diapositive 13">
            <a:extLst>
              <a:ext uri="{FF2B5EF4-FFF2-40B4-BE49-F238E27FC236}">
                <a16:creationId xmlns:a16="http://schemas.microsoft.com/office/drawing/2014/main" id="{2674EE4E-0F33-17D4-3842-CE46B9BAD11F}"/>
              </a:ext>
            </a:extLst>
          </p:cNvPr>
          <p:cNvSpPr>
            <a:spLocks noGrp="1"/>
          </p:cNvSpPr>
          <p:nvPr>
            <p:ph type="sldNum" sz="quarter" idx="12"/>
          </p:nvPr>
        </p:nvSpPr>
        <p:spPr/>
        <p:txBody>
          <a:bodyPr/>
          <a:lstStyle/>
          <a:p>
            <a:fld id="{5B51AE14-6F91-4996-BC62-EA2E5A00334D}" type="slidenum">
              <a:rPr lang="fr-FR" smtClean="0"/>
              <a:t>12</a:t>
            </a:fld>
            <a:endParaRPr lang="fr-FR"/>
          </a:p>
        </p:txBody>
      </p:sp>
    </p:spTree>
    <p:extLst>
      <p:ext uri="{BB962C8B-B14F-4D97-AF65-F5344CB8AC3E}">
        <p14:creationId xmlns:p14="http://schemas.microsoft.com/office/powerpoint/2010/main" val="83650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ZoneTexte 3">
            <a:extLst>
              <a:ext uri="{FF2B5EF4-FFF2-40B4-BE49-F238E27FC236}">
                <a16:creationId xmlns:a16="http://schemas.microsoft.com/office/drawing/2014/main" id="{D0C4C95F-98B9-CB85-470B-2C1AE4EA437F}"/>
              </a:ext>
            </a:extLst>
          </p:cNvPr>
          <p:cNvSpPr txBox="1"/>
          <p:nvPr/>
        </p:nvSpPr>
        <p:spPr>
          <a:xfrm>
            <a:off x="368122" y="2591392"/>
            <a:ext cx="3302359" cy="130850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kern="1200" dirty="0">
                <a:solidFill>
                  <a:srgbClr val="FFFFFF"/>
                </a:solidFill>
                <a:latin typeface="+mj-lt"/>
                <a:ea typeface="+mj-ea"/>
                <a:cs typeface="+mj-cs"/>
              </a:rPr>
              <a:t>Le </a:t>
            </a:r>
            <a:r>
              <a:rPr lang="en-US" sz="4000" kern="1200" dirty="0" err="1">
                <a:solidFill>
                  <a:srgbClr val="FFFFFF"/>
                </a:solidFill>
                <a:latin typeface="+mj-lt"/>
                <a:ea typeface="+mj-ea"/>
                <a:cs typeface="+mj-cs"/>
              </a:rPr>
              <a:t>dictionnaire</a:t>
            </a:r>
            <a:r>
              <a:rPr lang="en-US" sz="4000" kern="1200" dirty="0">
                <a:solidFill>
                  <a:srgbClr val="FFFFFF"/>
                </a:solidFill>
                <a:latin typeface="+mj-lt"/>
                <a:ea typeface="+mj-ea"/>
                <a:cs typeface="+mj-cs"/>
              </a:rPr>
              <a:t> de </a:t>
            </a:r>
            <a:r>
              <a:rPr lang="en-US" sz="4000" kern="1200" dirty="0" err="1">
                <a:solidFill>
                  <a:srgbClr val="FFFFFF"/>
                </a:solidFill>
                <a:latin typeface="+mj-lt"/>
                <a:ea typeface="+mj-ea"/>
                <a:cs typeface="+mj-cs"/>
              </a:rPr>
              <a:t>données</a:t>
            </a:r>
            <a:endParaRPr lang="en-US" sz="4000" kern="1200" dirty="0">
              <a:solidFill>
                <a:srgbClr val="FFFFFF"/>
              </a:solidFill>
              <a:latin typeface="+mj-lt"/>
              <a:ea typeface="+mj-ea"/>
              <a:cs typeface="+mj-cs"/>
            </a:endParaRPr>
          </a:p>
        </p:txBody>
      </p:sp>
      <p:pic>
        <p:nvPicPr>
          <p:cNvPr id="6" name="Image 5" descr="Une image contenant texte, capture d’écran, logiciel, nombre&#10;&#10;Description générée automatiquement">
            <a:extLst>
              <a:ext uri="{FF2B5EF4-FFF2-40B4-BE49-F238E27FC236}">
                <a16:creationId xmlns:a16="http://schemas.microsoft.com/office/drawing/2014/main" id="{E994A69B-8583-F92C-68FE-4282EB90C42B}"/>
              </a:ext>
            </a:extLst>
          </p:cNvPr>
          <p:cNvPicPr>
            <a:picLocks noChangeAspect="1"/>
          </p:cNvPicPr>
          <p:nvPr/>
        </p:nvPicPr>
        <p:blipFill>
          <a:blip r:embed="rId2"/>
          <a:stretch>
            <a:fillRect/>
          </a:stretch>
        </p:blipFill>
        <p:spPr>
          <a:xfrm>
            <a:off x="4150512" y="886072"/>
            <a:ext cx="7931718" cy="3410639"/>
          </a:xfrm>
          <a:prstGeom prst="rect">
            <a:avLst/>
          </a:prstGeom>
        </p:spPr>
      </p:pic>
      <p:sp>
        <p:nvSpPr>
          <p:cNvPr id="7" name="ZoneTexte 6">
            <a:extLst>
              <a:ext uri="{FF2B5EF4-FFF2-40B4-BE49-F238E27FC236}">
                <a16:creationId xmlns:a16="http://schemas.microsoft.com/office/drawing/2014/main" id="{A1D5AD7D-6688-1849-ABC2-A6EBB546724B}"/>
              </a:ext>
            </a:extLst>
          </p:cNvPr>
          <p:cNvSpPr txBox="1"/>
          <p:nvPr/>
        </p:nvSpPr>
        <p:spPr>
          <a:xfrm>
            <a:off x="4472223" y="4650918"/>
            <a:ext cx="7286157" cy="1477328"/>
          </a:xfrm>
          <a:prstGeom prst="rect">
            <a:avLst/>
          </a:prstGeom>
          <a:solidFill>
            <a:schemeClr val="accent4">
              <a:lumMod val="40000"/>
              <a:lumOff val="60000"/>
            </a:schemeClr>
          </a:solidFill>
        </p:spPr>
        <p:txBody>
          <a:bodyPr wrap="square" rtlCol="0">
            <a:spAutoFit/>
          </a:bodyPr>
          <a:lstStyle>
            <a:defPPr>
              <a:defRPr lang="fr-FR"/>
            </a:defPPr>
            <a:lvl1pPr algn="ctr"/>
          </a:lstStyle>
          <a:p>
            <a:r>
              <a:rPr lang="fr-FR" dirty="0"/>
              <a:t>Le dictionnaire de données permet de définir tous les champs, présent dans une table, on y trouve également le type de la données la taille, si la donnée en question est une clé primaire ou secondaire une description. Ce dictionnaire permet d’avoir  une vue de tous les champs des tables et des clés primaires</a:t>
            </a:r>
          </a:p>
        </p:txBody>
      </p:sp>
      <p:sp>
        <p:nvSpPr>
          <p:cNvPr id="8" name="Espace réservé de la date 7">
            <a:extLst>
              <a:ext uri="{FF2B5EF4-FFF2-40B4-BE49-F238E27FC236}">
                <a16:creationId xmlns:a16="http://schemas.microsoft.com/office/drawing/2014/main" id="{9E8116F1-DCEC-6FAE-CCD5-7ED5F3DED3DF}"/>
              </a:ext>
            </a:extLst>
          </p:cNvPr>
          <p:cNvSpPr>
            <a:spLocks noGrp="1"/>
          </p:cNvSpPr>
          <p:nvPr>
            <p:ph type="dt" sz="half" idx="10"/>
          </p:nvPr>
        </p:nvSpPr>
        <p:spPr/>
        <p:txBody>
          <a:bodyPr/>
          <a:lstStyle/>
          <a:p>
            <a:fld id="{4A41E02C-2C0A-49B8-B8B8-AAF9268C1016}" type="datetime1">
              <a:rPr lang="fr-FR" smtClean="0"/>
              <a:t>06/06/2024</a:t>
            </a:fld>
            <a:endParaRPr lang="fr-FR"/>
          </a:p>
        </p:txBody>
      </p:sp>
      <p:sp>
        <p:nvSpPr>
          <p:cNvPr id="9" name="Espace réservé du numéro de diapositive 8">
            <a:extLst>
              <a:ext uri="{FF2B5EF4-FFF2-40B4-BE49-F238E27FC236}">
                <a16:creationId xmlns:a16="http://schemas.microsoft.com/office/drawing/2014/main" id="{01E10762-DF51-58B5-C92F-5A6C94BA20C8}"/>
              </a:ext>
            </a:extLst>
          </p:cNvPr>
          <p:cNvSpPr>
            <a:spLocks noGrp="1"/>
          </p:cNvSpPr>
          <p:nvPr>
            <p:ph type="sldNum" sz="quarter" idx="12"/>
          </p:nvPr>
        </p:nvSpPr>
        <p:spPr>
          <a:xfrm>
            <a:off x="8610600" y="6200504"/>
            <a:ext cx="2743200" cy="520972"/>
          </a:xfrm>
        </p:spPr>
        <p:txBody>
          <a:bodyPr/>
          <a:lstStyle/>
          <a:p>
            <a:fld id="{5B51AE14-6F91-4996-BC62-EA2E5A00334D}" type="slidenum">
              <a:rPr lang="fr-FR" sz="4800" smtClean="0"/>
              <a:t>2</a:t>
            </a:fld>
            <a:endParaRPr lang="fr-FR" sz="4800" dirty="0"/>
          </a:p>
        </p:txBody>
      </p:sp>
    </p:spTree>
    <p:extLst>
      <p:ext uri="{BB962C8B-B14F-4D97-AF65-F5344CB8AC3E}">
        <p14:creationId xmlns:p14="http://schemas.microsoft.com/office/powerpoint/2010/main" val="12427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7F66F62F-B47B-318E-6658-991BD5F37933}"/>
              </a:ext>
            </a:extLst>
          </p:cNvPr>
          <p:cNvSpPr txBox="1"/>
          <p:nvPr/>
        </p:nvSpPr>
        <p:spPr>
          <a:xfrm>
            <a:off x="686275" y="368592"/>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4000" dirty="0" err="1">
                <a:solidFill>
                  <a:schemeClr val="bg1"/>
                </a:solidFill>
              </a:rPr>
              <a:t>Schéma</a:t>
            </a:r>
            <a:r>
              <a:rPr lang="en-US" sz="2000" dirty="0">
                <a:solidFill>
                  <a:schemeClr val="bg1"/>
                </a:solidFill>
              </a:rPr>
              <a:t> </a:t>
            </a:r>
            <a:r>
              <a:rPr lang="en-US" sz="4000" dirty="0" err="1">
                <a:solidFill>
                  <a:schemeClr val="bg1"/>
                </a:solidFill>
              </a:rPr>
              <a:t>relationnel</a:t>
            </a:r>
            <a:endParaRPr lang="en-US" sz="4000" dirty="0">
              <a:solidFill>
                <a:schemeClr val="bg1"/>
              </a:solidFill>
            </a:endParaRPr>
          </a:p>
        </p:txBody>
      </p:sp>
      <p:pic>
        <p:nvPicPr>
          <p:cNvPr id="4" name="Image 3">
            <a:extLst>
              <a:ext uri="{FF2B5EF4-FFF2-40B4-BE49-F238E27FC236}">
                <a16:creationId xmlns:a16="http://schemas.microsoft.com/office/drawing/2014/main" id="{637C9217-5476-68E2-05F4-202AB7D920C5}"/>
              </a:ext>
            </a:extLst>
          </p:cNvPr>
          <p:cNvPicPr>
            <a:picLocks noChangeAspect="1"/>
          </p:cNvPicPr>
          <p:nvPr/>
        </p:nvPicPr>
        <p:blipFill>
          <a:blip r:embed="rId2"/>
          <a:stretch>
            <a:fillRect/>
          </a:stretch>
        </p:blipFill>
        <p:spPr>
          <a:xfrm>
            <a:off x="4654075" y="837339"/>
            <a:ext cx="6121970" cy="3795621"/>
          </a:xfrm>
          <a:prstGeom prst="rect">
            <a:avLst/>
          </a:prstGeom>
        </p:spPr>
      </p:pic>
      <p:sp>
        <p:nvSpPr>
          <p:cNvPr id="6" name="ZoneTexte 5">
            <a:extLst>
              <a:ext uri="{FF2B5EF4-FFF2-40B4-BE49-F238E27FC236}">
                <a16:creationId xmlns:a16="http://schemas.microsoft.com/office/drawing/2014/main" id="{9A7FF8FC-26BB-FF27-7E67-133B3F1CAC4E}"/>
              </a:ext>
            </a:extLst>
          </p:cNvPr>
          <p:cNvSpPr txBox="1"/>
          <p:nvPr/>
        </p:nvSpPr>
        <p:spPr>
          <a:xfrm>
            <a:off x="5306289" y="5033554"/>
            <a:ext cx="4817542" cy="646331"/>
          </a:xfrm>
          <a:prstGeom prst="rect">
            <a:avLst/>
          </a:prstGeom>
          <a:solidFill>
            <a:schemeClr val="accent4">
              <a:lumMod val="40000"/>
              <a:lumOff val="60000"/>
            </a:schemeClr>
          </a:solidFill>
        </p:spPr>
        <p:txBody>
          <a:bodyPr wrap="square" rtlCol="0">
            <a:spAutoFit/>
          </a:bodyPr>
          <a:lstStyle>
            <a:defPPr>
              <a:defRPr lang="fr-FR"/>
            </a:defPPr>
            <a:lvl1pPr algn="ctr"/>
          </a:lstStyle>
          <a:p>
            <a:r>
              <a:rPr lang="fr-FR" dirty="0"/>
              <a:t>Le schéma relationnel permet de voir les relations entre les tables</a:t>
            </a:r>
          </a:p>
        </p:txBody>
      </p:sp>
      <p:sp>
        <p:nvSpPr>
          <p:cNvPr id="7" name="Espace réservé de la date 6">
            <a:extLst>
              <a:ext uri="{FF2B5EF4-FFF2-40B4-BE49-F238E27FC236}">
                <a16:creationId xmlns:a16="http://schemas.microsoft.com/office/drawing/2014/main" id="{C5E1231E-CC92-CF70-46FC-713EE8CFE3DE}"/>
              </a:ext>
            </a:extLst>
          </p:cNvPr>
          <p:cNvSpPr>
            <a:spLocks noGrp="1"/>
          </p:cNvSpPr>
          <p:nvPr>
            <p:ph type="dt" sz="half" idx="10"/>
          </p:nvPr>
        </p:nvSpPr>
        <p:spPr/>
        <p:txBody>
          <a:bodyPr/>
          <a:lstStyle/>
          <a:p>
            <a:fld id="{319EA66C-55BB-4173-9538-F98C997921CD}" type="datetime1">
              <a:rPr lang="fr-FR" smtClean="0"/>
              <a:t>06/06/2024</a:t>
            </a:fld>
            <a:endParaRPr lang="fr-FR"/>
          </a:p>
        </p:txBody>
      </p:sp>
      <p:sp>
        <p:nvSpPr>
          <p:cNvPr id="8" name="Espace réservé du numéro de diapositive 7">
            <a:extLst>
              <a:ext uri="{FF2B5EF4-FFF2-40B4-BE49-F238E27FC236}">
                <a16:creationId xmlns:a16="http://schemas.microsoft.com/office/drawing/2014/main" id="{B05E9680-111D-FA2B-C1CB-8FE762D3F4BE}"/>
              </a:ext>
            </a:extLst>
          </p:cNvPr>
          <p:cNvSpPr>
            <a:spLocks noGrp="1"/>
          </p:cNvSpPr>
          <p:nvPr>
            <p:ph type="sldNum" sz="quarter" idx="12"/>
          </p:nvPr>
        </p:nvSpPr>
        <p:spPr/>
        <p:txBody>
          <a:bodyPr/>
          <a:lstStyle/>
          <a:p>
            <a:fld id="{5B51AE14-6F91-4996-BC62-EA2E5A00334D}" type="slidenum">
              <a:rPr lang="fr-FR" smtClean="0"/>
              <a:t>3</a:t>
            </a:fld>
            <a:endParaRPr lang="fr-FR"/>
          </a:p>
        </p:txBody>
      </p:sp>
    </p:spTree>
    <p:extLst>
      <p:ext uri="{BB962C8B-B14F-4D97-AF65-F5344CB8AC3E}">
        <p14:creationId xmlns:p14="http://schemas.microsoft.com/office/powerpoint/2010/main" val="256122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ZoneTexte 6">
            <a:extLst>
              <a:ext uri="{FF2B5EF4-FFF2-40B4-BE49-F238E27FC236}">
                <a16:creationId xmlns:a16="http://schemas.microsoft.com/office/drawing/2014/main" id="{7F1315CE-7784-1BBE-2DF5-96C81A3B38E6}"/>
              </a:ext>
            </a:extLst>
          </p:cNvPr>
          <p:cNvSpPr txBox="1"/>
          <p:nvPr/>
        </p:nvSpPr>
        <p:spPr>
          <a:xfrm>
            <a:off x="8601737" y="478711"/>
            <a:ext cx="2919738" cy="3327975"/>
          </a:xfrm>
          <a:prstGeom prst="rect">
            <a:avLst/>
          </a:prstGeom>
        </p:spPr>
        <p:txBody>
          <a:bodyPr vert="horz" lIns="91440" tIns="45720" rIns="91440" bIns="45720" rtlCol="0" anchor="b">
            <a:noAutofit/>
          </a:bodyPr>
          <a:lstStyle/>
          <a:p>
            <a:pPr marR="0">
              <a:lnSpc>
                <a:spcPct val="90000"/>
              </a:lnSpc>
              <a:spcBef>
                <a:spcPts val="1000"/>
              </a:spcBef>
              <a:spcAft>
                <a:spcPts val="0"/>
              </a:spcAft>
            </a:pPr>
            <a:r>
              <a:rPr lang="en-US" sz="1100" kern="1200" dirty="0">
                <a:effectLst/>
                <a:latin typeface="+mn-lt"/>
                <a:ea typeface="+mn-ea"/>
                <a:cs typeface="+mn-cs"/>
              </a:rPr>
              <a:t>CREATE TABLE  </a:t>
            </a:r>
            <a:r>
              <a:rPr lang="en-US" sz="1100" kern="1200" dirty="0" err="1">
                <a:effectLst/>
                <a:latin typeface="+mn-lt"/>
                <a:ea typeface="+mn-ea"/>
                <a:cs typeface="+mn-cs"/>
              </a:rPr>
              <a:t>referentiel_geographique</a:t>
            </a:r>
            <a:endParaRPr lang="en-US" sz="1100" kern="1200" dirty="0">
              <a:effectLst/>
              <a:latin typeface="+mn-lt"/>
              <a:ea typeface="+mn-ea"/>
              <a:cs typeface="+mn-cs"/>
            </a:endParaRPr>
          </a:p>
          <a:p>
            <a:pPr marR="0">
              <a:lnSpc>
                <a:spcPct val="90000"/>
              </a:lnSpc>
              <a:spcBef>
                <a:spcPts val="1000"/>
              </a:spcBef>
              <a:spcAft>
                <a:spcPts val="0"/>
              </a:spcAft>
            </a:pPr>
            <a:r>
              <a:rPr lang="en-US" sz="1100" kern="1200" dirty="0">
                <a:effectLst/>
                <a:latin typeface="+mn-lt"/>
                <a:ea typeface="+mn-ea"/>
                <a:cs typeface="+mn-cs"/>
              </a:rPr>
              <a:t>(</a:t>
            </a:r>
          </a:p>
          <a:p>
            <a:pPr marR="0">
              <a:lnSpc>
                <a:spcPct val="90000"/>
              </a:lnSpc>
              <a:spcBef>
                <a:spcPts val="1000"/>
              </a:spcBef>
              <a:spcAft>
                <a:spcPts val="0"/>
              </a:spcAft>
            </a:pPr>
            <a:r>
              <a:rPr lang="en-US" sz="1100" kern="1200" dirty="0" err="1">
                <a:effectLst/>
                <a:latin typeface="+mn-lt"/>
                <a:ea typeface="+mn-ea"/>
                <a:cs typeface="+mn-cs"/>
              </a:rPr>
              <a:t>Code_dep_code_commune</a:t>
            </a:r>
            <a:r>
              <a:rPr lang="en-US" sz="1100" kern="1200" dirty="0">
                <a:effectLst/>
                <a:latin typeface="+mn-lt"/>
                <a:ea typeface="+mn-ea"/>
                <a:cs typeface="+mn-cs"/>
              </a:rPr>
              <a:t> VARCHAR(5) PRIMARY KEY,</a:t>
            </a:r>
          </a:p>
          <a:p>
            <a:pPr marR="0">
              <a:lnSpc>
                <a:spcPct val="90000"/>
              </a:lnSpc>
              <a:spcBef>
                <a:spcPts val="1000"/>
              </a:spcBef>
              <a:spcAft>
                <a:spcPts val="0"/>
              </a:spcAft>
            </a:pPr>
            <a:r>
              <a:rPr lang="en-US" sz="1100" kern="1200" dirty="0" err="1">
                <a:effectLst/>
                <a:latin typeface="+mn-lt"/>
                <a:ea typeface="+mn-ea"/>
                <a:cs typeface="+mn-cs"/>
              </a:rPr>
              <a:t>reg_code</a:t>
            </a:r>
            <a:r>
              <a:rPr lang="en-US" sz="1100" kern="1200" dirty="0">
                <a:effectLst/>
                <a:latin typeface="+mn-lt"/>
                <a:ea typeface="+mn-ea"/>
                <a:cs typeface="+mn-cs"/>
              </a:rPr>
              <a:t> INT,</a:t>
            </a:r>
          </a:p>
          <a:p>
            <a:pPr marR="0">
              <a:lnSpc>
                <a:spcPct val="90000"/>
              </a:lnSpc>
              <a:spcBef>
                <a:spcPts val="1000"/>
              </a:spcBef>
              <a:spcAft>
                <a:spcPts val="0"/>
              </a:spcAft>
            </a:pPr>
            <a:r>
              <a:rPr lang="en-US" sz="1100" kern="1200" dirty="0" err="1">
                <a:effectLst/>
                <a:latin typeface="+mn-lt"/>
                <a:ea typeface="+mn-ea"/>
                <a:cs typeface="+mn-cs"/>
              </a:rPr>
              <a:t>reg_nom</a:t>
            </a:r>
            <a:r>
              <a:rPr lang="en-US" sz="1100" kern="1200" dirty="0">
                <a:effectLst/>
                <a:latin typeface="+mn-lt"/>
                <a:ea typeface="+mn-ea"/>
                <a:cs typeface="+mn-cs"/>
              </a:rPr>
              <a:t> VARCHAR(50),</a:t>
            </a:r>
          </a:p>
          <a:p>
            <a:pPr marR="0">
              <a:lnSpc>
                <a:spcPct val="90000"/>
              </a:lnSpc>
              <a:spcBef>
                <a:spcPts val="1000"/>
              </a:spcBef>
              <a:spcAft>
                <a:spcPts val="0"/>
              </a:spcAft>
            </a:pPr>
            <a:r>
              <a:rPr lang="en-US" sz="1100" kern="1200" dirty="0" err="1">
                <a:effectLst/>
                <a:latin typeface="+mn-lt"/>
                <a:ea typeface="+mn-ea"/>
                <a:cs typeface="+mn-cs"/>
              </a:rPr>
              <a:t>aca_nom</a:t>
            </a:r>
            <a:r>
              <a:rPr lang="en-US" sz="1100" kern="1200" dirty="0">
                <a:effectLst/>
                <a:latin typeface="+mn-lt"/>
                <a:ea typeface="+mn-ea"/>
                <a:cs typeface="+mn-cs"/>
              </a:rPr>
              <a:t> VARCHAR(50),</a:t>
            </a:r>
          </a:p>
          <a:p>
            <a:pPr marR="0">
              <a:lnSpc>
                <a:spcPct val="90000"/>
              </a:lnSpc>
              <a:spcBef>
                <a:spcPts val="1000"/>
              </a:spcBef>
              <a:spcAft>
                <a:spcPts val="0"/>
              </a:spcAft>
            </a:pPr>
            <a:r>
              <a:rPr lang="en-US" sz="1100" kern="1200" dirty="0" err="1">
                <a:effectLst/>
                <a:latin typeface="+mn-lt"/>
                <a:ea typeface="+mn-ea"/>
                <a:cs typeface="+mn-cs"/>
              </a:rPr>
              <a:t>dep_nom</a:t>
            </a:r>
            <a:r>
              <a:rPr lang="en-US" sz="1100" kern="1200" dirty="0">
                <a:effectLst/>
                <a:latin typeface="+mn-lt"/>
                <a:ea typeface="+mn-ea"/>
                <a:cs typeface="+mn-cs"/>
              </a:rPr>
              <a:t> VARCHAR(50),</a:t>
            </a:r>
          </a:p>
          <a:p>
            <a:pPr marR="0">
              <a:lnSpc>
                <a:spcPct val="90000"/>
              </a:lnSpc>
              <a:spcBef>
                <a:spcPts val="1000"/>
              </a:spcBef>
              <a:spcAft>
                <a:spcPts val="0"/>
              </a:spcAft>
            </a:pPr>
            <a:r>
              <a:rPr lang="en-US" sz="1100" kern="1200" dirty="0" err="1">
                <a:effectLst/>
                <a:latin typeface="+mn-lt"/>
                <a:ea typeface="+mn-ea"/>
                <a:cs typeface="+mn-cs"/>
              </a:rPr>
              <a:t>com_nom_maj_court</a:t>
            </a:r>
            <a:r>
              <a:rPr lang="en-US" sz="1100" kern="1200" dirty="0">
                <a:effectLst/>
                <a:latin typeface="+mn-lt"/>
                <a:ea typeface="+mn-ea"/>
                <a:cs typeface="+mn-cs"/>
              </a:rPr>
              <a:t> VARCHAR(50),</a:t>
            </a:r>
          </a:p>
          <a:p>
            <a:pPr marR="0">
              <a:lnSpc>
                <a:spcPct val="90000"/>
              </a:lnSpc>
              <a:spcBef>
                <a:spcPts val="1000"/>
              </a:spcBef>
              <a:spcAft>
                <a:spcPts val="0"/>
              </a:spcAft>
            </a:pPr>
            <a:r>
              <a:rPr lang="en-US" sz="1100" kern="1200" dirty="0" err="1">
                <a:effectLst/>
                <a:latin typeface="+mn-lt"/>
                <a:ea typeface="+mn-ea"/>
                <a:cs typeface="+mn-cs"/>
              </a:rPr>
              <a:t>dep_code</a:t>
            </a:r>
            <a:r>
              <a:rPr lang="en-US" sz="1100" kern="1200" dirty="0">
                <a:effectLst/>
                <a:latin typeface="+mn-lt"/>
                <a:ea typeface="+mn-ea"/>
                <a:cs typeface="+mn-cs"/>
              </a:rPr>
              <a:t> INT,</a:t>
            </a:r>
          </a:p>
          <a:p>
            <a:pPr marR="0">
              <a:lnSpc>
                <a:spcPct val="90000"/>
              </a:lnSpc>
              <a:spcBef>
                <a:spcPts val="1000"/>
              </a:spcBef>
              <a:spcAft>
                <a:spcPts val="0"/>
              </a:spcAft>
            </a:pPr>
            <a:r>
              <a:rPr lang="en-US" sz="1100" kern="1200" dirty="0" err="1">
                <a:effectLst/>
                <a:latin typeface="+mn-lt"/>
                <a:ea typeface="+mn-ea"/>
                <a:cs typeface="+mn-cs"/>
              </a:rPr>
              <a:t>dep_nom_num</a:t>
            </a:r>
            <a:r>
              <a:rPr lang="en-US" sz="1100" kern="1200" dirty="0">
                <a:effectLst/>
                <a:latin typeface="+mn-lt"/>
                <a:ea typeface="+mn-ea"/>
                <a:cs typeface="+mn-cs"/>
              </a:rPr>
              <a:t> VARCHAR(50)</a:t>
            </a:r>
          </a:p>
          <a:p>
            <a:pPr marR="0">
              <a:lnSpc>
                <a:spcPct val="90000"/>
              </a:lnSpc>
              <a:spcBef>
                <a:spcPts val="1000"/>
              </a:spcBef>
              <a:spcAft>
                <a:spcPts val="0"/>
              </a:spcAft>
            </a:pPr>
            <a:r>
              <a:rPr lang="en-US" sz="1100" kern="1200" dirty="0">
                <a:effectLst/>
                <a:latin typeface="+mn-lt"/>
                <a:ea typeface="+mn-ea"/>
                <a:cs typeface="+mn-cs"/>
              </a:rPr>
              <a:t>)</a:t>
            </a:r>
          </a:p>
        </p:txBody>
      </p:sp>
      <p:sp>
        <p:nvSpPr>
          <p:cNvPr id="5" name="ZoneTexte 4">
            <a:extLst>
              <a:ext uri="{FF2B5EF4-FFF2-40B4-BE49-F238E27FC236}">
                <a16:creationId xmlns:a16="http://schemas.microsoft.com/office/drawing/2014/main" id="{C42408EB-C796-D139-A948-0D21908402FD}"/>
              </a:ext>
            </a:extLst>
          </p:cNvPr>
          <p:cNvSpPr txBox="1"/>
          <p:nvPr/>
        </p:nvSpPr>
        <p:spPr>
          <a:xfrm>
            <a:off x="4617456" y="644016"/>
            <a:ext cx="3614322" cy="3708708"/>
          </a:xfrm>
          <a:prstGeom prst="rect">
            <a:avLst/>
          </a:prstGeom>
          <a:noFill/>
        </p:spPr>
        <p:txBody>
          <a:bodyPr wrap="square">
            <a:spAutoFit/>
          </a:bodyPr>
          <a:lstStyle/>
          <a:p>
            <a:pPr marL="0" marR="0" rtl="0">
              <a:spcBef>
                <a:spcPts val="0"/>
              </a:spcBef>
              <a:spcAft>
                <a:spcPts val="600"/>
              </a:spcAft>
            </a:pPr>
            <a:r>
              <a:rPr lang="fr-FR" sz="1100" dirty="0">
                <a:effectLst/>
                <a:latin typeface="Calibri" panose="020F0502020204030204" pitchFamily="34" charset="0"/>
              </a:rPr>
              <a:t>CREATE TABLE  contrats (</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Contrat_ID</a:t>
            </a:r>
            <a:r>
              <a:rPr lang="fr-FR" sz="1100" dirty="0">
                <a:effectLst/>
                <a:latin typeface="Calibri" panose="020F0502020204030204" pitchFamily="34" charset="0"/>
              </a:rPr>
              <a:t> INT PRIMARY KEY,</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No_voie</a:t>
            </a:r>
            <a:r>
              <a:rPr lang="fr-FR" sz="1100" dirty="0">
                <a:effectLst/>
                <a:latin typeface="Calibri" panose="020F0502020204030204" pitchFamily="34" charset="0"/>
              </a:rPr>
              <a:t> INT,</a:t>
            </a:r>
          </a:p>
          <a:p>
            <a:pPr marL="0" marR="0" rtl="0">
              <a:spcBef>
                <a:spcPts val="0"/>
              </a:spcBef>
              <a:spcAft>
                <a:spcPts val="600"/>
              </a:spcAft>
            </a:pPr>
            <a:r>
              <a:rPr lang="fr-FR" sz="1100" dirty="0">
                <a:effectLst/>
                <a:latin typeface="Calibri" panose="020F0502020204030204" pitchFamily="34" charset="0"/>
              </a:rPr>
              <a:t>	B_T_Q CHAR(1),</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Type_de_voie</a:t>
            </a:r>
            <a:r>
              <a:rPr lang="fr-FR" sz="1100" dirty="0">
                <a:effectLst/>
                <a:latin typeface="Calibri" panose="020F0502020204030204" pitchFamily="34" charset="0"/>
              </a:rPr>
              <a:t> VARCHAR(50),</a:t>
            </a:r>
          </a:p>
          <a:p>
            <a:pPr marL="0" marR="0" rtl="0">
              <a:spcBef>
                <a:spcPts val="0"/>
              </a:spcBef>
              <a:spcAft>
                <a:spcPts val="600"/>
              </a:spcAft>
            </a:pPr>
            <a:r>
              <a:rPr lang="fr-FR" sz="1100" dirty="0">
                <a:effectLst/>
                <a:latin typeface="Calibri" panose="020F0502020204030204" pitchFamily="34" charset="0"/>
              </a:rPr>
              <a:t>	Voie VARCHAR(50),</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Code_dep_code_commune</a:t>
            </a:r>
            <a:r>
              <a:rPr lang="fr-FR" sz="1100" dirty="0">
                <a:effectLst/>
                <a:latin typeface="Calibri" panose="020F0502020204030204" pitchFamily="34" charset="0"/>
              </a:rPr>
              <a:t> VARCHAR(50),</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Code_postal</a:t>
            </a:r>
            <a:r>
              <a:rPr lang="fr-FR" sz="1100" dirty="0">
                <a:effectLst/>
                <a:latin typeface="Calibri" panose="020F0502020204030204" pitchFamily="34" charset="0"/>
              </a:rPr>
              <a:t>  CHAR(5),</a:t>
            </a:r>
          </a:p>
          <a:p>
            <a:pPr marL="0" marR="0" rtl="0">
              <a:spcBef>
                <a:spcPts val="0"/>
              </a:spcBef>
              <a:spcAft>
                <a:spcPts val="600"/>
              </a:spcAft>
            </a:pPr>
            <a:r>
              <a:rPr lang="fr-FR" sz="1100" dirty="0">
                <a:effectLst/>
                <a:latin typeface="Calibri" panose="020F0502020204030204" pitchFamily="34" charset="0"/>
              </a:rPr>
              <a:t>	Surface INT,</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Type_local</a:t>
            </a:r>
            <a:r>
              <a:rPr lang="fr-FR" sz="1100" dirty="0">
                <a:effectLst/>
                <a:latin typeface="Calibri" panose="020F0502020204030204" pitchFamily="34" charset="0"/>
              </a:rPr>
              <a:t> VARCHAR(15),</a:t>
            </a:r>
          </a:p>
          <a:p>
            <a:pPr marL="0" marR="0" rtl="0">
              <a:spcBef>
                <a:spcPts val="0"/>
              </a:spcBef>
              <a:spcAft>
                <a:spcPts val="600"/>
              </a:spcAft>
            </a:pPr>
            <a:r>
              <a:rPr lang="fr-FR" sz="1100" dirty="0">
                <a:effectLst/>
                <a:latin typeface="Calibri" panose="020F0502020204030204" pitchFamily="34" charset="0"/>
              </a:rPr>
              <a:t>	Occupation VARCHAR(15),</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Type_contrat</a:t>
            </a:r>
            <a:r>
              <a:rPr lang="fr-FR" sz="1100" dirty="0">
                <a:effectLst/>
                <a:latin typeface="Calibri" panose="020F0502020204030204" pitchFamily="34" charset="0"/>
              </a:rPr>
              <a:t> VARCHAR(15),</a:t>
            </a:r>
          </a:p>
          <a:p>
            <a:pPr marL="0" marR="0" rtl="0">
              <a:spcBef>
                <a:spcPts val="0"/>
              </a:spcBef>
              <a:spcAft>
                <a:spcPts val="600"/>
              </a:spcAft>
            </a:pPr>
            <a:r>
              <a:rPr lang="fr-FR" sz="1100" dirty="0">
                <a:effectLst/>
                <a:latin typeface="Calibri" panose="020F0502020204030204" pitchFamily="34" charset="0"/>
              </a:rPr>
              <a:t>	Formule VARCHAR(15),</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Valeur_declaree</a:t>
            </a:r>
            <a:r>
              <a:rPr lang="fr-FR" sz="1100" dirty="0">
                <a:effectLst/>
                <a:latin typeface="Calibri" panose="020F0502020204030204" pitchFamily="34" charset="0"/>
              </a:rPr>
              <a:t> VARCHAR(10),</a:t>
            </a:r>
          </a:p>
          <a:p>
            <a:pPr marL="0" marR="0" rtl="0">
              <a:spcBef>
                <a:spcPts val="0"/>
              </a:spcBef>
              <a:spcAft>
                <a:spcPts val="600"/>
              </a:spcAft>
            </a:pPr>
            <a:r>
              <a:rPr lang="fr-FR" sz="1100" dirty="0">
                <a:effectLst/>
                <a:latin typeface="Calibri" panose="020F0502020204030204" pitchFamily="34" charset="0"/>
              </a:rPr>
              <a:t>	</a:t>
            </a:r>
            <a:r>
              <a:rPr lang="fr-FR" sz="1100" dirty="0" err="1">
                <a:effectLst/>
                <a:latin typeface="Calibri" panose="020F0502020204030204" pitchFamily="34" charset="0"/>
              </a:rPr>
              <a:t>Prix_cotisation_mensuel</a:t>
            </a:r>
            <a:r>
              <a:rPr lang="fr-FR" sz="1100" dirty="0">
                <a:effectLst/>
                <a:latin typeface="Calibri" panose="020F0502020204030204" pitchFamily="34" charset="0"/>
              </a:rPr>
              <a:t> INT)</a:t>
            </a:r>
          </a:p>
        </p:txBody>
      </p:sp>
      <p:sp>
        <p:nvSpPr>
          <p:cNvPr id="8" name="ZoneTexte 7">
            <a:extLst>
              <a:ext uri="{FF2B5EF4-FFF2-40B4-BE49-F238E27FC236}">
                <a16:creationId xmlns:a16="http://schemas.microsoft.com/office/drawing/2014/main" id="{6F134201-FD96-1A8D-DA3D-5A3BFC26017E}"/>
              </a:ext>
            </a:extLst>
          </p:cNvPr>
          <p:cNvSpPr txBox="1"/>
          <p:nvPr/>
        </p:nvSpPr>
        <p:spPr>
          <a:xfrm>
            <a:off x="6349662" y="2257528"/>
            <a:ext cx="3365627" cy="1938992"/>
          </a:xfrm>
          <a:prstGeom prst="rect">
            <a:avLst/>
          </a:prstGeom>
          <a:noFill/>
        </p:spPr>
        <p:txBody>
          <a:bodyPr wrap="square" rtlCol="0">
            <a:spAutoFit/>
          </a:bodyPr>
          <a:lstStyle/>
          <a:p>
            <a:pPr algn="ctr">
              <a:spcAft>
                <a:spcPts val="600"/>
              </a:spcAft>
            </a:pPr>
            <a:r>
              <a:rPr lang="fr-FR" sz="4000" dirty="0">
                <a:solidFill>
                  <a:schemeClr val="bg1"/>
                </a:solidFill>
              </a:rPr>
              <a:t>Requête de création  des tables</a:t>
            </a:r>
          </a:p>
        </p:txBody>
      </p:sp>
      <p:sp>
        <p:nvSpPr>
          <p:cNvPr id="9" name="ZoneTexte 8">
            <a:extLst>
              <a:ext uri="{FF2B5EF4-FFF2-40B4-BE49-F238E27FC236}">
                <a16:creationId xmlns:a16="http://schemas.microsoft.com/office/drawing/2014/main" id="{05542710-9AD7-6FB4-DC84-432DEBF127BC}"/>
              </a:ext>
            </a:extLst>
          </p:cNvPr>
          <p:cNvSpPr txBox="1"/>
          <p:nvPr/>
        </p:nvSpPr>
        <p:spPr>
          <a:xfrm>
            <a:off x="5087999" y="5166016"/>
            <a:ext cx="6185826" cy="646331"/>
          </a:xfrm>
          <a:prstGeom prst="rect">
            <a:avLst/>
          </a:prstGeom>
          <a:solidFill>
            <a:schemeClr val="accent4">
              <a:lumMod val="40000"/>
              <a:lumOff val="60000"/>
            </a:schemeClr>
          </a:solidFill>
        </p:spPr>
        <p:txBody>
          <a:bodyPr wrap="square" rtlCol="0">
            <a:spAutoFit/>
          </a:bodyPr>
          <a:lstStyle/>
          <a:p>
            <a:pPr algn="ctr"/>
            <a:r>
              <a:rPr lang="fr-FR" dirty="0"/>
              <a:t>Les requêtes de création de tables, ces requêtes ont été créé grâce au dictionnaire de données et le schéma relationnel</a:t>
            </a:r>
          </a:p>
        </p:txBody>
      </p:sp>
      <p:sp>
        <p:nvSpPr>
          <p:cNvPr id="11" name="Espace réservé de la date 10">
            <a:extLst>
              <a:ext uri="{FF2B5EF4-FFF2-40B4-BE49-F238E27FC236}">
                <a16:creationId xmlns:a16="http://schemas.microsoft.com/office/drawing/2014/main" id="{C0EF94F5-5DA1-0B71-578D-ADCB46CCD5E7}"/>
              </a:ext>
            </a:extLst>
          </p:cNvPr>
          <p:cNvSpPr>
            <a:spLocks noGrp="1"/>
          </p:cNvSpPr>
          <p:nvPr>
            <p:ph type="dt" sz="half" idx="10"/>
          </p:nvPr>
        </p:nvSpPr>
        <p:spPr/>
        <p:txBody>
          <a:bodyPr/>
          <a:lstStyle/>
          <a:p>
            <a:fld id="{61909A1A-5BC2-44FC-8262-95CEB96EB6C4}" type="datetime1">
              <a:rPr lang="fr-FR" smtClean="0"/>
              <a:t>06/06/2024</a:t>
            </a:fld>
            <a:endParaRPr lang="fr-FR"/>
          </a:p>
        </p:txBody>
      </p:sp>
      <p:sp>
        <p:nvSpPr>
          <p:cNvPr id="12" name="Espace réservé du numéro de diapositive 11">
            <a:extLst>
              <a:ext uri="{FF2B5EF4-FFF2-40B4-BE49-F238E27FC236}">
                <a16:creationId xmlns:a16="http://schemas.microsoft.com/office/drawing/2014/main" id="{B35F6F4E-7420-0CC7-1FB0-F1A6A1459378}"/>
              </a:ext>
            </a:extLst>
          </p:cNvPr>
          <p:cNvSpPr>
            <a:spLocks noGrp="1"/>
          </p:cNvSpPr>
          <p:nvPr>
            <p:ph type="sldNum" sz="quarter" idx="12"/>
          </p:nvPr>
        </p:nvSpPr>
        <p:spPr/>
        <p:txBody>
          <a:bodyPr/>
          <a:lstStyle/>
          <a:p>
            <a:fld id="{5B51AE14-6F91-4996-BC62-EA2E5A00334D}" type="slidenum">
              <a:rPr lang="fr-FR" smtClean="0"/>
              <a:t>4</a:t>
            </a:fld>
            <a:endParaRPr lang="fr-FR"/>
          </a:p>
        </p:txBody>
      </p:sp>
      <p:sp>
        <p:nvSpPr>
          <p:cNvPr id="14" name="ZoneTexte 13">
            <a:extLst>
              <a:ext uri="{FF2B5EF4-FFF2-40B4-BE49-F238E27FC236}">
                <a16:creationId xmlns:a16="http://schemas.microsoft.com/office/drawing/2014/main" id="{34AEA0EE-A94A-0BD9-7A69-14F40536E810}"/>
              </a:ext>
            </a:extLst>
          </p:cNvPr>
          <p:cNvSpPr txBox="1"/>
          <p:nvPr/>
        </p:nvSpPr>
        <p:spPr>
          <a:xfrm>
            <a:off x="686275" y="368592"/>
            <a:ext cx="3025303" cy="5546047"/>
          </a:xfrm>
          <a:prstGeom prst="rect">
            <a:avLst/>
          </a:prstGeom>
        </p:spPr>
        <p:txBody>
          <a:bodyPr vert="horz" lIns="91440" tIns="45720" rIns="91440" bIns="45720" rtlCol="0" anchor="ctr">
            <a:normAutofit/>
          </a:bodyPr>
          <a:lstStyle/>
          <a:p>
            <a:pPr>
              <a:lnSpc>
                <a:spcPct val="90000"/>
              </a:lnSpc>
              <a:spcAft>
                <a:spcPts val="600"/>
              </a:spcAft>
            </a:pPr>
            <a:r>
              <a:rPr lang="fr-FR" sz="4000" dirty="0">
                <a:solidFill>
                  <a:schemeClr val="bg1"/>
                </a:solidFill>
              </a:rPr>
              <a:t>Requêtes</a:t>
            </a:r>
            <a:r>
              <a:rPr lang="en-US" sz="4000" dirty="0">
                <a:solidFill>
                  <a:schemeClr val="bg1"/>
                </a:solidFill>
              </a:rPr>
              <a:t> de creation de table</a:t>
            </a:r>
          </a:p>
        </p:txBody>
      </p:sp>
    </p:spTree>
    <p:extLst>
      <p:ext uri="{BB962C8B-B14F-4D97-AF65-F5344CB8AC3E}">
        <p14:creationId xmlns:p14="http://schemas.microsoft.com/office/powerpoint/2010/main" val="298470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07EC8C8-6EB4-D647-5698-DCB9BBAEFC02}"/>
              </a:ext>
            </a:extLst>
          </p:cNvPr>
          <p:cNvSpPr>
            <a:spLocks noGrp="1"/>
          </p:cNvSpPr>
          <p:nvPr>
            <p:ph type="dt" sz="half" idx="10"/>
          </p:nvPr>
        </p:nvSpPr>
        <p:spPr/>
        <p:txBody>
          <a:bodyPr/>
          <a:lstStyle/>
          <a:p>
            <a:fld id="{94432C80-F212-44AE-8237-281A436395B7}" type="datetime1">
              <a:rPr lang="fr-FR" smtClean="0"/>
              <a:t>06/06/2024</a:t>
            </a:fld>
            <a:endParaRPr lang="fr-FR"/>
          </a:p>
        </p:txBody>
      </p:sp>
      <p:sp>
        <p:nvSpPr>
          <p:cNvPr id="5" name="Espace réservé du numéro de diapositive 4">
            <a:extLst>
              <a:ext uri="{FF2B5EF4-FFF2-40B4-BE49-F238E27FC236}">
                <a16:creationId xmlns:a16="http://schemas.microsoft.com/office/drawing/2014/main" id="{215885C4-D8F6-7970-FBF3-018F9D21D239}"/>
              </a:ext>
            </a:extLst>
          </p:cNvPr>
          <p:cNvSpPr>
            <a:spLocks noGrp="1"/>
          </p:cNvSpPr>
          <p:nvPr>
            <p:ph type="sldNum" sz="quarter" idx="12"/>
          </p:nvPr>
        </p:nvSpPr>
        <p:spPr/>
        <p:txBody>
          <a:bodyPr/>
          <a:lstStyle/>
          <a:p>
            <a:fld id="{5B51AE14-6F91-4996-BC62-EA2E5A00334D}" type="slidenum">
              <a:rPr lang="fr-FR" smtClean="0"/>
              <a:t>5</a:t>
            </a:fld>
            <a:endParaRPr lang="fr-FR"/>
          </a:p>
        </p:txBody>
      </p:sp>
      <p:pic>
        <p:nvPicPr>
          <p:cNvPr id="7" name="Image 6" descr="Une image contenant texte, capture d’écran, logiciel, nombre&#10;&#10;Description générée automatiquement">
            <a:extLst>
              <a:ext uri="{FF2B5EF4-FFF2-40B4-BE49-F238E27FC236}">
                <a16:creationId xmlns:a16="http://schemas.microsoft.com/office/drawing/2014/main" id="{F914D691-9C3A-9C72-2DD8-7BF5CA92C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602" y="3559735"/>
            <a:ext cx="5954197" cy="3237305"/>
          </a:xfrm>
          <a:prstGeom prst="rect">
            <a:avLst/>
          </a:prstGeom>
        </p:spPr>
      </p:pic>
      <p:pic>
        <p:nvPicPr>
          <p:cNvPr id="9" name="Image 8" descr="Une image contenant texte, capture d’écran, logiciel, nombre&#10;&#10;Description générée automatiquement">
            <a:extLst>
              <a:ext uri="{FF2B5EF4-FFF2-40B4-BE49-F238E27FC236}">
                <a16:creationId xmlns:a16="http://schemas.microsoft.com/office/drawing/2014/main" id="{4A640347-BD44-1A70-E4D6-7642A5D13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202" y="142255"/>
            <a:ext cx="5885598" cy="3341915"/>
          </a:xfrm>
          <a:prstGeom prst="rect">
            <a:avLst/>
          </a:prstGeom>
        </p:spPr>
      </p:pic>
      <p:pic>
        <p:nvPicPr>
          <p:cNvPr id="10" name="Image 9">
            <a:extLst>
              <a:ext uri="{FF2B5EF4-FFF2-40B4-BE49-F238E27FC236}">
                <a16:creationId xmlns:a16="http://schemas.microsoft.com/office/drawing/2014/main" id="{F01E30DE-29E8-8A40-7B89-AF84A1CCA12C}"/>
              </a:ext>
            </a:extLst>
          </p:cNvPr>
          <p:cNvPicPr>
            <a:picLocks noChangeAspect="1"/>
          </p:cNvPicPr>
          <p:nvPr/>
        </p:nvPicPr>
        <p:blipFill>
          <a:blip r:embed="rId4"/>
          <a:stretch>
            <a:fillRect/>
          </a:stretch>
        </p:blipFill>
        <p:spPr>
          <a:xfrm>
            <a:off x="0" y="0"/>
            <a:ext cx="3867150" cy="6858000"/>
          </a:xfrm>
          <a:prstGeom prst="rect">
            <a:avLst/>
          </a:prstGeom>
        </p:spPr>
      </p:pic>
      <p:sp>
        <p:nvSpPr>
          <p:cNvPr id="11" name="ZoneTexte 10">
            <a:extLst>
              <a:ext uri="{FF2B5EF4-FFF2-40B4-BE49-F238E27FC236}">
                <a16:creationId xmlns:a16="http://schemas.microsoft.com/office/drawing/2014/main" id="{06279062-7A75-3A72-EA78-DB9E25432680}"/>
              </a:ext>
            </a:extLst>
          </p:cNvPr>
          <p:cNvSpPr txBox="1"/>
          <p:nvPr/>
        </p:nvSpPr>
        <p:spPr>
          <a:xfrm>
            <a:off x="181178" y="405152"/>
            <a:ext cx="3025303" cy="5546047"/>
          </a:xfrm>
          <a:prstGeom prst="rect">
            <a:avLst/>
          </a:prstGeom>
        </p:spPr>
        <p:txBody>
          <a:bodyPr vert="horz" lIns="91440" tIns="45720" rIns="91440" bIns="45720" rtlCol="0" anchor="ctr">
            <a:normAutofit/>
          </a:bodyPr>
          <a:lstStyle/>
          <a:p>
            <a:pPr algn="ctr">
              <a:lnSpc>
                <a:spcPct val="90000"/>
              </a:lnSpc>
              <a:spcAft>
                <a:spcPts val="600"/>
              </a:spcAft>
            </a:pPr>
            <a:r>
              <a:rPr lang="fr-FR" sz="4000" dirty="0">
                <a:solidFill>
                  <a:schemeClr val="bg1"/>
                </a:solidFill>
              </a:rPr>
              <a:t>Alimentation des tables</a:t>
            </a:r>
            <a:endParaRPr lang="en-US" sz="4000" dirty="0">
              <a:solidFill>
                <a:schemeClr val="bg1"/>
              </a:solidFill>
            </a:endParaRPr>
          </a:p>
        </p:txBody>
      </p:sp>
    </p:spTree>
    <p:extLst>
      <p:ext uri="{BB962C8B-B14F-4D97-AF65-F5344CB8AC3E}">
        <p14:creationId xmlns:p14="http://schemas.microsoft.com/office/powerpoint/2010/main" val="292516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DE40A271-46BD-C80D-1EF4-C68AF79B117B}"/>
              </a:ext>
            </a:extLst>
          </p:cNvPr>
          <p:cNvPicPr>
            <a:picLocks noChangeAspect="1"/>
          </p:cNvPicPr>
          <p:nvPr/>
        </p:nvPicPr>
        <p:blipFill>
          <a:blip r:embed="rId2"/>
          <a:stretch>
            <a:fillRect/>
          </a:stretch>
        </p:blipFill>
        <p:spPr>
          <a:xfrm>
            <a:off x="0" y="0"/>
            <a:ext cx="3867150" cy="6858000"/>
          </a:xfrm>
          <a:prstGeom prst="rect">
            <a:avLst/>
          </a:prstGeom>
        </p:spPr>
      </p:pic>
      <p:sp>
        <p:nvSpPr>
          <p:cNvPr id="5" name="ZoneTexte 4">
            <a:extLst>
              <a:ext uri="{FF2B5EF4-FFF2-40B4-BE49-F238E27FC236}">
                <a16:creationId xmlns:a16="http://schemas.microsoft.com/office/drawing/2014/main" id="{856A5708-19B6-38F3-525C-A6829047BC58}"/>
              </a:ext>
            </a:extLst>
          </p:cNvPr>
          <p:cNvSpPr txBox="1"/>
          <p:nvPr/>
        </p:nvSpPr>
        <p:spPr>
          <a:xfrm>
            <a:off x="1" y="159026"/>
            <a:ext cx="3867149" cy="6698974"/>
          </a:xfrm>
          <a:prstGeom prst="rect">
            <a:avLst/>
          </a:prstGeom>
        </p:spPr>
        <p:txBody>
          <a:bodyPr vert="horz" lIns="91440" tIns="45720" rIns="91440" bIns="45720" rtlCol="0">
            <a:noAutofit/>
          </a:bodyPr>
          <a:lstStyle/>
          <a:p>
            <a:pPr algn="ctr">
              <a:lnSpc>
                <a:spcPct val="90000"/>
              </a:lnSpc>
              <a:spcBef>
                <a:spcPts val="1000"/>
              </a:spcBef>
              <a:spcAft>
                <a:spcPts val="800"/>
              </a:spcAft>
            </a:pPr>
            <a:r>
              <a:rPr lang="en-US" sz="2400" kern="1200" dirty="0">
                <a:solidFill>
                  <a:schemeClr val="bg1"/>
                </a:solidFill>
                <a:effectLst/>
                <a:latin typeface="+mn-lt"/>
                <a:ea typeface="+mn-ea"/>
                <a:cs typeface="+mn-cs"/>
              </a:rPr>
              <a:t>Lister les </a:t>
            </a:r>
            <a:r>
              <a:rPr lang="en-US" sz="2400" kern="1200" dirty="0" err="1">
                <a:solidFill>
                  <a:schemeClr val="bg1"/>
                </a:solidFill>
                <a:effectLst/>
                <a:latin typeface="+mn-lt"/>
                <a:ea typeface="+mn-ea"/>
                <a:cs typeface="+mn-cs"/>
              </a:rPr>
              <a:t>numéros</a:t>
            </a:r>
            <a:r>
              <a:rPr lang="en-US" sz="2400" kern="1200" dirty="0">
                <a:solidFill>
                  <a:schemeClr val="bg1"/>
                </a:solidFill>
                <a:effectLst/>
                <a:latin typeface="+mn-lt"/>
                <a:ea typeface="+mn-ea"/>
                <a:cs typeface="+mn-cs"/>
              </a:rPr>
              <a:t> de </a:t>
            </a:r>
            <a:r>
              <a:rPr lang="en-US" sz="2400" kern="1200" dirty="0" err="1">
                <a:solidFill>
                  <a:schemeClr val="bg1"/>
                </a:solidFill>
                <a:effectLst/>
                <a:latin typeface="+mn-lt"/>
                <a:ea typeface="+mn-ea"/>
                <a:cs typeface="+mn-cs"/>
              </a:rPr>
              <a:t>contrats</a:t>
            </a:r>
            <a:r>
              <a:rPr lang="en-US" sz="2400" kern="1200" dirty="0">
                <a:solidFill>
                  <a:schemeClr val="bg1"/>
                </a:solidFill>
                <a:effectLst/>
                <a:latin typeface="+mn-lt"/>
                <a:ea typeface="+mn-ea"/>
                <a:cs typeface="+mn-cs"/>
              </a:rPr>
              <a:t> (</a:t>
            </a:r>
            <a:r>
              <a:rPr lang="en-US" sz="2400" kern="1200" dirty="0" err="1">
                <a:solidFill>
                  <a:schemeClr val="bg1"/>
                </a:solidFill>
                <a:effectLst/>
                <a:latin typeface="+mn-lt"/>
                <a:ea typeface="+mn-ea"/>
                <a:cs typeface="+mn-cs"/>
              </a:rPr>
              <a:t>contrat_ID</a:t>
            </a:r>
            <a:r>
              <a:rPr lang="en-US" sz="2400" kern="1200" dirty="0">
                <a:solidFill>
                  <a:schemeClr val="bg1"/>
                </a:solidFill>
                <a:effectLst/>
                <a:latin typeface="+mn-lt"/>
                <a:ea typeface="+mn-ea"/>
                <a:cs typeface="+mn-cs"/>
              </a:rPr>
              <a:t>) avec </a:t>
            </a:r>
            <a:r>
              <a:rPr lang="en-US" sz="2400" kern="1200" dirty="0" err="1">
                <a:solidFill>
                  <a:schemeClr val="bg1"/>
                </a:solidFill>
                <a:effectLst/>
                <a:latin typeface="+mn-lt"/>
                <a:ea typeface="+mn-ea"/>
                <a:cs typeface="+mn-cs"/>
              </a:rPr>
              <a:t>leur</a:t>
            </a:r>
            <a:r>
              <a:rPr lang="en-US" sz="2400" kern="1200" dirty="0">
                <a:solidFill>
                  <a:schemeClr val="bg1"/>
                </a:solidFill>
                <a:effectLst/>
                <a:latin typeface="+mn-lt"/>
                <a:ea typeface="+mn-ea"/>
                <a:cs typeface="+mn-cs"/>
              </a:rPr>
              <a:t> surface pour la commune de Caen.</a:t>
            </a:r>
          </a:p>
          <a:p>
            <a:pPr algn="ctr">
              <a:lnSpc>
                <a:spcPct val="90000"/>
              </a:lnSpc>
              <a:spcBef>
                <a:spcPts val="1000"/>
              </a:spcBef>
              <a:spcAft>
                <a:spcPts val="800"/>
              </a:spcAft>
            </a:pPr>
            <a:endParaRPr lang="en-US" sz="1600" b="1" kern="1200" dirty="0">
              <a:solidFill>
                <a:schemeClr val="bg1"/>
              </a:solidFill>
              <a:effectLst/>
              <a:latin typeface="+mn-lt"/>
              <a:ea typeface="+mn-ea"/>
              <a:cs typeface="+mn-cs"/>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nSpc>
                <a:spcPct val="90000"/>
              </a:lnSpc>
            </a:pPr>
            <a:r>
              <a:rPr lang="en-US" sz="1100" b="1" kern="1200" dirty="0">
                <a:solidFill>
                  <a:schemeClr val="bg1"/>
                </a:solidFill>
                <a:effectLst/>
                <a:latin typeface="+mn-lt"/>
                <a:ea typeface="+mn-ea"/>
                <a:cs typeface="+mn-cs"/>
              </a:rPr>
              <a:t>SELECT </a:t>
            </a:r>
            <a:r>
              <a:rPr lang="en-US" sz="1100" b="1" kern="1200" dirty="0" err="1">
                <a:solidFill>
                  <a:schemeClr val="bg1"/>
                </a:solidFill>
                <a:effectLst/>
                <a:latin typeface="+mn-lt"/>
                <a:ea typeface="+mn-ea"/>
                <a:cs typeface="+mn-cs"/>
              </a:rPr>
              <a:t>contrats.code_dep_code_commune</a:t>
            </a:r>
            <a:r>
              <a:rPr lang="en-US" sz="1100" b="1" kern="1200" dirty="0">
                <a:solidFill>
                  <a:schemeClr val="bg1"/>
                </a:solidFill>
                <a:effectLst/>
                <a:latin typeface="+mn-lt"/>
                <a:ea typeface="+mn-ea"/>
                <a:cs typeface="+mn-cs"/>
              </a:rPr>
              <a:t>, </a:t>
            </a:r>
            <a:r>
              <a:rPr lang="en-US" sz="1100" b="1" kern="1200" dirty="0" err="1">
                <a:solidFill>
                  <a:schemeClr val="bg1"/>
                </a:solidFill>
                <a:effectLst/>
                <a:latin typeface="+mn-lt"/>
                <a:ea typeface="+mn-ea"/>
                <a:cs typeface="+mn-cs"/>
              </a:rPr>
              <a:t>contrats.contrat_id</a:t>
            </a:r>
            <a:r>
              <a:rPr lang="en-US" sz="1100" b="1" kern="1200" dirty="0">
                <a:solidFill>
                  <a:schemeClr val="bg1"/>
                </a:solidFill>
                <a:effectLst/>
                <a:latin typeface="+mn-lt"/>
                <a:ea typeface="+mn-ea"/>
                <a:cs typeface="+mn-cs"/>
              </a:rPr>
              <a:t>, </a:t>
            </a:r>
            <a:r>
              <a:rPr lang="en-US" sz="1100" b="1" kern="1200" dirty="0" err="1">
                <a:solidFill>
                  <a:schemeClr val="bg1"/>
                </a:solidFill>
                <a:effectLst/>
                <a:latin typeface="+mn-lt"/>
                <a:ea typeface="+mn-ea"/>
                <a:cs typeface="+mn-cs"/>
              </a:rPr>
              <a:t>contrats.surface</a:t>
            </a:r>
            <a:r>
              <a:rPr lang="en-US" sz="1100" b="1" kern="1200" dirty="0">
                <a:solidFill>
                  <a:schemeClr val="bg1"/>
                </a:solidFill>
                <a:effectLst/>
                <a:latin typeface="+mn-lt"/>
                <a:ea typeface="+mn-ea"/>
                <a:cs typeface="+mn-cs"/>
              </a:rPr>
              <a:t> </a:t>
            </a:r>
          </a:p>
          <a:p>
            <a:pPr>
              <a:lnSpc>
                <a:spcPct val="90000"/>
              </a:lnSpc>
            </a:pPr>
            <a:r>
              <a:rPr lang="en-US" sz="1100" b="1" kern="1200" dirty="0">
                <a:solidFill>
                  <a:schemeClr val="bg1"/>
                </a:solidFill>
                <a:effectLst/>
                <a:latin typeface="+mn-lt"/>
                <a:ea typeface="+mn-ea"/>
                <a:cs typeface="+mn-cs"/>
              </a:rPr>
              <a:t>FROM </a:t>
            </a:r>
            <a:r>
              <a:rPr lang="en-US" sz="1100" b="1" kern="1200" dirty="0" err="1">
                <a:solidFill>
                  <a:schemeClr val="bg1"/>
                </a:solidFill>
                <a:effectLst/>
                <a:latin typeface="+mn-lt"/>
                <a:ea typeface="+mn-ea"/>
                <a:cs typeface="+mn-cs"/>
              </a:rPr>
              <a:t>contrats</a:t>
            </a:r>
            <a:r>
              <a:rPr lang="en-US" sz="1100" b="1" kern="1200" dirty="0">
                <a:solidFill>
                  <a:schemeClr val="bg1"/>
                </a:solidFill>
                <a:effectLst/>
                <a:latin typeface="+mn-lt"/>
                <a:ea typeface="+mn-ea"/>
                <a:cs typeface="+mn-cs"/>
              </a:rPr>
              <a:t>, </a:t>
            </a:r>
            <a:r>
              <a:rPr lang="en-US" sz="1100" b="1" kern="1200" dirty="0" err="1">
                <a:solidFill>
                  <a:schemeClr val="bg1"/>
                </a:solidFill>
                <a:effectLst/>
                <a:latin typeface="+mn-lt"/>
                <a:ea typeface="+mn-ea"/>
                <a:cs typeface="+mn-cs"/>
              </a:rPr>
              <a:t>referentiel_geographique</a:t>
            </a:r>
            <a:endParaRPr lang="en-US" sz="1100" b="1" kern="1200" dirty="0">
              <a:solidFill>
                <a:schemeClr val="bg1"/>
              </a:solidFill>
              <a:effectLst/>
              <a:latin typeface="+mn-lt"/>
              <a:ea typeface="+mn-ea"/>
              <a:cs typeface="+mn-cs"/>
            </a:endParaRPr>
          </a:p>
          <a:p>
            <a:pPr>
              <a:lnSpc>
                <a:spcPct val="90000"/>
              </a:lnSpc>
            </a:pPr>
            <a:r>
              <a:rPr lang="en-US" sz="1100" b="1" kern="1200" dirty="0">
                <a:solidFill>
                  <a:schemeClr val="bg1"/>
                </a:solidFill>
                <a:effectLst/>
                <a:latin typeface="+mn-lt"/>
                <a:ea typeface="+mn-ea"/>
                <a:cs typeface="+mn-cs"/>
              </a:rPr>
              <a:t>WHERE </a:t>
            </a:r>
            <a:r>
              <a:rPr lang="en-US" sz="1100" b="1" kern="1200" dirty="0" err="1">
                <a:solidFill>
                  <a:schemeClr val="bg1"/>
                </a:solidFill>
                <a:effectLst/>
                <a:latin typeface="+mn-lt"/>
                <a:ea typeface="+mn-ea"/>
                <a:cs typeface="+mn-cs"/>
              </a:rPr>
              <a:t>contrats.Code_dep_code_commune</a:t>
            </a:r>
            <a:r>
              <a:rPr lang="en-US" sz="1100" b="1" kern="1200" dirty="0">
                <a:solidFill>
                  <a:schemeClr val="bg1"/>
                </a:solidFill>
                <a:effectLst/>
                <a:latin typeface="+mn-lt"/>
                <a:ea typeface="+mn-ea"/>
                <a:cs typeface="+mn-cs"/>
              </a:rPr>
              <a:t> = </a:t>
            </a:r>
            <a:r>
              <a:rPr lang="en-US" sz="1100" b="1" kern="1200" dirty="0" err="1">
                <a:solidFill>
                  <a:schemeClr val="bg1"/>
                </a:solidFill>
                <a:effectLst/>
                <a:latin typeface="+mn-lt"/>
                <a:ea typeface="+mn-ea"/>
                <a:cs typeface="+mn-cs"/>
              </a:rPr>
              <a:t>referentiel_geographique.Code_dep_code_commune</a:t>
            </a:r>
            <a:r>
              <a:rPr lang="en-US" sz="1100" b="1" kern="1200" dirty="0">
                <a:solidFill>
                  <a:schemeClr val="bg1"/>
                </a:solidFill>
                <a:effectLst/>
                <a:latin typeface="+mn-lt"/>
                <a:ea typeface="+mn-ea"/>
                <a:cs typeface="+mn-cs"/>
              </a:rPr>
              <a:t> </a:t>
            </a:r>
          </a:p>
          <a:p>
            <a:pPr>
              <a:lnSpc>
                <a:spcPct val="90000"/>
              </a:lnSpc>
            </a:pPr>
            <a:r>
              <a:rPr lang="en-US" sz="1100" b="1" kern="1200" dirty="0">
                <a:solidFill>
                  <a:schemeClr val="bg1"/>
                </a:solidFill>
                <a:effectLst/>
                <a:latin typeface="+mn-lt"/>
                <a:ea typeface="+mn-ea"/>
                <a:cs typeface="+mn-cs"/>
              </a:rPr>
              <a:t>AND</a:t>
            </a:r>
          </a:p>
          <a:p>
            <a:pPr>
              <a:lnSpc>
                <a:spcPct val="90000"/>
              </a:lnSpc>
            </a:pPr>
            <a:r>
              <a:rPr lang="en-US" sz="1100" b="1" kern="1200" dirty="0" err="1">
                <a:solidFill>
                  <a:schemeClr val="bg1"/>
                </a:solidFill>
                <a:effectLst/>
                <a:latin typeface="+mn-lt"/>
                <a:ea typeface="+mn-ea"/>
                <a:cs typeface="+mn-cs"/>
              </a:rPr>
              <a:t>referentiel_geographique.com_nom_maj_court</a:t>
            </a:r>
            <a:r>
              <a:rPr lang="en-US" sz="1100" b="1" kern="1200" dirty="0">
                <a:solidFill>
                  <a:schemeClr val="bg1"/>
                </a:solidFill>
                <a:effectLst/>
                <a:latin typeface="+mn-lt"/>
                <a:ea typeface="+mn-ea"/>
                <a:cs typeface="+mn-cs"/>
              </a:rPr>
              <a:t> = 'CAEN'</a:t>
            </a:r>
            <a:br>
              <a:rPr lang="en-US" sz="1100" kern="1200" dirty="0">
                <a:solidFill>
                  <a:schemeClr val="tx2"/>
                </a:solidFill>
                <a:effectLst/>
                <a:latin typeface="+mn-lt"/>
                <a:ea typeface="+mn-ea"/>
                <a:cs typeface="+mn-cs"/>
              </a:rPr>
            </a:br>
            <a:endParaRPr lang="en-US" sz="1100" kern="1200" dirty="0">
              <a:solidFill>
                <a:schemeClr val="tx2"/>
              </a:solidFill>
              <a:effectLst/>
              <a:latin typeface="+mn-lt"/>
              <a:ea typeface="+mn-ea"/>
              <a:cs typeface="+mn-cs"/>
            </a:endParaRPr>
          </a:p>
          <a:p>
            <a:pPr algn="ctr">
              <a:lnSpc>
                <a:spcPct val="90000"/>
              </a:lnSpc>
              <a:spcBef>
                <a:spcPts val="1000"/>
              </a:spcBef>
              <a:spcAft>
                <a:spcPts val="800"/>
              </a:spcAft>
            </a:pPr>
            <a:endParaRPr lang="en-US" sz="1600" kern="1200" dirty="0">
              <a:solidFill>
                <a:schemeClr val="tx2"/>
              </a:solidFill>
              <a:effectLst/>
              <a:latin typeface="+mn-lt"/>
              <a:ea typeface="+mn-ea"/>
              <a:cs typeface="+mn-cs"/>
            </a:endParaRPr>
          </a:p>
          <a:p>
            <a:pPr algn="ctr">
              <a:lnSpc>
                <a:spcPct val="90000"/>
              </a:lnSpc>
              <a:spcBef>
                <a:spcPts val="1000"/>
              </a:spcBef>
              <a:spcAft>
                <a:spcPts val="800"/>
              </a:spcAft>
            </a:pPr>
            <a:endParaRPr lang="en-US" sz="1600" kern="1200" dirty="0">
              <a:solidFill>
                <a:schemeClr val="tx2"/>
              </a:solidFill>
              <a:latin typeface="+mn-lt"/>
              <a:ea typeface="+mn-ea"/>
              <a:cs typeface="+mn-cs"/>
            </a:endParaRPr>
          </a:p>
          <a:p>
            <a:pPr algn="ctr">
              <a:lnSpc>
                <a:spcPct val="90000"/>
              </a:lnSpc>
              <a:spcBef>
                <a:spcPts val="1000"/>
              </a:spcBef>
              <a:spcAft>
                <a:spcPts val="800"/>
              </a:spcAft>
            </a:pPr>
            <a:endParaRPr lang="en-US" sz="1600" kern="1200" dirty="0">
              <a:solidFill>
                <a:schemeClr val="tx2"/>
              </a:solidFill>
              <a:effectLst/>
              <a:latin typeface="+mn-lt"/>
              <a:ea typeface="+mn-ea"/>
              <a:cs typeface="+mn-cs"/>
            </a:endParaRPr>
          </a:p>
          <a:p>
            <a:pPr algn="ctr">
              <a:lnSpc>
                <a:spcPct val="90000"/>
              </a:lnSpc>
              <a:spcBef>
                <a:spcPts val="1000"/>
              </a:spcBef>
              <a:spcAft>
                <a:spcPts val="800"/>
              </a:spcAft>
            </a:pPr>
            <a:br>
              <a:rPr lang="en-US" sz="1600" kern="1200" dirty="0">
                <a:solidFill>
                  <a:schemeClr val="tx2"/>
                </a:solidFill>
                <a:effectLst/>
                <a:latin typeface="+mn-lt"/>
                <a:ea typeface="+mn-ea"/>
                <a:cs typeface="+mn-cs"/>
              </a:rPr>
            </a:br>
            <a:endParaRPr lang="en-US" sz="1600" kern="1200" dirty="0">
              <a:solidFill>
                <a:schemeClr val="tx2"/>
              </a:solidFill>
              <a:effectLst/>
              <a:latin typeface="+mn-lt"/>
              <a:ea typeface="+mn-ea"/>
              <a:cs typeface="+mn-cs"/>
            </a:endParaRPr>
          </a:p>
        </p:txBody>
      </p:sp>
      <p:sp>
        <p:nvSpPr>
          <p:cNvPr id="15" name="ZoneTexte 14">
            <a:extLst>
              <a:ext uri="{FF2B5EF4-FFF2-40B4-BE49-F238E27FC236}">
                <a16:creationId xmlns:a16="http://schemas.microsoft.com/office/drawing/2014/main" id="{1A454C61-7A95-7923-A1D5-CB1BFC836EE4}"/>
              </a:ext>
            </a:extLst>
          </p:cNvPr>
          <p:cNvSpPr txBox="1"/>
          <p:nvPr/>
        </p:nvSpPr>
        <p:spPr>
          <a:xfrm>
            <a:off x="5565913" y="576470"/>
            <a:ext cx="237566" cy="369332"/>
          </a:xfrm>
          <a:prstGeom prst="rect">
            <a:avLst/>
          </a:prstGeom>
          <a:noFill/>
        </p:spPr>
        <p:txBody>
          <a:bodyPr wrap="none" rtlCol="0">
            <a:spAutoFit/>
          </a:bodyPr>
          <a:lstStyle/>
          <a:p>
            <a:r>
              <a:rPr lang="fr-FR" dirty="0"/>
              <a:t> </a:t>
            </a:r>
          </a:p>
        </p:txBody>
      </p:sp>
      <p:sp>
        <p:nvSpPr>
          <p:cNvPr id="18" name="ZoneTexte 17">
            <a:extLst>
              <a:ext uri="{FF2B5EF4-FFF2-40B4-BE49-F238E27FC236}">
                <a16:creationId xmlns:a16="http://schemas.microsoft.com/office/drawing/2014/main" id="{02985801-6291-ADC6-349C-1BBA9BD2C1CF}"/>
              </a:ext>
            </a:extLst>
          </p:cNvPr>
          <p:cNvSpPr txBox="1"/>
          <p:nvPr/>
        </p:nvSpPr>
        <p:spPr>
          <a:xfrm>
            <a:off x="5145159" y="576471"/>
            <a:ext cx="6122504" cy="2763078"/>
          </a:xfrm>
          <a:prstGeom prst="rect">
            <a:avLst/>
          </a:prstGeom>
          <a:noFill/>
          <a:ln>
            <a:solidFill>
              <a:schemeClr val="accent1"/>
            </a:solidFill>
          </a:ln>
        </p:spPr>
        <p:txBody>
          <a:bodyPr wrap="square">
            <a:noAutofit/>
          </a:bodyPr>
          <a:lstStyle/>
          <a:p>
            <a:r>
              <a:rPr lang="en-US" sz="2000" dirty="0" err="1"/>
              <a:t>Cette</a:t>
            </a:r>
            <a:r>
              <a:rPr lang="en-US" sz="2000" dirty="0"/>
              <a:t> </a:t>
            </a:r>
            <a:r>
              <a:rPr lang="en-US" sz="2000" dirty="0" err="1"/>
              <a:t>requête</a:t>
            </a:r>
            <a:r>
              <a:rPr lang="en-US" sz="2000" dirty="0"/>
              <a:t> </a:t>
            </a:r>
            <a:r>
              <a:rPr lang="en-US" sz="2000" dirty="0" err="1"/>
              <a:t>permet</a:t>
            </a:r>
            <a:r>
              <a:rPr lang="en-US" sz="2000" dirty="0"/>
              <a:t> de </a:t>
            </a:r>
            <a:r>
              <a:rPr lang="en-US" sz="2000" dirty="0" err="1"/>
              <a:t>sélectionner</a:t>
            </a:r>
            <a:r>
              <a:rPr lang="en-US" sz="2000" dirty="0"/>
              <a:t>  </a:t>
            </a:r>
            <a:r>
              <a:rPr lang="en-US" sz="2000" dirty="0" err="1"/>
              <a:t>tous</a:t>
            </a:r>
            <a:r>
              <a:rPr lang="en-US" sz="2000" dirty="0"/>
              <a:t> les </a:t>
            </a:r>
            <a:r>
              <a:rPr lang="en-US" sz="2000" dirty="0" err="1"/>
              <a:t>logements</a:t>
            </a:r>
            <a:r>
              <a:rPr lang="en-US" sz="2000" dirty="0"/>
              <a:t> sur la commune de Caen. </a:t>
            </a:r>
          </a:p>
          <a:p>
            <a:r>
              <a:rPr lang="en-US" sz="2000" dirty="0"/>
              <a:t>Pour </a:t>
            </a:r>
            <a:r>
              <a:rPr lang="en-US" sz="2000" dirty="0" err="1"/>
              <a:t>cela</a:t>
            </a:r>
            <a:r>
              <a:rPr lang="en-US" sz="2000" dirty="0"/>
              <a:t> dans le SELECT je </a:t>
            </a:r>
            <a:r>
              <a:rPr lang="en-US" sz="2000" dirty="0" err="1"/>
              <a:t>sélectionne</a:t>
            </a:r>
            <a:r>
              <a:rPr lang="en-US" sz="2000" dirty="0"/>
              <a:t> les deux champs qui </a:t>
            </a:r>
            <a:r>
              <a:rPr lang="en-US" sz="2000" dirty="0" err="1"/>
              <a:t>sont</a:t>
            </a:r>
            <a:r>
              <a:rPr lang="en-US" sz="2000" dirty="0"/>
              <a:t> </a:t>
            </a:r>
            <a:r>
              <a:rPr lang="en-US" sz="2000" dirty="0" err="1"/>
              <a:t>intéressant</a:t>
            </a:r>
            <a:r>
              <a:rPr lang="en-US" sz="2000" dirty="0"/>
              <a:t> pour </a:t>
            </a:r>
            <a:r>
              <a:rPr lang="en-US" sz="2000" dirty="0" err="1"/>
              <a:t>cette</a:t>
            </a:r>
            <a:r>
              <a:rPr lang="en-US" sz="2000" dirty="0"/>
              <a:t> </a:t>
            </a:r>
            <a:r>
              <a:rPr lang="en-US" sz="2000" dirty="0" err="1"/>
              <a:t>requête</a:t>
            </a:r>
            <a:r>
              <a:rPr lang="en-US" sz="2000" dirty="0"/>
              <a:t> (</a:t>
            </a:r>
            <a:r>
              <a:rPr lang="en-US" sz="2000" dirty="0" err="1"/>
              <a:t>Contrat_id</a:t>
            </a:r>
            <a:r>
              <a:rPr lang="en-US" sz="2000" dirty="0"/>
              <a:t> et Surface), Le champ commune </a:t>
            </a:r>
            <a:r>
              <a:rPr lang="en-US" sz="2000" dirty="0" err="1"/>
              <a:t>n’étant</a:t>
            </a:r>
            <a:r>
              <a:rPr lang="en-US" sz="2000" dirty="0"/>
              <a:t> pas </a:t>
            </a:r>
            <a:r>
              <a:rPr lang="en-US" sz="2000" dirty="0" err="1"/>
              <a:t>présent</a:t>
            </a:r>
            <a:r>
              <a:rPr lang="en-US" sz="2000" dirty="0"/>
              <a:t> dans la table </a:t>
            </a:r>
            <a:r>
              <a:rPr lang="en-US" sz="2000" dirty="0" err="1"/>
              <a:t>contrat</a:t>
            </a:r>
            <a:r>
              <a:rPr lang="en-US" sz="2000" dirty="0"/>
              <a:t> je </a:t>
            </a:r>
            <a:r>
              <a:rPr lang="en-US" sz="2000" dirty="0" err="1"/>
              <a:t>crée</a:t>
            </a:r>
            <a:r>
              <a:rPr lang="en-US" sz="2000" dirty="0"/>
              <a:t> </a:t>
            </a:r>
            <a:r>
              <a:rPr lang="en-US" sz="2000" dirty="0" err="1"/>
              <a:t>une</a:t>
            </a:r>
            <a:r>
              <a:rPr lang="en-US" sz="2000" dirty="0"/>
              <a:t> jointure entre les 2 table sur le champ </a:t>
            </a:r>
            <a:r>
              <a:rPr lang="en-US" sz="2000" dirty="0" err="1"/>
              <a:t>Code_dep_code_commune</a:t>
            </a:r>
            <a:r>
              <a:rPr lang="en-US" sz="2000" dirty="0"/>
              <a:t> et je </a:t>
            </a:r>
            <a:r>
              <a:rPr lang="en-US" sz="2000" dirty="0" err="1"/>
              <a:t>rajoute</a:t>
            </a:r>
            <a:r>
              <a:rPr lang="en-US" sz="2000" dirty="0"/>
              <a:t> </a:t>
            </a:r>
            <a:r>
              <a:rPr lang="en-US" sz="2000" dirty="0" err="1"/>
              <a:t>une</a:t>
            </a:r>
            <a:r>
              <a:rPr lang="en-US" sz="2000" dirty="0"/>
              <a:t> condition </a:t>
            </a:r>
            <a:r>
              <a:rPr lang="en-US" sz="2000" dirty="0" err="1"/>
              <a:t>supplémentaire</a:t>
            </a:r>
            <a:r>
              <a:rPr lang="en-US" sz="2000" dirty="0"/>
              <a:t> dans la clause WHERE pour </a:t>
            </a:r>
            <a:r>
              <a:rPr lang="en-US" sz="2000" dirty="0" err="1"/>
              <a:t>filtrer</a:t>
            </a:r>
            <a:r>
              <a:rPr lang="en-US" sz="2000" dirty="0"/>
              <a:t> sur ‘Caen’</a:t>
            </a:r>
          </a:p>
          <a:p>
            <a:endParaRPr lang="en-US" sz="2000" dirty="0"/>
          </a:p>
          <a:p>
            <a:pPr lvl="0"/>
            <a:endParaRPr lang="en-US" sz="2000" dirty="0"/>
          </a:p>
        </p:txBody>
      </p:sp>
      <p:pic>
        <p:nvPicPr>
          <p:cNvPr id="20" name="Image 19">
            <a:extLst>
              <a:ext uri="{FF2B5EF4-FFF2-40B4-BE49-F238E27FC236}">
                <a16:creationId xmlns:a16="http://schemas.microsoft.com/office/drawing/2014/main" id="{BEAFB2F4-99DF-EB9B-3C4E-99444E6AFD35}"/>
              </a:ext>
            </a:extLst>
          </p:cNvPr>
          <p:cNvPicPr>
            <a:picLocks noChangeAspect="1"/>
          </p:cNvPicPr>
          <p:nvPr/>
        </p:nvPicPr>
        <p:blipFill>
          <a:blip r:embed="rId3"/>
          <a:stretch>
            <a:fillRect/>
          </a:stretch>
        </p:blipFill>
        <p:spPr>
          <a:xfrm>
            <a:off x="5565913" y="4662025"/>
            <a:ext cx="1695450" cy="1314450"/>
          </a:xfrm>
          <a:prstGeom prst="rect">
            <a:avLst/>
          </a:prstGeom>
        </p:spPr>
      </p:pic>
      <p:sp>
        <p:nvSpPr>
          <p:cNvPr id="45" name="ZoneTexte 44">
            <a:extLst>
              <a:ext uri="{FF2B5EF4-FFF2-40B4-BE49-F238E27FC236}">
                <a16:creationId xmlns:a16="http://schemas.microsoft.com/office/drawing/2014/main" id="{B1C0F6DC-CD5A-55D0-979D-6B831023CD3A}"/>
              </a:ext>
            </a:extLst>
          </p:cNvPr>
          <p:cNvSpPr txBox="1"/>
          <p:nvPr/>
        </p:nvSpPr>
        <p:spPr>
          <a:xfrm>
            <a:off x="5150869" y="3985591"/>
            <a:ext cx="1703864" cy="646331"/>
          </a:xfrm>
          <a:prstGeom prst="rect">
            <a:avLst/>
          </a:prstGeom>
          <a:noFill/>
        </p:spPr>
        <p:txBody>
          <a:bodyPr wrap="none" rtlCol="0">
            <a:spAutoFit/>
          </a:bodyPr>
          <a:lstStyle/>
          <a:p>
            <a:r>
              <a:rPr lang="fr-FR" sz="3600" dirty="0"/>
              <a:t>Résultat</a:t>
            </a:r>
          </a:p>
        </p:txBody>
      </p:sp>
      <p:sp>
        <p:nvSpPr>
          <p:cNvPr id="47" name="Espace réservé de la date 46">
            <a:extLst>
              <a:ext uri="{FF2B5EF4-FFF2-40B4-BE49-F238E27FC236}">
                <a16:creationId xmlns:a16="http://schemas.microsoft.com/office/drawing/2014/main" id="{CF4F199E-17AB-659C-795C-7C7814BF9FBB}"/>
              </a:ext>
            </a:extLst>
          </p:cNvPr>
          <p:cNvSpPr>
            <a:spLocks noGrp="1"/>
          </p:cNvSpPr>
          <p:nvPr>
            <p:ph type="dt" sz="half" idx="10"/>
          </p:nvPr>
        </p:nvSpPr>
        <p:spPr/>
        <p:txBody>
          <a:bodyPr/>
          <a:lstStyle/>
          <a:p>
            <a:fld id="{8CE6C079-4A22-4912-951E-7F555BD4096B}" type="datetime1">
              <a:rPr lang="fr-FR" smtClean="0"/>
              <a:t>06/06/2024</a:t>
            </a:fld>
            <a:endParaRPr lang="fr-FR"/>
          </a:p>
        </p:txBody>
      </p:sp>
      <p:sp>
        <p:nvSpPr>
          <p:cNvPr id="49" name="Espace réservé du numéro de diapositive 48">
            <a:extLst>
              <a:ext uri="{FF2B5EF4-FFF2-40B4-BE49-F238E27FC236}">
                <a16:creationId xmlns:a16="http://schemas.microsoft.com/office/drawing/2014/main" id="{79230D98-B2EB-C228-1B3B-9EAFDAE75CF3}"/>
              </a:ext>
            </a:extLst>
          </p:cNvPr>
          <p:cNvSpPr>
            <a:spLocks noGrp="1"/>
          </p:cNvSpPr>
          <p:nvPr>
            <p:ph type="sldNum" sz="quarter" idx="12"/>
          </p:nvPr>
        </p:nvSpPr>
        <p:spPr/>
        <p:txBody>
          <a:bodyPr/>
          <a:lstStyle/>
          <a:p>
            <a:fld id="{5B51AE14-6F91-4996-BC62-EA2E5A00334D}" type="slidenum">
              <a:rPr lang="fr-FR" smtClean="0"/>
              <a:t>6</a:t>
            </a:fld>
            <a:endParaRPr lang="fr-FR"/>
          </a:p>
        </p:txBody>
      </p:sp>
    </p:spTree>
    <p:extLst>
      <p:ext uri="{BB962C8B-B14F-4D97-AF65-F5344CB8AC3E}">
        <p14:creationId xmlns:p14="http://schemas.microsoft.com/office/powerpoint/2010/main" val="52853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DE40A271-46BD-C80D-1EF4-C68AF79B117B}"/>
              </a:ext>
            </a:extLst>
          </p:cNvPr>
          <p:cNvPicPr>
            <a:picLocks noChangeAspect="1"/>
          </p:cNvPicPr>
          <p:nvPr/>
        </p:nvPicPr>
        <p:blipFill>
          <a:blip r:embed="rId2"/>
          <a:stretch>
            <a:fillRect/>
          </a:stretch>
        </p:blipFill>
        <p:spPr>
          <a:xfrm>
            <a:off x="0" y="0"/>
            <a:ext cx="3867150" cy="6858000"/>
          </a:xfrm>
          <a:prstGeom prst="rect">
            <a:avLst/>
          </a:prstGeom>
        </p:spPr>
      </p:pic>
      <p:sp>
        <p:nvSpPr>
          <p:cNvPr id="5" name="ZoneTexte 4">
            <a:extLst>
              <a:ext uri="{FF2B5EF4-FFF2-40B4-BE49-F238E27FC236}">
                <a16:creationId xmlns:a16="http://schemas.microsoft.com/office/drawing/2014/main" id="{856A5708-19B6-38F3-525C-A6829047BC58}"/>
              </a:ext>
            </a:extLst>
          </p:cNvPr>
          <p:cNvSpPr txBox="1"/>
          <p:nvPr/>
        </p:nvSpPr>
        <p:spPr>
          <a:xfrm>
            <a:off x="1" y="159026"/>
            <a:ext cx="3985590" cy="6698974"/>
          </a:xfrm>
          <a:prstGeom prst="rect">
            <a:avLst/>
          </a:prstGeom>
        </p:spPr>
        <p:txBody>
          <a:bodyPr vert="horz" lIns="91440" tIns="45720" rIns="91440" bIns="45720" rtlCol="0">
            <a:noAutofit/>
          </a:bodyPr>
          <a:lstStyle/>
          <a:p>
            <a:pPr algn="ctr">
              <a:lnSpc>
                <a:spcPct val="90000"/>
              </a:lnSpc>
              <a:spcBef>
                <a:spcPts val="1000"/>
              </a:spcBef>
              <a:spcAft>
                <a:spcPts val="800"/>
              </a:spcAft>
            </a:pPr>
            <a:r>
              <a:rPr lang="fr-FR" sz="1800"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Lister les numéros de contrats avec le type de contrat et leur formule pour les maisons du département 71.</a:t>
            </a:r>
            <a:endParaRPr lang="en-US" sz="1600" b="1" kern="1200" dirty="0">
              <a:solidFill>
                <a:schemeClr val="bg1"/>
              </a:solidFill>
              <a:effectLst/>
              <a:latin typeface="+mn-lt"/>
              <a:ea typeface="+mn-ea"/>
              <a:cs typeface="+mn-cs"/>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nSpc>
                <a:spcPct val="90000"/>
              </a:lnSpc>
            </a:pP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SELECT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contrats.contrat_id</a:t>
            </a: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contrats.Type_contrat</a:t>
            </a: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contrats.Formule</a:t>
            </a:r>
            <a:endPar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FROM contrats,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referentiel_geographique</a:t>
            </a:r>
            <a:endPar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WHERE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contrats.Code_dep_code_commune</a:t>
            </a: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 = </a:t>
            </a: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referentiel_geographique.Code_dep_code_commune</a:t>
            </a: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 </a:t>
            </a:r>
          </a:p>
          <a:p>
            <a:pPr>
              <a:lnSpc>
                <a:spcPct val="90000"/>
              </a:lnSpc>
            </a:pP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AND</a:t>
            </a:r>
          </a:p>
          <a:p>
            <a:pPr>
              <a:lnSpc>
                <a:spcPct val="90000"/>
              </a:lnSpc>
            </a:pPr>
            <a:r>
              <a:rPr lang="fr-FR"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referentiel_geographique.dep_code</a:t>
            </a:r>
            <a:r>
              <a:rPr lang="fr-FR"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  LIKE '%71%'</a:t>
            </a:r>
            <a:endParaRPr lang="en-US" sz="1050" kern="1200" dirty="0">
              <a:solidFill>
                <a:schemeClr val="bg1"/>
              </a:solidFill>
              <a:latin typeface="+mn-lt"/>
              <a:ea typeface="+mn-ea"/>
              <a:cs typeface="+mn-cs"/>
            </a:endParaRPr>
          </a:p>
          <a:p>
            <a:pPr algn="ctr">
              <a:lnSpc>
                <a:spcPct val="90000"/>
              </a:lnSpc>
              <a:spcBef>
                <a:spcPts val="1000"/>
              </a:spcBef>
              <a:spcAft>
                <a:spcPts val="800"/>
              </a:spcAft>
            </a:pPr>
            <a:endParaRPr lang="en-US" sz="1600" kern="1200" dirty="0">
              <a:solidFill>
                <a:schemeClr val="tx2"/>
              </a:solidFill>
              <a:effectLst/>
              <a:latin typeface="+mn-lt"/>
              <a:ea typeface="+mn-ea"/>
              <a:cs typeface="+mn-cs"/>
            </a:endParaRPr>
          </a:p>
          <a:p>
            <a:pPr algn="ctr">
              <a:lnSpc>
                <a:spcPct val="90000"/>
              </a:lnSpc>
              <a:spcBef>
                <a:spcPts val="1000"/>
              </a:spcBef>
              <a:spcAft>
                <a:spcPts val="800"/>
              </a:spcAft>
            </a:pPr>
            <a:br>
              <a:rPr lang="en-US" sz="1600" kern="1200" dirty="0">
                <a:solidFill>
                  <a:schemeClr val="tx2"/>
                </a:solidFill>
                <a:effectLst/>
                <a:latin typeface="+mn-lt"/>
                <a:ea typeface="+mn-ea"/>
                <a:cs typeface="+mn-cs"/>
              </a:rPr>
            </a:br>
            <a:endParaRPr lang="en-US" sz="1600" kern="1200" dirty="0">
              <a:solidFill>
                <a:schemeClr val="tx2"/>
              </a:solidFill>
              <a:effectLst/>
              <a:latin typeface="+mn-lt"/>
              <a:ea typeface="+mn-ea"/>
              <a:cs typeface="+mn-cs"/>
            </a:endParaRPr>
          </a:p>
        </p:txBody>
      </p:sp>
      <p:sp>
        <p:nvSpPr>
          <p:cNvPr id="15" name="ZoneTexte 14">
            <a:extLst>
              <a:ext uri="{FF2B5EF4-FFF2-40B4-BE49-F238E27FC236}">
                <a16:creationId xmlns:a16="http://schemas.microsoft.com/office/drawing/2014/main" id="{1A454C61-7A95-7923-A1D5-CB1BFC836EE4}"/>
              </a:ext>
            </a:extLst>
          </p:cNvPr>
          <p:cNvSpPr txBox="1"/>
          <p:nvPr/>
        </p:nvSpPr>
        <p:spPr>
          <a:xfrm>
            <a:off x="5565913" y="576470"/>
            <a:ext cx="237566" cy="369332"/>
          </a:xfrm>
          <a:prstGeom prst="rect">
            <a:avLst/>
          </a:prstGeom>
          <a:noFill/>
        </p:spPr>
        <p:txBody>
          <a:bodyPr wrap="none" rtlCol="0">
            <a:spAutoFit/>
          </a:bodyPr>
          <a:lstStyle/>
          <a:p>
            <a:r>
              <a:rPr lang="fr-FR" dirty="0"/>
              <a:t> </a:t>
            </a:r>
          </a:p>
        </p:txBody>
      </p:sp>
      <p:sp>
        <p:nvSpPr>
          <p:cNvPr id="18" name="ZoneTexte 17">
            <a:extLst>
              <a:ext uri="{FF2B5EF4-FFF2-40B4-BE49-F238E27FC236}">
                <a16:creationId xmlns:a16="http://schemas.microsoft.com/office/drawing/2014/main" id="{02985801-6291-ADC6-349C-1BBA9BD2C1CF}"/>
              </a:ext>
            </a:extLst>
          </p:cNvPr>
          <p:cNvSpPr txBox="1"/>
          <p:nvPr/>
        </p:nvSpPr>
        <p:spPr>
          <a:xfrm>
            <a:off x="5145159" y="576470"/>
            <a:ext cx="6122504" cy="2852530"/>
          </a:xfrm>
          <a:prstGeom prst="rect">
            <a:avLst/>
          </a:prstGeom>
          <a:noFill/>
          <a:ln>
            <a:solidFill>
              <a:schemeClr val="accent1"/>
            </a:solidFill>
          </a:ln>
        </p:spPr>
        <p:txBody>
          <a:bodyPr wrap="square">
            <a:noAutofit/>
          </a:bodyPr>
          <a:lstStyle>
            <a:defPPr>
              <a:defRPr lang="fr-FR"/>
            </a:defPPr>
            <a:lvl1pPr>
              <a:defRPr sz="2000"/>
            </a:lvl1pPr>
          </a:lstStyle>
          <a:p>
            <a:r>
              <a:rPr lang="en-US" dirty="0" err="1"/>
              <a:t>Cette</a:t>
            </a:r>
            <a:r>
              <a:rPr lang="en-US" dirty="0"/>
              <a:t> </a:t>
            </a:r>
            <a:r>
              <a:rPr lang="en-US" dirty="0" err="1"/>
              <a:t>requête</a:t>
            </a:r>
            <a:r>
              <a:rPr lang="en-US" dirty="0"/>
              <a:t> </a:t>
            </a:r>
            <a:r>
              <a:rPr lang="en-US" dirty="0" err="1"/>
              <a:t>permet</a:t>
            </a:r>
            <a:r>
              <a:rPr lang="en-US" dirty="0"/>
              <a:t> de </a:t>
            </a:r>
            <a:r>
              <a:rPr lang="en-US" dirty="0" err="1"/>
              <a:t>sélectionner</a:t>
            </a:r>
            <a:r>
              <a:rPr lang="en-US" dirty="0"/>
              <a:t>  </a:t>
            </a:r>
            <a:r>
              <a:rPr lang="en-US" dirty="0" err="1"/>
              <a:t>tous</a:t>
            </a:r>
            <a:r>
              <a:rPr lang="en-US" dirty="0"/>
              <a:t> les codes </a:t>
            </a:r>
            <a:r>
              <a:rPr lang="en-US" dirty="0" err="1"/>
              <a:t>departements</a:t>
            </a:r>
            <a:r>
              <a:rPr lang="en-US" dirty="0"/>
              <a:t> qui </a:t>
            </a:r>
            <a:r>
              <a:rPr lang="en-US" dirty="0" err="1"/>
              <a:t>contiennent</a:t>
            </a:r>
            <a:r>
              <a:rPr lang="en-US" dirty="0"/>
              <a:t> 71 et </a:t>
            </a:r>
            <a:r>
              <a:rPr lang="en-US" dirty="0" err="1"/>
              <a:t>d’afficher</a:t>
            </a:r>
            <a:r>
              <a:rPr lang="en-US" dirty="0"/>
              <a:t> les champs </a:t>
            </a:r>
            <a:r>
              <a:rPr lang="en-US" dirty="0" err="1"/>
              <a:t>Contrat_id</a:t>
            </a:r>
            <a:r>
              <a:rPr lang="en-US" dirty="0"/>
              <a:t>, </a:t>
            </a:r>
            <a:r>
              <a:rPr lang="en-US" dirty="0" err="1"/>
              <a:t>Type_contrats</a:t>
            </a:r>
            <a:r>
              <a:rPr lang="en-US" dirty="0"/>
              <a:t> et </a:t>
            </a:r>
            <a:r>
              <a:rPr lang="en-US" dirty="0" err="1"/>
              <a:t>formule</a:t>
            </a:r>
            <a:r>
              <a:rPr lang="en-US" dirty="0"/>
              <a:t>, la </a:t>
            </a:r>
            <a:r>
              <a:rPr lang="en-US" dirty="0" err="1"/>
              <a:t>requete</a:t>
            </a:r>
            <a:r>
              <a:rPr lang="en-US" dirty="0"/>
              <a:t> </a:t>
            </a:r>
            <a:r>
              <a:rPr lang="en-US" dirty="0" err="1"/>
              <a:t>retourne</a:t>
            </a:r>
            <a:r>
              <a:rPr lang="en-US" dirty="0"/>
              <a:t> 48 </a:t>
            </a:r>
            <a:r>
              <a:rPr lang="en-US" dirty="0" err="1"/>
              <a:t>résultat</a:t>
            </a:r>
            <a:endParaRPr lang="en-US" dirty="0"/>
          </a:p>
          <a:p>
            <a:endParaRPr lang="en-US" dirty="0"/>
          </a:p>
          <a:p>
            <a:endParaRPr lang="en-US" dirty="0"/>
          </a:p>
        </p:txBody>
      </p:sp>
      <p:pic>
        <p:nvPicPr>
          <p:cNvPr id="3" name="Image 2">
            <a:extLst>
              <a:ext uri="{FF2B5EF4-FFF2-40B4-BE49-F238E27FC236}">
                <a16:creationId xmlns:a16="http://schemas.microsoft.com/office/drawing/2014/main" id="{08631C48-452A-B9BC-E961-2AA411284710}"/>
              </a:ext>
            </a:extLst>
          </p:cNvPr>
          <p:cNvPicPr>
            <a:picLocks noChangeAspect="1"/>
          </p:cNvPicPr>
          <p:nvPr/>
        </p:nvPicPr>
        <p:blipFill>
          <a:blip r:embed="rId3"/>
          <a:stretch>
            <a:fillRect/>
          </a:stretch>
        </p:blipFill>
        <p:spPr>
          <a:xfrm>
            <a:off x="5684696" y="4065105"/>
            <a:ext cx="3277892" cy="2683565"/>
          </a:xfrm>
          <a:prstGeom prst="rect">
            <a:avLst/>
          </a:prstGeom>
        </p:spPr>
      </p:pic>
      <p:sp>
        <p:nvSpPr>
          <p:cNvPr id="4" name="ZoneTexte 3">
            <a:extLst>
              <a:ext uri="{FF2B5EF4-FFF2-40B4-BE49-F238E27FC236}">
                <a16:creationId xmlns:a16="http://schemas.microsoft.com/office/drawing/2014/main" id="{3F234DB3-F990-599B-BD48-C65B8D8E5B16}"/>
              </a:ext>
            </a:extLst>
          </p:cNvPr>
          <p:cNvSpPr txBox="1"/>
          <p:nvPr/>
        </p:nvSpPr>
        <p:spPr>
          <a:xfrm>
            <a:off x="4951547" y="3423887"/>
            <a:ext cx="1703864" cy="646331"/>
          </a:xfrm>
          <a:prstGeom prst="rect">
            <a:avLst/>
          </a:prstGeom>
          <a:noFill/>
        </p:spPr>
        <p:txBody>
          <a:bodyPr wrap="none" rtlCol="0">
            <a:spAutoFit/>
          </a:bodyPr>
          <a:lstStyle/>
          <a:p>
            <a:r>
              <a:rPr lang="fr-FR" sz="3600" dirty="0"/>
              <a:t>Résultat</a:t>
            </a:r>
          </a:p>
        </p:txBody>
      </p:sp>
      <p:sp>
        <p:nvSpPr>
          <p:cNvPr id="7" name="Espace réservé de la date 6">
            <a:extLst>
              <a:ext uri="{FF2B5EF4-FFF2-40B4-BE49-F238E27FC236}">
                <a16:creationId xmlns:a16="http://schemas.microsoft.com/office/drawing/2014/main" id="{B524E2F4-F589-6FF1-ABA0-52DC3221940C}"/>
              </a:ext>
            </a:extLst>
          </p:cNvPr>
          <p:cNvSpPr>
            <a:spLocks noGrp="1"/>
          </p:cNvSpPr>
          <p:nvPr>
            <p:ph type="dt" sz="half" idx="10"/>
          </p:nvPr>
        </p:nvSpPr>
        <p:spPr/>
        <p:txBody>
          <a:bodyPr/>
          <a:lstStyle/>
          <a:p>
            <a:fld id="{01FDC141-CA85-489D-99DF-549EA639BB36}" type="datetime1">
              <a:rPr lang="fr-FR" smtClean="0"/>
              <a:t>06/06/2024</a:t>
            </a:fld>
            <a:endParaRPr lang="fr-FR"/>
          </a:p>
        </p:txBody>
      </p:sp>
      <p:sp>
        <p:nvSpPr>
          <p:cNvPr id="8" name="Espace réservé du numéro de diapositive 7">
            <a:extLst>
              <a:ext uri="{FF2B5EF4-FFF2-40B4-BE49-F238E27FC236}">
                <a16:creationId xmlns:a16="http://schemas.microsoft.com/office/drawing/2014/main" id="{DA215373-63B5-BDF4-2D44-CB0AF7147864}"/>
              </a:ext>
            </a:extLst>
          </p:cNvPr>
          <p:cNvSpPr>
            <a:spLocks noGrp="1"/>
          </p:cNvSpPr>
          <p:nvPr>
            <p:ph type="sldNum" sz="quarter" idx="12"/>
          </p:nvPr>
        </p:nvSpPr>
        <p:spPr/>
        <p:txBody>
          <a:bodyPr/>
          <a:lstStyle/>
          <a:p>
            <a:fld id="{5B51AE14-6F91-4996-BC62-EA2E5A00334D}" type="slidenum">
              <a:rPr lang="fr-FR" smtClean="0"/>
              <a:t>7</a:t>
            </a:fld>
            <a:endParaRPr lang="fr-FR"/>
          </a:p>
        </p:txBody>
      </p:sp>
    </p:spTree>
    <p:extLst>
      <p:ext uri="{BB962C8B-B14F-4D97-AF65-F5344CB8AC3E}">
        <p14:creationId xmlns:p14="http://schemas.microsoft.com/office/powerpoint/2010/main" val="233162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DE40A271-46BD-C80D-1EF4-C68AF79B117B}"/>
              </a:ext>
            </a:extLst>
          </p:cNvPr>
          <p:cNvPicPr>
            <a:picLocks noChangeAspect="1"/>
          </p:cNvPicPr>
          <p:nvPr/>
        </p:nvPicPr>
        <p:blipFill>
          <a:blip r:embed="rId2"/>
          <a:stretch>
            <a:fillRect/>
          </a:stretch>
        </p:blipFill>
        <p:spPr>
          <a:xfrm>
            <a:off x="0" y="0"/>
            <a:ext cx="3867150" cy="6858000"/>
          </a:xfrm>
          <a:prstGeom prst="rect">
            <a:avLst/>
          </a:prstGeom>
        </p:spPr>
      </p:pic>
      <p:sp>
        <p:nvSpPr>
          <p:cNvPr id="5" name="ZoneTexte 4">
            <a:extLst>
              <a:ext uri="{FF2B5EF4-FFF2-40B4-BE49-F238E27FC236}">
                <a16:creationId xmlns:a16="http://schemas.microsoft.com/office/drawing/2014/main" id="{856A5708-19B6-38F3-525C-A6829047BC58}"/>
              </a:ext>
            </a:extLst>
          </p:cNvPr>
          <p:cNvSpPr txBox="1"/>
          <p:nvPr/>
        </p:nvSpPr>
        <p:spPr>
          <a:xfrm>
            <a:off x="1" y="159026"/>
            <a:ext cx="3985590" cy="6698974"/>
          </a:xfrm>
          <a:prstGeom prst="rect">
            <a:avLst/>
          </a:prstGeom>
        </p:spPr>
        <p:txBody>
          <a:bodyPr vert="horz" lIns="91440" tIns="45720" rIns="91440" bIns="45720" rtlCol="0">
            <a:noAutofit/>
          </a:bodyPr>
          <a:lstStyle/>
          <a:p>
            <a:pPr algn="ctr">
              <a:lnSpc>
                <a:spcPct val="90000"/>
              </a:lnSpc>
              <a:spcBef>
                <a:spcPts val="1000"/>
              </a:spcBef>
              <a:spcAft>
                <a:spcPts val="800"/>
              </a:spcAft>
            </a:pPr>
            <a:endParaRPr lang="fr-FR" sz="1800" dirty="0">
              <a:effectLst/>
              <a:latin typeface="Montserrat" panose="00000500000000000000" pitchFamily="2" charset="0"/>
              <a:ea typeface="Montserrat" panose="00000500000000000000" pitchFamily="2" charset="0"/>
              <a:cs typeface="Montserrat" panose="00000500000000000000" pitchFamily="2" charset="0"/>
            </a:endParaRPr>
          </a:p>
          <a:p>
            <a:pPr algn="ctr">
              <a:lnSpc>
                <a:spcPct val="90000"/>
              </a:lnSpc>
              <a:spcBef>
                <a:spcPts val="1000"/>
              </a:spcBef>
              <a:spcAft>
                <a:spcPts val="800"/>
              </a:spcAft>
            </a:pPr>
            <a:r>
              <a:rPr lang="fr-FR" dirty="0">
                <a:solidFill>
                  <a:schemeClr val="bg1"/>
                </a:solidFill>
                <a:latin typeface="Montserrat" panose="00000500000000000000" pitchFamily="2" charset="0"/>
              </a:rPr>
              <a:t>Lister le nom des régions de France</a:t>
            </a:r>
            <a:endParaRPr lang="en-US" dirty="0">
              <a:solidFill>
                <a:schemeClr val="bg1"/>
              </a:solidFill>
              <a:latin typeface="Montserrat" panose="00000500000000000000" pitchFamily="2" charset="0"/>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gn="ctr">
              <a:lnSpc>
                <a:spcPct val="90000"/>
              </a:lnSpc>
              <a:spcBef>
                <a:spcPts val="1000"/>
              </a:spcBef>
              <a:spcAft>
                <a:spcPts val="800"/>
              </a:spcAft>
            </a:pPr>
            <a:endParaRPr lang="en-US" sz="1600" b="1" dirty="0">
              <a:solidFill>
                <a:schemeClr val="bg1"/>
              </a:solidFill>
            </a:endParaRPr>
          </a:p>
          <a:p>
            <a:pPr>
              <a:lnSpc>
                <a:spcPct val="90000"/>
              </a:lnSpc>
            </a:pPr>
            <a:endParaRPr lang="en-US"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endParaRPr lang="en-US" sz="1050" b="1" dirty="0">
              <a:solidFill>
                <a:schemeClr val="bg1"/>
              </a:solidFill>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endParaRPr lang="en-US"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r>
              <a:rPr lang="en-US"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SELECT DISTINCT </a:t>
            </a:r>
            <a:r>
              <a:rPr lang="en-US"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reg_nom</a:t>
            </a:r>
            <a:endParaRPr lang="en-US"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endParaRPr>
          </a:p>
          <a:p>
            <a:pPr>
              <a:lnSpc>
                <a:spcPct val="90000"/>
              </a:lnSpc>
            </a:pPr>
            <a:r>
              <a:rPr lang="en-US" sz="1050" b="1" dirty="0">
                <a:solidFill>
                  <a:schemeClr val="bg1"/>
                </a:solidFill>
                <a:effectLst/>
                <a:latin typeface="Montserrat" panose="00000500000000000000" pitchFamily="2" charset="0"/>
                <a:ea typeface="Montserrat" panose="00000500000000000000" pitchFamily="2" charset="0"/>
                <a:cs typeface="Montserrat" panose="00000500000000000000" pitchFamily="2" charset="0"/>
              </a:rPr>
              <a:t>FROM </a:t>
            </a:r>
            <a:r>
              <a:rPr lang="en-US" sz="1050" b="1" dirty="0" err="1">
                <a:solidFill>
                  <a:schemeClr val="bg1"/>
                </a:solidFill>
                <a:effectLst/>
                <a:latin typeface="Montserrat" panose="00000500000000000000" pitchFamily="2" charset="0"/>
                <a:ea typeface="Montserrat" panose="00000500000000000000" pitchFamily="2" charset="0"/>
                <a:cs typeface="Montserrat" panose="00000500000000000000" pitchFamily="2" charset="0"/>
              </a:rPr>
              <a:t>referentiel_geographique</a:t>
            </a:r>
            <a:endParaRPr lang="en-US" sz="1600" kern="1200" dirty="0">
              <a:solidFill>
                <a:schemeClr val="tx2"/>
              </a:solidFill>
              <a:effectLst/>
              <a:latin typeface="+mn-lt"/>
              <a:ea typeface="+mn-ea"/>
              <a:cs typeface="+mn-cs"/>
            </a:endParaRPr>
          </a:p>
          <a:p>
            <a:pPr algn="ctr">
              <a:lnSpc>
                <a:spcPct val="90000"/>
              </a:lnSpc>
              <a:spcBef>
                <a:spcPts val="1000"/>
              </a:spcBef>
              <a:spcAft>
                <a:spcPts val="800"/>
              </a:spcAft>
            </a:pPr>
            <a:br>
              <a:rPr lang="en-US" sz="1600" kern="1200" dirty="0">
                <a:solidFill>
                  <a:schemeClr val="tx2"/>
                </a:solidFill>
                <a:effectLst/>
                <a:latin typeface="+mn-lt"/>
                <a:ea typeface="+mn-ea"/>
                <a:cs typeface="+mn-cs"/>
              </a:rPr>
            </a:br>
            <a:endParaRPr lang="en-US" sz="1600" kern="1200" dirty="0">
              <a:solidFill>
                <a:schemeClr val="tx2"/>
              </a:solidFill>
              <a:effectLst/>
              <a:latin typeface="+mn-lt"/>
              <a:ea typeface="+mn-ea"/>
              <a:cs typeface="+mn-cs"/>
            </a:endParaRPr>
          </a:p>
        </p:txBody>
      </p:sp>
      <p:sp>
        <p:nvSpPr>
          <p:cNvPr id="15" name="ZoneTexte 14">
            <a:extLst>
              <a:ext uri="{FF2B5EF4-FFF2-40B4-BE49-F238E27FC236}">
                <a16:creationId xmlns:a16="http://schemas.microsoft.com/office/drawing/2014/main" id="{1A454C61-7A95-7923-A1D5-CB1BFC836EE4}"/>
              </a:ext>
            </a:extLst>
          </p:cNvPr>
          <p:cNvSpPr txBox="1"/>
          <p:nvPr/>
        </p:nvSpPr>
        <p:spPr>
          <a:xfrm>
            <a:off x="5565913" y="576470"/>
            <a:ext cx="237566" cy="369332"/>
          </a:xfrm>
          <a:prstGeom prst="rect">
            <a:avLst/>
          </a:prstGeom>
          <a:noFill/>
        </p:spPr>
        <p:txBody>
          <a:bodyPr wrap="none" rtlCol="0">
            <a:spAutoFit/>
          </a:bodyPr>
          <a:lstStyle/>
          <a:p>
            <a:r>
              <a:rPr lang="fr-FR" dirty="0"/>
              <a:t> </a:t>
            </a:r>
          </a:p>
        </p:txBody>
      </p:sp>
      <p:sp>
        <p:nvSpPr>
          <p:cNvPr id="18" name="ZoneTexte 17">
            <a:extLst>
              <a:ext uri="{FF2B5EF4-FFF2-40B4-BE49-F238E27FC236}">
                <a16:creationId xmlns:a16="http://schemas.microsoft.com/office/drawing/2014/main" id="{02985801-6291-ADC6-349C-1BBA9BD2C1CF}"/>
              </a:ext>
            </a:extLst>
          </p:cNvPr>
          <p:cNvSpPr txBox="1"/>
          <p:nvPr/>
        </p:nvSpPr>
        <p:spPr>
          <a:xfrm>
            <a:off x="5145159" y="576469"/>
            <a:ext cx="6122504" cy="2862469"/>
          </a:xfrm>
          <a:prstGeom prst="rect">
            <a:avLst/>
          </a:prstGeom>
          <a:noFill/>
          <a:ln>
            <a:solidFill>
              <a:schemeClr val="accent1"/>
            </a:solidFill>
          </a:ln>
        </p:spPr>
        <p:txBody>
          <a:bodyPr wrap="square">
            <a:noAutofit/>
          </a:bodyPr>
          <a:lstStyle>
            <a:defPPr>
              <a:defRPr lang="fr-FR"/>
            </a:defPPr>
            <a:lvl1pPr>
              <a:defRPr sz="2000"/>
            </a:lvl1pPr>
          </a:lstStyle>
          <a:p>
            <a:r>
              <a:rPr lang="en-US" dirty="0" err="1"/>
              <a:t>Cette</a:t>
            </a:r>
            <a:r>
              <a:rPr lang="en-US" dirty="0"/>
              <a:t> </a:t>
            </a:r>
            <a:r>
              <a:rPr lang="en-US" dirty="0" err="1"/>
              <a:t>requête</a:t>
            </a:r>
            <a:r>
              <a:rPr lang="en-US" dirty="0"/>
              <a:t> </a:t>
            </a:r>
            <a:r>
              <a:rPr lang="en-US" dirty="0" err="1"/>
              <a:t>permet</a:t>
            </a:r>
            <a:r>
              <a:rPr lang="en-US" dirty="0"/>
              <a:t> de </a:t>
            </a:r>
            <a:r>
              <a:rPr lang="en-US" dirty="0" err="1"/>
              <a:t>sélectionner</a:t>
            </a:r>
            <a:r>
              <a:rPr lang="en-US" dirty="0"/>
              <a:t>  </a:t>
            </a:r>
            <a:r>
              <a:rPr lang="en-US" dirty="0" err="1"/>
              <a:t>toutes</a:t>
            </a:r>
            <a:r>
              <a:rPr lang="en-US" dirty="0"/>
              <a:t> les region de la table </a:t>
            </a:r>
            <a:r>
              <a:rPr lang="en-US" sz="2000" b="1" dirty="0" err="1">
                <a:effectLst/>
                <a:latin typeface="Montserrat" panose="00000500000000000000" pitchFamily="2" charset="0"/>
                <a:ea typeface="Montserrat" panose="00000500000000000000" pitchFamily="2" charset="0"/>
                <a:cs typeface="Montserrat" panose="00000500000000000000" pitchFamily="2" charset="0"/>
              </a:rPr>
              <a:t>referentiel_geographique</a:t>
            </a:r>
            <a:r>
              <a:rPr lang="en-US" sz="2000" b="1" dirty="0">
                <a:effectLst/>
                <a:latin typeface="Montserrat" panose="00000500000000000000" pitchFamily="2" charset="0"/>
                <a:ea typeface="Montserrat" panose="00000500000000000000" pitchFamily="2" charset="0"/>
                <a:cs typeface="Montserrat" panose="00000500000000000000" pitchFamily="2" charset="0"/>
              </a:rPr>
              <a:t> </a:t>
            </a:r>
            <a:r>
              <a:rPr lang="en-US" dirty="0"/>
              <a:t>le mot </a:t>
            </a:r>
            <a:r>
              <a:rPr lang="en-US" dirty="0" err="1"/>
              <a:t>clé</a:t>
            </a:r>
            <a:r>
              <a:rPr lang="en-US" dirty="0"/>
              <a:t> DISTINCT </a:t>
            </a:r>
            <a:r>
              <a:rPr lang="en-US" dirty="0" err="1"/>
              <a:t>permet</a:t>
            </a:r>
            <a:r>
              <a:rPr lang="en-US" dirty="0"/>
              <a:t> de ne pas </a:t>
            </a:r>
            <a:r>
              <a:rPr lang="en-US" dirty="0" err="1"/>
              <a:t>avoir</a:t>
            </a:r>
            <a:r>
              <a:rPr lang="en-US" dirty="0"/>
              <a:t> de </a:t>
            </a:r>
            <a:r>
              <a:rPr lang="en-US" dirty="0" err="1"/>
              <a:t>doublon</a:t>
            </a:r>
            <a:r>
              <a:rPr lang="en-US" dirty="0"/>
              <a:t> dans le </a:t>
            </a:r>
            <a:r>
              <a:rPr lang="en-US" dirty="0" err="1"/>
              <a:t>résultat</a:t>
            </a:r>
            <a:r>
              <a:rPr lang="en-US" dirty="0"/>
              <a:t>.</a:t>
            </a:r>
          </a:p>
          <a:p>
            <a:endParaRPr lang="en-US" dirty="0"/>
          </a:p>
          <a:p>
            <a:endParaRPr lang="en-US" dirty="0"/>
          </a:p>
        </p:txBody>
      </p:sp>
      <p:sp>
        <p:nvSpPr>
          <p:cNvPr id="4" name="ZoneTexte 3">
            <a:extLst>
              <a:ext uri="{FF2B5EF4-FFF2-40B4-BE49-F238E27FC236}">
                <a16:creationId xmlns:a16="http://schemas.microsoft.com/office/drawing/2014/main" id="{3F234DB3-F990-599B-BD48-C65B8D8E5B16}"/>
              </a:ext>
            </a:extLst>
          </p:cNvPr>
          <p:cNvSpPr txBox="1"/>
          <p:nvPr/>
        </p:nvSpPr>
        <p:spPr>
          <a:xfrm>
            <a:off x="4951547" y="3423887"/>
            <a:ext cx="1703864" cy="646331"/>
          </a:xfrm>
          <a:prstGeom prst="rect">
            <a:avLst/>
          </a:prstGeom>
          <a:noFill/>
        </p:spPr>
        <p:txBody>
          <a:bodyPr wrap="none" rtlCol="0">
            <a:spAutoFit/>
          </a:bodyPr>
          <a:lstStyle/>
          <a:p>
            <a:r>
              <a:rPr lang="fr-FR" sz="3600" dirty="0"/>
              <a:t>Résultat</a:t>
            </a:r>
          </a:p>
        </p:txBody>
      </p:sp>
      <p:pic>
        <p:nvPicPr>
          <p:cNvPr id="6" name="Image 5">
            <a:extLst>
              <a:ext uri="{FF2B5EF4-FFF2-40B4-BE49-F238E27FC236}">
                <a16:creationId xmlns:a16="http://schemas.microsoft.com/office/drawing/2014/main" id="{728E43DD-5DBF-C37A-7AA2-B01AA2212DF8}"/>
              </a:ext>
            </a:extLst>
          </p:cNvPr>
          <p:cNvPicPr>
            <a:picLocks noChangeAspect="1"/>
          </p:cNvPicPr>
          <p:nvPr/>
        </p:nvPicPr>
        <p:blipFill>
          <a:blip r:embed="rId3"/>
          <a:stretch>
            <a:fillRect/>
          </a:stretch>
        </p:blipFill>
        <p:spPr>
          <a:xfrm>
            <a:off x="5588611" y="3985591"/>
            <a:ext cx="2133600" cy="2663687"/>
          </a:xfrm>
          <a:prstGeom prst="rect">
            <a:avLst/>
          </a:prstGeom>
        </p:spPr>
      </p:pic>
      <p:sp>
        <p:nvSpPr>
          <p:cNvPr id="7" name="Espace réservé de la date 6">
            <a:extLst>
              <a:ext uri="{FF2B5EF4-FFF2-40B4-BE49-F238E27FC236}">
                <a16:creationId xmlns:a16="http://schemas.microsoft.com/office/drawing/2014/main" id="{652CF207-20BF-3DDC-ACF8-94E3A051C850}"/>
              </a:ext>
            </a:extLst>
          </p:cNvPr>
          <p:cNvSpPr>
            <a:spLocks noGrp="1"/>
          </p:cNvSpPr>
          <p:nvPr>
            <p:ph type="dt" sz="half" idx="10"/>
          </p:nvPr>
        </p:nvSpPr>
        <p:spPr/>
        <p:txBody>
          <a:bodyPr/>
          <a:lstStyle/>
          <a:p>
            <a:fld id="{3158D137-5B37-439B-9B47-7B6AA14B026B}" type="datetime1">
              <a:rPr lang="fr-FR" smtClean="0"/>
              <a:t>06/06/2024</a:t>
            </a:fld>
            <a:endParaRPr lang="fr-FR"/>
          </a:p>
        </p:txBody>
      </p:sp>
      <p:sp>
        <p:nvSpPr>
          <p:cNvPr id="8" name="Espace réservé du numéro de diapositive 7">
            <a:extLst>
              <a:ext uri="{FF2B5EF4-FFF2-40B4-BE49-F238E27FC236}">
                <a16:creationId xmlns:a16="http://schemas.microsoft.com/office/drawing/2014/main" id="{44C22569-E12E-A6D1-CD64-2A809164D058}"/>
              </a:ext>
            </a:extLst>
          </p:cNvPr>
          <p:cNvSpPr>
            <a:spLocks noGrp="1"/>
          </p:cNvSpPr>
          <p:nvPr>
            <p:ph type="sldNum" sz="quarter" idx="12"/>
          </p:nvPr>
        </p:nvSpPr>
        <p:spPr/>
        <p:txBody>
          <a:bodyPr/>
          <a:lstStyle/>
          <a:p>
            <a:fld id="{5B51AE14-6F91-4996-BC62-EA2E5A00334D}" type="slidenum">
              <a:rPr lang="fr-FR" smtClean="0"/>
              <a:t>8</a:t>
            </a:fld>
            <a:endParaRPr lang="fr-FR"/>
          </a:p>
        </p:txBody>
      </p:sp>
    </p:spTree>
    <p:extLst>
      <p:ext uri="{BB962C8B-B14F-4D97-AF65-F5344CB8AC3E}">
        <p14:creationId xmlns:p14="http://schemas.microsoft.com/office/powerpoint/2010/main" val="192932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65AF3F9-6404-71F3-3FCF-CDC498A501B3}"/>
              </a:ext>
            </a:extLst>
          </p:cNvPr>
          <p:cNvSpPr txBox="1"/>
          <p:nvPr/>
        </p:nvSpPr>
        <p:spPr>
          <a:xfrm>
            <a:off x="216176" y="501134"/>
            <a:ext cx="2487267" cy="1200329"/>
          </a:xfrm>
          <a:prstGeom prst="rect">
            <a:avLst/>
          </a:prstGeom>
          <a:noFill/>
        </p:spPr>
        <p:txBody>
          <a:bodyPr wrap="square">
            <a:spAutoFit/>
          </a:bodyPr>
          <a:lstStyle/>
          <a:p>
            <a:r>
              <a:rPr lang="fr-FR" b="0" i="0" dirty="0">
                <a:solidFill>
                  <a:srgbClr val="271A38"/>
                </a:solidFill>
                <a:effectLst/>
                <a:highlight>
                  <a:srgbClr val="FFFF00"/>
                </a:highlight>
                <a:latin typeface="Inter"/>
              </a:rPr>
              <a:t>4. Quels sont les 5 contrats qui ont les surfaces les plus élevées ?</a:t>
            </a:r>
            <a:endParaRPr lang="fr-FR" dirty="0">
              <a:highlight>
                <a:srgbClr val="FFFF00"/>
              </a:highlight>
            </a:endParaRPr>
          </a:p>
        </p:txBody>
      </p:sp>
      <p:sp>
        <p:nvSpPr>
          <p:cNvPr id="7" name="ZoneTexte 6">
            <a:extLst>
              <a:ext uri="{FF2B5EF4-FFF2-40B4-BE49-F238E27FC236}">
                <a16:creationId xmlns:a16="http://schemas.microsoft.com/office/drawing/2014/main" id="{94DB84CC-7C08-441D-6E94-73FBF13736DF}"/>
              </a:ext>
            </a:extLst>
          </p:cNvPr>
          <p:cNvSpPr txBox="1"/>
          <p:nvPr/>
        </p:nvSpPr>
        <p:spPr>
          <a:xfrm>
            <a:off x="2975942" y="501134"/>
            <a:ext cx="3663397" cy="1200329"/>
          </a:xfrm>
          <a:prstGeom prst="rect">
            <a:avLst/>
          </a:prstGeom>
          <a:noFill/>
        </p:spPr>
        <p:txBody>
          <a:bodyPr wrap="square">
            <a:spAutoFit/>
          </a:bodyPr>
          <a:lstStyle/>
          <a:p>
            <a:r>
              <a:rPr lang="fr-FR" dirty="0"/>
              <a:t>SELECT </a:t>
            </a:r>
            <a:r>
              <a:rPr lang="fr-FR" dirty="0" err="1"/>
              <a:t>contrat_id</a:t>
            </a:r>
            <a:r>
              <a:rPr lang="fr-FR" dirty="0"/>
              <a:t> as contrat, surface</a:t>
            </a:r>
          </a:p>
          <a:p>
            <a:r>
              <a:rPr lang="fr-FR" dirty="0"/>
              <a:t>FROM contrats</a:t>
            </a:r>
          </a:p>
          <a:p>
            <a:r>
              <a:rPr lang="fr-FR" dirty="0" err="1"/>
              <a:t>order</a:t>
            </a:r>
            <a:r>
              <a:rPr lang="fr-FR" dirty="0"/>
              <a:t> by surface</a:t>
            </a:r>
          </a:p>
          <a:p>
            <a:r>
              <a:rPr lang="fr-FR" dirty="0" err="1"/>
              <a:t>desc</a:t>
            </a:r>
            <a:r>
              <a:rPr lang="fr-FR" dirty="0"/>
              <a:t> </a:t>
            </a:r>
            <a:r>
              <a:rPr lang="fr-FR" dirty="0" err="1"/>
              <a:t>limit</a:t>
            </a:r>
            <a:r>
              <a:rPr lang="fr-FR" dirty="0"/>
              <a:t> 5</a:t>
            </a:r>
          </a:p>
        </p:txBody>
      </p:sp>
      <p:pic>
        <p:nvPicPr>
          <p:cNvPr id="9" name="Image 8">
            <a:extLst>
              <a:ext uri="{FF2B5EF4-FFF2-40B4-BE49-F238E27FC236}">
                <a16:creationId xmlns:a16="http://schemas.microsoft.com/office/drawing/2014/main" id="{D354B757-211C-F067-783A-952964F23A0F}"/>
              </a:ext>
            </a:extLst>
          </p:cNvPr>
          <p:cNvPicPr>
            <a:picLocks noChangeAspect="1"/>
          </p:cNvPicPr>
          <p:nvPr/>
        </p:nvPicPr>
        <p:blipFill>
          <a:blip r:embed="rId2"/>
          <a:stretch>
            <a:fillRect/>
          </a:stretch>
        </p:blipFill>
        <p:spPr>
          <a:xfrm>
            <a:off x="7459732" y="501134"/>
            <a:ext cx="1924050" cy="1571625"/>
          </a:xfrm>
          <a:prstGeom prst="rect">
            <a:avLst/>
          </a:prstGeom>
        </p:spPr>
      </p:pic>
      <p:sp>
        <p:nvSpPr>
          <p:cNvPr id="11" name="ZoneTexte 10">
            <a:extLst>
              <a:ext uri="{FF2B5EF4-FFF2-40B4-BE49-F238E27FC236}">
                <a16:creationId xmlns:a16="http://schemas.microsoft.com/office/drawing/2014/main" id="{ADE08373-97DF-E99C-F107-849164DBF79A}"/>
              </a:ext>
            </a:extLst>
          </p:cNvPr>
          <p:cNvSpPr txBox="1"/>
          <p:nvPr/>
        </p:nvSpPr>
        <p:spPr>
          <a:xfrm>
            <a:off x="216176" y="2828835"/>
            <a:ext cx="2218911" cy="1200329"/>
          </a:xfrm>
          <a:prstGeom prst="rect">
            <a:avLst/>
          </a:prstGeom>
          <a:noFill/>
        </p:spPr>
        <p:txBody>
          <a:bodyPr wrap="square">
            <a:spAutoFit/>
          </a:bodyPr>
          <a:lstStyle/>
          <a:p>
            <a:r>
              <a:rPr lang="fr-FR" b="0" i="0" dirty="0">
                <a:solidFill>
                  <a:srgbClr val="271A38"/>
                </a:solidFill>
                <a:effectLst/>
                <a:highlight>
                  <a:srgbClr val="FFFF00"/>
                </a:highlight>
                <a:latin typeface="Inter"/>
              </a:rPr>
              <a:t>5. Quel est le prix moyen de la cotisation mensuelle ?</a:t>
            </a:r>
            <a:endParaRPr lang="fr-FR" dirty="0">
              <a:highlight>
                <a:srgbClr val="FFFF00"/>
              </a:highlight>
            </a:endParaRPr>
          </a:p>
        </p:txBody>
      </p:sp>
      <p:sp>
        <p:nvSpPr>
          <p:cNvPr id="13" name="ZoneTexte 12">
            <a:extLst>
              <a:ext uri="{FF2B5EF4-FFF2-40B4-BE49-F238E27FC236}">
                <a16:creationId xmlns:a16="http://schemas.microsoft.com/office/drawing/2014/main" id="{680C97D6-C6A6-B104-B790-CB691BE03A96}"/>
              </a:ext>
            </a:extLst>
          </p:cNvPr>
          <p:cNvSpPr txBox="1"/>
          <p:nvPr/>
        </p:nvSpPr>
        <p:spPr>
          <a:xfrm>
            <a:off x="2975942" y="2828835"/>
            <a:ext cx="3047172" cy="923330"/>
          </a:xfrm>
          <a:prstGeom prst="rect">
            <a:avLst/>
          </a:prstGeom>
          <a:noFill/>
        </p:spPr>
        <p:txBody>
          <a:bodyPr wrap="square">
            <a:spAutoFit/>
          </a:bodyPr>
          <a:lstStyle/>
          <a:p>
            <a:r>
              <a:rPr lang="fr-FR" dirty="0"/>
              <a:t>SELECT </a:t>
            </a:r>
            <a:r>
              <a:rPr lang="fr-FR" dirty="0" err="1"/>
              <a:t>avg</a:t>
            </a:r>
            <a:r>
              <a:rPr lang="fr-FR" dirty="0"/>
              <a:t>(</a:t>
            </a:r>
            <a:r>
              <a:rPr lang="fr-FR" dirty="0" err="1"/>
              <a:t>prix_cotisation_mensuel</a:t>
            </a:r>
            <a:r>
              <a:rPr lang="fr-FR" dirty="0"/>
              <a:t>)</a:t>
            </a:r>
          </a:p>
          <a:p>
            <a:r>
              <a:rPr lang="fr-FR" dirty="0"/>
              <a:t>FROM contrats</a:t>
            </a:r>
          </a:p>
        </p:txBody>
      </p:sp>
      <p:pic>
        <p:nvPicPr>
          <p:cNvPr id="15" name="Image 14">
            <a:extLst>
              <a:ext uri="{FF2B5EF4-FFF2-40B4-BE49-F238E27FC236}">
                <a16:creationId xmlns:a16="http://schemas.microsoft.com/office/drawing/2014/main" id="{1CCA004A-D522-5A12-CAC8-D39C95A51435}"/>
              </a:ext>
            </a:extLst>
          </p:cNvPr>
          <p:cNvPicPr>
            <a:picLocks noChangeAspect="1"/>
          </p:cNvPicPr>
          <p:nvPr/>
        </p:nvPicPr>
        <p:blipFill>
          <a:blip r:embed="rId3"/>
          <a:stretch>
            <a:fillRect/>
          </a:stretch>
        </p:blipFill>
        <p:spPr>
          <a:xfrm>
            <a:off x="7387258" y="2995225"/>
            <a:ext cx="1828800" cy="590550"/>
          </a:xfrm>
          <a:prstGeom prst="rect">
            <a:avLst/>
          </a:prstGeom>
        </p:spPr>
      </p:pic>
      <p:sp>
        <p:nvSpPr>
          <p:cNvPr id="17" name="ZoneTexte 16">
            <a:extLst>
              <a:ext uri="{FF2B5EF4-FFF2-40B4-BE49-F238E27FC236}">
                <a16:creationId xmlns:a16="http://schemas.microsoft.com/office/drawing/2014/main" id="{7408B829-C90A-2318-82B5-8D998B91D0FE}"/>
              </a:ext>
            </a:extLst>
          </p:cNvPr>
          <p:cNvSpPr txBox="1"/>
          <p:nvPr/>
        </p:nvSpPr>
        <p:spPr>
          <a:xfrm>
            <a:off x="345385" y="4510205"/>
            <a:ext cx="2218911" cy="1754326"/>
          </a:xfrm>
          <a:prstGeom prst="rect">
            <a:avLst/>
          </a:prstGeom>
          <a:noFill/>
        </p:spPr>
        <p:txBody>
          <a:bodyPr wrap="square">
            <a:spAutoFit/>
          </a:bodyPr>
          <a:lstStyle/>
          <a:p>
            <a:pPr algn="l"/>
            <a:r>
              <a:rPr lang="fr-FR" b="0" i="0" dirty="0">
                <a:solidFill>
                  <a:srgbClr val="271A38"/>
                </a:solidFill>
                <a:effectLst/>
                <a:latin typeface="Inter"/>
              </a:rPr>
              <a:t>Requête 6 : Quel est le nombre de contrats pour chaque catégorie de prix de la valeur déclarée des biens ?</a:t>
            </a:r>
          </a:p>
        </p:txBody>
      </p:sp>
      <p:sp>
        <p:nvSpPr>
          <p:cNvPr id="19" name="ZoneTexte 18">
            <a:extLst>
              <a:ext uri="{FF2B5EF4-FFF2-40B4-BE49-F238E27FC236}">
                <a16:creationId xmlns:a16="http://schemas.microsoft.com/office/drawing/2014/main" id="{0CDC4045-CAF3-CCA9-0277-1232FB76F6CA}"/>
              </a:ext>
            </a:extLst>
          </p:cNvPr>
          <p:cNvSpPr txBox="1"/>
          <p:nvPr/>
        </p:nvSpPr>
        <p:spPr>
          <a:xfrm>
            <a:off x="2975941" y="4716963"/>
            <a:ext cx="3663397" cy="1200329"/>
          </a:xfrm>
          <a:prstGeom prst="rect">
            <a:avLst/>
          </a:prstGeom>
          <a:noFill/>
        </p:spPr>
        <p:txBody>
          <a:bodyPr wrap="square">
            <a:spAutoFit/>
          </a:bodyPr>
          <a:lstStyle/>
          <a:p>
            <a:r>
              <a:rPr lang="fr-FR" dirty="0"/>
              <a:t>SELECT count(</a:t>
            </a:r>
            <a:r>
              <a:rPr lang="fr-FR" dirty="0" err="1"/>
              <a:t>contrat_id</a:t>
            </a:r>
            <a:r>
              <a:rPr lang="fr-FR" dirty="0"/>
              <a:t>), </a:t>
            </a:r>
            <a:r>
              <a:rPr lang="fr-FR" dirty="0" err="1"/>
              <a:t>valeur_declaree</a:t>
            </a:r>
            <a:endParaRPr lang="fr-FR" dirty="0"/>
          </a:p>
          <a:p>
            <a:r>
              <a:rPr lang="fr-FR" dirty="0"/>
              <a:t>FROM contrats</a:t>
            </a:r>
          </a:p>
          <a:p>
            <a:r>
              <a:rPr lang="fr-FR" dirty="0"/>
              <a:t>group by </a:t>
            </a:r>
            <a:r>
              <a:rPr lang="fr-FR" dirty="0" err="1"/>
              <a:t>valeur_declaree</a:t>
            </a:r>
            <a:endParaRPr lang="fr-FR" dirty="0"/>
          </a:p>
        </p:txBody>
      </p:sp>
      <p:pic>
        <p:nvPicPr>
          <p:cNvPr id="21" name="Image 20">
            <a:extLst>
              <a:ext uri="{FF2B5EF4-FFF2-40B4-BE49-F238E27FC236}">
                <a16:creationId xmlns:a16="http://schemas.microsoft.com/office/drawing/2014/main" id="{7BA87658-37DC-ABAF-E98C-70B609AC0E52}"/>
              </a:ext>
            </a:extLst>
          </p:cNvPr>
          <p:cNvPicPr>
            <a:picLocks noChangeAspect="1"/>
          </p:cNvPicPr>
          <p:nvPr/>
        </p:nvPicPr>
        <p:blipFill>
          <a:blip r:embed="rId4"/>
          <a:stretch>
            <a:fillRect/>
          </a:stretch>
        </p:blipFill>
        <p:spPr>
          <a:xfrm>
            <a:off x="7135882" y="4645614"/>
            <a:ext cx="2571750" cy="1343025"/>
          </a:xfrm>
          <a:prstGeom prst="rect">
            <a:avLst/>
          </a:prstGeom>
        </p:spPr>
      </p:pic>
      <p:sp>
        <p:nvSpPr>
          <p:cNvPr id="22" name="Espace réservé de la date 21">
            <a:extLst>
              <a:ext uri="{FF2B5EF4-FFF2-40B4-BE49-F238E27FC236}">
                <a16:creationId xmlns:a16="http://schemas.microsoft.com/office/drawing/2014/main" id="{B4585AE4-9E0D-6199-C1AB-C9E72B73674A}"/>
              </a:ext>
            </a:extLst>
          </p:cNvPr>
          <p:cNvSpPr>
            <a:spLocks noGrp="1"/>
          </p:cNvSpPr>
          <p:nvPr>
            <p:ph type="dt" sz="half" idx="10"/>
          </p:nvPr>
        </p:nvSpPr>
        <p:spPr/>
        <p:txBody>
          <a:bodyPr/>
          <a:lstStyle/>
          <a:p>
            <a:fld id="{AE607097-3C0A-451E-A432-C0DABA89058F}" type="datetime1">
              <a:rPr lang="fr-FR" smtClean="0"/>
              <a:t>06/06/2024</a:t>
            </a:fld>
            <a:endParaRPr lang="fr-FR"/>
          </a:p>
        </p:txBody>
      </p:sp>
      <p:sp>
        <p:nvSpPr>
          <p:cNvPr id="23" name="Espace réservé du numéro de diapositive 22">
            <a:extLst>
              <a:ext uri="{FF2B5EF4-FFF2-40B4-BE49-F238E27FC236}">
                <a16:creationId xmlns:a16="http://schemas.microsoft.com/office/drawing/2014/main" id="{4304E3B6-393F-B36B-099E-B7DCBCE14141}"/>
              </a:ext>
            </a:extLst>
          </p:cNvPr>
          <p:cNvSpPr>
            <a:spLocks noGrp="1"/>
          </p:cNvSpPr>
          <p:nvPr>
            <p:ph type="sldNum" sz="quarter" idx="12"/>
          </p:nvPr>
        </p:nvSpPr>
        <p:spPr/>
        <p:txBody>
          <a:bodyPr/>
          <a:lstStyle/>
          <a:p>
            <a:fld id="{5B51AE14-6F91-4996-BC62-EA2E5A00334D}" type="slidenum">
              <a:rPr lang="fr-FR" smtClean="0"/>
              <a:t>9</a:t>
            </a:fld>
            <a:endParaRPr lang="fr-FR"/>
          </a:p>
        </p:txBody>
      </p:sp>
    </p:spTree>
    <p:extLst>
      <p:ext uri="{BB962C8B-B14F-4D97-AF65-F5344CB8AC3E}">
        <p14:creationId xmlns:p14="http://schemas.microsoft.com/office/powerpoint/2010/main" val="8585681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1361</Words>
  <Application>Microsoft Office PowerPoint</Application>
  <PresentationFormat>Grand écran</PresentationFormat>
  <Paragraphs>157</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Inter</vt:lpstr>
      <vt:lpstr>Montserrat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 PONS</dc:creator>
  <cp:lastModifiedBy>Olivier B PONS</cp:lastModifiedBy>
  <cp:revision>1</cp:revision>
  <dcterms:created xsi:type="dcterms:W3CDTF">2024-06-05T13:15:40Z</dcterms:created>
  <dcterms:modified xsi:type="dcterms:W3CDTF">2024-06-06T15:23:06Z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2024-06-06T14:06:44Z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fc0c967c-ccd2-4c51-b87e-a9de2b2272bb</vt:lpwstr>
  </property>
  <property fmtid="{D5CDD505-2E9C-101B-9397-08002B2CF9AE}" pid="8" name="MSIP_Label_56a12554-321c-45c3-b2fd-7e3f55c509d9_ContentBits">
    <vt:lpwstr>0</vt:lpwstr>
  </property>
</Properties>
</file>