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66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S Olivier" userId="24fc333b-d4e9-418c-9fc8-279920d65958" providerId="ADAL" clId="{31FE9A41-FC4C-4EA6-B961-724C74E35092}"/>
    <pc:docChg chg="undo custSel modSld">
      <pc:chgData name="PONS Olivier" userId="24fc333b-d4e9-418c-9fc8-279920d65958" providerId="ADAL" clId="{31FE9A41-FC4C-4EA6-B961-724C74E35092}" dt="2024-07-12T07:59:28.441" v="46" actId="1076"/>
      <pc:docMkLst>
        <pc:docMk/>
      </pc:docMkLst>
      <pc:sldChg chg="addSp delSp modSp mod">
        <pc:chgData name="PONS Olivier" userId="24fc333b-d4e9-418c-9fc8-279920d65958" providerId="ADAL" clId="{31FE9A41-FC4C-4EA6-B961-724C74E35092}" dt="2024-07-12T07:59:28.441" v="46" actId="1076"/>
        <pc:sldMkLst>
          <pc:docMk/>
          <pc:sldMk cId="2935699411" sldId="267"/>
        </pc:sldMkLst>
        <pc:spChg chg="mod">
          <ac:chgData name="PONS Olivier" userId="24fc333b-d4e9-418c-9fc8-279920d65958" providerId="ADAL" clId="{31FE9A41-FC4C-4EA6-B961-724C74E35092}" dt="2024-07-12T07:59:02.797" v="38" actId="1076"/>
          <ac:spMkLst>
            <pc:docMk/>
            <pc:sldMk cId="2935699411" sldId="267"/>
            <ac:spMk id="345" creationId="{00000000-0000-0000-0000-000000000000}"/>
          </ac:spMkLst>
        </pc:spChg>
        <pc:picChg chg="del">
          <ac:chgData name="PONS Olivier" userId="24fc333b-d4e9-418c-9fc8-279920d65958" providerId="ADAL" clId="{31FE9A41-FC4C-4EA6-B961-724C74E35092}" dt="2024-07-12T07:59:04.587" v="39" actId="478"/>
          <ac:picMkLst>
            <pc:docMk/>
            <pc:sldMk cId="2935699411" sldId="267"/>
            <ac:picMk id="3" creationId="{B1406978-2169-154D-10D2-76A565F6190F}"/>
          </ac:picMkLst>
        </pc:picChg>
        <pc:picChg chg="add mod">
          <ac:chgData name="PONS Olivier" userId="24fc333b-d4e9-418c-9fc8-279920d65958" providerId="ADAL" clId="{31FE9A41-FC4C-4EA6-B961-724C74E35092}" dt="2024-07-12T07:59:28.441" v="46" actId="1076"/>
          <ac:picMkLst>
            <pc:docMk/>
            <pc:sldMk cId="2935699411" sldId="267"/>
            <ac:picMk id="4" creationId="{D9D4D27A-D823-65AB-A728-F2F46C7E38D3}"/>
          </ac:picMkLst>
        </pc:picChg>
      </pc:sldChg>
      <pc:sldChg chg="modSp mod">
        <pc:chgData name="PONS Olivier" userId="24fc333b-d4e9-418c-9fc8-279920d65958" providerId="ADAL" clId="{31FE9A41-FC4C-4EA6-B961-724C74E35092}" dt="2024-07-11T09:34:22.179" v="4" actId="6549"/>
        <pc:sldMkLst>
          <pc:docMk/>
          <pc:sldMk cId="2683181710" sldId="269"/>
        </pc:sldMkLst>
        <pc:spChg chg="mod">
          <ac:chgData name="PONS Olivier" userId="24fc333b-d4e9-418c-9fc8-279920d65958" providerId="ADAL" clId="{31FE9A41-FC4C-4EA6-B961-724C74E35092}" dt="2024-07-11T09:34:22.179" v="4" actId="6549"/>
          <ac:spMkLst>
            <pc:docMk/>
            <pc:sldMk cId="2683181710" sldId="269"/>
            <ac:spMk id="344" creationId="{00000000-0000-0000-0000-000000000000}"/>
          </ac:spMkLst>
        </pc:spChg>
      </pc:sldChg>
      <pc:sldChg chg="addSp delSp modSp mod">
        <pc:chgData name="PONS Olivier" userId="24fc333b-d4e9-418c-9fc8-279920d65958" providerId="ADAL" clId="{31FE9A41-FC4C-4EA6-B961-724C74E35092}" dt="2024-07-11T09:36:42.694" v="12" actId="478"/>
        <pc:sldMkLst>
          <pc:docMk/>
          <pc:sldMk cId="610975142" sldId="270"/>
        </pc:sldMkLst>
        <pc:picChg chg="add del">
          <ac:chgData name="PONS Olivier" userId="24fc333b-d4e9-418c-9fc8-279920d65958" providerId="ADAL" clId="{31FE9A41-FC4C-4EA6-B961-724C74E35092}" dt="2024-07-11T09:36:42.694" v="12" actId="478"/>
          <ac:picMkLst>
            <pc:docMk/>
            <pc:sldMk cId="610975142" sldId="270"/>
            <ac:picMk id="3" creationId="{09719969-5FB7-3A32-03E4-AD3354AD5A2B}"/>
          </ac:picMkLst>
        </pc:picChg>
        <pc:picChg chg="add del mod">
          <ac:chgData name="PONS Olivier" userId="24fc333b-d4e9-418c-9fc8-279920d65958" providerId="ADAL" clId="{31FE9A41-FC4C-4EA6-B961-724C74E35092}" dt="2024-07-11T09:36:42.200" v="11" actId="22"/>
          <ac:picMkLst>
            <pc:docMk/>
            <pc:sldMk cId="610975142" sldId="270"/>
            <ac:picMk id="4" creationId="{AC13C4A2-A166-B1F3-7D7D-211F19AB512C}"/>
          </ac:picMkLst>
        </pc:picChg>
      </pc:sldChg>
      <pc:sldChg chg="modSp mod">
        <pc:chgData name="PONS Olivier" userId="24fc333b-d4e9-418c-9fc8-279920d65958" providerId="ADAL" clId="{31FE9A41-FC4C-4EA6-B961-724C74E35092}" dt="2024-07-11T09:20:07.660" v="3" actId="12"/>
        <pc:sldMkLst>
          <pc:docMk/>
          <pc:sldMk cId="2068752093" sldId="271"/>
        </pc:sldMkLst>
        <pc:spChg chg="mod">
          <ac:chgData name="PONS Olivier" userId="24fc333b-d4e9-418c-9fc8-279920d65958" providerId="ADAL" clId="{31FE9A41-FC4C-4EA6-B961-724C74E35092}" dt="2024-07-11T09:20:07.660" v="3" actId="12"/>
          <ac:spMkLst>
            <pc:docMk/>
            <pc:sldMk cId="2068752093" sldId="271"/>
            <ac:spMk id="345" creationId="{00000000-0000-0000-0000-000000000000}"/>
          </ac:spMkLst>
        </pc:spChg>
      </pc:sldChg>
      <pc:sldChg chg="addSp delSp modSp mod">
        <pc:chgData name="PONS Olivier" userId="24fc333b-d4e9-418c-9fc8-279920d65958" providerId="ADAL" clId="{31FE9A41-FC4C-4EA6-B961-724C74E35092}" dt="2024-07-11T14:56:25.485" v="28" actId="1076"/>
        <pc:sldMkLst>
          <pc:docMk/>
          <pc:sldMk cId="3029986566" sldId="272"/>
        </pc:sldMkLst>
        <pc:spChg chg="mod">
          <ac:chgData name="PONS Olivier" userId="24fc333b-d4e9-418c-9fc8-279920d65958" providerId="ADAL" clId="{31FE9A41-FC4C-4EA6-B961-724C74E35092}" dt="2024-07-11T14:55:54.099" v="23"/>
          <ac:spMkLst>
            <pc:docMk/>
            <pc:sldMk cId="3029986566" sldId="272"/>
            <ac:spMk id="345" creationId="{00000000-0000-0000-0000-000000000000}"/>
          </ac:spMkLst>
        </pc:spChg>
        <pc:picChg chg="add del">
          <ac:chgData name="PONS Olivier" userId="24fc333b-d4e9-418c-9fc8-279920d65958" providerId="ADAL" clId="{31FE9A41-FC4C-4EA6-B961-724C74E35092}" dt="2024-07-11T14:56:17.191" v="24" actId="478"/>
          <ac:picMkLst>
            <pc:docMk/>
            <pc:sldMk cId="3029986566" sldId="272"/>
            <ac:picMk id="3" creationId="{D38C4FBF-3AF1-B8D5-E95F-8CB974D2814C}"/>
          </ac:picMkLst>
        </pc:picChg>
        <pc:picChg chg="add del mod">
          <ac:chgData name="PONS Olivier" userId="24fc333b-d4e9-418c-9fc8-279920d65958" providerId="ADAL" clId="{31FE9A41-FC4C-4EA6-B961-724C74E35092}" dt="2024-07-11T09:42:21.296" v="20" actId="22"/>
          <ac:picMkLst>
            <pc:docMk/>
            <pc:sldMk cId="3029986566" sldId="272"/>
            <ac:picMk id="4" creationId="{2235BCBE-896E-8591-50A9-3DE5B535288D}"/>
          </ac:picMkLst>
        </pc:picChg>
        <pc:picChg chg="add mod">
          <ac:chgData name="PONS Olivier" userId="24fc333b-d4e9-418c-9fc8-279920d65958" providerId="ADAL" clId="{31FE9A41-FC4C-4EA6-B961-724C74E35092}" dt="2024-07-11T14:56:25.485" v="28" actId="1076"/>
          <ac:picMkLst>
            <pc:docMk/>
            <pc:sldMk cId="3029986566" sldId="272"/>
            <ac:picMk id="6" creationId="{AA3602B8-C9EC-F0F5-9DF2-7099587D1AAB}"/>
          </ac:picMkLst>
        </pc:picChg>
      </pc:sldChg>
      <pc:sldChg chg="addSp delSp modSp mod">
        <pc:chgData name="PONS Olivier" userId="24fc333b-d4e9-418c-9fc8-279920d65958" providerId="ADAL" clId="{31FE9A41-FC4C-4EA6-B961-724C74E35092}" dt="2024-07-11T14:59:14.043" v="33" actId="1076"/>
        <pc:sldMkLst>
          <pc:docMk/>
          <pc:sldMk cId="3652446118" sldId="273"/>
        </pc:sldMkLst>
        <pc:spChg chg="mod">
          <ac:chgData name="PONS Olivier" userId="24fc333b-d4e9-418c-9fc8-279920d65958" providerId="ADAL" clId="{31FE9A41-FC4C-4EA6-B961-724C74E35092}" dt="2024-07-11T14:58:52.892" v="29"/>
          <ac:spMkLst>
            <pc:docMk/>
            <pc:sldMk cId="3652446118" sldId="273"/>
            <ac:spMk id="345" creationId="{00000000-0000-0000-0000-000000000000}"/>
          </ac:spMkLst>
        </pc:spChg>
        <pc:picChg chg="del">
          <ac:chgData name="PONS Olivier" userId="24fc333b-d4e9-418c-9fc8-279920d65958" providerId="ADAL" clId="{31FE9A41-FC4C-4EA6-B961-724C74E35092}" dt="2024-07-11T14:59:07.917" v="30" actId="478"/>
          <ac:picMkLst>
            <pc:docMk/>
            <pc:sldMk cId="3652446118" sldId="273"/>
            <ac:picMk id="3" creationId="{6980CD34-85E3-47F7-F17E-EB8B5AEF7744}"/>
          </ac:picMkLst>
        </pc:picChg>
        <pc:picChg chg="add mod">
          <ac:chgData name="PONS Olivier" userId="24fc333b-d4e9-418c-9fc8-279920d65958" providerId="ADAL" clId="{31FE9A41-FC4C-4EA6-B961-724C74E35092}" dt="2024-07-11T14:59:14.043" v="33" actId="1076"/>
          <ac:picMkLst>
            <pc:docMk/>
            <pc:sldMk cId="3652446118" sldId="273"/>
            <ac:picMk id="4" creationId="{5CBAD194-CC1E-45DB-D792-091D5459B9F2}"/>
          </ac:picMkLst>
        </pc:picChg>
      </pc:sldChg>
      <pc:sldChg chg="modSp mod">
        <pc:chgData name="PONS Olivier" userId="24fc333b-d4e9-418c-9fc8-279920d65958" providerId="ADAL" clId="{31FE9A41-FC4C-4EA6-B961-724C74E35092}" dt="2024-07-11T09:18:43.414" v="2" actId="313"/>
        <pc:sldMkLst>
          <pc:docMk/>
          <pc:sldMk cId="2092317364" sldId="274"/>
        </pc:sldMkLst>
        <pc:spChg chg="mod">
          <ac:chgData name="PONS Olivier" userId="24fc333b-d4e9-418c-9fc8-279920d65958" providerId="ADAL" clId="{31FE9A41-FC4C-4EA6-B961-724C74E35092}" dt="2024-07-11T09:18:43.414" v="2" actId="313"/>
          <ac:spMkLst>
            <pc:docMk/>
            <pc:sldMk cId="2092317364" sldId="274"/>
            <ac:spMk id="3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02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7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98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026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1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252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954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47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34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50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210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3B31DA-5FD8-4D86-7891-2B89EACF11C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978775" y="4991100"/>
            <a:ext cx="1193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049A1A-43BE-5382-A35F-AF4C6952E6F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978775" y="4991100"/>
            <a:ext cx="1193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Olivier PONS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6148975" cy="27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Nombre total d’appartements vendus au 1er semestre 2020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select count(*)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from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bien, commune, vente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where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 (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commune.id_codedep_codecommune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) 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) 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nature_mutation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= 'Vente' and (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&gt;= '2020-01-01' and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&lt;= '2020-06-30’);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</a:rPr>
              <a:t>17233</a:t>
            </a:r>
            <a:endParaRPr lang="fr-FR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1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700"/>
            <a:ext cx="6058921" cy="34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nombre de ventes d’appartement par région pour le 1er semestre 2020.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253897" y="1678591"/>
            <a:ext cx="4527841" cy="178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select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commune.reg_nom,count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bien.nature_mutation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from</a:t>
            </a:r>
            <a:r>
              <a:rPr lang="fr-FR" sz="1000" dirty="0">
                <a:effectLst/>
                <a:latin typeface="Calibri" panose="020F0502020204030204" pitchFamily="34" charset="0"/>
              </a:rPr>
              <a:t> commune, bien , vente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where</a:t>
            </a:r>
            <a:r>
              <a:rPr lang="fr-FR" sz="1000" dirty="0">
                <a:effectLst/>
                <a:latin typeface="Calibri" panose="020F0502020204030204" pitchFamily="34" charset="0"/>
              </a:rPr>
              <a:t>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nature_mutation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'Vente' and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dirty="0">
                <a:effectLst/>
                <a:latin typeface="Calibri" panose="020F0502020204030204" pitchFamily="34" charset="0"/>
              </a:rPr>
              <a:t> &gt;= '2020-01-01' 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dirty="0">
                <a:effectLst/>
                <a:latin typeface="Calibri" panose="020F0502020204030204" pitchFamily="34" charset="0"/>
              </a:rPr>
              <a:t> &lt;= '2020-06-30')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bien.type_local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'Appartement'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commune.reg_nom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order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commune.reg_nom</a:t>
            </a:r>
            <a:endParaRPr lang="fr-FR" sz="10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A5E439-4A20-2CFA-FF67-D9F2B6CC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450" y="1252513"/>
            <a:ext cx="2281502" cy="26384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700"/>
            <a:ext cx="5526447" cy="34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Proportion des ventes d’appartements par le nombre de pièces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413372" y="1312187"/>
            <a:ext cx="4008295" cy="252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bien.total_piece</a:t>
            </a:r>
            <a:r>
              <a:rPr lang="fr-FR" sz="1000" dirty="0">
                <a:effectLst/>
                <a:latin typeface="Calibri" panose="020F0502020204030204" pitchFamily="34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ROUND((CAST(count(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bien.type_local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) AS DECIMAL(10,2)) /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CAST((SELECT COUNT(DISTINCT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       FROM bien, vente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       WHERE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       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bien.nature_mutation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'Vente'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       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bien.type_local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'Appartement') AS DECIMAL(10,2))) * 100, 2) AS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ratio_ventes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FROM bien, vente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WHERE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bien.nature_mutation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'Vente'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bien.type_local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'Appartement'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bien.total_piece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ORDER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cast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bien.total_piece</a:t>
            </a:r>
            <a:r>
              <a:rPr lang="fr-FR" sz="1000" dirty="0">
                <a:effectLst/>
                <a:latin typeface="Calibri" panose="020F0502020204030204" pitchFamily="34" charset="0"/>
              </a:rPr>
              <a:t> AS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integer</a:t>
            </a:r>
            <a:r>
              <a:rPr lang="fr-FR" sz="1000" dirty="0">
                <a:effectLst/>
                <a:latin typeface="Calibri" panose="020F0502020204030204" pitchFamily="34" charset="0"/>
              </a:rPr>
              <a:t>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D4D27A-D823-65AB-A728-F2F46C7E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935" y="1283624"/>
            <a:ext cx="2205090" cy="25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9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27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départements où le prix du mètre carré est le plus élevé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854650" y="1782564"/>
            <a:ext cx="3086100" cy="157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select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, ROUND(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avg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 /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bien.surface_local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)),2) as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prix_metre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 err="1">
                <a:effectLst/>
                <a:latin typeface="Calibri" panose="020F0502020204030204" pitchFamily="34" charset="0"/>
              </a:rPr>
              <a:t>from</a:t>
            </a:r>
            <a:r>
              <a:rPr lang="fr-FR" sz="1000" dirty="0">
                <a:effectLst/>
                <a:latin typeface="Calibri" panose="020F0502020204030204" pitchFamily="34" charset="0"/>
              </a:rPr>
              <a:t> commune, bien, vente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 err="1">
                <a:effectLst/>
                <a:latin typeface="Calibri" panose="020F0502020204030204" pitchFamily="34" charset="0"/>
              </a:rPr>
              <a:t>where</a:t>
            </a:r>
            <a:r>
              <a:rPr lang="fr-FR" sz="1000" dirty="0">
                <a:effectLst/>
                <a:latin typeface="Calibri" panose="020F0502020204030204" pitchFamily="34" charset="0"/>
              </a:rPr>
              <a:t>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 err="1">
                <a:effectLst/>
                <a:latin typeface="Calibri" panose="020F0502020204030204" pitchFamily="34" charset="0"/>
              </a:rPr>
              <a:t>order</a:t>
            </a:r>
            <a:r>
              <a:rPr lang="fr-FR" sz="1000" dirty="0">
                <a:effectLst/>
                <a:latin typeface="Calibri" panose="020F0502020204030204" pitchFamily="34" charset="0"/>
              </a:rPr>
              <a:t>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prix_metre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desc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Limit 10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1D2A46-621F-BFBC-9BA9-20CACBE0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85669"/>
            <a:ext cx="267689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3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700"/>
            <a:ext cx="6349866" cy="34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Prix moyen du mètre carré d’une maison en Île-de-France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459796" y="1837982"/>
            <a:ext cx="3980586" cy="146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commune.code_departement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vente.valeur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(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bien.surface_local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)),2) </a:t>
            </a: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prix_metre</a:t>
            </a:r>
            <a:endParaRPr lang="fr-FR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commune, bien, vente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bien.id_code_dep_codecommune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commune.id_codedep_codecommune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bien.id_bien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vente.id_bien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type_local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'Maison'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commune.code_departement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'75'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commune.code_departement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fr-FR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prix_metre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4DD457-AA52-8201-9B05-6CECA75B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63" y="2243137"/>
            <a:ext cx="2647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8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appartements les plus chers avec la région et le nombre de mètres carrés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988982"/>
            <a:ext cx="4465495" cy="15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select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bien.surface_local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,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,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CAST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CAST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MAX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AS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(10,0)) AS VARCHAR)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from</a:t>
            </a:r>
            <a:r>
              <a:rPr lang="fr-FR" sz="1000" dirty="0">
                <a:effectLst/>
                <a:latin typeface="Calibri" panose="020F0502020204030204" pitchFamily="34" charset="0"/>
              </a:rPr>
              <a:t> commune, bien , vente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where</a:t>
            </a:r>
            <a:r>
              <a:rPr lang="fr-FR" sz="1000" dirty="0">
                <a:effectLst/>
                <a:latin typeface="Calibri" panose="020F0502020204030204" pitchFamily="34" charset="0"/>
              </a:rPr>
              <a:t>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and 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 &gt;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bien.surface_local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,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order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by </a:t>
            </a:r>
            <a:r>
              <a:rPr lang="fr-FR" sz="1000" dirty="0">
                <a:effectLst/>
                <a:latin typeface="Calibri" panose="020F0502020204030204" pitchFamily="34" charset="0"/>
              </a:rPr>
              <a:t>max(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desc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limit</a:t>
            </a:r>
            <a:r>
              <a:rPr lang="fr-FR" sz="1000" dirty="0">
                <a:effectLst/>
                <a:latin typeface="Calibri" panose="020F0502020204030204" pitchFamily="34" charset="0"/>
              </a:rPr>
              <a:t>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719969-5FB7-3A32-03E4-AD3354AD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56" y="1773387"/>
            <a:ext cx="2908938" cy="20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Taux d’évolution du nombre de ventes entre le premier et le second trimestre de 2020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761782"/>
            <a:ext cx="4555550" cy="161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round((vente_t1::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vente_t2::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* 100,2)  AS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ratio_vente</a:t>
            </a:r>
            <a:endParaRPr lang="fr-FR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-- requête permettant le calcul du prix moyen pour les T2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(SELECT SUM(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vente.valeur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vente_t1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 vente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WHERE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date_vente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'2020-01-01' and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date_vente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'2020-03-31') as t1,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-- requête permettant le calcul du prix moyen pour les T3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(SELECT SUM(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vente.valeur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vente_t2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 vente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WHERE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date_vente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'2020-01-014' and </a:t>
            </a:r>
            <a:r>
              <a:rPr lang="fr-FR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date_vente</a:t>
            </a:r>
            <a:r>
              <a:rPr lang="fr-F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'2020-06-30') as t2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0911D0-5FBB-FF5F-4D27-4B7CA2B4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96" y="2247900"/>
            <a:ext cx="1343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5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classement des régions par rapport au prix au mètre carré des appartement de plus de 4 pièces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07813"/>
            <a:ext cx="4072156" cy="192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select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commune.reg_nom,ROUND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avg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 /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bien.surface_local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)),2) as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prix_metre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FROM vente, commune, bien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WHERE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dirty="0">
                <a:effectLst/>
                <a:latin typeface="Calibri" panose="020F0502020204030204" pitchFamily="34" charset="0"/>
              </a:rPr>
              <a:t> &gt;= '2020-01-01' 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dirty="0">
                <a:effectLst/>
                <a:latin typeface="Calibri" panose="020F0502020204030204" pitchFamily="34" charset="0"/>
              </a:rPr>
              <a:t> &lt;= '2020-03-31'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commune.reg_nom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 err="1">
                <a:effectLst/>
                <a:latin typeface="Calibri" panose="020F0502020204030204" pitchFamily="34" charset="0"/>
              </a:rPr>
              <a:t>order</a:t>
            </a:r>
            <a:r>
              <a:rPr lang="fr-FR" sz="1000" dirty="0">
                <a:effectLst/>
                <a:latin typeface="Calibri" panose="020F0502020204030204" pitchFamily="34" charset="0"/>
              </a:rPr>
              <a:t> by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prix_metre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desc</a:t>
            </a:r>
            <a:r>
              <a:rPr lang="fr-FR" sz="1000" dirty="0">
                <a:effectLst/>
                <a:latin typeface="Calibri" panose="020F0502020204030204" pitchFamily="34" charset="0"/>
              </a:rPr>
              <a:t>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3602B8-C9EC-F0F5-9DF2-7099587D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91" y="1240057"/>
            <a:ext cx="2428381" cy="26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communes ayant eu au moins 50 ventes au 1er trimestre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638390" y="1735165"/>
            <a:ext cx="3613441" cy="16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select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commune.nom_commune,count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vente.date_vente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FROM vente, commune, bien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WHERE (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commune.id_codedep_codecommune</a:t>
            </a:r>
            <a:endParaRPr lang="fr-FR" sz="10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and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and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&gt;= '2020-01-01' and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date_vente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&lt;= '2020-03-31'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commune.nom_commune</a:t>
            </a:r>
            <a:endParaRPr lang="fr-FR" sz="10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 err="1">
                <a:effectLst/>
                <a:latin typeface="Calibri" panose="020F0502020204030204" pitchFamily="34" charset="0"/>
              </a:rPr>
              <a:t>having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 count(</a:t>
            </a:r>
            <a:r>
              <a:rPr lang="fr-FR" sz="1000" b="1" dirty="0" err="1">
                <a:effectLst/>
                <a:latin typeface="Calibri" panose="020F0502020204030204" pitchFamily="34" charset="0"/>
              </a:rPr>
              <a:t>vente.date_vente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) &gt;= 50;</a:t>
            </a:r>
            <a:endParaRPr lang="fr-FR" sz="10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BAD194-CC1E-45DB-D792-091D5459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68" y="1232404"/>
            <a:ext cx="1953360" cy="26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Différence en pourcentage du prix au mètre carré entre un appartement de 2 pièces et un appartement de 3 pièces.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4839568" cy="310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SELECT</a:t>
            </a:r>
            <a:r>
              <a:rPr lang="fr-FR" sz="1000" dirty="0">
                <a:effectLst/>
                <a:latin typeface="Calibri" panose="020F0502020204030204" pitchFamily="34" charset="0"/>
              </a:rPr>
              <a:t> 'Le ratio du prix moyen au mètre carré des T3 par rapport au T2 est : ' ||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(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TRUNC</a:t>
            </a:r>
            <a:r>
              <a:rPr lang="fr-FR" sz="1000" dirty="0">
                <a:effectLst/>
                <a:latin typeface="Calibri" panose="020F0502020204030204" pitchFamily="34" charset="0"/>
              </a:rPr>
              <a:t>(((prix_moyen_metre_carre_t2::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 / prix_moyen_metre_carre_t3::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) - 1) * 100, 1))  AS ratio_t2_t3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b="1" dirty="0">
                <a:effectLst/>
                <a:latin typeface="Calibri" panose="020F0502020204030204" pitchFamily="34" charset="0"/>
              </a:rPr>
              <a:t>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  -- requête permettant le calcul du prix moyen pour les T2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(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SELECT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AVG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 /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bien.surface_local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)) AS prix_moyen_metre_carre_t2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FROM</a:t>
            </a:r>
            <a:r>
              <a:rPr lang="fr-FR" sz="1000" dirty="0">
                <a:effectLst/>
                <a:latin typeface="Calibri" panose="020F0502020204030204" pitchFamily="34" charset="0"/>
              </a:rPr>
              <a:t> vente, commune, bien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WHERE</a:t>
            </a:r>
            <a:r>
              <a:rPr lang="fr-FR" sz="1000" dirty="0">
                <a:effectLst/>
                <a:latin typeface="Calibri" panose="020F0502020204030204" pitchFamily="34" charset="0"/>
              </a:rPr>
              <a:t>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bien.total_piece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bien.total_piece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AS t2,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  -- requête permettant le calcul du prix moyen pour les T3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(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SELECT</a:t>
            </a:r>
            <a:r>
              <a:rPr lang="fr-FR" sz="1000" dirty="0">
                <a:effectLst/>
                <a:latin typeface="Calibri" panose="020F0502020204030204" pitchFamily="34" charset="0"/>
              </a:rPr>
              <a:t> AVG(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 /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bien.surface_local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))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AS</a:t>
            </a:r>
            <a:r>
              <a:rPr lang="fr-FR" sz="1000" dirty="0">
                <a:effectLst/>
                <a:latin typeface="Calibri" panose="020F0502020204030204" pitchFamily="34" charset="0"/>
              </a:rPr>
              <a:t> prix_moyen_metre_carre_t3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FROM</a:t>
            </a:r>
            <a:r>
              <a:rPr lang="fr-FR" sz="1000" dirty="0">
                <a:effectLst/>
                <a:latin typeface="Calibri" panose="020F0502020204030204" pitchFamily="34" charset="0"/>
              </a:rPr>
              <a:t> vente, commune, bien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WHERE</a:t>
            </a:r>
            <a:r>
              <a:rPr lang="fr-FR" sz="1000" dirty="0">
                <a:effectLst/>
                <a:latin typeface="Calibri" panose="020F0502020204030204" pitchFamily="34" charset="0"/>
              </a:rPr>
              <a:t>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AND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total_piece</a:t>
            </a:r>
            <a:r>
              <a:rPr lang="fr-FR" sz="1000" dirty="0">
                <a:effectLst/>
                <a:latin typeface="Calibri" panose="020F0502020204030204" pitchFamily="34" charset="0"/>
              </a:rPr>
              <a:t>::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numeric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</a:t>
            </a:r>
            <a:r>
              <a:rPr lang="fr-FR" sz="1000" b="1" dirty="0">
                <a:effectLst/>
                <a:latin typeface="Calibri" panose="020F0502020204030204" pitchFamily="34" charset="0"/>
              </a:rPr>
              <a:t>GROUP</a:t>
            </a:r>
            <a:r>
              <a:rPr lang="fr-FR" sz="1000" dirty="0">
                <a:effectLst/>
                <a:latin typeface="Calibri" panose="020F0502020204030204" pitchFamily="34" charset="0"/>
              </a:rPr>
              <a:t>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bien.total_piece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AS t3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3759EE-45D4-ACDA-0C55-426202E596C4}"/>
              </a:ext>
            </a:extLst>
          </p:cNvPr>
          <p:cNvSpPr txBox="1"/>
          <p:nvPr/>
        </p:nvSpPr>
        <p:spPr>
          <a:xfrm>
            <a:off x="5456097" y="2133474"/>
            <a:ext cx="3297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effectLst/>
                <a:latin typeface="Calibri" panose="020F0502020204030204" pitchFamily="34" charset="0"/>
              </a:rPr>
              <a:t>"Le ratio du prix moyen au mètre carré des T3 par rapport au T2 est : 19.1"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09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3515375" cy="11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Modification de la base de données qui permet de collecter les transaction immobilieres et fonciere en </a:t>
            </a:r>
            <a:r>
              <a:rPr lang="fr-FR" dirty="0"/>
              <a:t>F</a:t>
            </a:r>
            <a:r>
              <a:rPr lang="fr" dirty="0"/>
              <a:t>rance pour analyser le marché et mieux aider les clients.</a:t>
            </a: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moyennes de valeurs foncières pour le top 3 des communes des départements 6, 13, 33, 59 et 69.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501359" y="1546872"/>
            <a:ext cx="3675786" cy="283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WITH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ranked_communes</a:t>
            </a:r>
            <a:r>
              <a:rPr lang="fr-FR" sz="1000" dirty="0">
                <a:effectLst/>
                <a:latin typeface="Calibri" panose="020F0502020204030204" pitchFamily="34" charset="0"/>
              </a:rPr>
              <a:t> AS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SELECT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,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,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avg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) as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prix_moyen_vente</a:t>
            </a:r>
            <a:r>
              <a:rPr lang="fr-FR" sz="1000" dirty="0">
                <a:effectLst/>
                <a:latin typeface="Calibri" panose="020F0502020204030204" pitchFamily="34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 ROW_NUMBER() OVER (PARTITION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 ORDER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avg</a:t>
            </a:r>
            <a:r>
              <a:rPr lang="fr-FR" sz="1000" dirty="0">
                <a:effectLst/>
                <a:latin typeface="Calibri" panose="020F0502020204030204" pitchFamily="34" charset="0"/>
              </a:rPr>
              <a:t>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vente.valeur</a:t>
            </a:r>
            <a:r>
              <a:rPr lang="fr-FR" sz="1000" dirty="0">
                <a:effectLst/>
                <a:latin typeface="Calibri" panose="020F0502020204030204" pitchFamily="34" charset="0"/>
              </a:rPr>
              <a:t>) DESC) as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row_number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FROM commune, vente, bien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WHERE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AND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      AND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 IN ('6', '13', '33', '59', '69')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 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,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commune.code_commune</a:t>
            </a:r>
            <a:endParaRPr lang="fr-FR" sz="1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SELECT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r.code_departement</a:t>
            </a:r>
            <a:r>
              <a:rPr lang="fr-FR" sz="1000" dirty="0">
                <a:effectLst/>
                <a:latin typeface="Calibri" panose="020F0502020204030204" pitchFamily="34" charset="0"/>
              </a:rPr>
              <a:t>,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r.code_commune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, round(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r.prix_moyen_vente</a:t>
            </a:r>
            <a:r>
              <a:rPr lang="fr-FR" sz="1000" dirty="0">
                <a:effectLst/>
                <a:latin typeface="Calibri" panose="020F0502020204030204" pitchFamily="34" charset="0"/>
              </a:rPr>
              <a:t>::numeric,2)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FROM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ranked_communes</a:t>
            </a:r>
            <a:r>
              <a:rPr lang="fr-FR" sz="1000" dirty="0">
                <a:effectLst/>
                <a:latin typeface="Calibri" panose="020F0502020204030204" pitchFamily="34" charset="0"/>
              </a:rPr>
              <a:t> 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WHERE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row_number</a:t>
            </a:r>
            <a:r>
              <a:rPr lang="fr-FR" sz="1000" dirty="0">
                <a:effectLst/>
                <a:latin typeface="Calibri" panose="020F0502020204030204" pitchFamily="34" charset="0"/>
              </a:rPr>
              <a:t> &lt;= 3;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782B29-90D1-26E9-D26F-E72ACDA1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40" y="1527199"/>
            <a:ext cx="2897282" cy="2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20 communes avec le plus de transactions pour 1000 habitants pour les communes qui dépassent les 10 000 habitants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2060758"/>
            <a:ext cx="3301713" cy="18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select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commune.nom_commune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, count(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vente.id_vente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* 1000 /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commune.population_totale</a:t>
            </a:r>
            <a:r>
              <a:rPr lang="fr-FR" sz="1000" dirty="0">
                <a:effectLst/>
                <a:latin typeface="Calibri" panose="020F0502020204030204" pitchFamily="34" charset="0"/>
              </a:rPr>
              <a:t> as nbr_transaction_pour_1000_hab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 err="1">
                <a:effectLst/>
                <a:latin typeface="Calibri" panose="020F0502020204030204" pitchFamily="34" charset="0"/>
              </a:rPr>
              <a:t>from</a:t>
            </a:r>
            <a:r>
              <a:rPr lang="fr-FR" sz="1000" dirty="0">
                <a:effectLst/>
                <a:latin typeface="Calibri" panose="020F0502020204030204" pitchFamily="34" charset="0"/>
              </a:rPr>
              <a:t> vente, commune, bien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WHERE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bien.id_code_dep_codecommune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commune.id_codedep_codecommune</a:t>
            </a:r>
            <a:r>
              <a:rPr lang="fr-FR" sz="1000" dirty="0">
                <a:effectLst/>
                <a:latin typeface="Calibri" panose="020F0502020204030204" pitchFamily="34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AND (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bien.id_bien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 =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vente.id_bien</a:t>
            </a:r>
            <a:r>
              <a:rPr lang="fr-FR" sz="10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group by </a:t>
            </a:r>
            <a:r>
              <a:rPr lang="fr-FR" sz="1000" dirty="0" err="1">
                <a:effectLst/>
                <a:latin typeface="Calibri" panose="020F0502020204030204" pitchFamily="34" charset="0"/>
              </a:rPr>
              <a:t>commune.nom_commune,commune.population_totale</a:t>
            </a:r>
            <a:r>
              <a:rPr lang="fr-FR" sz="10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 err="1">
                <a:effectLst/>
                <a:latin typeface="Calibri" panose="020F0502020204030204" pitchFamily="34" charset="0"/>
              </a:rPr>
              <a:t>order</a:t>
            </a:r>
            <a:r>
              <a:rPr lang="fr-FR" sz="1000" dirty="0">
                <a:effectLst/>
                <a:latin typeface="Calibri" panose="020F0502020204030204" pitchFamily="34" charset="0"/>
              </a:rPr>
              <a:t> by nbr_transaction_pour_1000_hab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effectLst/>
                <a:latin typeface="Calibri" panose="020F0502020204030204" pitchFamily="34" charset="0"/>
              </a:rPr>
              <a:t> LIMIT 20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DBCAF2-B18B-5FA3-FF70-CB865A7C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889" y="1504321"/>
            <a:ext cx="2216324" cy="29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0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La seule donnée personnelles des fichiers </a:t>
            </a:r>
            <a:r>
              <a:rPr lang="fr-FR" dirty="0"/>
              <a:t>é</a:t>
            </a:r>
            <a:r>
              <a:rPr lang="fr" dirty="0"/>
              <a:t>tait le nom prénom de l’acheteur je n’ai pas repris  ce champ, nous sommes donc totalement libre (reglementairement) de choisir notre syst</a:t>
            </a:r>
            <a:r>
              <a:rPr lang="fr-FR" dirty="0"/>
              <a:t>è</a:t>
            </a:r>
            <a:r>
              <a:rPr lang="fr" dirty="0"/>
              <a:t>me de sauvegarde et de purge. Nous pourrions tout de meme nous basé sur les obligation légale. </a:t>
            </a:r>
            <a:r>
              <a:rPr lang="fr-FR" dirty="0"/>
              <a:t>A</a:t>
            </a:r>
            <a:r>
              <a:rPr lang="fr" dirty="0"/>
              <a:t>u bout de 3 ans historisation des données, et au bout de 5 ans suppression.</a:t>
            </a:r>
            <a:endParaRPr dirty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Lorem ipsum</a:t>
            </a: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75153" y="52779"/>
            <a:ext cx="528031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L’extrait du dictionnaire des données</a:t>
            </a:r>
            <a:endParaRPr b="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723E35-6E82-ABEF-308C-D8F035EA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1" y="838632"/>
            <a:ext cx="5280314" cy="14739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3395EC-1379-FC64-72E4-C34D8329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2" y="3312561"/>
            <a:ext cx="5683827" cy="16213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D2F3ED-C1AE-B082-AF08-9B00948A1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855" y="2045500"/>
            <a:ext cx="4663191" cy="15707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AE6554-0E9C-98F1-79AF-DA2E496C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2" y="1170964"/>
            <a:ext cx="6858000" cy="34430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125772" y="160581"/>
            <a:ext cx="5977156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tables créées et les données chargées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7943C-1E78-038E-2647-B0CEBE4E299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3897" y="959211"/>
            <a:ext cx="4135355" cy="3903734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indent="0">
              <a:buNone/>
            </a:pPr>
            <a:r>
              <a:rPr lang="fr-FR" sz="800" dirty="0">
                <a:sym typeface="Arial"/>
              </a:rPr>
              <a:t>CREATE TABLE IF NOT EXISTS </a:t>
            </a:r>
            <a:r>
              <a:rPr lang="fr-FR" sz="800" dirty="0" err="1">
                <a:sym typeface="Arial"/>
              </a:rPr>
              <a:t>public.bien</a:t>
            </a:r>
            <a:endParaRPr lang="fr-FR" sz="800" dirty="0">
              <a:sym typeface="Arial"/>
            </a:endParaRP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(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id_bien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integer</a:t>
            </a:r>
            <a:r>
              <a:rPr lang="fr-FR" sz="800" b="1" dirty="0">
                <a:sym typeface="Arial"/>
              </a:rPr>
              <a:t> NOT NULL,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id_code_dep_codecommune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(6)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 NOT NULL,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no_voie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(45)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btq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(45)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type_voie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(45)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voie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(45)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total_piece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(2)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surface_carrez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numeric</a:t>
            </a:r>
            <a:r>
              <a:rPr lang="fr-FR" sz="800" b="1" dirty="0">
                <a:sym typeface="Arial"/>
              </a:rPr>
              <a:t>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type_local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(45)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code_postal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(45)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nature_mutation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character</a:t>
            </a:r>
            <a:r>
              <a:rPr lang="fr-FR" sz="800" b="1" dirty="0">
                <a:sym typeface="Arial"/>
              </a:rPr>
              <a:t> </a:t>
            </a:r>
            <a:r>
              <a:rPr lang="fr-FR" sz="800" b="1" dirty="0" err="1">
                <a:sym typeface="Arial"/>
              </a:rPr>
              <a:t>varying</a:t>
            </a:r>
            <a:r>
              <a:rPr lang="fr-FR" sz="800" b="1" dirty="0">
                <a:sym typeface="Arial"/>
              </a:rPr>
              <a:t>(25) COLLATE pg_</a:t>
            </a:r>
            <a:r>
              <a:rPr lang="fr-FR" sz="800" b="1" dirty="0" err="1">
                <a:sym typeface="Arial"/>
              </a:rPr>
              <a:t>catalog</a:t>
            </a:r>
            <a:r>
              <a:rPr lang="fr-FR" sz="800" b="1" dirty="0">
                <a:sym typeface="Arial"/>
              </a:rPr>
              <a:t>."default",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</a:t>
            </a:r>
            <a:r>
              <a:rPr lang="fr-FR" sz="800" b="1" dirty="0" err="1">
                <a:sym typeface="Arial"/>
              </a:rPr>
              <a:t>surface_local</a:t>
            </a:r>
            <a:r>
              <a:rPr lang="fr-FR" sz="800" b="1" dirty="0">
                <a:sym typeface="Arial"/>
              </a:rPr>
              <a:t> real,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CONSTRAINT </a:t>
            </a:r>
            <a:r>
              <a:rPr lang="fr-FR" sz="800" b="1" dirty="0" err="1">
                <a:sym typeface="Arial"/>
              </a:rPr>
              <a:t>bien_pkey</a:t>
            </a:r>
            <a:r>
              <a:rPr lang="fr-FR" sz="800" b="1" dirty="0">
                <a:sym typeface="Arial"/>
              </a:rPr>
              <a:t> PRIMARY KEY (</a:t>
            </a:r>
            <a:r>
              <a:rPr lang="fr-FR" sz="800" b="1" dirty="0" err="1">
                <a:sym typeface="Arial"/>
              </a:rPr>
              <a:t>id_bien</a:t>
            </a:r>
            <a:r>
              <a:rPr lang="fr-FR" sz="800" b="1" dirty="0">
                <a:sym typeface="Arial"/>
              </a:rPr>
              <a:t>, </a:t>
            </a:r>
            <a:r>
              <a:rPr lang="fr-FR" sz="800" b="1" dirty="0" err="1">
                <a:sym typeface="Arial"/>
              </a:rPr>
              <a:t>id_code_dep_codecommune</a:t>
            </a:r>
            <a:r>
              <a:rPr lang="fr-FR" sz="800" b="1" dirty="0">
                <a:sym typeface="Arial"/>
              </a:rPr>
              <a:t>),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CONSTRAINT bien_id_bien_id_bien1_key UNIQUE (</a:t>
            </a:r>
            <a:r>
              <a:rPr lang="fr-FR" sz="800" b="1" dirty="0" err="1">
                <a:sym typeface="Arial"/>
              </a:rPr>
              <a:t>id_bien</a:t>
            </a:r>
            <a:r>
              <a:rPr lang="fr-FR" sz="800" b="1" dirty="0">
                <a:sym typeface="Arial"/>
              </a:rPr>
              <a:t>)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        INCLUDE(</a:t>
            </a:r>
            <a:r>
              <a:rPr lang="fr-FR" sz="800" b="1" dirty="0" err="1">
                <a:sym typeface="Arial"/>
              </a:rPr>
              <a:t>id_bien</a:t>
            </a:r>
            <a:r>
              <a:rPr lang="fr-FR" sz="800" b="1" dirty="0">
                <a:sym typeface="Arial"/>
              </a:rPr>
              <a:t>)</a:t>
            </a:r>
          </a:p>
          <a:p>
            <a:pPr marL="114300" indent="0">
              <a:buNone/>
            </a:pPr>
            <a:r>
              <a:rPr lang="fr-FR" sz="800" b="1" dirty="0">
                <a:sym typeface="Arial"/>
              </a:rPr>
              <a:t>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6994B77-5F5E-1184-22BA-8834191B3832}"/>
              </a:ext>
            </a:extLst>
          </p:cNvPr>
          <p:cNvSpPr txBox="1">
            <a:spLocks/>
          </p:cNvSpPr>
          <p:nvPr/>
        </p:nvSpPr>
        <p:spPr>
          <a:xfrm>
            <a:off x="4476668" y="1021558"/>
            <a:ext cx="4438730" cy="2248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fr-FR" sz="800" dirty="0"/>
              <a:t>CREATE TABLE IF NOT EXISTS </a:t>
            </a:r>
            <a:r>
              <a:rPr lang="fr-FR" sz="800" dirty="0" err="1"/>
              <a:t>public.commune</a:t>
            </a:r>
            <a:endParaRPr lang="fr-FR" sz="800" dirty="0"/>
          </a:p>
          <a:p>
            <a:pPr marL="114300" indent="0">
              <a:buFont typeface="Arial"/>
              <a:buNone/>
            </a:pPr>
            <a:r>
              <a:rPr lang="fr-FR" sz="800" b="1" dirty="0"/>
              <a:t>(</a:t>
            </a:r>
          </a:p>
          <a:p>
            <a:pPr marL="114300" indent="0">
              <a:buFont typeface="Arial"/>
              <a:buNone/>
            </a:pPr>
            <a:r>
              <a:rPr lang="fr-FR" sz="800" b="1" dirty="0"/>
              <a:t>    </a:t>
            </a:r>
            <a:r>
              <a:rPr lang="fr-FR" sz="800" b="1" dirty="0" err="1"/>
              <a:t>id_codedep_codecommune</a:t>
            </a:r>
            <a:r>
              <a:rPr lang="fr-FR" sz="800" b="1" dirty="0"/>
              <a:t> </a:t>
            </a:r>
            <a:r>
              <a:rPr lang="fr-FR" sz="800" b="1" dirty="0" err="1"/>
              <a:t>character</a:t>
            </a:r>
            <a:r>
              <a:rPr lang="fr-FR" sz="800" b="1" dirty="0"/>
              <a:t> </a:t>
            </a:r>
            <a:r>
              <a:rPr lang="fr-FR" sz="800" b="1" dirty="0" err="1"/>
              <a:t>varying</a:t>
            </a:r>
            <a:r>
              <a:rPr lang="fr-FR" sz="800" b="1" dirty="0"/>
              <a:t>(6) COLLATE pg_</a:t>
            </a:r>
            <a:r>
              <a:rPr lang="fr-FR" sz="800" b="1" dirty="0" err="1"/>
              <a:t>catalog</a:t>
            </a:r>
            <a:r>
              <a:rPr lang="fr-FR" sz="800" b="1" dirty="0"/>
              <a:t>."default" NOT NULL,</a:t>
            </a:r>
          </a:p>
          <a:p>
            <a:pPr marL="114300" indent="0">
              <a:buFont typeface="Arial"/>
              <a:buNone/>
            </a:pPr>
            <a:r>
              <a:rPr lang="fr-FR" sz="800" b="1" dirty="0"/>
              <a:t>    </a:t>
            </a:r>
            <a:r>
              <a:rPr lang="fr-FR" sz="800" b="1" dirty="0" err="1"/>
              <a:t>code_departement</a:t>
            </a:r>
            <a:r>
              <a:rPr lang="fr-FR" sz="800" b="1" dirty="0"/>
              <a:t> </a:t>
            </a:r>
            <a:r>
              <a:rPr lang="fr-FR" sz="800" b="1" dirty="0" err="1"/>
              <a:t>character</a:t>
            </a:r>
            <a:r>
              <a:rPr lang="fr-FR" sz="800" b="1" dirty="0"/>
              <a:t> </a:t>
            </a:r>
            <a:r>
              <a:rPr lang="fr-FR" sz="800" b="1" dirty="0" err="1"/>
              <a:t>varying</a:t>
            </a:r>
            <a:r>
              <a:rPr lang="fr-FR" sz="800" b="1" dirty="0"/>
              <a:t>(5) COLLATE pg_</a:t>
            </a:r>
            <a:r>
              <a:rPr lang="fr-FR" sz="800" b="1" dirty="0" err="1"/>
              <a:t>catalog</a:t>
            </a:r>
            <a:r>
              <a:rPr lang="fr-FR" sz="800" b="1" dirty="0"/>
              <a:t>."default",</a:t>
            </a:r>
          </a:p>
          <a:p>
            <a:pPr marL="114300" indent="0">
              <a:buFont typeface="Arial"/>
              <a:buNone/>
            </a:pPr>
            <a:r>
              <a:rPr lang="fr-FR" sz="800" b="1" dirty="0"/>
              <a:t>    </a:t>
            </a:r>
            <a:r>
              <a:rPr lang="fr-FR" sz="800" b="1" dirty="0" err="1"/>
              <a:t>nom_commune</a:t>
            </a:r>
            <a:r>
              <a:rPr lang="fr-FR" sz="800" b="1" dirty="0"/>
              <a:t> </a:t>
            </a:r>
            <a:r>
              <a:rPr lang="fr-FR" sz="800" b="1" dirty="0" err="1"/>
              <a:t>character</a:t>
            </a:r>
            <a:r>
              <a:rPr lang="fr-FR" sz="800" b="1" dirty="0"/>
              <a:t> </a:t>
            </a:r>
            <a:r>
              <a:rPr lang="fr-FR" sz="800" b="1" dirty="0" err="1"/>
              <a:t>varying</a:t>
            </a:r>
            <a:r>
              <a:rPr lang="fr-FR" sz="800" b="1" dirty="0"/>
              <a:t>(75) COLLATE pg_</a:t>
            </a:r>
            <a:r>
              <a:rPr lang="fr-FR" sz="800" b="1" dirty="0" err="1"/>
              <a:t>catalog</a:t>
            </a:r>
            <a:r>
              <a:rPr lang="fr-FR" sz="800" b="1" dirty="0"/>
              <a:t>."default",</a:t>
            </a:r>
          </a:p>
          <a:p>
            <a:pPr marL="114300" indent="0">
              <a:buFont typeface="Arial"/>
              <a:buNone/>
            </a:pPr>
            <a:r>
              <a:rPr lang="fr-FR" sz="800" b="1" dirty="0"/>
              <a:t>    </a:t>
            </a:r>
            <a:r>
              <a:rPr lang="fr-FR" sz="800" b="1" dirty="0" err="1"/>
              <a:t>code_commune</a:t>
            </a:r>
            <a:r>
              <a:rPr lang="fr-FR" sz="800" b="1" dirty="0"/>
              <a:t> </a:t>
            </a:r>
            <a:r>
              <a:rPr lang="fr-FR" sz="800" b="1" dirty="0" err="1"/>
              <a:t>character</a:t>
            </a:r>
            <a:r>
              <a:rPr lang="fr-FR" sz="800" b="1" dirty="0"/>
              <a:t> </a:t>
            </a:r>
            <a:r>
              <a:rPr lang="fr-FR" sz="800" b="1" dirty="0" err="1"/>
              <a:t>varying</a:t>
            </a:r>
            <a:r>
              <a:rPr lang="fr-FR" sz="800" b="1" dirty="0"/>
              <a:t>(6) COLLATE pg_</a:t>
            </a:r>
            <a:r>
              <a:rPr lang="fr-FR" sz="800" b="1" dirty="0" err="1"/>
              <a:t>catalog</a:t>
            </a:r>
            <a:r>
              <a:rPr lang="fr-FR" sz="800" b="1" dirty="0"/>
              <a:t>."default",</a:t>
            </a:r>
          </a:p>
          <a:p>
            <a:pPr marL="114300" indent="0">
              <a:buFont typeface="Arial"/>
              <a:buNone/>
            </a:pPr>
            <a:r>
              <a:rPr lang="fr-FR" sz="800" b="1" dirty="0"/>
              <a:t>    </a:t>
            </a:r>
            <a:r>
              <a:rPr lang="fr-FR" sz="800" b="1" dirty="0" err="1"/>
              <a:t>reg_nom</a:t>
            </a:r>
            <a:r>
              <a:rPr lang="fr-FR" sz="800" b="1" dirty="0"/>
              <a:t> </a:t>
            </a:r>
            <a:r>
              <a:rPr lang="fr-FR" sz="800" b="1" dirty="0" err="1"/>
              <a:t>character</a:t>
            </a:r>
            <a:r>
              <a:rPr lang="fr-FR" sz="800" b="1" dirty="0"/>
              <a:t> </a:t>
            </a:r>
            <a:r>
              <a:rPr lang="fr-FR" sz="800" b="1" dirty="0" err="1"/>
              <a:t>varying</a:t>
            </a:r>
            <a:r>
              <a:rPr lang="fr-FR" sz="800" b="1" dirty="0"/>
              <a:t>(75) COLLATE pg_</a:t>
            </a:r>
            <a:r>
              <a:rPr lang="fr-FR" sz="800" b="1" dirty="0" err="1"/>
              <a:t>catalog</a:t>
            </a:r>
            <a:r>
              <a:rPr lang="fr-FR" sz="800" b="1" dirty="0"/>
              <a:t>."default",</a:t>
            </a:r>
          </a:p>
          <a:p>
            <a:pPr marL="114300" indent="0">
              <a:buFont typeface="Arial"/>
              <a:buNone/>
            </a:pPr>
            <a:r>
              <a:rPr lang="fr-FR" sz="800" b="1" dirty="0"/>
              <a:t>    </a:t>
            </a:r>
            <a:r>
              <a:rPr lang="fr-FR" sz="800" b="1" dirty="0" err="1"/>
              <a:t>reg_id</a:t>
            </a:r>
            <a:r>
              <a:rPr lang="fr-FR" sz="800" b="1" dirty="0"/>
              <a:t> </a:t>
            </a:r>
            <a:r>
              <a:rPr lang="fr-FR" sz="800" b="1" dirty="0" err="1"/>
              <a:t>character</a:t>
            </a:r>
            <a:r>
              <a:rPr lang="fr-FR" sz="800" b="1" dirty="0"/>
              <a:t> </a:t>
            </a:r>
            <a:r>
              <a:rPr lang="fr-FR" sz="800" b="1" dirty="0" err="1"/>
              <a:t>varying</a:t>
            </a:r>
            <a:r>
              <a:rPr lang="fr-FR" sz="800" b="1" dirty="0"/>
              <a:t>(5) COLLATE pg_</a:t>
            </a:r>
            <a:r>
              <a:rPr lang="fr-FR" sz="800" b="1" dirty="0" err="1"/>
              <a:t>catalog</a:t>
            </a:r>
            <a:r>
              <a:rPr lang="fr-FR" sz="800" b="1" dirty="0"/>
              <a:t>."default",</a:t>
            </a:r>
          </a:p>
          <a:p>
            <a:pPr marL="114300" indent="0">
              <a:buFont typeface="Arial"/>
              <a:buNone/>
            </a:pPr>
            <a:r>
              <a:rPr lang="fr-FR" sz="800" b="1" dirty="0"/>
              <a:t>    </a:t>
            </a:r>
            <a:r>
              <a:rPr lang="fr-FR" sz="800" b="1" dirty="0" err="1"/>
              <a:t>population_totale</a:t>
            </a:r>
            <a:r>
              <a:rPr lang="fr-FR" sz="800" b="1" dirty="0"/>
              <a:t> </a:t>
            </a:r>
            <a:r>
              <a:rPr lang="fr-FR" sz="800" b="1" dirty="0" err="1"/>
              <a:t>numeric</a:t>
            </a:r>
            <a:endParaRPr lang="fr-FR" sz="800" b="1" dirty="0"/>
          </a:p>
          <a:p>
            <a:pPr marL="114300" indent="0">
              <a:buFont typeface="Arial"/>
              <a:buNone/>
            </a:pPr>
            <a:r>
              <a:rPr lang="fr-FR" sz="800" b="1" dirty="0"/>
              <a:t>)</a:t>
            </a:r>
            <a:endParaRPr lang="fr-FR" sz="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160810-02DE-CF0F-10B1-0150BD432F9C}"/>
              </a:ext>
            </a:extLst>
          </p:cNvPr>
          <p:cNvSpPr txBox="1"/>
          <p:nvPr/>
        </p:nvSpPr>
        <p:spPr>
          <a:xfrm>
            <a:off x="4476668" y="3541414"/>
            <a:ext cx="4613562" cy="95410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b="1" dirty="0"/>
              <a:t>CREATE TABLE IF NOT EXISTS </a:t>
            </a:r>
            <a:r>
              <a:rPr lang="fr-FR" sz="800" b="1" dirty="0" err="1"/>
              <a:t>public.vente</a:t>
            </a:r>
            <a:endParaRPr lang="fr-FR" sz="800" b="1" dirty="0"/>
          </a:p>
          <a:p>
            <a:r>
              <a:rPr lang="fr-FR" sz="800" dirty="0"/>
              <a:t>(</a:t>
            </a:r>
          </a:p>
          <a:p>
            <a:r>
              <a:rPr lang="fr-FR" sz="800" dirty="0"/>
              <a:t>    </a:t>
            </a:r>
            <a:r>
              <a:rPr lang="fr-FR" sz="800" dirty="0" err="1"/>
              <a:t>date_vente</a:t>
            </a:r>
            <a:r>
              <a:rPr lang="fr-FR" sz="800" dirty="0"/>
              <a:t> date,</a:t>
            </a:r>
          </a:p>
          <a:p>
            <a:r>
              <a:rPr lang="fr-FR" sz="800" dirty="0"/>
              <a:t>    valeur real,</a:t>
            </a:r>
          </a:p>
          <a:p>
            <a:r>
              <a:rPr lang="fr-FR" sz="800" dirty="0"/>
              <a:t>    </a:t>
            </a:r>
            <a:r>
              <a:rPr lang="fr-FR" sz="800" dirty="0" err="1"/>
              <a:t>id_bien</a:t>
            </a:r>
            <a:r>
              <a:rPr lang="fr-FR" sz="800" dirty="0"/>
              <a:t> </a:t>
            </a:r>
            <a:r>
              <a:rPr lang="fr-FR" sz="800" dirty="0" err="1"/>
              <a:t>integer</a:t>
            </a:r>
            <a:r>
              <a:rPr lang="fr-FR" sz="800" dirty="0"/>
              <a:t>,</a:t>
            </a:r>
          </a:p>
          <a:p>
            <a:r>
              <a:rPr lang="fr-FR" sz="800" dirty="0"/>
              <a:t>    </a:t>
            </a:r>
            <a:r>
              <a:rPr lang="fr-FR" sz="800" dirty="0" err="1"/>
              <a:t>id_vente</a:t>
            </a:r>
            <a:r>
              <a:rPr lang="fr-FR" sz="800" dirty="0"/>
              <a:t> </a:t>
            </a:r>
            <a:r>
              <a:rPr lang="fr-FR" sz="800" dirty="0" err="1"/>
              <a:t>character</a:t>
            </a:r>
            <a:r>
              <a:rPr lang="fr-FR" sz="800" dirty="0"/>
              <a:t> </a:t>
            </a:r>
            <a:r>
              <a:rPr lang="fr-FR" sz="800" dirty="0" err="1"/>
              <a:t>varying</a:t>
            </a:r>
            <a:r>
              <a:rPr lang="fr-FR" sz="800" dirty="0"/>
              <a:t>(10) COLLATE pg_</a:t>
            </a:r>
            <a:r>
              <a:rPr lang="fr-FR" sz="800" dirty="0" err="1"/>
              <a:t>catalog</a:t>
            </a:r>
            <a:r>
              <a:rPr lang="fr-FR" sz="800" dirty="0"/>
              <a:t>."default" NOT NULL</a:t>
            </a:r>
          </a:p>
          <a:p>
            <a:r>
              <a:rPr lang="fr-FR" sz="8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400" b="0"/>
              <a:t>Les requêtes ou screenshot qui permettent de démontrer le bon chargement des données</a:t>
            </a:r>
            <a:endParaRPr sz="2400" b="0"/>
          </a:p>
        </p:txBody>
      </p:sp>
      <p:sp>
        <p:nvSpPr>
          <p:cNvPr id="322" name="Google Shape;322;p40"/>
          <p:cNvSpPr txBox="1">
            <a:spLocks noGrp="1"/>
          </p:cNvSpPr>
          <p:nvPr>
            <p:ph type="body" idx="2"/>
          </p:nvPr>
        </p:nvSpPr>
        <p:spPr>
          <a:xfrm>
            <a:off x="1727486" y="2363434"/>
            <a:ext cx="1369004" cy="192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/>
              <a:t>SELECT * FROM </a:t>
            </a:r>
            <a:r>
              <a:rPr lang="en-US" sz="800" dirty="0" err="1"/>
              <a:t>public.bien</a:t>
            </a:r>
            <a:endParaRPr lang="en-US" sz="800"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492443-22CD-22B8-E08E-1462561F53CB}"/>
              </a:ext>
            </a:extLst>
          </p:cNvPr>
          <p:cNvSpPr txBox="1"/>
          <p:nvPr/>
        </p:nvSpPr>
        <p:spPr>
          <a:xfrm>
            <a:off x="5945764" y="3224127"/>
            <a:ext cx="1549545" cy="21544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public.vente</a:t>
            </a: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AC0FF6-1859-FAE0-B0AC-8343B868A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77" y="3516598"/>
            <a:ext cx="1873827" cy="12108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4922DB-003A-0A4C-15E9-B31B625F7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" y="2586953"/>
            <a:ext cx="5073116" cy="9642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06D80A-70AC-1514-FAF7-5995CD8A8653}"/>
              </a:ext>
            </a:extLst>
          </p:cNvPr>
          <p:cNvSpPr txBox="1"/>
          <p:nvPr/>
        </p:nvSpPr>
        <p:spPr>
          <a:xfrm>
            <a:off x="4902685" y="1138315"/>
            <a:ext cx="1655184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public.commune</a:t>
            </a: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6F5E15-0EFA-B54F-EC37-5BE7EC635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252" y="1430786"/>
            <a:ext cx="4143023" cy="652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2369</Words>
  <Application>Microsoft Office PowerPoint</Application>
  <PresentationFormat>Affichage à l'écran (16:9)</PresentationFormat>
  <Paragraphs>250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Arial Black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La base de données avec les tables créées et les données chargées</vt:lpstr>
      <vt:lpstr>Les requêtes ou screenshot qui permettent de démontrer le bon chargement des données</vt:lpstr>
      <vt:lpstr>Requêtes SQL et résultats</vt:lpstr>
      <vt:lpstr>Requête 1</vt:lpstr>
      <vt:lpstr>Requête 2</vt:lpstr>
      <vt:lpstr>Requête 3</vt:lpstr>
      <vt:lpstr>Requête 4</vt:lpstr>
      <vt:lpstr>Requête 5</vt:lpstr>
      <vt:lpstr>Requête 6</vt:lpstr>
      <vt:lpstr>Requête 7</vt:lpstr>
      <vt:lpstr>Requête 8</vt:lpstr>
      <vt:lpstr>Requête 9</vt:lpstr>
      <vt:lpstr>Requête 10</vt:lpstr>
      <vt:lpstr>Requête 11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dc:creator>Olivier B PONS</dc:creator>
  <cp:lastModifiedBy>Olivier B PONS</cp:lastModifiedBy>
  <cp:revision>2</cp:revision>
  <dcterms:modified xsi:type="dcterms:W3CDTF">2024-07-12T07:59:33Z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fbc0b8-e97b-47d1-beac-cb0955d66f3b_Enabled">
    <vt:lpwstr>true</vt:lpwstr>
  </property>
  <property fmtid="{D5CDD505-2E9C-101B-9397-08002B2CF9AE}" pid="3" name="MSIP_Label_8ffbc0b8-e97b-47d1-beac-cb0955d66f3b_SetDate">
    <vt:lpwstr>2024-07-10T12:19:07Z</vt:lpwstr>
  </property>
  <property fmtid="{D5CDD505-2E9C-101B-9397-08002B2CF9AE}" pid="4" name="MSIP_Label_8ffbc0b8-e97b-47d1-beac-cb0955d66f3b_Method">
    <vt:lpwstr>Privileged</vt:lpwstr>
  </property>
  <property fmtid="{D5CDD505-2E9C-101B-9397-08002B2CF9AE}" pid="5" name="MSIP_Label_8ffbc0b8-e97b-47d1-beac-cb0955d66f3b_Name">
    <vt:lpwstr>8ffbc0b8-e97b-47d1-beac-cb0955d66f3b</vt:lpwstr>
  </property>
  <property fmtid="{D5CDD505-2E9C-101B-9397-08002B2CF9AE}" pid="6" name="MSIP_Label_8ffbc0b8-e97b-47d1-beac-cb0955d66f3b_SiteId">
    <vt:lpwstr>614f9c25-bffa-42c7-86d8-964101f55fa2</vt:lpwstr>
  </property>
  <property fmtid="{D5CDD505-2E9C-101B-9397-08002B2CF9AE}" pid="7" name="MSIP_Label_8ffbc0b8-e97b-47d1-beac-cb0955d66f3b_ActionId">
    <vt:lpwstr>e50bdbd9-1e2c-4db9-a142-0fb4272da434</vt:lpwstr>
  </property>
  <property fmtid="{D5CDD505-2E9C-101B-9397-08002B2CF9AE}" pid="8" name="MSIP_Label_8ffbc0b8-e97b-47d1-beac-cb0955d66f3b_ContentBits">
    <vt:lpwstr>2</vt:lpwstr>
  </property>
  <property fmtid="{D5CDD505-2E9C-101B-9397-08002B2CF9AE}" pid="9" name="ClassificationContentMarkingFooterLocations">
    <vt:lpwstr>Simple Light:3\Thème Office:3</vt:lpwstr>
  </property>
  <property fmtid="{D5CDD505-2E9C-101B-9397-08002B2CF9AE}" pid="10" name="ClassificationContentMarkingFooterText">
    <vt:lpwstr>Classification : Internal</vt:lpwstr>
  </property>
</Properties>
</file>