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NS Olivier" userId="24fc333b-d4e9-418c-9fc8-279920d65958" providerId="ADAL" clId="{B52C8829-5173-4890-B3CC-20F3334F5C03}"/>
    <pc:docChg chg="undo custSel modSld">
      <pc:chgData name="PONS Olivier" userId="24fc333b-d4e9-418c-9fc8-279920d65958" providerId="ADAL" clId="{B52C8829-5173-4890-B3CC-20F3334F5C03}" dt="2024-08-06T07:42:45.229" v="18" actId="20577"/>
      <pc:docMkLst>
        <pc:docMk/>
      </pc:docMkLst>
      <pc:sldChg chg="modSp mod">
        <pc:chgData name="PONS Olivier" userId="24fc333b-d4e9-418c-9fc8-279920d65958" providerId="ADAL" clId="{B52C8829-5173-4890-B3CC-20F3334F5C03}" dt="2024-08-06T07:16:21.821" v="14" actId="20577"/>
        <pc:sldMkLst>
          <pc:docMk/>
          <pc:sldMk cId="0" sldId="257"/>
        </pc:sldMkLst>
        <pc:spChg chg="mod">
          <ac:chgData name="PONS Olivier" userId="24fc333b-d4e9-418c-9fc8-279920d65958" providerId="ADAL" clId="{B52C8829-5173-4890-B3CC-20F3334F5C03}" dt="2024-08-06T07:16:21.821" v="14" actId="20577"/>
          <ac:spMkLst>
            <pc:docMk/>
            <pc:sldMk cId="0" sldId="257"/>
            <ac:spMk id="63" creationId="{00000000-0000-0000-0000-000000000000}"/>
          </ac:spMkLst>
        </pc:spChg>
      </pc:sldChg>
      <pc:sldChg chg="modSp mod">
        <pc:chgData name="PONS Olivier" userId="24fc333b-d4e9-418c-9fc8-279920d65958" providerId="ADAL" clId="{B52C8829-5173-4890-B3CC-20F3334F5C03}" dt="2024-08-06T07:42:45.229" v="18" actId="20577"/>
        <pc:sldMkLst>
          <pc:docMk/>
          <pc:sldMk cId="0" sldId="259"/>
        </pc:sldMkLst>
        <pc:spChg chg="mod">
          <ac:chgData name="PONS Olivier" userId="24fc333b-d4e9-418c-9fc8-279920d65958" providerId="ADAL" clId="{B52C8829-5173-4890-B3CC-20F3334F5C03}" dt="2024-08-06T07:42:45.229" v="18" actId="20577"/>
          <ac:spMkLst>
            <pc:docMk/>
            <pc:sldMk cId="0" sldId="259"/>
            <ac:spMk id="79" creationId="{00000000-0000-0000-0000-000000000000}"/>
          </ac:spMkLst>
        </pc:spChg>
      </pc:sldChg>
      <pc:sldChg chg="modSp mod">
        <pc:chgData name="PONS Olivier" userId="24fc333b-d4e9-418c-9fc8-279920d65958" providerId="ADAL" clId="{B52C8829-5173-4890-B3CC-20F3334F5C03}" dt="2024-08-05T14:17:00.737" v="3" actId="33524"/>
        <pc:sldMkLst>
          <pc:docMk/>
          <pc:sldMk cId="0" sldId="260"/>
        </pc:sldMkLst>
        <pc:spChg chg="mod">
          <ac:chgData name="PONS Olivier" userId="24fc333b-d4e9-418c-9fc8-279920d65958" providerId="ADAL" clId="{B52C8829-5173-4890-B3CC-20F3334F5C03}" dt="2024-08-05T14:17:00.737" v="3" actId="33524"/>
          <ac:spMkLst>
            <pc:docMk/>
            <pc:sldMk cId="0" sldId="260"/>
            <ac:spMk id="90" creationId="{00000000-0000-0000-0000-000000000000}"/>
          </ac:spMkLst>
        </pc:spChg>
      </pc:sldChg>
      <pc:sldChg chg="modSp mod">
        <pc:chgData name="PONS Olivier" userId="24fc333b-d4e9-418c-9fc8-279920d65958" providerId="ADAL" clId="{B52C8829-5173-4890-B3CC-20F3334F5C03}" dt="2024-08-05T14:18:16.031" v="9" actId="33524"/>
        <pc:sldMkLst>
          <pc:docMk/>
          <pc:sldMk cId="0" sldId="261"/>
        </pc:sldMkLst>
        <pc:spChg chg="mod">
          <ac:chgData name="PONS Olivier" userId="24fc333b-d4e9-418c-9fc8-279920d65958" providerId="ADAL" clId="{B52C8829-5173-4890-B3CC-20F3334F5C03}" dt="2024-08-05T14:18:16.031" v="9" actId="33524"/>
          <ac:spMkLst>
            <pc:docMk/>
            <pc:sldMk cId="0" sldId="261"/>
            <ac:spMk id="98" creationId="{00000000-0000-0000-0000-000000000000}"/>
          </ac:spMkLst>
        </pc:spChg>
      </pc:sldChg>
      <pc:sldChg chg="modSp mod">
        <pc:chgData name="PONS Olivier" userId="24fc333b-d4e9-418c-9fc8-279920d65958" providerId="ADAL" clId="{B52C8829-5173-4890-B3CC-20F3334F5C03}" dt="2024-08-06T07:35:19.374" v="16" actId="20577"/>
        <pc:sldMkLst>
          <pc:docMk/>
          <pc:sldMk cId="0" sldId="262"/>
        </pc:sldMkLst>
        <pc:spChg chg="mod">
          <ac:chgData name="PONS Olivier" userId="24fc333b-d4e9-418c-9fc8-279920d65958" providerId="ADAL" clId="{B52C8829-5173-4890-B3CC-20F3334F5C03}" dt="2024-08-06T07:35:19.374" v="16" actId="20577"/>
          <ac:spMkLst>
            <pc:docMk/>
            <pc:sldMk cId="0" sldId="262"/>
            <ac:spMk id="106" creationId="{00000000-0000-0000-0000-000000000000}"/>
          </ac:spMkLst>
        </pc:spChg>
      </pc:sldChg>
      <pc:sldChg chg="modSp mod">
        <pc:chgData name="PONS Olivier" userId="24fc333b-d4e9-418c-9fc8-279920d65958" providerId="ADAL" clId="{B52C8829-5173-4890-B3CC-20F3334F5C03}" dt="2024-08-06T07:34:54.806" v="15" actId="313"/>
        <pc:sldMkLst>
          <pc:docMk/>
          <pc:sldMk cId="1786319590" sldId="266"/>
        </pc:sldMkLst>
        <pc:spChg chg="mod">
          <ac:chgData name="PONS Olivier" userId="24fc333b-d4e9-418c-9fc8-279920d65958" providerId="ADAL" clId="{B52C8829-5173-4890-B3CC-20F3334F5C03}" dt="2024-08-06T07:34:54.806" v="15" actId="313"/>
          <ac:spMkLst>
            <pc:docMk/>
            <pc:sldMk cId="1786319590" sldId="266"/>
            <ac:spMk id="9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65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937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3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47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E4B047-5385-FB48-84F2-367A05E7DC7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978775" y="4991100"/>
            <a:ext cx="11938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78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: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4800" b="0" i="0" dirty="0">
                <a:solidFill>
                  <a:schemeClr val="bg1"/>
                </a:solidFill>
                <a:effectLst/>
                <a:latin typeface="Inter"/>
              </a:rPr>
              <a:t>Rapprochement et analyse de nos produits</a:t>
            </a:r>
            <a:endParaRPr sz="48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PONS Olivier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Reskilling Data Aaalyst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 de la présentation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la mise en place du nouveau produit il faudra éviter les erreurs :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 stock négatif si ce n’est pas justifié.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 prix négatif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Empêcher les doublons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Contrôler que si </a:t>
            </a:r>
            <a:r>
              <a:rPr lang="fr-FR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stock_status</a:t>
            </a: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est à </a:t>
            </a:r>
            <a:r>
              <a:rPr lang="fr-FR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outofstock</a:t>
            </a: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la valeur du stock en quantité est bien égale à 0.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Toute la partie nettoyages c’est plut</a:t>
            </a: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ô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 bien passé.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 plus compliqué a été toutes la parties statistique, que je decouvre et certaine notion sont compliqués à apprehender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 faut que je travaille sur les statistiques et  les differentes methodes d’analyses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05471" y="15567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 partir des 3 fichiers Excel founit nous avons crée 3 dataset :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Ø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f_erp ( qui contient les références produits, prix, état du stock)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900" dirty="0">
                <a:solidFill>
                  <a:schemeClr val="tx1"/>
                </a:solidFill>
                <a:latin typeface="Montserrat"/>
                <a:sym typeface="Montserrat"/>
              </a:rPr>
              <a:t>Ce dataset contient 825 lignes et 6 colonnes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900" dirty="0">
                <a:solidFill>
                  <a:schemeClr val="tx1"/>
                </a:solidFill>
                <a:latin typeface="Montserrat"/>
                <a:sym typeface="Montserrat"/>
              </a:rPr>
              <a:t>Traitements réalisés</a:t>
            </a:r>
            <a:endParaRPr sz="900" dirty="0">
              <a:solidFill>
                <a:schemeClr val="tx1"/>
              </a:solidFill>
              <a:latin typeface="Montserrat"/>
              <a:sym typeface="Montserrat"/>
            </a:endParaRPr>
          </a:p>
          <a:p>
            <a:pPr lvl="2">
              <a:buClr>
                <a:srgbClr val="999999"/>
              </a:buClr>
              <a:buFont typeface="Montserrat"/>
              <a:buChar char="○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echerche de doublons</a:t>
            </a:r>
          </a:p>
          <a:p>
            <a:pPr lvl="2">
              <a:buClr>
                <a:srgbClr val="999999"/>
              </a:buClr>
              <a:buFont typeface="Montserrat"/>
              <a:buChar char="○"/>
            </a:pPr>
            <a:r>
              <a:rPr lang="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Remise en coherence de la colonne ‘stock_status’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Ø"/>
            </a:pPr>
            <a:r>
              <a:rPr lang="fr-FR" sz="9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Df_wef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( extraction du site web </a:t>
            </a:r>
            <a:r>
              <a:rPr lang="fr-FR" sz="9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wordpress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900" dirty="0">
                <a:solidFill>
                  <a:schemeClr val="tx1"/>
                </a:solidFill>
                <a:latin typeface="Montserrat"/>
                <a:sym typeface="Montserrat"/>
              </a:rPr>
              <a:t>Ce </a:t>
            </a:r>
            <a:r>
              <a:rPr lang="fr-FR" sz="900" dirty="0" err="1">
                <a:solidFill>
                  <a:schemeClr val="tx1"/>
                </a:solidFill>
                <a:latin typeface="Montserrat"/>
                <a:sym typeface="Montserrat"/>
              </a:rPr>
              <a:t>dataset</a:t>
            </a:r>
            <a:r>
              <a:rPr lang="fr-FR" sz="900" dirty="0">
                <a:solidFill>
                  <a:schemeClr val="tx1"/>
                </a:solidFill>
                <a:latin typeface="Montserrat"/>
                <a:sym typeface="Montserrat"/>
              </a:rPr>
              <a:t> contient 1513 lignes et 25 colonnes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900" dirty="0">
                <a:solidFill>
                  <a:schemeClr val="tx1"/>
                </a:solidFill>
                <a:latin typeface="Montserrat"/>
                <a:sym typeface="Montserrat"/>
              </a:rPr>
              <a:t>Traitements réalisés</a:t>
            </a:r>
          </a:p>
          <a:p>
            <a:pPr lvl="2">
              <a:buClr>
                <a:srgbClr val="999999"/>
              </a:buClr>
              <a:buFont typeface="Montserrat"/>
              <a:buChar char="○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Vérification si des prix sont négatifs (passer le </a:t>
            </a:r>
            <a:r>
              <a:rPr lang="fr-FR" sz="9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stock_status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à </a:t>
            </a:r>
            <a:r>
              <a:rPr lang="fr-FR" sz="9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outofstock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lvl="2">
              <a:buClr>
                <a:srgbClr val="999999"/>
              </a:buClr>
              <a:buFont typeface="Montserrat"/>
              <a:buChar char="○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Vérification de la quantité en stock</a:t>
            </a:r>
          </a:p>
          <a:p>
            <a:pPr lvl="2">
              <a:buClr>
                <a:srgbClr val="999999"/>
              </a:buClr>
              <a:buFont typeface="Montserrat"/>
              <a:buChar char="○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Suppression des colonnes inutiles</a:t>
            </a:r>
          </a:p>
          <a:p>
            <a:pPr lvl="2">
              <a:buClr>
                <a:srgbClr val="999999"/>
              </a:buClr>
              <a:buFont typeface="Montserrat"/>
              <a:buChar char="○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Vérification si tous les prix sont renseignés et cohérents</a:t>
            </a:r>
          </a:p>
          <a:p>
            <a:pPr lvl="2">
              <a:buClr>
                <a:srgbClr val="999999"/>
              </a:buClr>
              <a:buFont typeface="Montserrat"/>
              <a:buChar char="○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les lignes sans code article</a:t>
            </a:r>
          </a:p>
          <a:p>
            <a:pPr lvl="2">
              <a:buClr>
                <a:srgbClr val="999999"/>
              </a:buClr>
              <a:buFont typeface="Montserrat"/>
              <a:buChar char="○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Vérification des doublons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Wingdings" panose="05000000000000000000" pitchFamily="2" charset="2"/>
              <a:buChar char="Ø"/>
            </a:pPr>
            <a:r>
              <a:rPr lang="fr-FR" sz="9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Df_liaison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( extraction du site web </a:t>
            </a:r>
            <a:r>
              <a:rPr lang="fr-FR" sz="9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wordpress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900" dirty="0">
                <a:solidFill>
                  <a:schemeClr val="tx1"/>
                </a:solidFill>
                <a:latin typeface="Montserrat"/>
                <a:sym typeface="Montserrat"/>
              </a:rPr>
              <a:t>Ce </a:t>
            </a:r>
            <a:r>
              <a:rPr lang="fr-FR" sz="900" dirty="0" err="1">
                <a:solidFill>
                  <a:schemeClr val="tx1"/>
                </a:solidFill>
                <a:latin typeface="Montserrat"/>
                <a:sym typeface="Montserrat"/>
              </a:rPr>
              <a:t>dataset</a:t>
            </a:r>
            <a:r>
              <a:rPr lang="fr-FR" sz="900" dirty="0">
                <a:solidFill>
                  <a:schemeClr val="tx1"/>
                </a:solidFill>
                <a:latin typeface="Montserrat"/>
                <a:sym typeface="Montserrat"/>
              </a:rPr>
              <a:t> contient 825 lignes et 2 colonnes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900" dirty="0">
                <a:solidFill>
                  <a:schemeClr val="tx1"/>
                </a:solidFill>
                <a:latin typeface="Montserrat"/>
                <a:sym typeface="Montserrat"/>
              </a:rPr>
              <a:t>Traitements réalisés</a:t>
            </a:r>
          </a:p>
          <a:p>
            <a:pPr lvl="2">
              <a:buClr>
                <a:srgbClr val="999999"/>
              </a:buClr>
              <a:buFont typeface="Montserrat"/>
              <a:buChar char="○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Vérification que les valeurs de la colonne </a:t>
            </a:r>
            <a:r>
              <a:rPr lang="fr-FR" sz="9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product_id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sont unique</a:t>
            </a: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623400" y="146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Premiere étape fusion de </a:t>
            </a:r>
            <a:r>
              <a:rPr lang="fr" i="1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df_erp </a:t>
            </a:r>
            <a:r>
              <a:rPr lang="fr" i="1" dirty="0">
                <a:solidFill>
                  <a:schemeClr val="tx1"/>
                </a:solidFill>
                <a:latin typeface="Montserrat"/>
                <a:sym typeface="Montserrat"/>
              </a:rPr>
              <a:t>et</a:t>
            </a:r>
            <a:r>
              <a:rPr lang="fr" i="1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 df_liaison </a:t>
            </a:r>
            <a:r>
              <a:rPr lang="fr" i="1" dirty="0">
                <a:solidFill>
                  <a:schemeClr val="tx1"/>
                </a:solidFill>
                <a:latin typeface="Montserrat"/>
                <a:sym typeface="Montserrat"/>
              </a:rPr>
              <a:t>dans un nouveau dataframe </a:t>
            </a:r>
            <a:r>
              <a:rPr lang="fr" i="1" dirty="0">
                <a:solidFill>
                  <a:srgbClr val="00B050"/>
                </a:solidFill>
                <a:latin typeface="Montserrat"/>
                <a:sym typeface="Montserrat"/>
              </a:rPr>
              <a:t>df_merge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 clé est </a:t>
            </a:r>
            <a:r>
              <a:rPr lang="fr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‘product_id’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 liason est on_left pour etre sur d’avoir toutes les lignes de df_erf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érification à la fin que le nombre de lignes est correcte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Deuxieme étape fusion de df_merge et de df_web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clé  coté </a:t>
            </a:r>
            <a:r>
              <a:rPr lang="fr" i="1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df_web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(left) </a:t>
            </a:r>
            <a:r>
              <a:rPr lang="fr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‘sku’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coté </a:t>
            </a:r>
            <a:r>
              <a:rPr lang="fr" i="1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df_merge </a:t>
            </a:r>
            <a:r>
              <a:rPr lang="fr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‘id_web’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liaison est on_left pour avoir toutes les lignes de df_web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fr-FR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Pour cette deuxième fusion j’ai nettoyé les lignes qui était complètement vide,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BCEC44F-CC90-2F6F-9A78-4C872294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84" y="2673787"/>
            <a:ext cx="3239345" cy="2051300"/>
          </a:xfrm>
          <a:prstGeom prst="rect">
            <a:avLst/>
          </a:prstGeom>
        </p:spPr>
      </p:pic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895525" y="1554818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000" dirty="0">
                <a:solidFill>
                  <a:schemeClr val="tx1"/>
                </a:solidFill>
                <a:latin typeface="Montserrat"/>
                <a:sym typeface="Montserrat"/>
              </a:rPr>
              <a:t>L</a:t>
            </a:r>
            <a:r>
              <a:rPr lang="fr" sz="1000" dirty="0">
                <a:solidFill>
                  <a:schemeClr val="tx1"/>
                </a:solidFill>
                <a:latin typeface="Montserrat"/>
                <a:sym typeface="Montserrat"/>
              </a:rPr>
              <a:t>a premiere méthode utilisable est le Z_index (</a:t>
            </a:r>
            <a:r>
              <a:rPr lang="fr-FR" sz="1000" dirty="0">
                <a:solidFill>
                  <a:schemeClr val="tx1"/>
                </a:solidFill>
                <a:latin typeface="Montserrat"/>
              </a:rPr>
              <a:t>indique combien d'écart-types une donnée particulière se situe soit au-dessus (+), soit en dessous (-) de la moyenne de l'ensemble de données)</a:t>
            </a:r>
            <a:r>
              <a:rPr lang="fr" sz="1000" dirty="0">
                <a:solidFill>
                  <a:schemeClr val="tx1"/>
                </a:solidFill>
                <a:latin typeface="Montserrat"/>
                <a:sym typeface="Montserrat"/>
              </a:rPr>
              <a:t> , ensuite l’interval interquartile (</a:t>
            </a:r>
            <a:r>
              <a:rPr lang="fr-FR" sz="1000" dirty="0">
                <a:solidFill>
                  <a:schemeClr val="tx1"/>
                </a:solidFill>
                <a:latin typeface="Montserrat"/>
              </a:rPr>
              <a:t>évalue la dispersion des valeurs au sein d'un ensemble de données)</a:t>
            </a:r>
            <a:r>
              <a:rPr lang="fr" sz="1000" dirty="0">
                <a:solidFill>
                  <a:schemeClr val="tx1"/>
                </a:solidFill>
                <a:latin typeface="Montserrat"/>
                <a:sym typeface="Montserrat"/>
              </a:rPr>
              <a:t>. Ces 2 méthodes permettent de detecter des « outlier » (valeurs incoherentes) avec </a:t>
            </a:r>
            <a:r>
              <a:rPr lang="fr" sz="1000">
                <a:solidFill>
                  <a:schemeClr val="tx1"/>
                </a:solidFill>
                <a:latin typeface="Montserrat"/>
                <a:sym typeface="Montserrat"/>
              </a:rPr>
              <a:t>les ecarts interquartiles </a:t>
            </a:r>
            <a:r>
              <a:rPr lang="fr" sz="1000" dirty="0">
                <a:solidFill>
                  <a:schemeClr val="tx1"/>
                </a:solidFill>
                <a:latin typeface="Montserrat"/>
                <a:sym typeface="Montserrat"/>
              </a:rPr>
              <a:t>il est possible de dessiner un graphe à moustache.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sz="10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sz="10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400905-D91A-79EA-9DAF-034DDD800088}"/>
              </a:ext>
            </a:extLst>
          </p:cNvPr>
          <p:cNvSpPr txBox="1"/>
          <p:nvPr/>
        </p:nvSpPr>
        <p:spPr>
          <a:xfrm>
            <a:off x="4038602" y="2668592"/>
            <a:ext cx="3629890" cy="1849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14300">
              <a:lnSpc>
                <a:spcPct val="115000"/>
              </a:lnSpc>
              <a:buClr>
                <a:srgbClr val="999999"/>
              </a:buClr>
              <a:buSzPts val="1800"/>
            </a:pPr>
            <a:r>
              <a:rPr lang="fr-FR" sz="1000" dirty="0">
                <a:solidFill>
                  <a:schemeClr val="tx1"/>
                </a:solidFill>
                <a:latin typeface="Montserrat"/>
              </a:rPr>
              <a:t>Ce graphe permet de voir d’un coup d’œil les </a:t>
            </a:r>
            <a:r>
              <a:rPr lang="fr-FR" sz="1000" dirty="0" err="1">
                <a:solidFill>
                  <a:schemeClr val="tx1"/>
                </a:solidFill>
                <a:latin typeface="Montserrat"/>
              </a:rPr>
              <a:t>outliers</a:t>
            </a:r>
            <a:endParaRPr lang="fr-FR" sz="1000" dirty="0">
              <a:solidFill>
                <a:schemeClr val="tx1"/>
              </a:solidFill>
              <a:latin typeface="Montserrat"/>
            </a:endParaRPr>
          </a:p>
          <a:p>
            <a:pPr marL="114300">
              <a:lnSpc>
                <a:spcPct val="115000"/>
              </a:lnSpc>
              <a:buClr>
                <a:srgbClr val="999999"/>
              </a:buClr>
              <a:buSzPts val="1800"/>
            </a:pPr>
            <a:r>
              <a:rPr lang="fr-FR" sz="1000" dirty="0">
                <a:solidFill>
                  <a:schemeClr val="tx1"/>
                </a:solidFill>
                <a:latin typeface="Montserrat"/>
              </a:rPr>
              <a:t>Le carré représente la plage interquartile (l’écart entre le premier quartile et le troisième. La ligne à  l’intérieur de la boite représente la valeur médiane. Les deux barres représentent la plage acceptable.</a:t>
            </a:r>
          </a:p>
          <a:p>
            <a:pPr marL="114300">
              <a:lnSpc>
                <a:spcPct val="115000"/>
              </a:lnSpc>
              <a:buClr>
                <a:srgbClr val="999999"/>
              </a:buClr>
              <a:buSzPts val="1800"/>
            </a:pPr>
            <a:endParaRPr lang="fr-FR" sz="1000" dirty="0">
              <a:solidFill>
                <a:schemeClr val="tx1"/>
              </a:solidFill>
              <a:latin typeface="Montserrat"/>
            </a:endParaRPr>
          </a:p>
          <a:p>
            <a:pPr marL="114300">
              <a:lnSpc>
                <a:spcPct val="115000"/>
              </a:lnSpc>
              <a:buClr>
                <a:srgbClr val="999999"/>
              </a:buClr>
              <a:buSzPts val="1800"/>
            </a:pPr>
            <a:r>
              <a:rPr lang="fr-FR" sz="1000" dirty="0">
                <a:solidFill>
                  <a:schemeClr val="tx1"/>
                </a:solidFill>
                <a:latin typeface="Montserrat"/>
              </a:rPr>
              <a:t>Pour notre graphe il est difficile de savoir si ces valeurs sont aberrantes ou pas, le prix d’une bouteille de vin  pouvant varier très fortement.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50210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16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méthode statistique utilisé est la méthode univarié c</a:t>
            </a:r>
            <a:r>
              <a:rPr lang="fr-FR" sz="16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’est-à-</a:t>
            </a:r>
            <a:r>
              <a:rPr lang="fr" sz="16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dire que l’on se concentre sur une seule variable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6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première analyse faite est celle du top 20 par CA et par produit, on peut voir qu’un produit sort du lot</a:t>
            </a:r>
            <a:endParaRPr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01CD3B-3E9B-821B-BA17-37919982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2" y="1528607"/>
            <a:ext cx="4145611" cy="29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0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6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 quantité on s’aperçoit que 424 articles sur 825 représentent 80% du chiffre d’affaires ce qui représente 59,3% des articles</a:t>
            </a:r>
            <a:endParaRPr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352288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sz="16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6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Au niveau des stocks on s’aperçoit que beaucoup de produits ont plus d’un mois de stock  et surtout 3 produits qui vont jusqu’à 7 mois de stock.</a:t>
            </a:r>
            <a:endParaRPr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C3E280-B2E8-1553-54F3-E9AA16C9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9" y="1667291"/>
            <a:ext cx="33337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5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8" y="1857719"/>
            <a:ext cx="306568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6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On trouvera ici un graphe représentant les taux de marges par produits, on peut s’apercevoir que les meilleures marges sont faites sur les spiritueux (Cognac, Whisky, Gin)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183CDF-5311-EDF2-D648-7D0EA76D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62" y="1857719"/>
            <a:ext cx="3225201" cy="22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349459" y="1514042"/>
            <a:ext cx="38220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sz="16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finir une </a:t>
            </a:r>
            <a:r>
              <a:rPr lang="fr-FR" sz="1600" i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r>
              <a:rPr lang="fr-FR" sz="16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pour avoir un aperçu des corrélations possibles entre quantité en stock, ventes et prix, on peut s’apercevoir qu’il y a une corrélation entre les ventes et la quantité en stock, mais également, entre le prix et le nombre de vente.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sz="1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372A34-D311-2D39-EDC2-328F9BB3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11915"/>
            <a:ext cx="38766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195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797</Words>
  <Application>Microsoft Office PowerPoint</Application>
  <PresentationFormat>Affichage à l'écran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Inter</vt:lpstr>
      <vt:lpstr>Wingdings</vt:lpstr>
      <vt:lpstr>Montserrat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B PONS</dc:creator>
  <cp:lastModifiedBy>Olivier B PONS</cp:lastModifiedBy>
  <cp:revision>2</cp:revision>
  <dcterms:modified xsi:type="dcterms:W3CDTF">2024-08-06T07:42:59Z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fbc0b8-e97b-47d1-beac-cb0955d66f3b_Enabled">
    <vt:lpwstr>true</vt:lpwstr>
  </property>
  <property fmtid="{D5CDD505-2E9C-101B-9397-08002B2CF9AE}" pid="3" name="MSIP_Label_8ffbc0b8-e97b-47d1-beac-cb0955d66f3b_SetDate">
    <vt:lpwstr>2024-07-26T08:32:36Z</vt:lpwstr>
  </property>
  <property fmtid="{D5CDD505-2E9C-101B-9397-08002B2CF9AE}" pid="4" name="MSIP_Label_8ffbc0b8-e97b-47d1-beac-cb0955d66f3b_Method">
    <vt:lpwstr>Privileged</vt:lpwstr>
  </property>
  <property fmtid="{D5CDD505-2E9C-101B-9397-08002B2CF9AE}" pid="5" name="MSIP_Label_8ffbc0b8-e97b-47d1-beac-cb0955d66f3b_Name">
    <vt:lpwstr>8ffbc0b8-e97b-47d1-beac-cb0955d66f3b</vt:lpwstr>
  </property>
  <property fmtid="{D5CDD505-2E9C-101B-9397-08002B2CF9AE}" pid="6" name="MSIP_Label_8ffbc0b8-e97b-47d1-beac-cb0955d66f3b_SiteId">
    <vt:lpwstr>614f9c25-bffa-42c7-86d8-964101f55fa2</vt:lpwstr>
  </property>
  <property fmtid="{D5CDD505-2E9C-101B-9397-08002B2CF9AE}" pid="7" name="MSIP_Label_8ffbc0b8-e97b-47d1-beac-cb0955d66f3b_ActionId">
    <vt:lpwstr>be29504b-84f9-4b0e-8a4c-94fb89ad56d1</vt:lpwstr>
  </property>
  <property fmtid="{D5CDD505-2E9C-101B-9397-08002B2CF9AE}" pid="8" name="MSIP_Label_8ffbc0b8-e97b-47d1-beac-cb0955d66f3b_ContentBits">
    <vt:lpwstr>2</vt:lpwstr>
  </property>
  <property fmtid="{D5CDD505-2E9C-101B-9397-08002B2CF9AE}" pid="9" name="ClassificationContentMarkingFooterLocations">
    <vt:lpwstr>Simple Light:3</vt:lpwstr>
  </property>
  <property fmtid="{D5CDD505-2E9C-101B-9397-08002B2CF9AE}" pid="10" name="ClassificationContentMarkingFooterText">
    <vt:lpwstr>Classification : Internal</vt:lpwstr>
  </property>
</Properties>
</file>