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67" r:id="rId5"/>
    <p:sldId id="259" r:id="rId6"/>
    <p:sldId id="263" r:id="rId7"/>
    <p:sldId id="264" r:id="rId8"/>
    <p:sldId id="265" r:id="rId9"/>
    <p:sldId id="266" r:id="rId10"/>
    <p:sldId id="268" r:id="rId11"/>
    <p:sldId id="261"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Lato" panose="020F0502020204030203" pitchFamily="34" charset="0"/>
      <p:regular r:id="rId18"/>
      <p:bold r:id="rId19"/>
      <p:italic r:id="rId20"/>
      <p:boldItalic r:id="rId21"/>
    </p:embeddedFont>
    <p:embeddedFont>
      <p:font typeface="Montserrat" panose="000005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77">
          <p15:clr>
            <a:srgbClr val="A4A3A4"/>
          </p15:clr>
        </p15:guide>
        <p15:guide id="2" pos="2721">
          <p15:clr>
            <a:srgbClr val="A4A3A4"/>
          </p15:clr>
        </p15:guide>
        <p15:guide id="3" pos="2438">
          <p15:clr>
            <a:srgbClr val="9AA0A6"/>
          </p15:clr>
        </p15:guide>
        <p15:guide id="4" pos="416">
          <p15:clr>
            <a:srgbClr val="9AA0A6"/>
          </p15:clr>
        </p15:guide>
        <p15:guide id="5" pos="1191">
          <p15:clr>
            <a:srgbClr val="9AA0A6"/>
          </p15:clr>
        </p15:guide>
        <p15:guide id="6" pos="638">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iohyEog1akfKJRRdWquyApPmpA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756" y="102"/>
      </p:cViewPr>
      <p:guideLst>
        <p:guide orient="horz" pos="1077"/>
        <p:guide pos="2721"/>
        <p:guide pos="2438"/>
        <p:guide pos="416"/>
        <p:guide pos="1191"/>
        <p:guide pos="6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NS Olivier" userId="24fc333b-d4e9-418c-9fc8-279920d65958" providerId="ADAL" clId="{B276D87F-111B-4B7C-B106-B3040CA10A1C}"/>
    <pc:docChg chg="undo custSel addSld modSld">
      <pc:chgData name="PONS Olivier" userId="24fc333b-d4e9-418c-9fc8-279920d65958" providerId="ADAL" clId="{B276D87F-111B-4B7C-B106-B3040CA10A1C}" dt="2024-09-11T14:33:46.787" v="480" actId="113"/>
      <pc:docMkLst>
        <pc:docMk/>
      </pc:docMkLst>
      <pc:sldChg chg="modSp mod">
        <pc:chgData name="PONS Olivier" userId="24fc333b-d4e9-418c-9fc8-279920d65958" providerId="ADAL" clId="{B276D87F-111B-4B7C-B106-B3040CA10A1C}" dt="2024-09-11T12:49:59.118" v="2" actId="1076"/>
        <pc:sldMkLst>
          <pc:docMk/>
          <pc:sldMk cId="0" sldId="258"/>
        </pc:sldMkLst>
        <pc:spChg chg="mod">
          <ac:chgData name="PONS Olivier" userId="24fc333b-d4e9-418c-9fc8-279920d65958" providerId="ADAL" clId="{B276D87F-111B-4B7C-B106-B3040CA10A1C}" dt="2024-09-11T12:49:59.118" v="2" actId="1076"/>
          <ac:spMkLst>
            <pc:docMk/>
            <pc:sldMk cId="0" sldId="258"/>
            <ac:spMk id="71" creationId="{00000000-0000-0000-0000-000000000000}"/>
          </ac:spMkLst>
        </pc:spChg>
      </pc:sldChg>
      <pc:sldChg chg="delSp modSp add mod">
        <pc:chgData name="PONS Olivier" userId="24fc333b-d4e9-418c-9fc8-279920d65958" providerId="ADAL" clId="{B276D87F-111B-4B7C-B106-B3040CA10A1C}" dt="2024-09-11T14:33:46.787" v="480" actId="113"/>
        <pc:sldMkLst>
          <pc:docMk/>
          <pc:sldMk cId="2335964174" sldId="268"/>
        </pc:sldMkLst>
        <pc:spChg chg="mod">
          <ac:chgData name="PONS Olivier" userId="24fc333b-d4e9-418c-9fc8-279920d65958" providerId="ADAL" clId="{B276D87F-111B-4B7C-B106-B3040CA10A1C}" dt="2024-09-11T14:33:46.787" v="480" actId="113"/>
          <ac:spMkLst>
            <pc:docMk/>
            <pc:sldMk cId="2335964174" sldId="268"/>
            <ac:spMk id="79" creationId="{00000000-0000-0000-0000-000000000000}"/>
          </ac:spMkLst>
        </pc:spChg>
        <pc:spChg chg="mod">
          <ac:chgData name="PONS Olivier" userId="24fc333b-d4e9-418c-9fc8-279920d65958" providerId="ADAL" clId="{B276D87F-111B-4B7C-B106-B3040CA10A1C}" dt="2024-09-11T14:08:15.739" v="18" actId="20577"/>
          <ac:spMkLst>
            <pc:docMk/>
            <pc:sldMk cId="2335964174" sldId="268"/>
            <ac:spMk id="81" creationId="{00000000-0000-0000-0000-000000000000}"/>
          </ac:spMkLst>
        </pc:spChg>
        <pc:picChg chg="del">
          <ac:chgData name="PONS Olivier" userId="24fc333b-d4e9-418c-9fc8-279920d65958" providerId="ADAL" clId="{B276D87F-111B-4B7C-B106-B3040CA10A1C}" dt="2024-09-11T14:08:17.595" v="19" actId="478"/>
          <ac:picMkLst>
            <pc:docMk/>
            <pc:sldMk cId="2335964174" sldId="268"/>
            <ac:picMk id="4" creationId="{F83FA82C-47E5-22BB-83B5-D53DAB34233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71638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3f9e8f15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13f9e8f156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52665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37416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96117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68987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08739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
        <p:nvSpPr>
          <p:cNvPr id="3" name="ZoneTexte 2">
            <a:extLst>
              <a:ext uri="{FF2B5EF4-FFF2-40B4-BE49-F238E27FC236}">
                <a16:creationId xmlns:a16="http://schemas.microsoft.com/office/drawing/2014/main" id="{65F9DDA5-A11F-BC64-7E61-827B49B02166}"/>
              </a:ext>
            </a:extLst>
          </p:cNvPr>
          <p:cNvSpPr txBox="1"/>
          <p:nvPr userDrawn="1">
            <p:extLst>
              <p:ext uri="{1162E1C5-73C7-4A58-AE30-91384D911F3F}">
                <p184:classification xmlns:p184="http://schemas.microsoft.com/office/powerpoint/2018/4/main" val="ftr"/>
              </p:ext>
            </p:extLst>
          </p:nvPr>
        </p:nvSpPr>
        <p:spPr>
          <a:xfrm>
            <a:off x="7978775" y="4991100"/>
            <a:ext cx="1193800" cy="152400"/>
          </a:xfrm>
          <a:prstGeom prst="rect">
            <a:avLst/>
          </a:prstGeom>
        </p:spPr>
        <p:txBody>
          <a:bodyPr horzOverflow="overflow" lIns="0" tIns="0" rIns="0" bIns="0">
            <a:spAutoFit/>
          </a:bodyPr>
          <a:lstStyle/>
          <a:p>
            <a:pPr algn="l"/>
            <a:r>
              <a:rPr lang="fr-FR" sz="1000">
                <a:solidFill>
                  <a:srgbClr val="0078D7"/>
                </a:solidFill>
                <a:latin typeface="Calibri" panose="020F0502020204030204" pitchFamily="34" charset="0"/>
                <a:cs typeface="Calibri" panose="020F0502020204030204" pitchFamily="34" charset="0"/>
              </a:rPr>
              <a:t>Classification : Internal</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p:nvPr/>
        </p:nvSpPr>
        <p:spPr>
          <a:xfrm>
            <a:off x="0" y="0"/>
            <a:ext cx="9144000" cy="5143500"/>
          </a:xfrm>
          <a:prstGeom prst="rect">
            <a:avLst/>
          </a:prstGeom>
          <a:solidFill>
            <a:srgbClr val="004D4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
          <p:cNvSpPr txBox="1"/>
          <p:nvPr/>
        </p:nvSpPr>
        <p:spPr>
          <a:xfrm>
            <a:off x="652150" y="1851250"/>
            <a:ext cx="7983300" cy="894000"/>
          </a:xfrm>
          <a:prstGeom prst="rect">
            <a:avLst/>
          </a:prstGeom>
          <a:noFill/>
          <a:ln>
            <a:noFill/>
          </a:ln>
        </p:spPr>
        <p:txBody>
          <a:bodyPr spcFirstLastPara="1" wrap="square" lIns="91425" tIns="91425" rIns="91425" bIns="91425" anchor="b" anchorCtr="0">
            <a:normAutofit fontScale="77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5200" b="0" i="0" u="none" strike="noStrike" cap="none" dirty="0">
                <a:solidFill>
                  <a:srgbClr val="F3F3F3"/>
                </a:solidFill>
                <a:latin typeface="Montserrat"/>
                <a:ea typeface="Montserrat"/>
                <a:cs typeface="Montserrat"/>
                <a:sym typeface="Montserrat"/>
              </a:rPr>
              <a:t>Etude indicateurs égalité F/H</a:t>
            </a:r>
            <a:endParaRPr sz="5200" b="0" i="0" u="none" strike="noStrike" cap="none" dirty="0">
              <a:solidFill>
                <a:srgbClr val="F3F3F3"/>
              </a:solidFill>
              <a:latin typeface="Montserrat"/>
              <a:ea typeface="Montserrat"/>
              <a:cs typeface="Montserrat"/>
              <a:sym typeface="Montserrat"/>
            </a:endParaRPr>
          </a:p>
        </p:txBody>
      </p:sp>
      <p:sp>
        <p:nvSpPr>
          <p:cNvPr id="56" name="Google Shape;56;p1"/>
          <p:cNvSpPr txBox="1"/>
          <p:nvPr/>
        </p:nvSpPr>
        <p:spPr>
          <a:xfrm>
            <a:off x="4968964" y="3582148"/>
            <a:ext cx="3807680" cy="53415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b="0" i="0" u="none" strike="noStrike" cap="none" dirty="0">
                <a:solidFill>
                  <a:schemeClr val="lt1"/>
                </a:solidFill>
                <a:latin typeface="Montserrat"/>
                <a:ea typeface="Montserrat"/>
                <a:cs typeface="Montserrat"/>
                <a:sym typeface="Montserrat"/>
              </a:rPr>
              <a:t>Olivier PONS</a:t>
            </a:r>
            <a:endParaRPr sz="2800" b="0" i="0" u="none" strike="noStrike" cap="none" dirty="0">
              <a:solidFill>
                <a:schemeClr val="lt1"/>
              </a:solidFill>
              <a:latin typeface="Montserrat"/>
              <a:ea typeface="Montserrat"/>
              <a:cs typeface="Montserrat"/>
              <a:sym typeface="Montserrat"/>
            </a:endParaRPr>
          </a:p>
        </p:txBody>
      </p:sp>
      <p:sp>
        <p:nvSpPr>
          <p:cNvPr id="57" name="Google Shape;57;p1"/>
          <p:cNvSpPr txBox="1"/>
          <p:nvPr/>
        </p:nvSpPr>
        <p:spPr>
          <a:xfrm>
            <a:off x="4968964" y="3975103"/>
            <a:ext cx="3807680" cy="534150"/>
          </a:xfrm>
          <a:prstGeom prst="rect">
            <a:avLst/>
          </a:prstGeom>
          <a:noFill/>
          <a:ln>
            <a:noFill/>
          </a:ln>
        </p:spPr>
        <p:txBody>
          <a:bodyPr spcFirstLastPara="1" wrap="square" lIns="91425" tIns="91425" rIns="91425" bIns="91425" anchor="t" anchorCtr="0">
            <a:normAutofit fontScale="77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b="0" i="0" u="none" strike="noStrike" cap="none" dirty="0">
                <a:solidFill>
                  <a:schemeClr val="lt1"/>
                </a:solidFill>
                <a:latin typeface="Montserrat"/>
                <a:ea typeface="Montserrat"/>
                <a:cs typeface="Montserrat"/>
                <a:sym typeface="Montserrat"/>
              </a:rPr>
              <a:t>Reskilling Data Analyste</a:t>
            </a:r>
            <a:endParaRPr sz="2800" b="0" i="0" u="none" strike="noStrike" cap="none" dirty="0">
              <a:solidFill>
                <a:schemeClr val="lt1"/>
              </a:solidFill>
              <a:latin typeface="Montserrat"/>
              <a:ea typeface="Montserrat"/>
              <a:cs typeface="Montserrat"/>
              <a:sym typeface="Montserrat"/>
            </a:endParaRPr>
          </a:p>
        </p:txBody>
      </p:sp>
      <p:sp>
        <p:nvSpPr>
          <p:cNvPr id="58" name="Google Shape;58;p1"/>
          <p:cNvSpPr txBox="1"/>
          <p:nvPr/>
        </p:nvSpPr>
        <p:spPr>
          <a:xfrm>
            <a:off x="4968964" y="4368058"/>
            <a:ext cx="3807680" cy="53415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b="0" i="0" u="none" strike="noStrike" cap="none" dirty="0">
                <a:solidFill>
                  <a:schemeClr val="lt1"/>
                </a:solidFill>
                <a:latin typeface="Montserrat"/>
                <a:ea typeface="Montserrat"/>
                <a:cs typeface="Montserrat"/>
                <a:sym typeface="Montserrat"/>
              </a:rPr>
              <a:t>07/08/2024</a:t>
            </a:r>
            <a:endParaRPr sz="2800" b="0" i="0" u="none" strike="noStrike" cap="none"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6"/>
          <p:cNvSpPr txBox="1">
            <a:spLocks noGrp="1"/>
          </p:cNvSpPr>
          <p:nvPr>
            <p:ph type="body" idx="1"/>
          </p:nvPr>
        </p:nvSpPr>
        <p:spPr>
          <a:xfrm>
            <a:off x="346365" y="1572491"/>
            <a:ext cx="8596746" cy="2978727"/>
          </a:xfrm>
          <a:prstGeom prst="rect">
            <a:avLst/>
          </a:prstGeom>
          <a:noFill/>
          <a:ln>
            <a:noFill/>
          </a:ln>
        </p:spPr>
        <p:txBody>
          <a:bodyPr spcFirstLastPara="1" wrap="square" lIns="91425" tIns="91425" rIns="91425" bIns="91425" anchor="t" anchorCtr="0">
            <a:normAutofit fontScale="77500" lnSpcReduction="20000"/>
          </a:bodyPr>
          <a:lstStyle/>
          <a:p>
            <a:pPr marL="114300" marR="0" lvl="0" indent="0" algn="l" rtl="0">
              <a:lnSpc>
                <a:spcPct val="115000"/>
              </a:lnSpc>
              <a:spcBef>
                <a:spcPts val="0"/>
              </a:spcBef>
              <a:spcAft>
                <a:spcPts val="0"/>
              </a:spcAft>
              <a:buClr>
                <a:srgbClr val="999999"/>
              </a:buClr>
              <a:buSzPts val="1800"/>
              <a:buNone/>
            </a:pPr>
            <a:r>
              <a:rPr lang="fr-FR" sz="1200" i="1" dirty="0">
                <a:solidFill>
                  <a:schemeClr val="tx1"/>
                </a:solidFill>
                <a:latin typeface="Montserrat"/>
                <a:ea typeface="Montserrat"/>
                <a:cs typeface="Montserrat"/>
                <a:sym typeface="Montserrat"/>
              </a:rPr>
              <a:t>Afin d’évaluer la performance de la société en termes d’égalité homme femme j’ai créé une échelle de valeur :</a:t>
            </a:r>
          </a:p>
          <a:p>
            <a:pPr marL="114300" marR="0" lvl="0" indent="0" algn="l" rtl="0">
              <a:lnSpc>
                <a:spcPct val="115000"/>
              </a:lnSpc>
              <a:spcBef>
                <a:spcPts val="0"/>
              </a:spcBef>
              <a:spcAft>
                <a:spcPts val="0"/>
              </a:spcAft>
              <a:buClr>
                <a:srgbClr val="999999"/>
              </a:buClr>
              <a:buSzPts val="1800"/>
              <a:buNone/>
            </a:pPr>
            <a:r>
              <a:rPr lang="fr-FR" sz="1200" b="1" i="1" u="sng" dirty="0">
                <a:solidFill>
                  <a:schemeClr val="tx1"/>
                </a:solidFill>
                <a:latin typeface="Montserrat"/>
                <a:ea typeface="Montserrat"/>
                <a:cs typeface="Montserrat"/>
                <a:sym typeface="Montserrat"/>
              </a:rPr>
              <a:t>Niveau d’évaluation </a:t>
            </a:r>
            <a:r>
              <a:rPr lang="fr-FR" sz="1200" i="1" dirty="0">
                <a:solidFill>
                  <a:schemeClr val="tx1"/>
                </a:solidFill>
                <a:latin typeface="Montserrat"/>
                <a:ea typeface="Montserrat"/>
                <a:cs typeface="Montserrat"/>
                <a:sym typeface="Montserrat"/>
              </a:rPr>
              <a:t>: aucune différence (1) , différence légère (2), différence modérée (3), différence importantes (4)</a:t>
            </a:r>
          </a:p>
          <a:p>
            <a:pPr marL="114300" marR="0" lvl="0" indent="0" algn="l" rtl="0">
              <a:lnSpc>
                <a:spcPct val="115000"/>
              </a:lnSpc>
              <a:spcBef>
                <a:spcPts val="0"/>
              </a:spcBef>
              <a:spcAft>
                <a:spcPts val="0"/>
              </a:spcAft>
              <a:buClr>
                <a:srgbClr val="999999"/>
              </a:buClr>
              <a:buSzPts val="1800"/>
              <a:buNone/>
            </a:pPr>
            <a:endParaRPr lang="fr-FR" sz="1200" i="1" dirty="0">
              <a:solidFill>
                <a:schemeClr val="tx1"/>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r>
              <a:rPr lang="fr-FR" sz="1200" b="1" i="1" u="sng" dirty="0">
                <a:solidFill>
                  <a:schemeClr val="tx1"/>
                </a:solidFill>
                <a:latin typeface="Montserrat"/>
                <a:ea typeface="Montserrat"/>
                <a:cs typeface="Montserrat"/>
                <a:sym typeface="Montserrat"/>
              </a:rPr>
              <a:t>Pondération </a:t>
            </a:r>
            <a:r>
              <a:rPr lang="fr-FR" sz="1200" i="1" dirty="0">
                <a:solidFill>
                  <a:schemeClr val="tx1"/>
                </a:solidFill>
                <a:latin typeface="Montserrat"/>
                <a:ea typeface="Montserrat"/>
                <a:cs typeface="Montserrat"/>
                <a:sym typeface="Montserrat"/>
              </a:rPr>
              <a:t>: </a:t>
            </a:r>
          </a:p>
          <a:p>
            <a:pPr marL="114300" marR="0" lvl="0" indent="0" algn="l" rtl="0">
              <a:lnSpc>
                <a:spcPct val="115000"/>
              </a:lnSpc>
              <a:spcBef>
                <a:spcPts val="0"/>
              </a:spcBef>
              <a:spcAft>
                <a:spcPts val="0"/>
              </a:spcAft>
              <a:buClr>
                <a:srgbClr val="999999"/>
              </a:buClr>
              <a:buSzPts val="1800"/>
              <a:buNone/>
            </a:pPr>
            <a:r>
              <a:rPr lang="fr-FR" sz="1200" b="0" i="0" dirty="0">
                <a:solidFill>
                  <a:srgbClr val="271A38"/>
                </a:solidFill>
                <a:effectLst/>
                <a:latin typeface="Inter"/>
              </a:rPr>
              <a:t>la proportion d'homme et de femme dans la société : 70%</a:t>
            </a:r>
            <a:endParaRPr lang="fr-FR" sz="1200" i="1" dirty="0">
              <a:solidFill>
                <a:schemeClr val="tx1"/>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r>
              <a:rPr lang="fr-FR" sz="1200" b="0" i="0" dirty="0">
                <a:solidFill>
                  <a:srgbClr val="271A38"/>
                </a:solidFill>
                <a:effectLst/>
                <a:latin typeface="Inter"/>
              </a:rPr>
              <a:t>la différence de salaire : 70%</a:t>
            </a:r>
            <a:endParaRPr lang="fr-FR" sz="1200" b="0" i="1" dirty="0">
              <a:solidFill>
                <a:schemeClr val="tx1"/>
              </a:solidFill>
              <a:effectLst/>
              <a:latin typeface="Montserrat"/>
              <a:sym typeface="Montserrat"/>
            </a:endParaRPr>
          </a:p>
          <a:p>
            <a:pPr marL="114300" marR="0" lvl="0" indent="0" algn="l" rtl="0">
              <a:lnSpc>
                <a:spcPct val="115000"/>
              </a:lnSpc>
              <a:spcBef>
                <a:spcPts val="0"/>
              </a:spcBef>
              <a:spcAft>
                <a:spcPts val="0"/>
              </a:spcAft>
              <a:buClr>
                <a:srgbClr val="999999"/>
              </a:buClr>
              <a:buSzPts val="1800"/>
              <a:buNone/>
            </a:pPr>
            <a:r>
              <a:rPr lang="fr-FR" sz="1200" b="0" i="0" dirty="0">
                <a:solidFill>
                  <a:srgbClr val="271A38"/>
                </a:solidFill>
                <a:effectLst/>
                <a:latin typeface="Inter"/>
              </a:rPr>
              <a:t>le nombre de promotion : 50%</a:t>
            </a:r>
            <a:endParaRPr lang="fr-FR" sz="1200" i="1" dirty="0">
              <a:solidFill>
                <a:schemeClr val="tx1"/>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r>
              <a:rPr lang="fr-FR" sz="1200" b="0" i="0" dirty="0">
                <a:solidFill>
                  <a:srgbClr val="271A38"/>
                </a:solidFill>
                <a:effectLst/>
                <a:latin typeface="Inter"/>
              </a:rPr>
              <a:t>le nombre d'augmentation : 50%</a:t>
            </a:r>
          </a:p>
          <a:p>
            <a:pPr marL="114300" marR="0" lvl="0" indent="0" algn="l" rtl="0">
              <a:lnSpc>
                <a:spcPct val="115000"/>
              </a:lnSpc>
              <a:spcBef>
                <a:spcPts val="0"/>
              </a:spcBef>
              <a:spcAft>
                <a:spcPts val="0"/>
              </a:spcAft>
              <a:buClr>
                <a:srgbClr val="999999"/>
              </a:buClr>
              <a:buSzPts val="1800"/>
              <a:buNone/>
            </a:pPr>
            <a:r>
              <a:rPr lang="fr-FR" sz="1200" b="0" i="0" dirty="0">
                <a:solidFill>
                  <a:srgbClr val="271A38"/>
                </a:solidFill>
                <a:effectLst/>
                <a:latin typeface="Inter"/>
              </a:rPr>
              <a:t>la répartition par service : 10%</a:t>
            </a:r>
          </a:p>
          <a:p>
            <a:pPr marL="114300" marR="0" lvl="0" indent="0" algn="l" rtl="0">
              <a:lnSpc>
                <a:spcPct val="115000"/>
              </a:lnSpc>
              <a:spcBef>
                <a:spcPts val="0"/>
              </a:spcBef>
              <a:spcAft>
                <a:spcPts val="0"/>
              </a:spcAft>
              <a:buClr>
                <a:srgbClr val="999999"/>
              </a:buClr>
              <a:buSzPts val="1800"/>
              <a:buNone/>
            </a:pPr>
            <a:r>
              <a:rPr lang="fr-FR" sz="1200" b="0" i="0" dirty="0">
                <a:solidFill>
                  <a:srgbClr val="271A38"/>
                </a:solidFill>
                <a:effectLst/>
                <a:latin typeface="Inter"/>
              </a:rPr>
              <a:t>l'ancienneté : 10%</a:t>
            </a:r>
          </a:p>
          <a:p>
            <a:pPr marL="114300" marR="0" lvl="0" indent="0" algn="l" rtl="0">
              <a:lnSpc>
                <a:spcPct val="115000"/>
              </a:lnSpc>
              <a:spcBef>
                <a:spcPts val="0"/>
              </a:spcBef>
              <a:spcAft>
                <a:spcPts val="0"/>
              </a:spcAft>
              <a:buClr>
                <a:srgbClr val="999999"/>
              </a:buClr>
              <a:buSzPts val="1800"/>
              <a:buNone/>
            </a:pPr>
            <a:endParaRPr lang="fr-FR" sz="1200" i="1" dirty="0">
              <a:solidFill>
                <a:schemeClr val="tx1"/>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r>
              <a:rPr lang="fr-FR" sz="1200" b="1" i="1" u="sng" dirty="0">
                <a:solidFill>
                  <a:schemeClr val="tx1"/>
                </a:solidFill>
                <a:latin typeface="Montserrat"/>
                <a:ea typeface="Montserrat"/>
                <a:cs typeface="Montserrat"/>
                <a:sym typeface="Montserrat"/>
              </a:rPr>
              <a:t>Résultats</a:t>
            </a:r>
            <a:r>
              <a:rPr lang="fr-FR" sz="1200" i="1" dirty="0">
                <a:solidFill>
                  <a:schemeClr val="tx1"/>
                </a:solidFill>
                <a:latin typeface="Montserrat"/>
                <a:ea typeface="Montserrat"/>
                <a:cs typeface="Montserrat"/>
                <a:sym typeface="Montserrat"/>
              </a:rPr>
              <a:t> : </a:t>
            </a:r>
          </a:p>
          <a:p>
            <a:pPr marL="114300" marR="0" lvl="0" indent="0" algn="l" rtl="0">
              <a:lnSpc>
                <a:spcPct val="115000"/>
              </a:lnSpc>
              <a:spcBef>
                <a:spcPts val="0"/>
              </a:spcBef>
              <a:spcAft>
                <a:spcPts val="0"/>
              </a:spcAft>
              <a:buClr>
                <a:srgbClr val="999999"/>
              </a:buClr>
              <a:buSzPts val="1800"/>
              <a:buNone/>
            </a:pPr>
            <a:r>
              <a:rPr lang="fr-FR" sz="1200" b="0" i="0" dirty="0">
                <a:solidFill>
                  <a:srgbClr val="271A38"/>
                </a:solidFill>
                <a:effectLst/>
                <a:latin typeface="Inter"/>
              </a:rPr>
              <a:t>la proportion d'homme et de femme dans la société : 2 – 70% = 1,4</a:t>
            </a:r>
            <a:endParaRPr lang="fr-FR" sz="1200" i="1" dirty="0">
              <a:solidFill>
                <a:schemeClr val="tx1"/>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r>
              <a:rPr lang="fr-FR" sz="1200" b="0" i="0" dirty="0">
                <a:solidFill>
                  <a:srgbClr val="271A38"/>
                </a:solidFill>
                <a:effectLst/>
                <a:latin typeface="Inter"/>
              </a:rPr>
              <a:t>la différence de salaire : 2 – 70% = 1,4</a:t>
            </a:r>
            <a:endParaRPr lang="fr-FR" sz="1200" b="0" i="1" dirty="0">
              <a:solidFill>
                <a:schemeClr val="tx1"/>
              </a:solidFill>
              <a:effectLst/>
              <a:latin typeface="Montserrat"/>
              <a:sym typeface="Montserrat"/>
            </a:endParaRPr>
          </a:p>
          <a:p>
            <a:pPr marL="114300" marR="0" lvl="0" indent="0" algn="l" rtl="0">
              <a:lnSpc>
                <a:spcPct val="115000"/>
              </a:lnSpc>
              <a:spcBef>
                <a:spcPts val="0"/>
              </a:spcBef>
              <a:spcAft>
                <a:spcPts val="0"/>
              </a:spcAft>
              <a:buClr>
                <a:srgbClr val="999999"/>
              </a:buClr>
              <a:buSzPts val="1800"/>
              <a:buNone/>
            </a:pPr>
            <a:r>
              <a:rPr lang="fr-FR" sz="1200" b="0" i="0" dirty="0">
                <a:solidFill>
                  <a:srgbClr val="271A38"/>
                </a:solidFill>
                <a:effectLst/>
                <a:latin typeface="Inter"/>
              </a:rPr>
              <a:t>le nombre de promotion : 1 – 50% = 0,5</a:t>
            </a:r>
            <a:endParaRPr lang="fr-FR" sz="1200" i="1" dirty="0">
              <a:solidFill>
                <a:schemeClr val="tx1"/>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r>
              <a:rPr lang="fr-FR" sz="1200" b="0" i="0" dirty="0">
                <a:solidFill>
                  <a:srgbClr val="271A38"/>
                </a:solidFill>
                <a:effectLst/>
                <a:latin typeface="Inter"/>
              </a:rPr>
              <a:t>le nombre d'augmentation : 2 – 50% = 1</a:t>
            </a:r>
          </a:p>
          <a:p>
            <a:pPr marL="114300" marR="0" lvl="0" indent="0" algn="l" rtl="0">
              <a:lnSpc>
                <a:spcPct val="115000"/>
              </a:lnSpc>
              <a:spcBef>
                <a:spcPts val="0"/>
              </a:spcBef>
              <a:spcAft>
                <a:spcPts val="0"/>
              </a:spcAft>
              <a:buClr>
                <a:srgbClr val="999999"/>
              </a:buClr>
              <a:buSzPts val="1800"/>
              <a:buNone/>
            </a:pPr>
            <a:r>
              <a:rPr lang="fr-FR" sz="1200" b="0" i="0" dirty="0">
                <a:solidFill>
                  <a:srgbClr val="271A38"/>
                </a:solidFill>
                <a:effectLst/>
                <a:latin typeface="Inter"/>
              </a:rPr>
              <a:t>la répartition par service : 3 – 10% = 0,3</a:t>
            </a:r>
          </a:p>
          <a:p>
            <a:pPr marL="114300" marR="0" lvl="0" indent="0" algn="l" rtl="0">
              <a:lnSpc>
                <a:spcPct val="115000"/>
              </a:lnSpc>
              <a:spcBef>
                <a:spcPts val="0"/>
              </a:spcBef>
              <a:spcAft>
                <a:spcPts val="0"/>
              </a:spcAft>
              <a:buClr>
                <a:srgbClr val="999999"/>
              </a:buClr>
              <a:buSzPts val="1800"/>
              <a:buNone/>
            </a:pPr>
            <a:r>
              <a:rPr lang="fr-FR" sz="1200" b="0" i="0" dirty="0">
                <a:solidFill>
                  <a:srgbClr val="271A38"/>
                </a:solidFill>
                <a:effectLst/>
                <a:latin typeface="Inter"/>
              </a:rPr>
              <a:t>l'ancienneté : 2 – 10% = 0,2</a:t>
            </a:r>
          </a:p>
          <a:p>
            <a:pPr marL="114300" marR="0" lvl="0" indent="0" algn="l" rtl="0">
              <a:lnSpc>
                <a:spcPct val="115000"/>
              </a:lnSpc>
              <a:spcBef>
                <a:spcPts val="0"/>
              </a:spcBef>
              <a:spcAft>
                <a:spcPts val="0"/>
              </a:spcAft>
              <a:buClr>
                <a:srgbClr val="999999"/>
              </a:buClr>
              <a:buSzPts val="1800"/>
              <a:buNone/>
            </a:pPr>
            <a:endParaRPr lang="fr-FR" sz="1200" dirty="0">
              <a:solidFill>
                <a:srgbClr val="271A38"/>
              </a:solidFill>
              <a:latin typeface="Inter"/>
            </a:endParaRPr>
          </a:p>
          <a:p>
            <a:pPr marL="114300" marR="0" lvl="0" indent="0" algn="l" rtl="0">
              <a:lnSpc>
                <a:spcPct val="115000"/>
              </a:lnSpc>
              <a:spcBef>
                <a:spcPts val="0"/>
              </a:spcBef>
              <a:spcAft>
                <a:spcPts val="0"/>
              </a:spcAft>
              <a:buClr>
                <a:srgbClr val="999999"/>
              </a:buClr>
              <a:buSzPts val="1800"/>
              <a:buNone/>
            </a:pPr>
            <a:r>
              <a:rPr lang="fr-FR" sz="2600" b="1" i="0" dirty="0">
                <a:solidFill>
                  <a:srgbClr val="271A38"/>
                </a:solidFill>
                <a:effectLst/>
                <a:latin typeface="Inter"/>
              </a:rPr>
              <a:t>Résultat = 4,8</a:t>
            </a:r>
          </a:p>
          <a:p>
            <a:pPr marL="114300" marR="0" lvl="0" indent="0" algn="l" rtl="0">
              <a:lnSpc>
                <a:spcPct val="115000"/>
              </a:lnSpc>
              <a:spcBef>
                <a:spcPts val="0"/>
              </a:spcBef>
              <a:spcAft>
                <a:spcPts val="0"/>
              </a:spcAft>
              <a:buClr>
                <a:srgbClr val="999999"/>
              </a:buClr>
              <a:buSzPts val="1800"/>
              <a:buNone/>
            </a:pPr>
            <a:endParaRPr sz="1200" i="1" dirty="0">
              <a:solidFill>
                <a:schemeClr val="tx1"/>
              </a:solidFill>
              <a:latin typeface="Montserrat"/>
              <a:ea typeface="Montserrat"/>
              <a:cs typeface="Montserrat"/>
              <a:sym typeface="Montserrat"/>
            </a:endParaRPr>
          </a:p>
        </p:txBody>
      </p:sp>
      <p:sp>
        <p:nvSpPr>
          <p:cNvPr id="80" name="Google Shape;80;p6"/>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Calcul du score</a:t>
            </a:r>
            <a:endParaRPr sz="2500" b="0" i="0" u="none" strike="noStrike" cap="none" dirty="0">
              <a:solidFill>
                <a:srgbClr val="F3F3F3"/>
              </a:solidFill>
              <a:latin typeface="Montserrat"/>
              <a:ea typeface="Montserrat"/>
              <a:cs typeface="Montserrat"/>
              <a:sym typeface="Montserrat"/>
            </a:endParaRPr>
          </a:p>
        </p:txBody>
      </p:sp>
      <p:sp>
        <p:nvSpPr>
          <p:cNvPr id="82" name="Google Shape;82;p6"/>
          <p:cNvSpPr/>
          <p:nvPr/>
        </p:nvSpPr>
        <p:spPr>
          <a:xfrm>
            <a:off x="2647011" y="983885"/>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335964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13f9e8f1567_0_0"/>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g13f9e8f1567_0_0"/>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rPr>
              <a:t>Recommandation</a:t>
            </a:r>
            <a:endParaRPr dirty="0"/>
          </a:p>
        </p:txBody>
      </p:sp>
      <p:sp>
        <p:nvSpPr>
          <p:cNvPr id="97" name="Google Shape;97;g13f9e8f1567_0_0"/>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g13f9e8f1567_0_0"/>
          <p:cNvSpPr txBox="1">
            <a:spLocks noGrp="1"/>
          </p:cNvSpPr>
          <p:nvPr>
            <p:ph type="body" idx="1"/>
          </p:nvPr>
        </p:nvSpPr>
        <p:spPr>
          <a:xfrm>
            <a:off x="557274" y="1528600"/>
            <a:ext cx="8316000" cy="3416400"/>
          </a:xfrm>
          <a:prstGeom prst="rect">
            <a:avLst/>
          </a:prstGeom>
          <a:noFill/>
          <a:ln>
            <a:noFill/>
          </a:ln>
        </p:spPr>
        <p:txBody>
          <a:bodyPr spcFirstLastPara="1" wrap="square" lIns="91425" tIns="91425" rIns="91425" bIns="91425" anchor="t" anchorCtr="0">
            <a:normAutofit/>
          </a:bodyPr>
          <a:lstStyle/>
          <a:p>
            <a:pPr marL="285750" indent="-285750"/>
            <a:r>
              <a:rPr lang="fr-FR" i="1" dirty="0">
                <a:solidFill>
                  <a:schemeClr val="tx1"/>
                </a:solidFill>
                <a:latin typeface="Montserrat"/>
                <a:ea typeface="Montserrat"/>
                <a:cs typeface="Montserrat"/>
                <a:sym typeface="Montserrat"/>
              </a:rPr>
              <a:t>Il faudrait dans un premier dans rééquilibrer la proportion H/F  par service, il n’est pas normal qu’il y ai une telle différence dans des services « réputé féminin » ou « masculin »</a:t>
            </a:r>
          </a:p>
          <a:p>
            <a:pPr marL="285750" indent="-285750"/>
            <a:r>
              <a:rPr lang="fr-FR" i="1" dirty="0">
                <a:solidFill>
                  <a:schemeClr val="tx1"/>
                </a:solidFill>
                <a:latin typeface="Montserrat"/>
                <a:ea typeface="Montserrat"/>
                <a:cs typeface="Montserrat"/>
                <a:sym typeface="Montserrat"/>
              </a:rPr>
              <a:t>Réévaluer légèrement le salaire des femmes, ou prévoir une autre étude pour affiner  quels sont les postes  ou les femmes sont bien moins rémunérer que les hommes.</a:t>
            </a:r>
            <a:endParaRPr i="1" dirty="0">
              <a:solidFill>
                <a:schemeClr val="tx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4"/>
          <p:cNvSpPr txBox="1">
            <a:spLocks noGrp="1"/>
          </p:cNvSpPr>
          <p:nvPr>
            <p:ph type="body" idx="1"/>
          </p:nvPr>
        </p:nvSpPr>
        <p:spPr>
          <a:xfrm>
            <a:off x="895525" y="1674500"/>
            <a:ext cx="8520600" cy="1955391"/>
          </a:xfrm>
          <a:prstGeom prst="rect">
            <a:avLst/>
          </a:prstGeom>
          <a:noFill/>
          <a:ln>
            <a:noFill/>
          </a:ln>
        </p:spPr>
        <p:txBody>
          <a:bodyPr spcFirstLastPara="1" wrap="square" lIns="91425" tIns="91425" rIns="91425" bIns="91425" anchor="t" anchorCtr="0">
            <a:normAutofit/>
          </a:bodyPr>
          <a:lstStyle/>
          <a:p>
            <a:pPr marL="457200" marR="0" lvl="0" indent="-342900" algn="l" rtl="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Pour cette étude nous avons récupérer les données du SIRH.</a:t>
            </a:r>
          </a:p>
          <a:p>
            <a:pPr marL="457200" marR="0" lvl="0" indent="-342900" algn="l" rtl="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Un fichier csv contenant les salariés.</a:t>
            </a:r>
          </a:p>
          <a:p>
            <a:pPr marL="457200" marR="0" lvl="0" indent="-342900" algn="l" rtl="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Un fichier csv contenant les informations professionnelles</a:t>
            </a:r>
          </a:p>
          <a:p>
            <a:pPr marL="457200" marR="0" lvl="0" indent="-342900" algn="l" rtl="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Un fichier csv contenant les informations de rémunération</a:t>
            </a:r>
          </a:p>
          <a:p>
            <a:pPr marL="457200" marR="0" lvl="0" indent="-342900" algn="l" rtl="0">
              <a:lnSpc>
                <a:spcPct val="115000"/>
              </a:lnSpc>
              <a:spcBef>
                <a:spcPts val="0"/>
              </a:spcBef>
              <a:spcAft>
                <a:spcPts val="0"/>
              </a:spcAft>
              <a:buClr>
                <a:srgbClr val="999999"/>
              </a:buClr>
              <a:buSzPts val="1800"/>
              <a:buFont typeface="Montserrat"/>
              <a:buChar char="●"/>
            </a:pPr>
            <a:endParaRPr i="1" dirty="0">
              <a:solidFill>
                <a:srgbClr val="999999"/>
              </a:solidFill>
              <a:latin typeface="Montserrat"/>
              <a:ea typeface="Montserrat"/>
              <a:cs typeface="Montserrat"/>
              <a:sym typeface="Montserrat"/>
            </a:endParaRPr>
          </a:p>
        </p:txBody>
      </p:sp>
      <p:sp>
        <p:nvSpPr>
          <p:cNvPr id="64" name="Google Shape;64;p4"/>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Présentation des données</a:t>
            </a:r>
            <a:endParaRPr sz="2500" b="0" i="0" u="none" strike="noStrike" cap="none" dirty="0">
              <a:solidFill>
                <a:srgbClr val="F3F3F3"/>
              </a:solidFill>
              <a:latin typeface="Montserrat"/>
              <a:ea typeface="Montserrat"/>
              <a:cs typeface="Montserrat"/>
              <a:sym typeface="Montserrat"/>
            </a:endParaRPr>
          </a:p>
        </p:txBody>
      </p:sp>
      <p:sp>
        <p:nvSpPr>
          <p:cNvPr id="66" name="Google Shape;66;p4"/>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5"/>
          <p:cNvSpPr txBox="1">
            <a:spLocks noGrp="1"/>
          </p:cNvSpPr>
          <p:nvPr>
            <p:ph type="body" idx="1"/>
          </p:nvPr>
        </p:nvSpPr>
        <p:spPr>
          <a:xfrm>
            <a:off x="311700" y="2147727"/>
            <a:ext cx="8520600" cy="2070159"/>
          </a:xfrm>
          <a:prstGeom prst="rect">
            <a:avLst/>
          </a:prstGeom>
          <a:noFill/>
          <a:ln>
            <a:noFill/>
          </a:ln>
        </p:spPr>
        <p:txBody>
          <a:bodyPr spcFirstLastPara="1" wrap="square" lIns="91425" tIns="91425" rIns="91425" bIns="91425" anchor="t" anchorCtr="0">
            <a:normAutofit/>
          </a:bodyPr>
          <a:lstStyle/>
          <a:p>
            <a:pPr marL="457200" marR="0" lvl="0" indent="-342900" algn="l" rtl="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ea typeface="Montserrat"/>
                <a:cs typeface="Montserrat"/>
                <a:sym typeface="Montserrat"/>
              </a:rPr>
              <a:t>Les 3 fichiers ont été mis en entrée du logiciel </a:t>
            </a:r>
            <a:r>
              <a:rPr lang="fr-FR" i="1" dirty="0" err="1">
                <a:solidFill>
                  <a:schemeClr val="tx1"/>
                </a:solidFill>
                <a:latin typeface="Montserrat"/>
                <a:ea typeface="Montserrat"/>
                <a:cs typeface="Montserrat"/>
                <a:sym typeface="Montserrat"/>
              </a:rPr>
              <a:t>Knime</a:t>
            </a:r>
            <a:r>
              <a:rPr lang="fr-FR" i="1" dirty="0">
                <a:solidFill>
                  <a:schemeClr val="tx1"/>
                </a:solidFill>
                <a:latin typeface="Montserrat"/>
                <a:ea typeface="Montserrat"/>
                <a:cs typeface="Montserrat"/>
                <a:sym typeface="Montserrat"/>
              </a:rPr>
              <a:t>.</a:t>
            </a:r>
          </a:p>
          <a:p>
            <a:pPr marL="457200" marR="0" lvl="0" indent="-342900" algn="l" rtl="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sym typeface="Montserrat"/>
              </a:rPr>
              <a:t>Ce logiciel permet d’automatiser le traitement des données.</a:t>
            </a:r>
          </a:p>
          <a:p>
            <a:pPr marL="457200" marR="0" lvl="0" indent="-342900" algn="l" rtl="0">
              <a:lnSpc>
                <a:spcPct val="115000"/>
              </a:lnSpc>
              <a:spcBef>
                <a:spcPts val="0"/>
              </a:spcBef>
              <a:spcAft>
                <a:spcPts val="0"/>
              </a:spcAft>
              <a:buClr>
                <a:srgbClr val="999999"/>
              </a:buClr>
              <a:buSzPts val="1800"/>
              <a:buFont typeface="Montserrat"/>
              <a:buChar char="●"/>
            </a:pPr>
            <a:r>
              <a:rPr lang="fr-FR" i="1" dirty="0">
                <a:solidFill>
                  <a:schemeClr val="tx1"/>
                </a:solidFill>
                <a:latin typeface="Montserrat"/>
                <a:sym typeface="Montserrat"/>
              </a:rPr>
              <a:t>Ensuite nous avons réunis ces 3 fichiers en se servant comme clés de l’</a:t>
            </a:r>
            <a:r>
              <a:rPr lang="fr-FR" i="1" dirty="0" err="1">
                <a:solidFill>
                  <a:schemeClr val="tx1"/>
                </a:solidFill>
                <a:latin typeface="Montserrat"/>
                <a:sym typeface="Montserrat"/>
              </a:rPr>
              <a:t>id_personnel</a:t>
            </a:r>
            <a:r>
              <a:rPr lang="fr-FR" i="1" dirty="0">
                <a:solidFill>
                  <a:schemeClr val="tx1"/>
                </a:solidFill>
                <a:latin typeface="Montserrat"/>
                <a:sym typeface="Montserrat"/>
              </a:rPr>
              <a:t>.</a:t>
            </a:r>
            <a:endParaRPr dirty="0">
              <a:solidFill>
                <a:schemeClr val="tx1"/>
              </a:solidFill>
            </a:endParaRPr>
          </a:p>
          <a:p>
            <a:pPr marL="114300" lvl="0" indent="0" algn="l" rtl="0">
              <a:lnSpc>
                <a:spcPct val="115000"/>
              </a:lnSpc>
              <a:spcBef>
                <a:spcPts val="0"/>
              </a:spcBef>
              <a:spcAft>
                <a:spcPts val="0"/>
              </a:spcAft>
              <a:buClr>
                <a:srgbClr val="434343"/>
              </a:buClr>
              <a:buSzPts val="1800"/>
              <a:buNone/>
            </a:pPr>
            <a:endParaRPr dirty="0">
              <a:solidFill>
                <a:srgbClr val="434343"/>
              </a:solidFill>
              <a:latin typeface="Montserrat"/>
              <a:ea typeface="Montserrat"/>
              <a:cs typeface="Montserrat"/>
              <a:sym typeface="Montserrat"/>
            </a:endParaRPr>
          </a:p>
        </p:txBody>
      </p:sp>
      <p:sp>
        <p:nvSpPr>
          <p:cNvPr id="72" name="Google Shape;72;p5"/>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5"/>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Collecte, agregation, anonimistation</a:t>
            </a:r>
            <a:endParaRPr sz="2500" b="0" i="0" u="none" strike="noStrike" cap="none" dirty="0">
              <a:solidFill>
                <a:srgbClr val="F3F3F3"/>
              </a:solidFill>
              <a:latin typeface="Montserrat"/>
              <a:ea typeface="Montserrat"/>
              <a:cs typeface="Montserrat"/>
              <a:sym typeface="Montserrat"/>
            </a:endParaRPr>
          </a:p>
        </p:txBody>
      </p:sp>
      <p:sp>
        <p:nvSpPr>
          <p:cNvPr id="74" name="Google Shape;74;p5"/>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5"/>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5"/>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RGPD et anonimistation</a:t>
            </a:r>
            <a:endParaRPr sz="2500" b="0" i="0" u="none" strike="noStrike" cap="none" dirty="0">
              <a:solidFill>
                <a:srgbClr val="F3F3F3"/>
              </a:solidFill>
              <a:latin typeface="Montserrat"/>
              <a:ea typeface="Montserrat"/>
              <a:cs typeface="Montserrat"/>
              <a:sym typeface="Montserrat"/>
            </a:endParaRPr>
          </a:p>
        </p:txBody>
      </p:sp>
      <p:sp>
        <p:nvSpPr>
          <p:cNvPr id="74" name="Google Shape;74;p5"/>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 name="Espace réservé du texte 2">
            <a:extLst>
              <a:ext uri="{FF2B5EF4-FFF2-40B4-BE49-F238E27FC236}">
                <a16:creationId xmlns:a16="http://schemas.microsoft.com/office/drawing/2014/main" id="{ED8E3B08-277A-51BB-6F0F-279C389F0114}"/>
              </a:ext>
            </a:extLst>
          </p:cNvPr>
          <p:cNvSpPr>
            <a:spLocks noGrp="1"/>
          </p:cNvSpPr>
          <p:nvPr>
            <p:ph type="body" idx="1"/>
          </p:nvPr>
        </p:nvSpPr>
        <p:spPr>
          <a:xfrm>
            <a:off x="311700" y="1727449"/>
            <a:ext cx="8520600" cy="2841425"/>
          </a:xfrm>
        </p:spPr>
        <p:txBody>
          <a:bodyPr>
            <a:normAutofit/>
          </a:bodyPr>
          <a:lstStyle/>
          <a:p>
            <a:pPr marL="457200" marR="0" lvl="0" indent="-342900" algn="l" rtl="0">
              <a:lnSpc>
                <a:spcPct val="115000"/>
              </a:lnSpc>
              <a:spcBef>
                <a:spcPts val="0"/>
              </a:spcBef>
              <a:spcAft>
                <a:spcPts val="0"/>
              </a:spcAft>
              <a:buClr>
                <a:srgbClr val="999999"/>
              </a:buClr>
              <a:buSzPts val="1800"/>
              <a:buFont typeface="Montserrat"/>
              <a:buChar char="●"/>
            </a:pPr>
            <a:r>
              <a:rPr lang="fr-FR" sz="1200" i="1" dirty="0">
                <a:solidFill>
                  <a:schemeClr val="tx1"/>
                </a:solidFill>
                <a:latin typeface="Montserrat"/>
                <a:sym typeface="Montserrat"/>
              </a:rPr>
              <a:t>Les 5 principes RGPD : </a:t>
            </a:r>
          </a:p>
          <a:p>
            <a:pPr marL="114300" marR="0" lvl="0" indent="0" algn="l" rtl="0">
              <a:lnSpc>
                <a:spcPct val="115000"/>
              </a:lnSpc>
              <a:spcBef>
                <a:spcPts val="0"/>
              </a:spcBef>
              <a:spcAft>
                <a:spcPts val="0"/>
              </a:spcAft>
              <a:buClr>
                <a:srgbClr val="999999"/>
              </a:buClr>
              <a:buSzPts val="1800"/>
              <a:buNone/>
            </a:pPr>
            <a:r>
              <a:rPr lang="fr-FR" sz="1200" i="1" dirty="0">
                <a:solidFill>
                  <a:srgbClr val="333333"/>
                </a:solidFill>
                <a:effectLst/>
                <a:latin typeface="Lato" panose="020F0502020204030203" pitchFamily="34" charset="0"/>
              </a:rPr>
              <a:t>	Principe de licéité, loyauté et transparence</a:t>
            </a:r>
            <a:endParaRPr lang="fr-FR" sz="1200" i="1" dirty="0">
              <a:solidFill>
                <a:schemeClr val="tx1"/>
              </a:solidFill>
              <a:effectLst/>
              <a:latin typeface="Montserrat"/>
              <a:sym typeface="Montserrat"/>
            </a:endParaRPr>
          </a:p>
          <a:p>
            <a:pPr marL="114300" marR="0" lvl="0" indent="0" algn="l" rtl="0">
              <a:lnSpc>
                <a:spcPct val="115000"/>
              </a:lnSpc>
              <a:spcBef>
                <a:spcPts val="0"/>
              </a:spcBef>
              <a:spcAft>
                <a:spcPts val="0"/>
              </a:spcAft>
              <a:buClr>
                <a:srgbClr val="999999"/>
              </a:buClr>
              <a:buSzPts val="1800"/>
              <a:buNone/>
            </a:pPr>
            <a:r>
              <a:rPr lang="fr-FR" sz="1200" i="1" dirty="0">
                <a:solidFill>
                  <a:srgbClr val="333333"/>
                </a:solidFill>
                <a:effectLst/>
                <a:latin typeface="Lato" panose="020F0502020204030203" pitchFamily="34" charset="0"/>
              </a:rPr>
              <a:t>	Principe de limitation des finalités</a:t>
            </a:r>
            <a:endParaRPr lang="fr-FR" sz="1200" i="1" dirty="0">
              <a:solidFill>
                <a:schemeClr val="tx1"/>
              </a:solidFill>
              <a:latin typeface="Montserrat"/>
              <a:sym typeface="Montserrat"/>
            </a:endParaRPr>
          </a:p>
          <a:p>
            <a:pPr marL="114300" marR="0" lvl="0" indent="0" algn="l" rtl="0">
              <a:lnSpc>
                <a:spcPct val="115000"/>
              </a:lnSpc>
              <a:spcBef>
                <a:spcPts val="0"/>
              </a:spcBef>
              <a:spcAft>
                <a:spcPts val="0"/>
              </a:spcAft>
              <a:buClr>
                <a:srgbClr val="999999"/>
              </a:buClr>
              <a:buSzPts val="1800"/>
              <a:buNone/>
            </a:pPr>
            <a:r>
              <a:rPr lang="fr-FR" sz="1200" i="1" dirty="0">
                <a:solidFill>
                  <a:srgbClr val="333333"/>
                </a:solidFill>
                <a:effectLst/>
                <a:latin typeface="Lato" panose="020F0502020204030203" pitchFamily="34" charset="0"/>
              </a:rPr>
              <a:t>	Principe de minimisation des données</a:t>
            </a:r>
            <a:endParaRPr lang="fr-FR" sz="1200" i="1" dirty="0">
              <a:solidFill>
                <a:schemeClr val="tx1"/>
              </a:solidFill>
              <a:effectLst/>
              <a:latin typeface="Montserrat"/>
              <a:sym typeface="Montserrat"/>
            </a:endParaRPr>
          </a:p>
          <a:p>
            <a:pPr marL="114300" marR="0" lvl="0" indent="0" algn="l" rtl="0">
              <a:lnSpc>
                <a:spcPct val="115000"/>
              </a:lnSpc>
              <a:spcBef>
                <a:spcPts val="0"/>
              </a:spcBef>
              <a:spcAft>
                <a:spcPts val="0"/>
              </a:spcAft>
              <a:buClr>
                <a:srgbClr val="999999"/>
              </a:buClr>
              <a:buSzPts val="1800"/>
              <a:buNone/>
            </a:pPr>
            <a:r>
              <a:rPr lang="fr-FR" sz="1200" i="1" dirty="0">
                <a:solidFill>
                  <a:srgbClr val="333333"/>
                </a:solidFill>
                <a:effectLst/>
                <a:latin typeface="Lato" panose="020F0502020204030203" pitchFamily="34" charset="0"/>
              </a:rPr>
              <a:t>	Principe d’exactitude</a:t>
            </a:r>
          </a:p>
          <a:p>
            <a:pPr marL="114300" marR="0" lvl="0" indent="0" algn="l" rtl="0">
              <a:lnSpc>
                <a:spcPct val="115000"/>
              </a:lnSpc>
              <a:spcBef>
                <a:spcPts val="0"/>
              </a:spcBef>
              <a:spcAft>
                <a:spcPts val="0"/>
              </a:spcAft>
              <a:buClr>
                <a:srgbClr val="999999"/>
              </a:buClr>
              <a:buSzPts val="1800"/>
              <a:buNone/>
            </a:pPr>
            <a:r>
              <a:rPr lang="fr-FR" sz="1200" i="1" dirty="0">
                <a:solidFill>
                  <a:srgbClr val="333333"/>
                </a:solidFill>
                <a:effectLst/>
                <a:latin typeface="Lato" panose="020F0502020204030203" pitchFamily="34" charset="0"/>
              </a:rPr>
              <a:t>	Principe de conservation</a:t>
            </a:r>
          </a:p>
          <a:p>
            <a:pPr marR="0" lvl="0" algn="l" rtl="0">
              <a:lnSpc>
                <a:spcPct val="115000"/>
              </a:lnSpc>
              <a:spcBef>
                <a:spcPts val="0"/>
              </a:spcBef>
              <a:spcAft>
                <a:spcPts val="0"/>
              </a:spcAft>
              <a:buClr>
                <a:srgbClr val="999999"/>
              </a:buClr>
              <a:buSzPts val="1800"/>
              <a:buFont typeface="Wingdings" panose="05000000000000000000" pitchFamily="2" charset="2"/>
              <a:buChar char="ü"/>
            </a:pPr>
            <a:endParaRPr lang="fr-FR" sz="1200" i="1" dirty="0">
              <a:solidFill>
                <a:schemeClr val="tx1"/>
              </a:solidFill>
              <a:latin typeface="Montserrat"/>
              <a:sym typeface="Montserrat"/>
            </a:endParaRPr>
          </a:p>
          <a:p>
            <a:pPr>
              <a:buClr>
                <a:srgbClr val="999999"/>
              </a:buClr>
            </a:pPr>
            <a:r>
              <a:rPr lang="fr-FR" sz="1200" i="1" dirty="0">
                <a:solidFill>
                  <a:schemeClr val="tx1"/>
                </a:solidFill>
                <a:latin typeface="Montserrat"/>
                <a:sym typeface="Montserrat"/>
              </a:rPr>
              <a:t>La première chose faites dans ce traitement a été de supprimer les nom/prénom et numéro de téléphone. Ces données sont des données personnelles, ensuite j’ai calculé l'âge et j’ai supprimé la date de naissance, et dans un dernier temps j’ai établi une plage de salaire plutôt que le salaire exact d’une personne. De cette façon il n’est pas possible de retrouver une personne unique avec les informations fournit.</a:t>
            </a:r>
          </a:p>
        </p:txBody>
      </p:sp>
    </p:spTree>
    <p:extLst>
      <p:ext uri="{BB962C8B-B14F-4D97-AF65-F5344CB8AC3E}">
        <p14:creationId xmlns:p14="http://schemas.microsoft.com/office/powerpoint/2010/main" val="1533028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6"/>
          <p:cNvSpPr txBox="1">
            <a:spLocks noGrp="1"/>
          </p:cNvSpPr>
          <p:nvPr>
            <p:ph type="body" idx="1"/>
          </p:nvPr>
        </p:nvSpPr>
        <p:spPr>
          <a:xfrm>
            <a:off x="5902038" y="2443007"/>
            <a:ext cx="3041072" cy="1463975"/>
          </a:xfrm>
          <a:prstGeom prst="rect">
            <a:avLst/>
          </a:prstGeom>
          <a:noFill/>
          <a:ln>
            <a:noFill/>
          </a:ln>
        </p:spPr>
        <p:txBody>
          <a:bodyPr spcFirstLastPara="1" wrap="square" lIns="91425" tIns="91425" rIns="91425" bIns="91425" anchor="t" anchorCtr="0">
            <a:normAutofit/>
          </a:bodyPr>
          <a:lstStyle/>
          <a:p>
            <a:pPr marL="114300" marR="0" lvl="0" indent="0" algn="l" rtl="0">
              <a:lnSpc>
                <a:spcPct val="115000"/>
              </a:lnSpc>
              <a:spcBef>
                <a:spcPts val="0"/>
              </a:spcBef>
              <a:spcAft>
                <a:spcPts val="0"/>
              </a:spcAft>
              <a:buClr>
                <a:srgbClr val="999999"/>
              </a:buClr>
              <a:buSzPts val="1800"/>
              <a:buNone/>
            </a:pPr>
            <a:r>
              <a:rPr lang="fr-FR" sz="1200" i="1" dirty="0">
                <a:solidFill>
                  <a:schemeClr val="tx1"/>
                </a:solidFill>
                <a:latin typeface="Montserrat"/>
                <a:ea typeface="Montserrat"/>
                <a:cs typeface="Montserrat"/>
                <a:sym typeface="Montserrat"/>
              </a:rPr>
              <a:t>Ce premier graphique montre que l’égalité homme femme est quasiment respecté dans la société un léger déséquilibre en valeur 184 Femmes pour 190 Hommes</a:t>
            </a:r>
            <a:endParaRPr sz="1200" i="1" dirty="0">
              <a:solidFill>
                <a:schemeClr val="tx1"/>
              </a:solidFill>
              <a:latin typeface="Montserrat"/>
              <a:ea typeface="Montserrat"/>
              <a:cs typeface="Montserrat"/>
              <a:sym typeface="Montserrat"/>
            </a:endParaRPr>
          </a:p>
        </p:txBody>
      </p:sp>
      <p:sp>
        <p:nvSpPr>
          <p:cNvPr id="80" name="Google Shape;80;p6"/>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Etudes effectif H/F</a:t>
            </a:r>
            <a:endParaRPr sz="2500" b="0" i="0" u="none" strike="noStrike" cap="none" dirty="0">
              <a:solidFill>
                <a:srgbClr val="F3F3F3"/>
              </a:solidFill>
              <a:latin typeface="Montserrat"/>
              <a:ea typeface="Montserrat"/>
              <a:cs typeface="Montserrat"/>
              <a:sym typeface="Montserrat"/>
            </a:endParaRPr>
          </a:p>
        </p:txBody>
      </p:sp>
      <p:sp>
        <p:nvSpPr>
          <p:cNvPr id="82" name="Google Shape;82;p6"/>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Image 2">
            <a:extLst>
              <a:ext uri="{FF2B5EF4-FFF2-40B4-BE49-F238E27FC236}">
                <a16:creationId xmlns:a16="http://schemas.microsoft.com/office/drawing/2014/main" id="{21A0E10E-9D9C-026D-DF53-4CF734674D94}"/>
              </a:ext>
            </a:extLst>
          </p:cNvPr>
          <p:cNvPicPr>
            <a:picLocks noChangeAspect="1"/>
          </p:cNvPicPr>
          <p:nvPr/>
        </p:nvPicPr>
        <p:blipFill>
          <a:blip r:embed="rId3"/>
          <a:stretch>
            <a:fillRect/>
          </a:stretch>
        </p:blipFill>
        <p:spPr>
          <a:xfrm>
            <a:off x="604837" y="1727450"/>
            <a:ext cx="4729163" cy="27784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6"/>
          <p:cNvSpPr txBox="1">
            <a:spLocks noGrp="1"/>
          </p:cNvSpPr>
          <p:nvPr>
            <p:ph type="body" idx="1"/>
          </p:nvPr>
        </p:nvSpPr>
        <p:spPr>
          <a:xfrm>
            <a:off x="5902038" y="2443007"/>
            <a:ext cx="3041072" cy="1463975"/>
          </a:xfrm>
          <a:prstGeom prst="rect">
            <a:avLst/>
          </a:prstGeom>
          <a:noFill/>
          <a:ln>
            <a:noFill/>
          </a:ln>
        </p:spPr>
        <p:txBody>
          <a:bodyPr spcFirstLastPara="1" wrap="square" lIns="91425" tIns="91425" rIns="91425" bIns="91425" anchor="t" anchorCtr="0">
            <a:normAutofit fontScale="77500" lnSpcReduction="20000"/>
          </a:bodyPr>
          <a:lstStyle/>
          <a:p>
            <a:pPr marL="114300" marR="0" lvl="0" indent="0" algn="l" rtl="0">
              <a:lnSpc>
                <a:spcPct val="115000"/>
              </a:lnSpc>
              <a:spcBef>
                <a:spcPts val="0"/>
              </a:spcBef>
              <a:spcAft>
                <a:spcPts val="0"/>
              </a:spcAft>
              <a:buClr>
                <a:srgbClr val="999999"/>
              </a:buClr>
              <a:buSzPts val="1800"/>
              <a:buNone/>
            </a:pPr>
            <a:r>
              <a:rPr lang="fr-FR" sz="1200" i="1" dirty="0">
                <a:solidFill>
                  <a:schemeClr val="tx1"/>
                </a:solidFill>
                <a:latin typeface="Montserrat"/>
                <a:ea typeface="Montserrat"/>
                <a:cs typeface="Montserrat"/>
                <a:sym typeface="Montserrat"/>
              </a:rPr>
              <a:t>Cet indicateur me semblait intéressant pour voir la répartition homme femme au sein de chaque service, Si globalement la répartition est plutôt égale, par service ce n’est plus du tout pareil.</a:t>
            </a:r>
          </a:p>
          <a:p>
            <a:pPr marL="114300" marR="0" lvl="0" indent="0" algn="l" rtl="0">
              <a:lnSpc>
                <a:spcPct val="115000"/>
              </a:lnSpc>
              <a:spcBef>
                <a:spcPts val="0"/>
              </a:spcBef>
              <a:spcAft>
                <a:spcPts val="0"/>
              </a:spcAft>
              <a:buClr>
                <a:srgbClr val="999999"/>
              </a:buClr>
              <a:buSzPts val="1800"/>
              <a:buNone/>
            </a:pPr>
            <a:r>
              <a:rPr lang="fr-FR" sz="1200" i="1" dirty="0">
                <a:solidFill>
                  <a:schemeClr val="tx1"/>
                </a:solidFill>
                <a:latin typeface="Montserrat"/>
                <a:ea typeface="Montserrat"/>
                <a:cs typeface="Montserrat"/>
                <a:sym typeface="Montserrat"/>
              </a:rPr>
              <a:t>On voit un énorme déséquilibre au service informatique (3 femmes pour 12 hommes) alors que les services RH, compta et commercial compte plus de femmes.</a:t>
            </a:r>
            <a:endParaRPr sz="1200" i="1" dirty="0">
              <a:solidFill>
                <a:schemeClr val="tx1"/>
              </a:solidFill>
              <a:latin typeface="Montserrat"/>
              <a:ea typeface="Montserrat"/>
              <a:cs typeface="Montserrat"/>
              <a:sym typeface="Montserrat"/>
            </a:endParaRPr>
          </a:p>
        </p:txBody>
      </p:sp>
      <p:sp>
        <p:nvSpPr>
          <p:cNvPr id="80" name="Google Shape;80;p6"/>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Répartition H/F dans les services</a:t>
            </a:r>
            <a:endParaRPr sz="2500" b="0" i="0" u="none" strike="noStrike" cap="none" dirty="0">
              <a:solidFill>
                <a:srgbClr val="F3F3F3"/>
              </a:solidFill>
              <a:latin typeface="Montserrat"/>
              <a:ea typeface="Montserrat"/>
              <a:cs typeface="Montserrat"/>
              <a:sym typeface="Montserrat"/>
            </a:endParaRPr>
          </a:p>
        </p:txBody>
      </p:sp>
      <p:sp>
        <p:nvSpPr>
          <p:cNvPr id="82" name="Google Shape;82;p6"/>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 name="Image 3">
            <a:extLst>
              <a:ext uri="{FF2B5EF4-FFF2-40B4-BE49-F238E27FC236}">
                <a16:creationId xmlns:a16="http://schemas.microsoft.com/office/drawing/2014/main" id="{880F3736-62EE-EB9E-4DEF-ECFC20EDADC4}"/>
              </a:ext>
            </a:extLst>
          </p:cNvPr>
          <p:cNvPicPr>
            <a:picLocks noChangeAspect="1"/>
          </p:cNvPicPr>
          <p:nvPr/>
        </p:nvPicPr>
        <p:blipFill>
          <a:blip r:embed="rId3"/>
          <a:stretch>
            <a:fillRect/>
          </a:stretch>
        </p:blipFill>
        <p:spPr>
          <a:xfrm>
            <a:off x="59375" y="1555173"/>
            <a:ext cx="5233195" cy="3588327"/>
          </a:xfrm>
          <a:prstGeom prst="rect">
            <a:avLst/>
          </a:prstGeom>
        </p:spPr>
      </p:pic>
    </p:spTree>
    <p:extLst>
      <p:ext uri="{BB962C8B-B14F-4D97-AF65-F5344CB8AC3E}">
        <p14:creationId xmlns:p14="http://schemas.microsoft.com/office/powerpoint/2010/main" val="396889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6"/>
          <p:cNvSpPr txBox="1">
            <a:spLocks noGrp="1"/>
          </p:cNvSpPr>
          <p:nvPr>
            <p:ph type="body" idx="1"/>
          </p:nvPr>
        </p:nvSpPr>
        <p:spPr>
          <a:xfrm>
            <a:off x="5902038" y="2443007"/>
            <a:ext cx="3041072" cy="1463975"/>
          </a:xfrm>
          <a:prstGeom prst="rect">
            <a:avLst/>
          </a:prstGeom>
          <a:noFill/>
          <a:ln>
            <a:noFill/>
          </a:ln>
        </p:spPr>
        <p:txBody>
          <a:bodyPr spcFirstLastPara="1" wrap="square" lIns="91425" tIns="91425" rIns="91425" bIns="91425" anchor="t" anchorCtr="0">
            <a:normAutofit/>
          </a:bodyPr>
          <a:lstStyle/>
          <a:p>
            <a:pPr marL="114300" marR="0" lvl="0" indent="0" algn="l" rtl="0">
              <a:lnSpc>
                <a:spcPct val="115000"/>
              </a:lnSpc>
              <a:spcBef>
                <a:spcPts val="0"/>
              </a:spcBef>
              <a:spcAft>
                <a:spcPts val="0"/>
              </a:spcAft>
              <a:buClr>
                <a:srgbClr val="999999"/>
              </a:buClr>
              <a:buSzPts val="1800"/>
              <a:buNone/>
            </a:pPr>
            <a:r>
              <a:rPr lang="fr-FR" sz="1200" i="1" dirty="0">
                <a:solidFill>
                  <a:schemeClr val="tx1"/>
                </a:solidFill>
                <a:latin typeface="Montserrat"/>
                <a:ea typeface="Montserrat"/>
                <a:cs typeface="Montserrat"/>
                <a:sym typeface="Montserrat"/>
              </a:rPr>
              <a:t>Cet indicateur permet de voir s’i y a une différence marquante sur la longévité dans l’entreprise, pour nous  une moyenne de deux ans d’écart entre les hommes et les femmes.</a:t>
            </a:r>
            <a:endParaRPr sz="1200" i="1" dirty="0">
              <a:solidFill>
                <a:schemeClr val="tx1"/>
              </a:solidFill>
              <a:latin typeface="Montserrat"/>
              <a:ea typeface="Montserrat"/>
              <a:cs typeface="Montserrat"/>
              <a:sym typeface="Montserrat"/>
            </a:endParaRPr>
          </a:p>
        </p:txBody>
      </p:sp>
      <p:sp>
        <p:nvSpPr>
          <p:cNvPr id="80" name="Google Shape;80;p6"/>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Ancienneté H/F</a:t>
            </a:r>
            <a:endParaRPr sz="2500" b="0" i="0" u="none" strike="noStrike" cap="none" dirty="0">
              <a:solidFill>
                <a:srgbClr val="F3F3F3"/>
              </a:solidFill>
              <a:latin typeface="Montserrat"/>
              <a:ea typeface="Montserrat"/>
              <a:cs typeface="Montserrat"/>
              <a:sym typeface="Montserrat"/>
            </a:endParaRPr>
          </a:p>
        </p:txBody>
      </p:sp>
      <p:sp>
        <p:nvSpPr>
          <p:cNvPr id="82" name="Google Shape;82;p6"/>
          <p:cNvSpPr/>
          <p:nvPr/>
        </p:nvSpPr>
        <p:spPr>
          <a:xfrm>
            <a:off x="1538648" y="1005538"/>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Image 2">
            <a:extLst>
              <a:ext uri="{FF2B5EF4-FFF2-40B4-BE49-F238E27FC236}">
                <a16:creationId xmlns:a16="http://schemas.microsoft.com/office/drawing/2014/main" id="{F3CCB8C9-2E98-5163-DD0F-87F85C1CE09C}"/>
              </a:ext>
            </a:extLst>
          </p:cNvPr>
          <p:cNvPicPr>
            <a:picLocks noChangeAspect="1"/>
          </p:cNvPicPr>
          <p:nvPr/>
        </p:nvPicPr>
        <p:blipFill>
          <a:blip r:embed="rId3"/>
          <a:stretch>
            <a:fillRect/>
          </a:stretch>
        </p:blipFill>
        <p:spPr>
          <a:xfrm>
            <a:off x="568555" y="1782495"/>
            <a:ext cx="4356856" cy="3023755"/>
          </a:xfrm>
          <a:prstGeom prst="rect">
            <a:avLst/>
          </a:prstGeom>
        </p:spPr>
      </p:pic>
    </p:spTree>
    <p:extLst>
      <p:ext uri="{BB962C8B-B14F-4D97-AF65-F5344CB8AC3E}">
        <p14:creationId xmlns:p14="http://schemas.microsoft.com/office/powerpoint/2010/main" val="1413502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6"/>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Augmentation et promotion H/F</a:t>
            </a:r>
            <a:endParaRPr sz="2500" b="0" i="0" u="none" strike="noStrike" cap="none" dirty="0">
              <a:solidFill>
                <a:srgbClr val="F3F3F3"/>
              </a:solidFill>
              <a:latin typeface="Montserrat"/>
              <a:ea typeface="Montserrat"/>
              <a:cs typeface="Montserrat"/>
              <a:sym typeface="Montserrat"/>
            </a:endParaRPr>
          </a:p>
        </p:txBody>
      </p:sp>
      <p:sp>
        <p:nvSpPr>
          <p:cNvPr id="82" name="Google Shape;82;p6"/>
          <p:cNvSpPr/>
          <p:nvPr/>
        </p:nvSpPr>
        <p:spPr>
          <a:xfrm>
            <a:off x="2175957" y="1005538"/>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 name="Image 3">
            <a:extLst>
              <a:ext uri="{FF2B5EF4-FFF2-40B4-BE49-F238E27FC236}">
                <a16:creationId xmlns:a16="http://schemas.microsoft.com/office/drawing/2014/main" id="{E24E6817-7EC9-1F9B-F135-2711264E138B}"/>
              </a:ext>
            </a:extLst>
          </p:cNvPr>
          <p:cNvPicPr>
            <a:picLocks noChangeAspect="1"/>
          </p:cNvPicPr>
          <p:nvPr/>
        </p:nvPicPr>
        <p:blipFill>
          <a:blip r:embed="rId3"/>
          <a:stretch>
            <a:fillRect/>
          </a:stretch>
        </p:blipFill>
        <p:spPr>
          <a:xfrm>
            <a:off x="413267" y="1632725"/>
            <a:ext cx="3032362" cy="2064327"/>
          </a:xfrm>
          <a:prstGeom prst="rect">
            <a:avLst/>
          </a:prstGeom>
        </p:spPr>
      </p:pic>
      <p:pic>
        <p:nvPicPr>
          <p:cNvPr id="8" name="Image 7">
            <a:extLst>
              <a:ext uri="{FF2B5EF4-FFF2-40B4-BE49-F238E27FC236}">
                <a16:creationId xmlns:a16="http://schemas.microsoft.com/office/drawing/2014/main" id="{E049D812-1FC7-110F-FB8F-2DDDD9784EBE}"/>
              </a:ext>
            </a:extLst>
          </p:cNvPr>
          <p:cNvPicPr>
            <a:picLocks noChangeAspect="1"/>
          </p:cNvPicPr>
          <p:nvPr/>
        </p:nvPicPr>
        <p:blipFill>
          <a:blip r:embed="rId4"/>
          <a:stretch>
            <a:fillRect/>
          </a:stretch>
        </p:blipFill>
        <p:spPr>
          <a:xfrm>
            <a:off x="4696689" y="1632725"/>
            <a:ext cx="3181319" cy="2158228"/>
          </a:xfrm>
          <a:prstGeom prst="rect">
            <a:avLst/>
          </a:prstGeom>
        </p:spPr>
      </p:pic>
      <p:sp>
        <p:nvSpPr>
          <p:cNvPr id="9" name="ZoneTexte 8">
            <a:extLst>
              <a:ext uri="{FF2B5EF4-FFF2-40B4-BE49-F238E27FC236}">
                <a16:creationId xmlns:a16="http://schemas.microsoft.com/office/drawing/2014/main" id="{4E632E43-0426-9B17-C580-B90F603A1F86}"/>
              </a:ext>
            </a:extLst>
          </p:cNvPr>
          <p:cNvSpPr txBox="1"/>
          <p:nvPr/>
        </p:nvSpPr>
        <p:spPr>
          <a:xfrm>
            <a:off x="783938" y="3997036"/>
            <a:ext cx="2291020" cy="646331"/>
          </a:xfrm>
          <a:prstGeom prst="rect">
            <a:avLst/>
          </a:prstGeom>
          <a:noFill/>
        </p:spPr>
        <p:txBody>
          <a:bodyPr wrap="square" rtlCol="0">
            <a:spAutoFit/>
          </a:bodyPr>
          <a:lstStyle/>
          <a:p>
            <a:r>
              <a:rPr lang="fr-FR" sz="1200" dirty="0"/>
              <a:t>Au niveau des promotions égalité parfaite entre les hommes et les femmes</a:t>
            </a:r>
          </a:p>
        </p:txBody>
      </p:sp>
      <p:sp>
        <p:nvSpPr>
          <p:cNvPr id="10" name="ZoneTexte 9">
            <a:extLst>
              <a:ext uri="{FF2B5EF4-FFF2-40B4-BE49-F238E27FC236}">
                <a16:creationId xmlns:a16="http://schemas.microsoft.com/office/drawing/2014/main" id="{A9ADA079-24FA-5766-96D2-DDA004C77CF0}"/>
              </a:ext>
            </a:extLst>
          </p:cNvPr>
          <p:cNvSpPr txBox="1"/>
          <p:nvPr/>
        </p:nvSpPr>
        <p:spPr>
          <a:xfrm>
            <a:off x="5217393" y="4022004"/>
            <a:ext cx="2291020" cy="830997"/>
          </a:xfrm>
          <a:prstGeom prst="rect">
            <a:avLst/>
          </a:prstGeom>
          <a:noFill/>
        </p:spPr>
        <p:txBody>
          <a:bodyPr wrap="square" rtlCol="0">
            <a:spAutoFit/>
          </a:bodyPr>
          <a:lstStyle/>
          <a:p>
            <a:r>
              <a:rPr lang="fr-FR" sz="1200" dirty="0"/>
              <a:t>Au niveau des augmentation les Femmes ont été un peu plus augmentées que les hommes (67 pour 61)</a:t>
            </a:r>
          </a:p>
        </p:txBody>
      </p:sp>
    </p:spTree>
    <p:extLst>
      <p:ext uri="{BB962C8B-B14F-4D97-AF65-F5344CB8AC3E}">
        <p14:creationId xmlns:p14="http://schemas.microsoft.com/office/powerpoint/2010/main" val="4243870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6"/>
          <p:cNvSpPr txBox="1">
            <a:spLocks noGrp="1"/>
          </p:cNvSpPr>
          <p:nvPr>
            <p:ph type="body" idx="1"/>
          </p:nvPr>
        </p:nvSpPr>
        <p:spPr>
          <a:xfrm>
            <a:off x="5902038" y="2443007"/>
            <a:ext cx="3041072" cy="1463975"/>
          </a:xfrm>
          <a:prstGeom prst="rect">
            <a:avLst/>
          </a:prstGeom>
          <a:noFill/>
          <a:ln>
            <a:noFill/>
          </a:ln>
        </p:spPr>
        <p:txBody>
          <a:bodyPr spcFirstLastPara="1" wrap="square" lIns="91425" tIns="91425" rIns="91425" bIns="91425" anchor="t" anchorCtr="0">
            <a:normAutofit/>
          </a:bodyPr>
          <a:lstStyle/>
          <a:p>
            <a:pPr marL="114300" marR="0" lvl="0" indent="0" algn="l" rtl="0">
              <a:lnSpc>
                <a:spcPct val="115000"/>
              </a:lnSpc>
              <a:spcBef>
                <a:spcPts val="0"/>
              </a:spcBef>
              <a:spcAft>
                <a:spcPts val="0"/>
              </a:spcAft>
              <a:buClr>
                <a:srgbClr val="999999"/>
              </a:buClr>
              <a:buSzPts val="1800"/>
              <a:buNone/>
            </a:pPr>
            <a:r>
              <a:rPr lang="fr-FR" sz="1200" i="1" dirty="0">
                <a:solidFill>
                  <a:schemeClr val="tx1"/>
                </a:solidFill>
                <a:latin typeface="Montserrat"/>
                <a:ea typeface="Montserrat"/>
                <a:cs typeface="Montserrat"/>
                <a:sym typeface="Montserrat"/>
              </a:rPr>
              <a:t>J’ai enfin voulu connaitre en moyenne la différence de salaire entre les hommes et les femmes. Le salaire moyen des hommes est plus élevé d’une centaine d’euro par rapport aux femmes</a:t>
            </a:r>
            <a:endParaRPr sz="1200" i="1" dirty="0">
              <a:solidFill>
                <a:schemeClr val="tx1"/>
              </a:solidFill>
              <a:latin typeface="Montserrat"/>
              <a:ea typeface="Montserrat"/>
              <a:cs typeface="Montserrat"/>
              <a:sym typeface="Montserrat"/>
            </a:endParaRPr>
          </a:p>
        </p:txBody>
      </p:sp>
      <p:sp>
        <p:nvSpPr>
          <p:cNvPr id="80" name="Google Shape;80;p6"/>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Salaire H/F</a:t>
            </a:r>
            <a:endParaRPr sz="2500" b="0" i="0" u="none" strike="noStrike" cap="none" dirty="0">
              <a:solidFill>
                <a:srgbClr val="F3F3F3"/>
              </a:solidFill>
              <a:latin typeface="Montserrat"/>
              <a:ea typeface="Montserrat"/>
              <a:cs typeface="Montserrat"/>
              <a:sym typeface="Montserrat"/>
            </a:endParaRPr>
          </a:p>
        </p:txBody>
      </p:sp>
      <p:sp>
        <p:nvSpPr>
          <p:cNvPr id="82" name="Google Shape;82;p6"/>
          <p:cNvSpPr/>
          <p:nvPr/>
        </p:nvSpPr>
        <p:spPr>
          <a:xfrm>
            <a:off x="2647011" y="983885"/>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 name="Image 3">
            <a:extLst>
              <a:ext uri="{FF2B5EF4-FFF2-40B4-BE49-F238E27FC236}">
                <a16:creationId xmlns:a16="http://schemas.microsoft.com/office/drawing/2014/main" id="{F83FA82C-47E5-22BB-83B5-D53DAB342331}"/>
              </a:ext>
            </a:extLst>
          </p:cNvPr>
          <p:cNvPicPr>
            <a:picLocks noChangeAspect="1"/>
          </p:cNvPicPr>
          <p:nvPr/>
        </p:nvPicPr>
        <p:blipFill>
          <a:blip r:embed="rId3"/>
          <a:stretch>
            <a:fillRect/>
          </a:stretch>
        </p:blipFill>
        <p:spPr>
          <a:xfrm>
            <a:off x="200890" y="1588470"/>
            <a:ext cx="5120500" cy="3555030"/>
          </a:xfrm>
          <a:prstGeom prst="rect">
            <a:avLst/>
          </a:prstGeom>
        </p:spPr>
      </p:pic>
    </p:spTree>
    <p:extLst>
      <p:ext uri="{BB962C8B-B14F-4D97-AF65-F5344CB8AC3E}">
        <p14:creationId xmlns:p14="http://schemas.microsoft.com/office/powerpoint/2010/main" val="104431168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3188</TotalTime>
  <Words>639</Words>
  <Application>Microsoft Office PowerPoint</Application>
  <PresentationFormat>Affichage à l'écran (16:9)</PresentationFormat>
  <Paragraphs>58</Paragraphs>
  <Slides>11</Slides>
  <Notes>11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11</vt:i4>
      </vt:variant>
    </vt:vector>
  </HeadingPairs>
  <TitlesOfParts>
    <vt:vector size="18" baseType="lpstr">
      <vt:lpstr>Inter</vt:lpstr>
      <vt:lpstr>Montserrat</vt:lpstr>
      <vt:lpstr>Wingdings</vt:lpstr>
      <vt:lpstr>Arial</vt:lpstr>
      <vt:lpstr>Lato</vt:lpstr>
      <vt:lpstr>Calibri</vt:lpstr>
      <vt:lpstr>Simple Light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Olivier B PONS</dc:creator>
  <cp:lastModifiedBy>Olivier B PONS</cp:lastModifiedBy>
  <cp:revision>3</cp:revision>
  <dcterms:modified xsi:type="dcterms:W3CDTF">2024-09-11T14:33:56Z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ffbc0b8-e97b-47d1-beac-cb0955d66f3b_Enabled">
    <vt:lpwstr>true</vt:lpwstr>
  </property>
  <property fmtid="{D5CDD505-2E9C-101B-9397-08002B2CF9AE}" pid="3" name="MSIP_Label_8ffbc0b8-e97b-47d1-beac-cb0955d66f3b_SetDate">
    <vt:lpwstr>2024-08-07T14:49:31Z</vt:lpwstr>
  </property>
  <property fmtid="{D5CDD505-2E9C-101B-9397-08002B2CF9AE}" pid="4" name="MSIP_Label_8ffbc0b8-e97b-47d1-beac-cb0955d66f3b_Method">
    <vt:lpwstr>Privileged</vt:lpwstr>
  </property>
  <property fmtid="{D5CDD505-2E9C-101B-9397-08002B2CF9AE}" pid="5" name="MSIP_Label_8ffbc0b8-e97b-47d1-beac-cb0955d66f3b_Name">
    <vt:lpwstr>8ffbc0b8-e97b-47d1-beac-cb0955d66f3b</vt:lpwstr>
  </property>
  <property fmtid="{D5CDD505-2E9C-101B-9397-08002B2CF9AE}" pid="6" name="MSIP_Label_8ffbc0b8-e97b-47d1-beac-cb0955d66f3b_SiteId">
    <vt:lpwstr>614f9c25-bffa-42c7-86d8-964101f55fa2</vt:lpwstr>
  </property>
  <property fmtid="{D5CDD505-2E9C-101B-9397-08002B2CF9AE}" pid="7" name="MSIP_Label_8ffbc0b8-e97b-47d1-beac-cb0955d66f3b_ActionId">
    <vt:lpwstr>e84f1d84-a7fd-4edf-8932-8c5c80b8f688</vt:lpwstr>
  </property>
  <property fmtid="{D5CDD505-2E9C-101B-9397-08002B2CF9AE}" pid="8" name="MSIP_Label_8ffbc0b8-e97b-47d1-beac-cb0955d66f3b_ContentBits">
    <vt:lpwstr>2</vt:lpwstr>
  </property>
  <property fmtid="{D5CDD505-2E9C-101B-9397-08002B2CF9AE}" pid="9" name="ClassificationContentMarkingFooterLocations">
    <vt:lpwstr>Simple Light:3</vt:lpwstr>
  </property>
  <property fmtid="{D5CDD505-2E9C-101B-9397-08002B2CF9AE}" pid="10" name="ClassificationContentMarkingFooterText">
    <vt:lpwstr>Classification : Internal</vt:lpwstr>
  </property>
</Properties>
</file>