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88" r:id="rId2"/>
    <p:sldId id="289" r:id="rId3"/>
    <p:sldId id="290" r:id="rId4"/>
    <p:sldId id="311" r:id="rId5"/>
    <p:sldId id="371" r:id="rId6"/>
    <p:sldId id="323" r:id="rId7"/>
    <p:sldId id="369" r:id="rId8"/>
    <p:sldId id="370" r:id="rId9"/>
    <p:sldId id="391" r:id="rId10"/>
    <p:sldId id="393" r:id="rId11"/>
    <p:sldId id="329" r:id="rId12"/>
    <p:sldId id="330" r:id="rId13"/>
    <p:sldId id="331" r:id="rId14"/>
    <p:sldId id="332" r:id="rId15"/>
    <p:sldId id="334" r:id="rId16"/>
    <p:sldId id="309" r:id="rId17"/>
    <p:sldId id="310" r:id="rId18"/>
    <p:sldId id="335" r:id="rId19"/>
    <p:sldId id="336" r:id="rId20"/>
    <p:sldId id="343" r:id="rId21"/>
    <p:sldId id="344" r:id="rId22"/>
    <p:sldId id="337" r:id="rId23"/>
    <p:sldId id="338" r:id="rId24"/>
    <p:sldId id="339" r:id="rId25"/>
    <p:sldId id="378" r:id="rId26"/>
    <p:sldId id="340" r:id="rId27"/>
    <p:sldId id="380" r:id="rId28"/>
    <p:sldId id="379" r:id="rId29"/>
    <p:sldId id="341" r:id="rId30"/>
    <p:sldId id="342" r:id="rId31"/>
    <p:sldId id="357" r:id="rId32"/>
    <p:sldId id="381" r:id="rId33"/>
    <p:sldId id="346" r:id="rId34"/>
    <p:sldId id="350" r:id="rId35"/>
    <p:sldId id="353" r:id="rId36"/>
    <p:sldId id="459" r:id="rId37"/>
    <p:sldId id="355" r:id="rId38"/>
    <p:sldId id="356" r:id="rId39"/>
    <p:sldId id="460" r:id="rId40"/>
    <p:sldId id="347" r:id="rId41"/>
    <p:sldId id="257" r:id="rId42"/>
    <p:sldId id="258" r:id="rId43"/>
    <p:sldId id="264" r:id="rId44"/>
    <p:sldId id="260" r:id="rId45"/>
    <p:sldId id="261" r:id="rId46"/>
    <p:sldId id="456" r:id="rId47"/>
    <p:sldId id="457" r:id="rId48"/>
    <p:sldId id="455" r:id="rId49"/>
    <p:sldId id="458" r:id="rId50"/>
  </p:sldIdLst>
  <p:sldSz cx="9144000" cy="6858000" type="screen4x3"/>
  <p:notesSz cx="6797675" cy="9928225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47"/>
  </p:normalViewPr>
  <p:slideViewPr>
    <p:cSldViewPr snapToGrid="0" snapToObjects="1">
      <p:cViewPr varScale="1">
        <p:scale>
          <a:sx n="113" d="100"/>
          <a:sy n="113" d="100"/>
        </p:scale>
        <p:origin x="153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938A8-5CAD-41CB-B3F4-AE93AFCE0B4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E2644-09E1-45FD-992C-8AAA264AC1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198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C9B1-4112-4814-B12B-3DD15847463E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B0E8F-8C1B-4BB8-AD36-62064D2D6C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70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es-ES" dirty="0"/>
          </a:p>
        </p:txBody>
      </p:sp>
    </p:spTree>
    <p:extLst>
      <p:ext uri="{BB962C8B-B14F-4D97-AF65-F5344CB8AC3E}">
        <p14:creationId xmlns:p14="http://schemas.microsoft.com/office/powerpoint/2010/main" val="1850989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F596D60-C527-A278-77EE-936BAB7DE4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A8FC0-D35D-44F2-817D-A6EA34787584}" type="slidenum">
              <a:rPr lang="ca-ES" altLang="es-ES"/>
              <a:pPr/>
              <a:t>24</a:t>
            </a:fld>
            <a:endParaRPr lang="ca-ES" altLang="es-E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F11EEEED-785A-3A8A-CE51-E3DA7FD91F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6BCEAADF-4C96-DE87-1D9D-9FBD17C4A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CB996F-BE43-5699-A94A-824A36626B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9AF6CA-4EB9-4705-B335-71AC299CA050}" type="slidenum">
              <a:rPr lang="ca-ES" altLang="es-ES"/>
              <a:pPr/>
              <a:t>25</a:t>
            </a:fld>
            <a:endParaRPr lang="ca-ES" altLang="es-ES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2EC5E00C-656A-8648-3F82-700B073E8A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16694A0A-2F55-FD59-C278-1EE55559E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8F69409-C341-C0E8-78CD-93F87FAF3F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76DEB-6CAD-410B-9664-201FA1FBFB96}" type="slidenum">
              <a:rPr lang="ca-ES" altLang="es-ES"/>
              <a:pPr/>
              <a:t>26</a:t>
            </a:fld>
            <a:endParaRPr lang="ca-ES" altLang="es-E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4B3F7242-6359-B38D-E59B-7B7057779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A67A103A-8546-8A0C-DE3D-BA241CDC2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9A5F276-8627-F587-A2F2-AF60FF422F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A3CB2-E5D8-42D8-B716-EC01FCF450F8}" type="slidenum">
              <a:rPr lang="ca-ES" altLang="es-ES"/>
              <a:pPr/>
              <a:t>27</a:t>
            </a:fld>
            <a:endParaRPr lang="ca-ES" altLang="es-ES"/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A0658A36-78FA-DE0E-5A68-AF89DDBCAE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23379BD6-F730-54B6-B8AA-D67095ACC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E96D4C4-0EA3-A08C-269D-C737FB331C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D050E-6CAF-4298-9DF9-A0DE98810900}" type="slidenum">
              <a:rPr lang="ca-ES" altLang="es-ES"/>
              <a:pPr/>
              <a:t>28</a:t>
            </a:fld>
            <a:endParaRPr lang="ca-ES" altLang="es-ES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85BA2C3A-87F3-5590-EB9D-FFEBCF8465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231A6F14-3A1A-5111-1797-D8415D4C3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2F899C4-2CFA-DE51-F6E5-05CC62FBB8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00892-F1BC-4242-9B99-0BBFB46D9FED}" type="slidenum">
              <a:rPr lang="ca-ES" altLang="es-ES"/>
              <a:pPr/>
              <a:t>29</a:t>
            </a:fld>
            <a:endParaRPr lang="ca-ES" altLang="es-E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1044DF72-7488-7315-EF86-8887E0C4A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B680E39-2411-F4FB-0F99-419121442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FE925B4-578E-7204-D163-8E676787E8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93BFD-4B18-468B-A2E2-7CCC58E5B659}" type="slidenum">
              <a:rPr lang="ca-ES" altLang="es-ES"/>
              <a:pPr/>
              <a:t>30</a:t>
            </a:fld>
            <a:endParaRPr lang="ca-ES" altLang="es-E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BD090F9B-9445-E863-D9AD-2A74932B1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EB96A300-FDDC-182A-8F58-34741E282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B93179-2620-9BB5-C433-BF84FD3AE4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1BCEF-714C-4138-B096-C0B95E6C60D1}" type="slidenum">
              <a:rPr lang="ca-ES" altLang="es-ES"/>
              <a:pPr/>
              <a:t>31</a:t>
            </a:fld>
            <a:endParaRPr lang="ca-ES" altLang="es-E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F30F1289-490B-9C52-6BD2-2A1FACD177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EFF977BF-5F3A-85CA-C842-95B4560C6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F952DE7-0196-CDF5-9D92-F3A278477F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1E7CA5-D54F-4107-ACD6-2A2BA0770269}" type="slidenum">
              <a:rPr lang="ca-ES" altLang="es-ES"/>
              <a:pPr/>
              <a:t>32</a:t>
            </a:fld>
            <a:endParaRPr lang="ca-ES" altLang="es-ES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8D3D7BFB-58AF-7692-210D-CAA39AFA5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B731A741-3E00-CBE7-F29D-67961EC6F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427F4C0-76D4-2AA2-DFA2-4626334D4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7D913-2EC7-44FF-88AB-F360AD08618B}" type="slidenum">
              <a:rPr lang="ca-ES" altLang="es-ES"/>
              <a:pPr/>
              <a:t>33</a:t>
            </a:fld>
            <a:endParaRPr lang="ca-ES" altLang="es-E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FA93776E-3C88-4CB9-A1F6-08BF881375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ADF36537-6B69-A9FD-B6E8-3B2C52A60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A81A4B8-4DBD-5950-387F-6D7B3DD7BD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B5DD5-3A10-40FC-B2F0-F244CC4787BD}" type="slidenum">
              <a:rPr lang="ca-ES" altLang="es-ES"/>
              <a:pPr/>
              <a:t>16</a:t>
            </a:fld>
            <a:endParaRPr lang="ca-ES" altLang="es-E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65850A06-B99B-4E46-545E-2D2D1C9094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EAAFA4B-FA71-30D6-F49C-1A8660048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93D2090-0322-C653-F206-6199ACBBE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A12B8-FA32-45E8-AEF6-85EB62635A9C}" type="slidenum">
              <a:rPr lang="ca-ES" altLang="es-ES"/>
              <a:pPr/>
              <a:t>34</a:t>
            </a:fld>
            <a:endParaRPr lang="ca-ES" altLang="es-E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88CEADEF-BF50-10A7-864D-8210F5301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64EA3B33-4136-D956-4488-2BE29D84D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124A5D4-FCEA-4FC2-0B74-0E0C5FEDA3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92A33-F4F7-4143-8053-D42230820175}" type="slidenum">
              <a:rPr lang="ca-ES" altLang="es-ES"/>
              <a:pPr/>
              <a:t>35</a:t>
            </a:fld>
            <a:endParaRPr lang="ca-ES" altLang="es-E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E889B1B5-6F88-A5BB-F1A8-3BD38D9B58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35ADFE50-A45D-1233-1AC0-52FEE06AA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A8A029-307F-70CA-962A-6182AD1B15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E1826-D7C9-4C44-8EB7-43E02E5F9FA8}" type="slidenum">
              <a:rPr lang="ca-ES" altLang="es-ES"/>
              <a:pPr/>
              <a:t>37</a:t>
            </a:fld>
            <a:endParaRPr lang="ca-ES" altLang="es-ES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183D15DE-0961-4404-D799-F0767936FA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3C451340-4225-3FD2-FFB0-E85227C47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1D4A73A-0234-7F83-A20E-5A2E0DACE1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6DEBF-EAF7-4CB1-A426-1752632407D2}" type="slidenum">
              <a:rPr lang="ca-ES" altLang="es-ES"/>
              <a:pPr/>
              <a:t>38</a:t>
            </a:fld>
            <a:endParaRPr lang="ca-ES" altLang="es-E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DA57A8D2-EDCB-FE76-05D5-04B1A37308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DAA345CA-564D-274D-1B99-5D21C8ECA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E6A98DB-8521-5B5F-4196-756B5CDB47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EEB93-BB7F-4E05-A892-CE1E80A5BD4D}" type="slidenum">
              <a:rPr lang="ca-ES" altLang="es-ES"/>
              <a:pPr/>
              <a:t>40</a:t>
            </a:fld>
            <a:endParaRPr lang="ca-ES" altLang="es-E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688594B6-B912-0DAF-95E5-3092C99277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4483C6B9-D947-D4DC-8982-1D9EA606D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45426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0414D3D-C450-3AF8-8C8D-A4125E1B2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57D43-3DE3-4B06-850B-605BE3304A4E}" type="slidenum">
              <a:rPr lang="ca-ES" altLang="es-ES"/>
              <a:pPr/>
              <a:t>17</a:t>
            </a:fld>
            <a:endParaRPr lang="ca-ES" altLang="es-E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DA3CB812-8A11-B622-9432-D24FC50885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093D2A3-4AC7-2AA1-1086-BD2A9405F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DABAA1E-BE64-E08A-6438-E668295E3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2E6ECB-767E-472E-871D-038C8972F6A0}" type="slidenum">
              <a:rPr lang="ca-ES" altLang="es-ES"/>
              <a:pPr/>
              <a:t>18</a:t>
            </a:fld>
            <a:endParaRPr lang="ca-ES" altLang="es-E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9A3961BA-578E-67A9-370F-8B98FBA274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E7CCC456-9091-C90C-B88F-AAAB0C391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0A8EF93-B878-695C-492C-5B0B1276F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FAEA0-9D2C-4E1A-9A40-22E2A2820D1A}" type="slidenum">
              <a:rPr lang="ca-ES" altLang="es-ES"/>
              <a:pPr/>
              <a:t>19</a:t>
            </a:fld>
            <a:endParaRPr lang="ca-ES" altLang="es-E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34BF05FE-0F89-5731-FA31-612BF8D6DE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FCB9468A-6394-BFF3-9965-84B6CD173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C9CD7A-642C-98D4-B950-A5E872695F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05CD0-BE17-4C1D-9896-172479EE3785}" type="slidenum">
              <a:rPr lang="ca-ES" altLang="es-ES"/>
              <a:pPr/>
              <a:t>20</a:t>
            </a:fld>
            <a:endParaRPr lang="ca-ES" altLang="es-E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789E1574-E1F4-5A90-8824-A34E491A82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86AA2470-6DD4-3F9D-4406-2D0CB2802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78CFE0B-88E4-17CC-7204-AF2C1EA52D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74CFD-8A2B-49B4-993C-6F506CD9660E}" type="slidenum">
              <a:rPr lang="ca-ES" altLang="es-ES"/>
              <a:pPr/>
              <a:t>21</a:t>
            </a:fld>
            <a:endParaRPr lang="ca-ES" altLang="es-E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634BB557-39BA-88D5-9D6D-2563D0DD19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AE823129-7E74-302F-7C58-F48C3F976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6B9B29-7F4B-EF71-9102-7D23BAFF3F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AB311-1227-49A7-8C51-1CC091C58078}" type="slidenum">
              <a:rPr lang="ca-ES" altLang="es-ES"/>
              <a:pPr/>
              <a:t>22</a:t>
            </a:fld>
            <a:endParaRPr lang="ca-ES" altLang="es-E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322BF33-39F6-48F2-3F59-DF30103A8D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1F35AB93-67C4-A860-E791-16526178C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5849497-2A75-42B7-E4BB-CB433ED91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C197A-9E66-4D45-8201-9F7EF57EDF3A}" type="slidenum">
              <a:rPr lang="ca-ES" altLang="es-ES"/>
              <a:pPr/>
              <a:t>23</a:t>
            </a:fld>
            <a:endParaRPr lang="ca-ES" altLang="es-E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36EC2B7B-6662-CF0C-4765-DD2D1FC00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41AD089-43F4-A87B-EF7F-D5141566E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15/11/2022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57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15/11/2022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12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15/11/2022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652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33686-16FB-6AB6-D2F3-79812558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0B1DFC59-427D-81A4-9A30-9EBFE7503759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4D514-4E82-89A3-E2EC-E5BC5DAE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ca-ES" alt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6BB67-9CB6-A10B-411A-2A264C83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ca-ES" alt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BE5734-64FF-375C-B92B-D07EF17D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700F853-0F31-4A76-BF7F-3FCA1ECB7837}" type="slidenum">
              <a:rPr lang="ca-ES" altLang="es-ES"/>
              <a:pPr/>
              <a:t>‹Nº›</a:t>
            </a:fld>
            <a:endParaRPr lang="ca-ES" altLang="es-ES"/>
          </a:p>
        </p:txBody>
      </p:sp>
    </p:spTree>
    <p:extLst>
      <p:ext uri="{BB962C8B-B14F-4D97-AF65-F5344CB8AC3E}">
        <p14:creationId xmlns:p14="http://schemas.microsoft.com/office/powerpoint/2010/main" val="47106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02477-6EC5-1592-EEDB-B0ED2336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0A9850-5FF8-58DB-9ED7-EB2567E8E6F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4F2CEF-9801-6832-D232-F6E590D465F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F13DA90-5CE4-D1B9-450E-0E2C312B996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8387F987-12C7-545B-BAF2-38BF5A71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ca-ES" altLang="es-E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18C557D-0B15-840B-6935-D1043162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ca-ES" altLang="es-ES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68F90AC-5029-3A07-A9E4-A22E2158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BC0BFCE-72F5-4557-8F0D-C3BE06588873}" type="slidenum">
              <a:rPr lang="ca-ES" altLang="es-ES"/>
              <a:pPr/>
              <a:t>‹Nº›</a:t>
            </a:fld>
            <a:endParaRPr lang="ca-ES" altLang="es-ES"/>
          </a:p>
        </p:txBody>
      </p:sp>
    </p:spTree>
    <p:extLst>
      <p:ext uri="{BB962C8B-B14F-4D97-AF65-F5344CB8AC3E}">
        <p14:creationId xmlns:p14="http://schemas.microsoft.com/office/powerpoint/2010/main" val="3006804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A33C6-FE88-0205-325C-E2607AA5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151C74-872C-92AC-7745-1A5C3B8B7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A5366C-B87B-1C90-F449-434F88E01F9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BEF8BF5-80C3-585E-CCF2-DD146A60BA0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D632B0B6-8437-F9B6-6BE0-B861E0D3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ca-ES" altLang="es-E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8C999BF1-568B-B1E7-9FB5-0AFE15C9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ca-ES" altLang="es-ES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61E4EF1-DD68-A56B-70B7-F709F8B9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48F33DC-B909-424A-8668-D60A7C79B049}" type="slidenum">
              <a:rPr lang="ca-ES" altLang="es-ES"/>
              <a:pPr/>
              <a:t>‹Nº›</a:t>
            </a:fld>
            <a:endParaRPr lang="ca-ES" altLang="es-ES"/>
          </a:p>
        </p:txBody>
      </p:sp>
    </p:spTree>
    <p:extLst>
      <p:ext uri="{BB962C8B-B14F-4D97-AF65-F5344CB8AC3E}">
        <p14:creationId xmlns:p14="http://schemas.microsoft.com/office/powerpoint/2010/main" val="101701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15/11/2022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040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15/11/2022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681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15/11/2022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20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15/11/2022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847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15/11/2022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629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15/11/2022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15/11/2022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7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256-67B9-9042-B682-62317A0E7B02}" type="datetimeFigureOut">
              <a:rPr lang="es-ES_tradnl" smtClean="0"/>
              <a:t>15/11/2022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132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9B256-67B9-9042-B682-62317A0E7B02}" type="datetimeFigureOut">
              <a:rPr lang="es-ES_tradnl" smtClean="0"/>
              <a:t>15/11/2022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DD207-D571-4F49-A47E-0627551C09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868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7DC08E-2426-4994-907B-B9F70AE0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669"/>
            <a:ext cx="9144000" cy="5191331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A489A27-08FF-459A-BCDF-4A5F1EE8D946}"/>
              </a:ext>
            </a:extLst>
          </p:cNvPr>
          <p:cNvSpPr/>
          <p:nvPr/>
        </p:nvSpPr>
        <p:spPr>
          <a:xfrm>
            <a:off x="64008" y="4507316"/>
            <a:ext cx="8927591" cy="5303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2FFCDA0-A303-43DB-A56E-DF5542392386}"/>
              </a:ext>
            </a:extLst>
          </p:cNvPr>
          <p:cNvSpPr/>
          <p:nvPr/>
        </p:nvSpPr>
        <p:spPr>
          <a:xfrm>
            <a:off x="0" y="245387"/>
            <a:ext cx="6807200" cy="9894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Estimación de indicadores de incidencia de cáncer</a:t>
            </a:r>
          </a:p>
        </p:txBody>
      </p:sp>
    </p:spTree>
    <p:extLst>
      <p:ext uri="{BB962C8B-B14F-4D97-AF65-F5344CB8AC3E}">
        <p14:creationId xmlns:p14="http://schemas.microsoft.com/office/powerpoint/2010/main" val="15581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>
            <a:extLst>
              <a:ext uri="{FF2B5EF4-FFF2-40B4-BE49-F238E27FC236}">
                <a16:creationId xmlns:a16="http://schemas.microsoft.com/office/drawing/2014/main" id="{3563B1FE-D896-1E02-76F7-A96248E96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0645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_tradnl" altLang="es-ES" dirty="0"/>
              <a:t>	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Utilidad del modelo lineal generalizado: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En R existe una función llamada </a:t>
            </a:r>
            <a:r>
              <a:rPr lang="es-ES_tradnl" altLang="es-ES" sz="2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glm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s-ES" altLang="es-ES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glm</a:t>
            </a:r>
            <a:r>
              <a:rPr lang="es-ES" altLang="es-E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formula, datos, tipo de link i distribución del error)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s-ES" alt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Retorna un objecto con:</a:t>
            </a:r>
          </a:p>
          <a:p>
            <a:pPr lvl="2">
              <a:lnSpc>
                <a:spcPct val="90000"/>
              </a:lnSpc>
            </a:pPr>
            <a:r>
              <a:rPr lang="es-ES" altLang="es-ES" dirty="0">
                <a:latin typeface="Calibri" panose="020F0502020204030204" pitchFamily="34" charset="0"/>
                <a:cs typeface="Calibri" panose="020F0502020204030204" pitchFamily="34" charset="0"/>
              </a:rPr>
              <a:t>Los coeficientes del modelo</a:t>
            </a:r>
          </a:p>
          <a:p>
            <a:pPr lvl="2">
              <a:lnSpc>
                <a:spcPct val="90000"/>
              </a:lnSpc>
            </a:pPr>
            <a:r>
              <a:rPr lang="es-ES" altLang="es-ES" dirty="0">
                <a:latin typeface="Calibri" panose="020F0502020204030204" pitchFamily="34" charset="0"/>
                <a:cs typeface="Calibri" panose="020F0502020204030204" pitchFamily="34" charset="0"/>
              </a:rPr>
              <a:t>Los valores predichos</a:t>
            </a:r>
          </a:p>
          <a:p>
            <a:pPr lvl="2">
              <a:lnSpc>
                <a:spcPct val="90000"/>
              </a:lnSpc>
            </a:pPr>
            <a:r>
              <a:rPr lang="es-ES" altLang="es-ES" dirty="0">
                <a:latin typeface="Calibri" panose="020F0502020204030204" pitchFamily="34" charset="0"/>
                <a:cs typeface="Calibri" panose="020F0502020204030204" pitchFamily="34" charset="0"/>
              </a:rPr>
              <a:t>Residuos</a:t>
            </a:r>
          </a:p>
          <a:p>
            <a:pPr lvl="2">
              <a:lnSpc>
                <a:spcPct val="90000"/>
              </a:lnSpc>
            </a:pPr>
            <a:r>
              <a:rPr lang="es-ES" alt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Deviance</a:t>
            </a:r>
            <a:endParaRPr lang="es-ES" alt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endParaRPr lang="es-ES_tradnl" altLang="es-ES" sz="2400" dirty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endParaRPr lang="es-ES" altLang="es-ES" sz="2400" dirty="0">
              <a:latin typeface="Comic Sans MS" panose="030F0702030302020204" pitchFamily="66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s-ES" altLang="es-ES" sz="2000" dirty="0">
              <a:latin typeface="Comic Sans MS" panose="030F0702030302020204" pitchFamily="66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s-ES_tradnl" altLang="es-ES" sz="2000" dirty="0">
              <a:latin typeface="Comic Sans MS" panose="030F0702030302020204" pitchFamily="66" charset="0"/>
            </a:endParaRP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85BDB489-B32C-28FA-CC7A-E909110F8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8F503-4A2A-4C8D-2600-49C24D9DC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REGRESIÓN DE POISSON</a:t>
            </a:r>
          </a:p>
        </p:txBody>
      </p:sp>
    </p:spTree>
    <p:extLst>
      <p:ext uri="{BB962C8B-B14F-4D97-AF65-F5344CB8AC3E}">
        <p14:creationId xmlns:p14="http://schemas.microsoft.com/office/powerpoint/2010/main" val="333643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>
            <a:extLst>
              <a:ext uri="{FF2B5EF4-FFF2-40B4-BE49-F238E27FC236}">
                <a16:creationId xmlns:a16="http://schemas.microsoft.com/office/drawing/2014/main" id="{051E92BA-D517-B13E-C22E-8351980E3C6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1938867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s-ES_tradnl" alt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Los primeros métodos que se utilizaron para el análisis de les tendencias de incidencia/mortalidad es basaban en la regresión de Poisson</a:t>
            </a:r>
          </a:p>
          <a:p>
            <a:pPr algn="just">
              <a:lnSpc>
                <a:spcPct val="110000"/>
              </a:lnSpc>
            </a:pPr>
            <a:r>
              <a:rPr lang="es-ES_tradnl" alt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El objetivo de este método, como el de la mayoría de métodos que se hacen servir para el análisis de tendencias es calcular el </a:t>
            </a:r>
            <a:r>
              <a:rPr lang="es-ES_tradnl" altLang="es-E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porcentaje de cambio anual </a:t>
            </a:r>
            <a:r>
              <a:rPr lang="es-ES_tradnl" alt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(PAC o APC) </a:t>
            </a:r>
          </a:p>
          <a:p>
            <a:pPr>
              <a:lnSpc>
                <a:spcPct val="110000"/>
              </a:lnSpc>
            </a:pPr>
            <a:endParaRPr lang="es-ES_tradnl" alt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s-ES_tradnl" alt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	Datos de inicio: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altLang="es-ES" sz="1400" dirty="0">
              <a:latin typeface="Comic Sans MS" panose="030F0702030302020204" pitchFamily="66" charset="0"/>
            </a:endParaRPr>
          </a:p>
        </p:txBody>
      </p:sp>
      <p:graphicFrame>
        <p:nvGraphicFramePr>
          <p:cNvPr id="95484" name="Group 252">
            <a:extLst>
              <a:ext uri="{FF2B5EF4-FFF2-40B4-BE49-F238E27FC236}">
                <a16:creationId xmlns:a16="http://schemas.microsoft.com/office/drawing/2014/main" id="{1DC6A06C-86DC-B8B9-697C-8CE6A7A54848}"/>
              </a:ext>
            </a:extLst>
          </p:cNvPr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918811788"/>
              </p:ext>
            </p:extLst>
          </p:nvPr>
        </p:nvGraphicFramePr>
        <p:xfrm>
          <a:off x="755650" y="3615796"/>
          <a:ext cx="7931150" cy="2743200"/>
        </p:xfrm>
        <a:graphic>
          <a:graphicData uri="http://schemas.openxmlformats.org/drawingml/2006/table">
            <a:tbl>
              <a:tblPr/>
              <a:tblGrid>
                <a:gridCol w="1982788">
                  <a:extLst>
                    <a:ext uri="{9D8B030D-6E8A-4147-A177-3AD203B41FA5}">
                      <a16:colId xmlns:a16="http://schemas.microsoft.com/office/drawing/2014/main" val="2926757801"/>
                    </a:ext>
                  </a:extLst>
                </a:gridCol>
                <a:gridCol w="1982787">
                  <a:extLst>
                    <a:ext uri="{9D8B030D-6E8A-4147-A177-3AD203B41FA5}">
                      <a16:colId xmlns:a16="http://schemas.microsoft.com/office/drawing/2014/main" val="2869280000"/>
                    </a:ext>
                  </a:extLst>
                </a:gridCol>
                <a:gridCol w="1982788">
                  <a:extLst>
                    <a:ext uri="{9D8B030D-6E8A-4147-A177-3AD203B41FA5}">
                      <a16:colId xmlns:a16="http://schemas.microsoft.com/office/drawing/2014/main" val="1781667763"/>
                    </a:ext>
                  </a:extLst>
                </a:gridCol>
                <a:gridCol w="1982787">
                  <a:extLst>
                    <a:ext uri="{9D8B030D-6E8A-4147-A177-3AD203B41FA5}">
                      <a16:colId xmlns:a16="http://schemas.microsoft.com/office/drawing/2014/main" val="2981095277"/>
                    </a:ext>
                  </a:extLst>
                </a:gridCol>
              </a:tblGrid>
              <a:tr h="2270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Año</a:t>
                      </a:r>
                      <a:r>
                        <a:rPr kumimoji="0" lang="ca-ES" alt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Grupo de edat (j)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Población</a:t>
                      </a:r>
                      <a:endParaRPr kumimoji="0" lang="ca-ES" alt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Casos </a:t>
                      </a:r>
                      <a:r>
                        <a:rPr kumimoji="0" lang="ca-ES" altLang="es-E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incidentes</a:t>
                      </a:r>
                      <a:endParaRPr kumimoji="0" lang="ca-ES" alt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714333"/>
                  </a:ext>
                </a:extLst>
              </a:tr>
              <a:tr h="2571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Pob</a:t>
                      </a:r>
                      <a:r>
                        <a:rPr kumimoji="0" lang="ca-ES" altLang="es-ES" sz="1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1982,0-4</a:t>
                      </a:r>
                      <a:endParaRPr kumimoji="0" lang="ca-ES" alt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Casos</a:t>
                      </a:r>
                      <a:r>
                        <a:rPr kumimoji="0" lang="ca-ES" altLang="es-ES" sz="1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1982,0-4</a:t>
                      </a:r>
                      <a:endParaRPr kumimoji="0" lang="ca-ES" alt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061481"/>
                  </a:ext>
                </a:extLst>
              </a:tr>
              <a:tr h="2571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5-9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Pob</a:t>
                      </a:r>
                      <a:r>
                        <a:rPr kumimoji="0" lang="ca-ES" altLang="es-ES" sz="1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1982,5-9</a:t>
                      </a:r>
                      <a:endParaRPr kumimoji="0" lang="ca-ES" alt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Casos</a:t>
                      </a:r>
                      <a:r>
                        <a:rPr kumimoji="0" lang="ca-ES" altLang="es-ES" sz="1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1982,5-9</a:t>
                      </a:r>
                      <a:endParaRPr kumimoji="0" lang="ca-ES" alt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180246"/>
                  </a:ext>
                </a:extLst>
              </a:tr>
              <a:tr h="1381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64518"/>
                  </a:ext>
                </a:extLst>
              </a:tr>
              <a:tr h="2587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85+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Pob</a:t>
                      </a:r>
                      <a:r>
                        <a:rPr kumimoji="0" lang="ca-ES" altLang="es-ES" sz="1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1982,85+</a:t>
                      </a:r>
                      <a:endParaRPr kumimoji="0" lang="ca-ES" alt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Casos</a:t>
                      </a:r>
                      <a:r>
                        <a:rPr kumimoji="0" lang="ca-ES" altLang="es-ES" sz="1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1982,85+</a:t>
                      </a:r>
                      <a:endParaRPr kumimoji="0" lang="ca-ES" alt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599714"/>
                  </a:ext>
                </a:extLst>
              </a:tr>
              <a:tr h="2571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Pob</a:t>
                      </a:r>
                      <a:r>
                        <a:rPr kumimoji="0" lang="ca-ES" altLang="es-ES" sz="1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1983,0-4</a:t>
                      </a:r>
                      <a:endParaRPr kumimoji="0" lang="ca-ES" alt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Casos</a:t>
                      </a:r>
                      <a:r>
                        <a:rPr kumimoji="0" lang="ca-ES" altLang="es-ES" sz="1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1983,0-4</a:t>
                      </a:r>
                      <a:endParaRPr kumimoji="0" lang="ca-ES" alt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591230"/>
                  </a:ext>
                </a:extLst>
              </a:tr>
              <a:tr h="1381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324870"/>
                  </a:ext>
                </a:extLst>
              </a:tr>
              <a:tr h="2587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Pob</a:t>
                      </a:r>
                      <a:r>
                        <a:rPr kumimoji="0" lang="ca-ES" altLang="es-ES" sz="1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2005,0-4</a:t>
                      </a:r>
                      <a:endParaRPr kumimoji="0" lang="ca-ES" alt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Casos</a:t>
                      </a:r>
                      <a:r>
                        <a:rPr kumimoji="0" lang="ca-ES" altLang="es-ES" sz="1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2005,0-4</a:t>
                      </a:r>
                      <a:endParaRPr kumimoji="0" lang="ca-ES" alt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149147"/>
                  </a:ext>
                </a:extLst>
              </a:tr>
              <a:tr h="1381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....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55678"/>
                  </a:ext>
                </a:extLst>
              </a:tr>
              <a:tr h="2571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85+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Pob</a:t>
                      </a:r>
                      <a:r>
                        <a:rPr kumimoji="0" lang="ca-ES" altLang="es-ES" sz="12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2005,85+</a:t>
                      </a:r>
                      <a:endParaRPr kumimoji="0" lang="ca-ES" alt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alt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Casos</a:t>
                      </a:r>
                      <a:r>
                        <a:rPr kumimoji="0" lang="ca-ES" altLang="es-ES" sz="12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2005,85+</a:t>
                      </a:r>
                      <a:endParaRPr kumimoji="0" lang="ca-ES" alt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410717"/>
                  </a:ext>
                </a:extLst>
              </a:tr>
            </a:tbl>
          </a:graphicData>
        </a:graphic>
      </p:graphicFrame>
      <p:sp>
        <p:nvSpPr>
          <p:cNvPr id="2" name="Line 13">
            <a:extLst>
              <a:ext uri="{FF2B5EF4-FFF2-40B4-BE49-F238E27FC236}">
                <a16:creationId xmlns:a16="http://schemas.microsoft.com/office/drawing/2014/main" id="{B5FC9CA4-7B20-AE61-A225-B8D768230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9EDBC-6199-F4F5-9B96-A0960D5F8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REGRESIÓN DE POISSON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>
            <a:extLst>
              <a:ext uri="{FF2B5EF4-FFF2-40B4-BE49-F238E27FC236}">
                <a16:creationId xmlns:a16="http://schemas.microsoft.com/office/drawing/2014/main" id="{107456C0-442E-3255-0B67-FD3488B12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064500" cy="45259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s-ES_tradnl" altLang="es-ES" sz="2000" dirty="0">
                <a:latin typeface="Comic Sans MS" panose="030F0702030302020204" pitchFamily="66" charset="0"/>
              </a:rPr>
              <a:t>	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Definimos la tasa de incidencia </a:t>
            </a:r>
            <a:r>
              <a:rPr lang="el-GR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s-ES_tradnl" altLang="es-E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para cada año </a:t>
            </a:r>
            <a:r>
              <a:rPr lang="es-ES_tradnl" altLang="es-E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y per cada grupo de edad </a:t>
            </a:r>
            <a:r>
              <a:rPr lang="es-ES_tradnl" altLang="es-ES" sz="20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como:</a:t>
            </a:r>
          </a:p>
          <a:p>
            <a:pPr algn="just">
              <a:spcBef>
                <a:spcPct val="0"/>
              </a:spcBef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Tx/>
              <a:buNone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Una variable sigue una distribución de Poisson si:</a:t>
            </a:r>
          </a:p>
          <a:p>
            <a:pPr lvl="1" algn="just">
              <a:buFontTx/>
              <a:buChar char="•"/>
            </a:pPr>
            <a:r>
              <a:rPr lang="es-ES_tradnl" alt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En dos intervalos de la misma duración la probabilidad de suceder un caso es la misma </a:t>
            </a:r>
          </a:p>
          <a:p>
            <a:pPr lvl="1" algn="just">
              <a:buFontTx/>
              <a:buChar char="•"/>
            </a:pPr>
            <a:r>
              <a:rPr lang="es-ES_tradnl" alt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La probabilidad que suceda un cas es la misma en todo el intervalo </a:t>
            </a:r>
          </a:p>
          <a:p>
            <a:pPr lvl="1" algn="just">
              <a:buFontTx/>
              <a:buChar char="•"/>
            </a:pPr>
            <a:r>
              <a:rPr lang="es-ES_tradnl" alt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La probabilidad de que suceda un caso no depende de los casos anteriores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Sobre la hipótesis que el numero de casos incidentes seguirá una distribución de Poisson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F10420B0-032B-A7B6-5768-E54DB0DA0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309" name="Object 5">
                <a:extLst>
                  <a:ext uri="{FF2B5EF4-FFF2-40B4-BE49-F238E27FC236}">
                    <a16:creationId xmlns:a16="http://schemas.microsoft.com/office/drawing/2014/main" id="{E11D4576-6462-C04E-BFA3-0409F3E35291}"/>
                  </a:ext>
                </a:extLst>
              </p:cNvPr>
              <p:cNvSpPr txBox="1"/>
              <p:nvPr/>
            </p:nvSpPr>
            <p:spPr bwMode="auto">
              <a:xfrm>
                <a:off x="1835149" y="2455333"/>
                <a:ext cx="2220383" cy="10641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𝐶𝑎𝑠𝑜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𝑃𝑜𝑏𝑙𝑎𝑐𝑖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8309" name="Object 5">
                <a:extLst>
                  <a:ext uri="{FF2B5EF4-FFF2-40B4-BE49-F238E27FC236}">
                    <a16:creationId xmlns:a16="http://schemas.microsoft.com/office/drawing/2014/main" id="{E11D4576-6462-C04E-BFA3-0409F3E35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149" y="2455333"/>
                <a:ext cx="2220383" cy="10641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312" name="Rectangle 8">
            <a:extLst>
              <a:ext uri="{FF2B5EF4-FFF2-40B4-BE49-F238E27FC236}">
                <a16:creationId xmlns:a16="http://schemas.microsoft.com/office/drawing/2014/main" id="{C78E09F2-45D5-AC79-ACED-186200A4C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311" name="Object 7">
                <a:extLst>
                  <a:ext uri="{FF2B5EF4-FFF2-40B4-BE49-F238E27FC236}">
                    <a16:creationId xmlns:a16="http://schemas.microsoft.com/office/drawing/2014/main" id="{3CCFCFEA-A8AB-0CEB-4ABE-05E7ABEA6AAB}"/>
                  </a:ext>
                </a:extLst>
              </p:cNvPr>
              <p:cNvSpPr txBox="1"/>
              <p:nvPr/>
            </p:nvSpPr>
            <p:spPr bwMode="auto">
              <a:xfrm>
                <a:off x="1908175" y="4805891"/>
                <a:ext cx="4518025" cy="34184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𝐶𝑎𝑠𝑜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𝑃𝑜𝑏𝑙𝑎𝑐𝑖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8311" name="Object 7">
                <a:extLst>
                  <a:ext uri="{FF2B5EF4-FFF2-40B4-BE49-F238E27FC236}">
                    <a16:creationId xmlns:a16="http://schemas.microsoft.com/office/drawing/2014/main" id="{3CCFCFEA-A8AB-0CEB-4ABE-05E7ABEA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175" y="4805891"/>
                <a:ext cx="4518025" cy="341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13">
            <a:extLst>
              <a:ext uri="{FF2B5EF4-FFF2-40B4-BE49-F238E27FC236}">
                <a16:creationId xmlns:a16="http://schemas.microsoft.com/office/drawing/2014/main" id="{4B04D769-9F1A-F764-D1B3-EB37E642D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16D39-E980-AC49-9A5F-DF8A4377A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REGRESIÓN DE POISSON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>
            <a:extLst>
              <a:ext uri="{FF2B5EF4-FFF2-40B4-BE49-F238E27FC236}">
                <a16:creationId xmlns:a16="http://schemas.microsoft.com/office/drawing/2014/main" id="{711E521F-60D1-0955-FD8A-B241DF563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0645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s-ES" sz="20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000" dirty="0"/>
              <a:t>	</a:t>
            </a:r>
            <a:r>
              <a:rPr lang="pt-BR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Modelizando sobre </a:t>
            </a:r>
            <a:r>
              <a:rPr lang="pt-BR" alt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</a:t>
            </a:r>
            <a:r>
              <a:rPr lang="pt-BR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tasa</a:t>
            </a:r>
            <a:r>
              <a:rPr lang="pt-BR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pt-BR" alt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incidéncia</a:t>
            </a:r>
            <a:r>
              <a:rPr lang="pt-BR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tendremos</a:t>
            </a:r>
            <a:r>
              <a:rPr lang="pt-BR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80000"/>
              </a:lnSpc>
            </a:pPr>
            <a:endParaRPr lang="pt-BR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BR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O equivalentemente:</a:t>
            </a:r>
          </a:p>
          <a:p>
            <a:pPr>
              <a:lnSpc>
                <a:spcPct val="80000"/>
              </a:lnSpc>
            </a:pPr>
            <a:endParaRPr lang="pt-BR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pt-BR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O equivalentemente:</a:t>
            </a: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CE603087-82C4-436F-70C0-30B59BA6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3B62C6F6-9B78-AE44-9F0A-B57A069B9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99338" name="Rectangle 10">
            <a:extLst>
              <a:ext uri="{FF2B5EF4-FFF2-40B4-BE49-F238E27FC236}">
                <a16:creationId xmlns:a16="http://schemas.microsoft.com/office/drawing/2014/main" id="{F5C41865-EC1D-1490-9E5C-D4ED90DA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37" name="Object 9">
                <a:extLst>
                  <a:ext uri="{FF2B5EF4-FFF2-40B4-BE49-F238E27FC236}">
                    <a16:creationId xmlns:a16="http://schemas.microsoft.com/office/drawing/2014/main" id="{25E8AC34-63B3-9004-3559-EF1CD61CCBE7}"/>
                  </a:ext>
                </a:extLst>
              </p:cNvPr>
              <p:cNvSpPr txBox="1"/>
              <p:nvPr/>
            </p:nvSpPr>
            <p:spPr bwMode="auto">
              <a:xfrm>
                <a:off x="1619250" y="2636838"/>
                <a:ext cx="4248150" cy="4095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ñ</m:t>
                      </m:r>
                      <m:r>
                        <a:rPr lang="es-E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𝐸𝑑𝑎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9337" name="Object 9">
                <a:extLst>
                  <a:ext uri="{FF2B5EF4-FFF2-40B4-BE49-F238E27FC236}">
                    <a16:creationId xmlns:a16="http://schemas.microsoft.com/office/drawing/2014/main" id="{25E8AC34-63B3-9004-3559-EF1CD61CC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250" y="2636838"/>
                <a:ext cx="4248150" cy="409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340" name="Rectangle 12">
            <a:extLst>
              <a:ext uri="{FF2B5EF4-FFF2-40B4-BE49-F238E27FC236}">
                <a16:creationId xmlns:a16="http://schemas.microsoft.com/office/drawing/2014/main" id="{765F8322-F777-65C1-03BE-0746481A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339" name="Object 11">
                <a:extLst>
                  <a:ext uri="{FF2B5EF4-FFF2-40B4-BE49-F238E27FC236}">
                    <a16:creationId xmlns:a16="http://schemas.microsoft.com/office/drawing/2014/main" id="{BC3D77E6-9FE5-DB9E-C5C2-C2715DEE9864}"/>
                  </a:ext>
                </a:extLst>
              </p:cNvPr>
              <p:cNvSpPr txBox="1"/>
              <p:nvPr/>
            </p:nvSpPr>
            <p:spPr bwMode="auto">
              <a:xfrm>
                <a:off x="1547813" y="3562350"/>
                <a:ext cx="3887787" cy="6508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𝐶𝑎𝑠𝑜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𝑃𝑜𝑏𝑙𝑎𝑐𝑖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ó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ñ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𝐸𝑑𝑎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99339" name="Object 11">
                <a:extLst>
                  <a:ext uri="{FF2B5EF4-FFF2-40B4-BE49-F238E27FC236}">
                    <a16:creationId xmlns:a16="http://schemas.microsoft.com/office/drawing/2014/main" id="{BC3D77E6-9FE5-DB9E-C5C2-C2715DEE9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13" y="3562350"/>
                <a:ext cx="3887787" cy="650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342" name="Rectangle 14">
            <a:extLst>
              <a:ext uri="{FF2B5EF4-FFF2-40B4-BE49-F238E27FC236}">
                <a16:creationId xmlns:a16="http://schemas.microsoft.com/office/drawing/2014/main" id="{56803EA1-A0F2-5B64-CE39-14BD80094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41" name="Object 13">
                <a:extLst>
                  <a:ext uri="{FF2B5EF4-FFF2-40B4-BE49-F238E27FC236}">
                    <a16:creationId xmlns:a16="http://schemas.microsoft.com/office/drawing/2014/main" id="{D0B3487B-7347-AFC3-48D2-48B28EC370C5}"/>
                  </a:ext>
                </a:extLst>
              </p:cNvPr>
              <p:cNvSpPr txBox="1"/>
              <p:nvPr/>
            </p:nvSpPr>
            <p:spPr bwMode="auto">
              <a:xfrm>
                <a:off x="1493309" y="5093759"/>
                <a:ext cx="6480175" cy="4048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𝐶𝑎𝑠𝑜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ñ</m:t>
                      </m:r>
                      <m:r>
                        <a:rPr lang="es-E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𝐸𝑑𝑎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𝑃𝑜𝑏𝑙𝑎𝑐𝑖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9341" name="Object 13">
                <a:extLst>
                  <a:ext uri="{FF2B5EF4-FFF2-40B4-BE49-F238E27FC236}">
                    <a16:creationId xmlns:a16="http://schemas.microsoft.com/office/drawing/2014/main" id="{D0B3487B-7347-AFC3-48D2-48B28EC3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3309" y="5093759"/>
                <a:ext cx="6480175" cy="404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13">
            <a:extLst>
              <a:ext uri="{FF2B5EF4-FFF2-40B4-BE49-F238E27FC236}">
                <a16:creationId xmlns:a16="http://schemas.microsoft.com/office/drawing/2014/main" id="{4585F91E-A04B-F551-28DF-72F14C38C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84D60-7AD9-9D32-ABC6-97DF147FF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REGRESIÓN DE POISSON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>
            <a:extLst>
              <a:ext uri="{FF2B5EF4-FFF2-40B4-BE49-F238E27FC236}">
                <a16:creationId xmlns:a16="http://schemas.microsoft.com/office/drawing/2014/main" id="{EF69FB98-6C3D-7525-8A22-1C3F07883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198380" cy="484293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s-ES" sz="2000" dirty="0"/>
              <a:t> 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pt-BR" altLang="es-ES" sz="2000" dirty="0">
                <a:latin typeface="Comic Sans MS" panose="030F0702030302020204" pitchFamily="66" charset="0"/>
              </a:rPr>
              <a:t>	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Se trata de buscar los coeficientes (α y β) que mejor ajusten la función a nuestros datos.</a:t>
            </a:r>
          </a:p>
          <a:p>
            <a:pPr algn="just">
              <a:lnSpc>
                <a:spcPct val="100000"/>
              </a:lnSpc>
            </a:pPr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Tx/>
              <a:buNone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Si el parámetro α es significativo, existirá una tendencia lineal en función del año para la tasa de incidencia. 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A partir del parámetro α podemos obtener el porcentaje anual de cambio (PAC)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Definimos el </a:t>
            </a:r>
            <a:r>
              <a:rPr lang="es-ES" altLang="es-E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porcentaje anual de cambio 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(PAC) como:</a:t>
            </a:r>
          </a:p>
          <a:p>
            <a:pPr algn="just">
              <a:lnSpc>
                <a:spcPct val="100000"/>
              </a:lnSpc>
              <a:buFontTx/>
              <a:buNone/>
            </a:pPr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FontTx/>
              <a:buNone/>
            </a:pPr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La limitación fundamental de este modelo es que asume un PAC constante durante todo el período de estudio </a:t>
            </a:r>
          </a:p>
          <a:p>
            <a:pPr>
              <a:lnSpc>
                <a:spcPct val="100000"/>
              </a:lnSpc>
              <a:buFontTx/>
              <a:buNone/>
            </a:pPr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99C8246B-5DCB-E9C9-E4DF-E96405E6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33A64B88-58A9-247E-E865-B6A9F2D05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EFDD96A7-6366-E140-617E-153C26B2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0361" name="Rectangle 9">
            <a:extLst>
              <a:ext uri="{FF2B5EF4-FFF2-40B4-BE49-F238E27FC236}">
                <a16:creationId xmlns:a16="http://schemas.microsoft.com/office/drawing/2014/main" id="{C368F98F-7DCA-4CB3-0C3B-E23BA94D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0363" name="Rectangle 11">
            <a:extLst>
              <a:ext uri="{FF2B5EF4-FFF2-40B4-BE49-F238E27FC236}">
                <a16:creationId xmlns:a16="http://schemas.microsoft.com/office/drawing/2014/main" id="{F0870F6B-F727-561F-CF6D-04824D410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0366" name="Rectangle 14">
            <a:extLst>
              <a:ext uri="{FF2B5EF4-FFF2-40B4-BE49-F238E27FC236}">
                <a16:creationId xmlns:a16="http://schemas.microsoft.com/office/drawing/2014/main" id="{36DE2064-F67C-3367-BD5F-415AD553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0368" name="Rectangle 16">
            <a:extLst>
              <a:ext uri="{FF2B5EF4-FFF2-40B4-BE49-F238E27FC236}">
                <a16:creationId xmlns:a16="http://schemas.microsoft.com/office/drawing/2014/main" id="{5113660E-8503-42B7-DDCA-3716B62FF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67" name="Object 15">
                <a:extLst>
                  <a:ext uri="{FF2B5EF4-FFF2-40B4-BE49-F238E27FC236}">
                    <a16:creationId xmlns:a16="http://schemas.microsoft.com/office/drawing/2014/main" id="{38DFD144-37DE-82EC-C704-917E99EAD1A3}"/>
                  </a:ext>
                </a:extLst>
              </p:cNvPr>
              <p:cNvSpPr txBox="1"/>
              <p:nvPr/>
            </p:nvSpPr>
            <p:spPr bwMode="auto">
              <a:xfrm>
                <a:off x="1403350" y="4818587"/>
                <a:ext cx="4248150" cy="7953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𝑃𝐴𝐶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∗100=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)−1</m:t>
                          </m:r>
                        </m:e>
                      </m:d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0367" name="Object 15">
                <a:extLst>
                  <a:ext uri="{FF2B5EF4-FFF2-40B4-BE49-F238E27FC236}">
                    <a16:creationId xmlns:a16="http://schemas.microsoft.com/office/drawing/2014/main" id="{38DFD144-37DE-82EC-C704-917E99EAD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350" y="4818587"/>
                <a:ext cx="4248150" cy="795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13">
            <a:extLst>
              <a:ext uri="{FF2B5EF4-FFF2-40B4-BE49-F238E27FC236}">
                <a16:creationId xmlns:a16="http://schemas.microsoft.com/office/drawing/2014/main" id="{BF2C7647-D94E-51BE-4E4F-66B44F4A1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D648C-F755-0CF5-2AEA-C29F445F8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REGRESIÓN DE POISSON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3">
                <a:extLst>
                  <a:ext uri="{FF2B5EF4-FFF2-40B4-BE49-F238E27FC236}">
                    <a16:creationId xmlns:a16="http://schemas.microsoft.com/office/drawing/2014/main" id="{4A688441-5D7F-AF55-099E-8C08041F98E9}"/>
                  </a:ext>
                </a:extLst>
              </p:cNvPr>
              <p:cNvSpPr txBox="1"/>
              <p:nvPr/>
            </p:nvSpPr>
            <p:spPr bwMode="auto">
              <a:xfrm>
                <a:off x="1331913" y="2580752"/>
                <a:ext cx="6697662" cy="4191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𝐶𝑎𝑠𝑜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ñ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𝐸𝑑𝑎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𝑃𝑜𝑏𝑙𝑎𝑐𝑖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Object 13">
                <a:extLst>
                  <a:ext uri="{FF2B5EF4-FFF2-40B4-BE49-F238E27FC236}">
                    <a16:creationId xmlns:a16="http://schemas.microsoft.com/office/drawing/2014/main" id="{4A688441-5D7F-AF55-099E-8C08041F9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913" y="2580752"/>
                <a:ext cx="6697662" cy="419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>
            <a:extLst>
              <a:ext uri="{FF2B5EF4-FFF2-40B4-BE49-F238E27FC236}">
                <a16:creationId xmlns:a16="http://schemas.microsoft.com/office/drawing/2014/main" id="{53C2842B-D913-BFBC-2B45-9572E30C7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064500" cy="4525963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En el estudio de les tendencias de períodos largos de tiempo el porcentaje anual de cambio puede tener un comportamiento distinto a lo largo de los diferentes segmentos de tiempo.</a:t>
            </a:r>
          </a:p>
          <a:p>
            <a:pPr algn="just">
              <a:lnSpc>
                <a:spcPct val="100000"/>
              </a:lnSpc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El análisis de tendencias por el </a:t>
            </a:r>
            <a:r>
              <a:rPr lang="es-ES_tradnl" altLang="es-E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 </a:t>
            </a:r>
            <a:r>
              <a:rPr lang="es-ES_tradnl" altLang="es-ES" sz="2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joinpoint</a:t>
            </a:r>
            <a:r>
              <a:rPr lang="es-ES_tradnl" altLang="es-E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escoge el nombre adecuado de puntos de inflexión, llamados </a:t>
            </a:r>
            <a:r>
              <a:rPr lang="es-ES_tradnl" alt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joinpoints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y da un porcentaje anual de cambio para cada segmento de tiempo.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altLang="es-ES" sz="28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_tradnl" altLang="es-ES" sz="2800" dirty="0">
              <a:latin typeface="Comic Sans MS" panose="030F0702030302020204" pitchFamily="66" charset="0"/>
            </a:endParaRP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A61B6F46-4CA1-AD79-D5C5-AF039546D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2406" name="Rectangle 6">
            <a:extLst>
              <a:ext uri="{FF2B5EF4-FFF2-40B4-BE49-F238E27FC236}">
                <a16:creationId xmlns:a16="http://schemas.microsoft.com/office/drawing/2014/main" id="{FA0D99E0-5440-8389-73B4-085EF15D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2407" name="Rectangle 7">
            <a:extLst>
              <a:ext uri="{FF2B5EF4-FFF2-40B4-BE49-F238E27FC236}">
                <a16:creationId xmlns:a16="http://schemas.microsoft.com/office/drawing/2014/main" id="{776DD3EB-6F5C-D447-D5E3-43957C393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2408" name="Rectangle 8">
            <a:extLst>
              <a:ext uri="{FF2B5EF4-FFF2-40B4-BE49-F238E27FC236}">
                <a16:creationId xmlns:a16="http://schemas.microsoft.com/office/drawing/2014/main" id="{E5FE3912-751E-6444-B74C-FB89F1289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2409" name="Rectangle 9">
            <a:extLst>
              <a:ext uri="{FF2B5EF4-FFF2-40B4-BE49-F238E27FC236}">
                <a16:creationId xmlns:a16="http://schemas.microsoft.com/office/drawing/2014/main" id="{9D96471F-6E57-C58B-EBD1-25BD21F24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2410" name="Rectangle 10">
            <a:extLst>
              <a:ext uri="{FF2B5EF4-FFF2-40B4-BE49-F238E27FC236}">
                <a16:creationId xmlns:a16="http://schemas.microsoft.com/office/drawing/2014/main" id="{4B7F4006-CD9D-B5F9-C64A-409DB4436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2411" name="Rectangle 11">
            <a:extLst>
              <a:ext uri="{FF2B5EF4-FFF2-40B4-BE49-F238E27FC236}">
                <a16:creationId xmlns:a16="http://schemas.microsoft.com/office/drawing/2014/main" id="{2F0AB1D7-B569-9DC0-A111-C9D015DCD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7229B0BC-728F-AE66-5D82-A21537300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3129DB-4B6F-26D0-9F3F-5AAEEE3F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MÉTODO JOINPOINT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4B8F2801-86C5-5AC3-D1C1-514DBA065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30725"/>
          </a:xfrm>
        </p:spPr>
        <p:txBody>
          <a:bodyPr/>
          <a:lstStyle/>
          <a:p>
            <a:pPr algn="just">
              <a:buFontTx/>
              <a:buNone/>
            </a:pPr>
            <a:r>
              <a:rPr lang="pt-BR" altLang="es-ES" sz="2800" dirty="0">
                <a:latin typeface="Comic Sans MS" panose="030F0702030302020204" pitchFamily="66" charset="0"/>
              </a:rPr>
              <a:t>	</a:t>
            </a:r>
          </a:p>
          <a:p>
            <a:pPr algn="just">
              <a:buFontTx/>
              <a:buNone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Definiremos el </a:t>
            </a:r>
            <a:r>
              <a:rPr lang="es-ES" alt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de regresión de </a:t>
            </a:r>
            <a:r>
              <a:rPr lang="es-ES" altLang="es-E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Joinpoint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como:</a:t>
            </a:r>
          </a:p>
          <a:p>
            <a:pPr algn="just">
              <a:buFontTx/>
              <a:buNone/>
            </a:pPr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Tx/>
              <a:buNone/>
            </a:pPr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Tx/>
              <a:buNone/>
            </a:pPr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Tx/>
              <a:buNone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Donde:	</a:t>
            </a:r>
            <a:r>
              <a:rPr lang="es-ES" altLang="es-ES" sz="2000" i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</a:t>
            </a:r>
            <a:r>
              <a:rPr lang="es-ES" altLang="es-E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s-ES" altLang="es-ES" sz="20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altLang="es-ES" sz="2000" i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</a:t>
            </a:r>
            <a:r>
              <a:rPr lang="es-ES" altLang="es-E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altLang="es-ES" sz="2000" i="1" dirty="0">
                <a:latin typeface="Calibri" panose="020F0502020204030204" pitchFamily="34" charset="0"/>
                <a:cs typeface="Calibri" panose="020F0502020204030204" pitchFamily="34" charset="0"/>
              </a:rPr>
              <a:t>, .... , </a:t>
            </a:r>
            <a:r>
              <a:rPr lang="es-ES" altLang="es-ES" sz="2000" i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</a:t>
            </a:r>
            <a:r>
              <a:rPr lang="es-ES" altLang="es-E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lvl="1" algn="just">
              <a:buFontTx/>
              <a:buNone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		son </a:t>
            </a:r>
            <a:r>
              <a:rPr lang="es-ES" alt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joinpoints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o puntos de cambio de tendencia</a:t>
            </a:r>
          </a:p>
          <a:p>
            <a:pPr algn="just">
              <a:buFontTx/>
              <a:buNone/>
            </a:pPr>
            <a:endParaRPr lang="ca-ES" altLang="es-ES" sz="2000" dirty="0">
              <a:latin typeface="Comic Sans MS" panose="030F0702030302020204" pitchFamily="66" charset="0"/>
            </a:endParaRPr>
          </a:p>
          <a:p>
            <a:pPr algn="just">
              <a:buFontTx/>
              <a:buNone/>
            </a:pPr>
            <a:endParaRPr lang="ca-ES" altLang="es-ES" sz="1600" dirty="0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E451A33A-9898-1391-99E7-5C1E35E33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5EB5EEAE-4DD5-E7A3-8604-1B0288203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463A9471-EBD7-5B11-BDF4-F9D4627DD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4ADE4123-5F79-D7D9-B22B-1C491BAE8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7C793572-1F87-2849-39BA-25B58B47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1689" name="Rectangle 9">
            <a:extLst>
              <a:ext uri="{FF2B5EF4-FFF2-40B4-BE49-F238E27FC236}">
                <a16:creationId xmlns:a16="http://schemas.microsoft.com/office/drawing/2014/main" id="{904679A1-FCCA-7946-6031-680175AE6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1690" name="Rectangle 10">
            <a:extLst>
              <a:ext uri="{FF2B5EF4-FFF2-40B4-BE49-F238E27FC236}">
                <a16:creationId xmlns:a16="http://schemas.microsoft.com/office/drawing/2014/main" id="{88E6AAC7-3879-72F4-D717-1A613A04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1691" name="Rectangle 11">
            <a:extLst>
              <a:ext uri="{FF2B5EF4-FFF2-40B4-BE49-F238E27FC236}">
                <a16:creationId xmlns:a16="http://schemas.microsoft.com/office/drawing/2014/main" id="{7B290286-01DC-CC6F-D036-C1F5C6D06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692" name="Object 12">
                <a:extLst>
                  <a:ext uri="{FF2B5EF4-FFF2-40B4-BE49-F238E27FC236}">
                    <a16:creationId xmlns:a16="http://schemas.microsoft.com/office/drawing/2014/main" id="{45799CC1-9208-82E8-BD3C-049EA7DAC4AF}"/>
                  </a:ext>
                </a:extLst>
              </p:cNvPr>
              <p:cNvSpPr txBox="1"/>
              <p:nvPr/>
            </p:nvSpPr>
            <p:spPr bwMode="auto">
              <a:xfrm>
                <a:off x="900113" y="2840037"/>
                <a:ext cx="7559675" cy="3619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ñ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ñ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ñ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1692" name="Object 12">
                <a:extLst>
                  <a:ext uri="{FF2B5EF4-FFF2-40B4-BE49-F238E27FC236}">
                    <a16:creationId xmlns:a16="http://schemas.microsoft.com/office/drawing/2014/main" id="{45799CC1-9208-82E8-BD3C-049EA7DA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2840037"/>
                <a:ext cx="7559675" cy="361950"/>
              </a:xfrm>
              <a:prstGeom prst="rect">
                <a:avLst/>
              </a:prstGeom>
              <a:blipFill>
                <a:blip r:embed="rId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93" name="Rectangle 13">
            <a:extLst>
              <a:ext uri="{FF2B5EF4-FFF2-40B4-BE49-F238E27FC236}">
                <a16:creationId xmlns:a16="http://schemas.microsoft.com/office/drawing/2014/main" id="{504DED40-F450-608C-25A2-A838DCAAC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1695" name="Rectangle 15">
            <a:extLst>
              <a:ext uri="{FF2B5EF4-FFF2-40B4-BE49-F238E27FC236}">
                <a16:creationId xmlns:a16="http://schemas.microsoft.com/office/drawing/2014/main" id="{AA1D67BB-DB36-7EED-B236-D8EBAA16B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1697" name="Rectangle 17">
            <a:extLst>
              <a:ext uri="{FF2B5EF4-FFF2-40B4-BE49-F238E27FC236}">
                <a16:creationId xmlns:a16="http://schemas.microsoft.com/office/drawing/2014/main" id="{6531250C-8BE7-2EA4-AED2-A4E1D6F53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52E8B1BF-19F2-2DFD-A574-CBA7A97B8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04871-49CC-72F2-DA71-3E301DE58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MÉTODO JOINPOINT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>
            <a:extLst>
              <a:ext uri="{FF2B5EF4-FFF2-40B4-BE49-F238E27FC236}">
                <a16:creationId xmlns:a16="http://schemas.microsoft.com/office/drawing/2014/main" id="{3B9D7F2B-CAAA-D32D-D8EE-3F95B2B32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2588" cy="5257800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ca-ES" altLang="es-ES" sz="3200" dirty="0">
                <a:latin typeface="Comic Sans MS" panose="030F0702030302020204" pitchFamily="66" charset="0"/>
              </a:rPr>
              <a:t>	</a:t>
            </a:r>
            <a:r>
              <a:rPr lang="es-ES" altLang="es-ES" sz="5000" dirty="0">
                <a:latin typeface="Calibri" panose="020F0502020204030204" pitchFamily="34" charset="0"/>
                <a:cs typeface="Calibri" panose="020F0502020204030204" pitchFamily="34" charset="0"/>
              </a:rPr>
              <a:t>Para determinar el nombre </a:t>
            </a:r>
            <a:r>
              <a:rPr lang="es-ES" altLang="es-ES" sz="5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s-ES" altLang="es-ES" sz="5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s-ES" altLang="es-ES" sz="5000" dirty="0" err="1">
                <a:latin typeface="Calibri" panose="020F0502020204030204" pitchFamily="34" charset="0"/>
                <a:cs typeface="Calibri" panose="020F0502020204030204" pitchFamily="34" charset="0"/>
              </a:rPr>
              <a:t>Joinpoints</a:t>
            </a:r>
            <a:r>
              <a:rPr lang="es-ES" altLang="es-ES" sz="5000" dirty="0">
                <a:latin typeface="Calibri" panose="020F0502020204030204" pitchFamily="34" charset="0"/>
                <a:cs typeface="Calibri" panose="020F0502020204030204" pitchFamily="34" charset="0"/>
              </a:rPr>
              <a:t> idóneo, una vez calculado el mejor modelo para todo </a:t>
            </a:r>
            <a:r>
              <a:rPr lang="es-ES" altLang="es-ES" sz="5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s-ES" altLang="es-ES" sz="5000" dirty="0">
                <a:latin typeface="Calibri" panose="020F0502020204030204" pitchFamily="34" charset="0"/>
                <a:cs typeface="Calibri" panose="020F0502020204030204" pitchFamily="34" charset="0"/>
              </a:rPr>
              <a:t>, realizaremos recursivamente un test del tipo:</a:t>
            </a:r>
          </a:p>
          <a:p>
            <a:pPr algn="just">
              <a:lnSpc>
                <a:spcPct val="120000"/>
              </a:lnSpc>
              <a:buFontTx/>
              <a:buNone/>
            </a:pPr>
            <a:endParaRPr lang="es-ES" alt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20000"/>
              </a:lnSpc>
              <a:buFontTx/>
              <a:buNone/>
            </a:pPr>
            <a:r>
              <a:rPr lang="es-ES" altLang="es-ES" sz="4000" dirty="0">
                <a:latin typeface="Calibri" panose="020F0502020204030204" pitchFamily="34" charset="0"/>
                <a:cs typeface="Calibri" panose="020F0502020204030204" pitchFamily="34" charset="0"/>
              </a:rPr>
              <a:t>H0 : Hay </a:t>
            </a:r>
            <a:r>
              <a:rPr lang="es-ES" altLang="es-ES" sz="4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s-ES" altLang="es-ES" sz="4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altLang="es-E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altLang="es-E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joinpoints</a:t>
            </a:r>
            <a:endParaRPr lang="es-ES" altLang="es-E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20000"/>
              </a:lnSpc>
              <a:buFontTx/>
              <a:buNone/>
            </a:pPr>
            <a:r>
              <a:rPr lang="es-ES" altLang="es-ES" sz="4000" dirty="0">
                <a:latin typeface="Calibri" panose="020F0502020204030204" pitchFamily="34" charset="0"/>
                <a:cs typeface="Calibri" panose="020F0502020204030204" pitchFamily="34" charset="0"/>
              </a:rPr>
              <a:t>H1 : Hay </a:t>
            </a:r>
            <a:r>
              <a:rPr lang="es-ES" altLang="es-ES" sz="4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s-ES" altLang="es-ES" sz="4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s-ES" altLang="es-E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altLang="es-E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joinpoints</a:t>
            </a:r>
            <a:endParaRPr lang="es-ES" altLang="es-E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20000"/>
              </a:lnSpc>
              <a:buFontTx/>
              <a:buNone/>
            </a:pPr>
            <a:endParaRPr lang="es-ES" alt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s-ES" alt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Donde si aceptamos la hipótesis nula realizaremos un test del tipo:</a:t>
            </a:r>
          </a:p>
          <a:p>
            <a:pPr lvl="2" algn="just">
              <a:lnSpc>
                <a:spcPct val="120000"/>
              </a:lnSpc>
              <a:buFontTx/>
              <a:buNone/>
            </a:pPr>
            <a:endParaRPr lang="es-ES" alt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>
              <a:lnSpc>
                <a:spcPct val="120000"/>
              </a:lnSpc>
              <a:buFontTx/>
              <a:buNone/>
            </a:pPr>
            <a:r>
              <a:rPr lang="es-ES" alt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H0 : Hay </a:t>
            </a:r>
            <a:r>
              <a:rPr lang="es-ES" altLang="es-ES" sz="32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s-ES" altLang="es-ES" sz="32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alt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alt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joinpoints</a:t>
            </a:r>
            <a:endParaRPr lang="es-ES" alt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>
              <a:lnSpc>
                <a:spcPct val="120000"/>
              </a:lnSpc>
              <a:buFontTx/>
              <a:buNone/>
            </a:pPr>
            <a:r>
              <a:rPr lang="es-ES" alt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H1 : Hay </a:t>
            </a:r>
            <a:r>
              <a:rPr lang="es-ES" altLang="es-ES" sz="32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s-ES" altLang="es-ES" sz="32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1-1</a:t>
            </a:r>
            <a:r>
              <a:rPr lang="es-ES" alt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alt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joinpoints</a:t>
            </a:r>
            <a:endParaRPr lang="es-ES" alt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20000"/>
              </a:lnSpc>
              <a:buFontTx/>
              <a:buNone/>
            </a:pPr>
            <a:endParaRPr lang="es-ES" alt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s-ES" alt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Y si rechazamos la hipótesis nula realizaremos un test del tipo:</a:t>
            </a:r>
          </a:p>
          <a:p>
            <a:pPr lvl="2" algn="just">
              <a:lnSpc>
                <a:spcPct val="120000"/>
              </a:lnSpc>
              <a:buFontTx/>
              <a:buNone/>
            </a:pPr>
            <a:endParaRPr lang="es-ES" alt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>
              <a:lnSpc>
                <a:spcPct val="120000"/>
              </a:lnSpc>
              <a:buFontTx/>
              <a:buNone/>
            </a:pPr>
            <a:r>
              <a:rPr lang="es-ES" alt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H0 : Hay </a:t>
            </a:r>
            <a:r>
              <a:rPr lang="es-ES" altLang="es-ES" sz="32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s-ES" altLang="es-ES" sz="32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0+1</a:t>
            </a:r>
            <a:r>
              <a:rPr lang="es-ES" alt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alt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joinpoints</a:t>
            </a:r>
            <a:endParaRPr lang="es-ES" alt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>
              <a:lnSpc>
                <a:spcPct val="120000"/>
              </a:lnSpc>
              <a:buFontTx/>
              <a:buNone/>
            </a:pPr>
            <a:r>
              <a:rPr lang="es-ES" alt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H1 : Hay </a:t>
            </a:r>
            <a:r>
              <a:rPr lang="es-ES" altLang="es-ES" sz="32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s-ES" altLang="es-ES" sz="32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s-ES" alt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alt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joinpoints</a:t>
            </a:r>
            <a:endParaRPr lang="es-ES" alt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ca-ES" altLang="es-ES" sz="2400" dirty="0"/>
          </a:p>
          <a:p>
            <a:pPr>
              <a:buFontTx/>
              <a:buNone/>
            </a:pPr>
            <a:r>
              <a:rPr lang="ca-ES" altLang="es-ES" sz="2400" dirty="0"/>
              <a:t>		</a:t>
            </a:r>
            <a:endParaRPr lang="es-ES" altLang="es-ES" sz="2400" dirty="0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929BEE21-59A0-0F43-4ADB-66AA7C5F6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61C7837A-58FC-E4EA-6C30-7E60CBD0B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0762673B-A8C6-C838-A4F1-400A1C20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3C316533-7ADD-6AB5-DA48-FA6D2A047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3736" name="Rectangle 8">
            <a:extLst>
              <a:ext uri="{FF2B5EF4-FFF2-40B4-BE49-F238E27FC236}">
                <a16:creationId xmlns:a16="http://schemas.microsoft.com/office/drawing/2014/main" id="{2DED818B-55B8-1742-2B37-B7AF39CE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3737" name="Rectangle 9">
            <a:extLst>
              <a:ext uri="{FF2B5EF4-FFF2-40B4-BE49-F238E27FC236}">
                <a16:creationId xmlns:a16="http://schemas.microsoft.com/office/drawing/2014/main" id="{BCD16CB3-3F36-39FA-07EC-69AD7E35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73738" name="Rectangle 10">
            <a:extLst>
              <a:ext uri="{FF2B5EF4-FFF2-40B4-BE49-F238E27FC236}">
                <a16:creationId xmlns:a16="http://schemas.microsoft.com/office/drawing/2014/main" id="{9B092E6D-8513-FF9E-A906-A47EA0D2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F3C6DC9E-4810-3937-3385-9FD8D195B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2E8CB2-526D-EA98-9546-B6FFACD77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MÉTODO JOINPOINT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A6CC612-3D29-C30F-7C5B-57BBE7340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25933" cy="52578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ca-ES" altLang="es-ES" sz="2000" dirty="0">
                <a:latin typeface="Comic Sans MS" panose="030F0702030302020204" pitchFamily="66" charset="0"/>
              </a:rPr>
              <a:t>	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Todas estas operaciones son realizadas mediante el programa </a:t>
            </a:r>
            <a:r>
              <a:rPr lang="es-ES" alt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JoinPoint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Software distribuido libremente por el </a:t>
            </a:r>
            <a:r>
              <a:rPr lang="es-ES" alt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National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alt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Càncer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alt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Institute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Previamente a partir de nuestros datos se preparará un fichero donde cada registro incluirá: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Tipos tumoral (x).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Año (i) 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Tasa ajustada para el tipo tumoral x en el año i (</a:t>
            </a:r>
            <a:r>
              <a:rPr lang="es-ES" alt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TAi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Desviación estándar de la tasa ajustada              para el tipo tumoral x en el año i </a:t>
            </a:r>
            <a:endParaRPr lang="ca-ES" altLang="es-ES" sz="2000" dirty="0"/>
          </a:p>
          <a:p>
            <a:pPr>
              <a:buFontTx/>
              <a:buNone/>
            </a:pPr>
            <a:r>
              <a:rPr lang="ca-ES" altLang="es-ES" sz="2400" dirty="0"/>
              <a:t>		</a:t>
            </a:r>
            <a:endParaRPr lang="es-ES" altLang="es-ES" sz="2400" dirty="0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14F5393-ADDB-BD01-8CF5-BB60EA93A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23A09924-E4D2-5F9E-6DD6-A212A7BEB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75111A1D-11F0-E40B-20FA-E3BB2E0A5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3256CEDE-5A8F-A8BE-049C-2A46F2223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5479" name="Rectangle 7">
            <a:extLst>
              <a:ext uri="{FF2B5EF4-FFF2-40B4-BE49-F238E27FC236}">
                <a16:creationId xmlns:a16="http://schemas.microsoft.com/office/drawing/2014/main" id="{3AB784E1-E110-F538-FDBF-7A6E2956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5480" name="Rectangle 8">
            <a:extLst>
              <a:ext uri="{FF2B5EF4-FFF2-40B4-BE49-F238E27FC236}">
                <a16:creationId xmlns:a16="http://schemas.microsoft.com/office/drawing/2014/main" id="{705B320F-C72A-20A4-37A0-03FDCCBEC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5481" name="Rectangle 9">
            <a:extLst>
              <a:ext uri="{FF2B5EF4-FFF2-40B4-BE49-F238E27FC236}">
                <a16:creationId xmlns:a16="http://schemas.microsoft.com/office/drawing/2014/main" id="{1222550B-8F1E-B474-98AA-A98C195B4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5485" name="Rectangle 13">
            <a:extLst>
              <a:ext uri="{FF2B5EF4-FFF2-40B4-BE49-F238E27FC236}">
                <a16:creationId xmlns:a16="http://schemas.microsoft.com/office/drawing/2014/main" id="{57197560-FE2D-C23E-4739-F6000A1E0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484" name="Object 12">
                <a:extLst>
                  <a:ext uri="{FF2B5EF4-FFF2-40B4-BE49-F238E27FC236}">
                    <a16:creationId xmlns:a16="http://schemas.microsoft.com/office/drawing/2014/main" id="{E1788BA2-7B1B-FD7A-0330-404266C4759E}"/>
                  </a:ext>
                </a:extLst>
              </p:cNvPr>
              <p:cNvSpPr txBox="1"/>
              <p:nvPr/>
            </p:nvSpPr>
            <p:spPr bwMode="auto">
              <a:xfrm>
                <a:off x="5260448" y="5514443"/>
                <a:ext cx="720725" cy="30321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5484" name="Object 12">
                <a:extLst>
                  <a:ext uri="{FF2B5EF4-FFF2-40B4-BE49-F238E27FC236}">
                    <a16:creationId xmlns:a16="http://schemas.microsoft.com/office/drawing/2014/main" id="{E1788BA2-7B1B-FD7A-0330-404266C47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0448" y="5514443"/>
                <a:ext cx="720725" cy="303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13">
            <a:extLst>
              <a:ext uri="{FF2B5EF4-FFF2-40B4-BE49-F238E27FC236}">
                <a16:creationId xmlns:a16="http://schemas.microsoft.com/office/drawing/2014/main" id="{71E13952-75F7-5738-079F-5F79CB7C0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46A9C-D077-8801-D2BC-A9B975650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MÉTODO JOINPOINT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29A79E49-CE65-9CF4-0475-86C3882E6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ca-ES" altLang="es-ES" sz="2800" dirty="0">
                <a:latin typeface="Comic Sans MS" panose="030F0702030302020204" pitchFamily="66" charset="0"/>
              </a:rPr>
              <a:t>	</a:t>
            </a:r>
            <a:r>
              <a:rPr lang="es-ES" alt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Limitaciones</a:t>
            </a:r>
          </a:p>
          <a:p>
            <a:pPr algn="just">
              <a:lnSpc>
                <a:spcPct val="110000"/>
              </a:lnSpc>
            </a:pPr>
            <a:endParaRPr lang="es-ES" alt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10000"/>
              </a:lnSpc>
              <a:buFontTx/>
              <a:buChar char="•"/>
            </a:pPr>
            <a:r>
              <a:rPr lang="es-ES" alt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El método </a:t>
            </a:r>
            <a:r>
              <a:rPr lang="es-ES" altLang="es-E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Joinpoint</a:t>
            </a:r>
            <a:r>
              <a:rPr lang="es-ES" alt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 no permite incluir variables en el modelo. El análisis se realiza sobre indicadores (</a:t>
            </a:r>
            <a:r>
              <a:rPr lang="es-ES" altLang="es-E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TAm</a:t>
            </a:r>
            <a:r>
              <a:rPr lang="es-ES" alt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altLang="es-E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TAe</a:t>
            </a:r>
            <a:r>
              <a:rPr lang="es-ES" alt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, TB,...). Según el indicador podemos tener resultados diferentes</a:t>
            </a:r>
          </a:p>
          <a:p>
            <a:pPr lvl="1" algn="just">
              <a:lnSpc>
                <a:spcPct val="110000"/>
              </a:lnSpc>
              <a:buFontTx/>
              <a:buChar char="•"/>
            </a:pPr>
            <a:r>
              <a:rPr lang="es-ES" alt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Diferentes interpretaciones entre tener o no tener </a:t>
            </a:r>
            <a:r>
              <a:rPr lang="es-ES" altLang="es-E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joinpoint</a:t>
            </a:r>
            <a:r>
              <a:rPr lang="es-ES" alt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algn="just">
              <a:lnSpc>
                <a:spcPct val="110000"/>
              </a:lnSpc>
              <a:buFontTx/>
              <a:buChar char="•"/>
            </a:pPr>
            <a:r>
              <a:rPr lang="es-ES" alt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Cuando el número de casos es pequeño es muy difícil encontrar </a:t>
            </a:r>
            <a:r>
              <a:rPr lang="es-ES" altLang="es-E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joinpoints</a:t>
            </a:r>
            <a:endParaRPr lang="es-ES" altLang="es-E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10000"/>
              </a:lnSpc>
              <a:buFontTx/>
              <a:buChar char="•"/>
            </a:pPr>
            <a:r>
              <a:rPr lang="es-ES" alt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Cambios abruptos</a:t>
            </a:r>
            <a:endParaRPr lang="ca-ES" altLang="es-ES" sz="2800" dirty="0"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endParaRPr lang="ca-ES" altLang="es-ES" sz="2400" dirty="0"/>
          </a:p>
          <a:p>
            <a:pPr>
              <a:buFontTx/>
              <a:buNone/>
            </a:pPr>
            <a:endParaRPr lang="ca-ES" altLang="es-ES" sz="2400" dirty="0"/>
          </a:p>
          <a:p>
            <a:pPr>
              <a:buFontTx/>
              <a:buNone/>
            </a:pPr>
            <a:r>
              <a:rPr lang="ca-ES" altLang="es-ES" sz="2400" dirty="0"/>
              <a:t>		</a:t>
            </a:r>
            <a:endParaRPr lang="es-ES" altLang="es-ES" sz="2400" dirty="0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98A543B-6880-6879-2925-EF8A9B853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AF12842C-AC0F-93CB-8D2A-5C21DB8A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CB10E188-3145-E010-58AB-0C7358150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8776F853-E21D-A26C-19C6-5F7393BB1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AC5CA43D-D9CC-5FAC-12AB-04B69A66A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7528" name="Rectangle 8">
            <a:extLst>
              <a:ext uri="{FF2B5EF4-FFF2-40B4-BE49-F238E27FC236}">
                <a16:creationId xmlns:a16="http://schemas.microsoft.com/office/drawing/2014/main" id="{58B0A4CE-1DAF-02B3-2242-AF470C8AE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7529" name="Rectangle 9">
            <a:extLst>
              <a:ext uri="{FF2B5EF4-FFF2-40B4-BE49-F238E27FC236}">
                <a16:creationId xmlns:a16="http://schemas.microsoft.com/office/drawing/2014/main" id="{0493E1F2-AD33-EDB4-D4D8-D84513F7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7532" name="Rectangle 12">
            <a:extLst>
              <a:ext uri="{FF2B5EF4-FFF2-40B4-BE49-F238E27FC236}">
                <a16:creationId xmlns:a16="http://schemas.microsoft.com/office/drawing/2014/main" id="{84873F90-C58E-DD4E-99F6-EA8C8CE6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82803396-6B15-CBF5-0311-099DBD2F3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12391A-4307-4C94-353D-F875E3657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MÉTODO JOINPOINT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69052D51-B677-462B-82DA-B5B79B9B3843}"/>
              </a:ext>
            </a:extLst>
          </p:cNvPr>
          <p:cNvSpPr/>
          <p:nvPr/>
        </p:nvSpPr>
        <p:spPr>
          <a:xfrm>
            <a:off x="0" y="245387"/>
            <a:ext cx="6807200" cy="9894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Estimación de indicadores de incidencia de cáncer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D2A918-AFAF-437D-AF48-9CE4C9360D6C}"/>
              </a:ext>
            </a:extLst>
          </p:cNvPr>
          <p:cNvSpPr txBox="1"/>
          <p:nvPr/>
        </p:nvSpPr>
        <p:spPr>
          <a:xfrm>
            <a:off x="0" y="200436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Proyecciones de la incidencia de cáncer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3B224E7-6AEF-4570-A1F2-DCFDC7ED2CE9}"/>
              </a:ext>
            </a:extLst>
          </p:cNvPr>
          <p:cNvSpPr/>
          <p:nvPr/>
        </p:nvSpPr>
        <p:spPr>
          <a:xfrm>
            <a:off x="4342294" y="4647052"/>
            <a:ext cx="4801703" cy="9894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000" rtlCol="0" anchor="ctr"/>
          <a:lstStyle/>
          <a:p>
            <a:r>
              <a:rPr lang="es-ES" sz="2000" b="1" dirty="0"/>
              <a:t>Alberto </a:t>
            </a:r>
            <a:r>
              <a:rPr lang="es-ES" sz="2000" b="1" dirty="0" err="1"/>
              <a:t>Ameijide</a:t>
            </a:r>
            <a:endParaRPr lang="es-ES" sz="2000" b="1" dirty="0"/>
          </a:p>
          <a:p>
            <a:r>
              <a:rPr lang="es-ES" sz="1600" dirty="0"/>
              <a:t>Registro de Cáncer de Tarragona</a:t>
            </a:r>
          </a:p>
          <a:p>
            <a:r>
              <a:rPr lang="es-ES" sz="1200" dirty="0"/>
              <a:t>alberto.ameijide@salutsantjoan.cat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4A98CD-2E09-4658-88A0-FBBB1D8B6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13" y="6144604"/>
            <a:ext cx="1496363" cy="6359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AA4346D-46F4-47B1-8334-99F6FBA70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61" y="6186307"/>
            <a:ext cx="887061" cy="6716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6A3BF9-9BB0-454B-9A2C-198702629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5671"/>
            <a:ext cx="2304198" cy="82905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BEF5CB8-C335-46CA-9C52-46D969AB0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36" y="6186307"/>
            <a:ext cx="3826764" cy="5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45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>
            <a:extLst>
              <a:ext uri="{FF2B5EF4-FFF2-40B4-BE49-F238E27FC236}">
                <a16:creationId xmlns:a16="http://schemas.microsoft.com/office/drawing/2014/main" id="{A1A6713E-4956-4F6D-3D91-1832C958D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9783A627-3C7A-753A-7FA9-FB428A2E9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94E62CF9-88CC-EA22-0E17-931036823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3412D56A-3A04-275D-432F-CC540AE0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1863" name="Rectangle 7">
            <a:extLst>
              <a:ext uri="{FF2B5EF4-FFF2-40B4-BE49-F238E27FC236}">
                <a16:creationId xmlns:a16="http://schemas.microsoft.com/office/drawing/2014/main" id="{470F9390-61D1-CF12-7891-2BC74F491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9CD61237-AFA2-A015-9AEB-A1931426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1865" name="Rectangle 9">
            <a:extLst>
              <a:ext uri="{FF2B5EF4-FFF2-40B4-BE49-F238E27FC236}">
                <a16:creationId xmlns:a16="http://schemas.microsoft.com/office/drawing/2014/main" id="{CE48868D-DFDE-C6DD-FBE7-A592E080D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1868" name="Rectangle 12">
            <a:extLst>
              <a:ext uri="{FF2B5EF4-FFF2-40B4-BE49-F238E27FC236}">
                <a16:creationId xmlns:a16="http://schemas.microsoft.com/office/drawing/2014/main" id="{529C174F-6D05-9BA1-7A3B-17C5E5E33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21870" name="Picture 14">
            <a:extLst>
              <a:ext uri="{FF2B5EF4-FFF2-40B4-BE49-F238E27FC236}">
                <a16:creationId xmlns:a16="http://schemas.microsoft.com/office/drawing/2014/main" id="{6657FFDF-E3CC-FF01-B1FD-2A371232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250"/>
            <a:ext cx="91440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872" name="Text Box 16">
            <a:extLst>
              <a:ext uri="{FF2B5EF4-FFF2-40B4-BE49-F238E27FC236}">
                <a16:creationId xmlns:a16="http://schemas.microsoft.com/office/drawing/2014/main" id="{919FCA7B-C106-74B0-9095-165999148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773238"/>
            <a:ext cx="17272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ES" dirty="0">
                <a:solidFill>
                  <a:srgbClr val="FF0000"/>
                </a:solidFill>
                <a:latin typeface="Comic Sans MS" panose="030F0702030302020204" pitchFamily="66" charset="0"/>
              </a:rPr>
              <a:t>Sin </a:t>
            </a:r>
            <a:r>
              <a:rPr lang="es-ES" altLang="es-E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Joinpoint</a:t>
            </a:r>
            <a:endParaRPr lang="es-ES_tradnl" altLang="es-E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7757A821-65A2-FB7E-CD6F-568628293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A62FC2-B48E-E818-19DB-71FA5F8F1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MÉTODO JOINPOINT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3BECFFB7-308B-C1AA-1AC8-802DA566A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6410B62-5395-C4A2-1696-7FA6D8FAF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3E7A1C1C-5058-D582-A41C-7DAF8CBC8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2B499D19-E87D-FC1F-0CC7-16FC2C669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3910" name="Rectangle 6">
            <a:extLst>
              <a:ext uri="{FF2B5EF4-FFF2-40B4-BE49-F238E27FC236}">
                <a16:creationId xmlns:a16="http://schemas.microsoft.com/office/drawing/2014/main" id="{F381F7F7-B936-E22B-CFC8-03577356C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3911" name="Rectangle 7">
            <a:extLst>
              <a:ext uri="{FF2B5EF4-FFF2-40B4-BE49-F238E27FC236}">
                <a16:creationId xmlns:a16="http://schemas.microsoft.com/office/drawing/2014/main" id="{AD953051-F3D2-CB79-A03E-DCA23A309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3912" name="Rectangle 8">
            <a:extLst>
              <a:ext uri="{FF2B5EF4-FFF2-40B4-BE49-F238E27FC236}">
                <a16:creationId xmlns:a16="http://schemas.microsoft.com/office/drawing/2014/main" id="{464D084E-834D-8CDE-10E0-9205D89A7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3915" name="Rectangle 11">
            <a:extLst>
              <a:ext uri="{FF2B5EF4-FFF2-40B4-BE49-F238E27FC236}">
                <a16:creationId xmlns:a16="http://schemas.microsoft.com/office/drawing/2014/main" id="{1B68ED81-E49F-E707-C6A1-8C2DCEE7B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23916" name="Picture 12">
            <a:extLst>
              <a:ext uri="{FF2B5EF4-FFF2-40B4-BE49-F238E27FC236}">
                <a16:creationId xmlns:a16="http://schemas.microsoft.com/office/drawing/2014/main" id="{7AA5ED0B-4ACB-F685-BC31-60820DFC6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250"/>
            <a:ext cx="91440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17" name="Text Box 13">
            <a:extLst>
              <a:ext uri="{FF2B5EF4-FFF2-40B4-BE49-F238E27FC236}">
                <a16:creationId xmlns:a16="http://schemas.microsoft.com/office/drawing/2014/main" id="{42F91305-42A1-481C-B2E1-628F5C59E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773238"/>
            <a:ext cx="172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ES">
                <a:solidFill>
                  <a:srgbClr val="FF0000"/>
                </a:solidFill>
                <a:latin typeface="Comic Sans MS" panose="030F0702030302020204" pitchFamily="66" charset="0"/>
              </a:rPr>
              <a:t>1 Joinpoint</a:t>
            </a:r>
            <a:endParaRPr lang="es-ES_tradnl" altLang="es-E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37E6A86E-10C5-9344-E68E-C5ED1FF81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2CB1C-A02D-ECAF-E978-42BFE3F24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MÉTODO JOINPOINT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8AEE74A-604C-EE82-11DB-44A4EE9C5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Modelos de punto de cambio</a:t>
            </a:r>
          </a:p>
          <a:p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Es una evolución de los métodos de </a:t>
            </a:r>
            <a:r>
              <a:rPr lang="es-ES" alt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Joinpoint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Permite incluir covariables al modelo </a:t>
            </a:r>
          </a:p>
          <a:p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Los cambios abruptos que hace el modelo </a:t>
            </a:r>
            <a:r>
              <a:rPr lang="es-ES" alt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joinpoint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con los puntos de cambio son suavizados para las funciones de transición.</a:t>
            </a:r>
          </a:p>
          <a:p>
            <a:pPr>
              <a:buFontTx/>
              <a:buNone/>
            </a:pPr>
            <a:endParaRPr lang="ca-ES" altLang="es-ES" sz="2800" dirty="0"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endParaRPr lang="ca-ES" altLang="es-ES" sz="2400" dirty="0"/>
          </a:p>
          <a:p>
            <a:pPr>
              <a:buFontTx/>
              <a:buNone/>
            </a:pPr>
            <a:r>
              <a:rPr lang="ca-ES" altLang="es-ES" sz="2400" dirty="0"/>
              <a:t>		</a:t>
            </a:r>
            <a:endParaRPr lang="es-ES" altLang="es-ES" sz="2400" dirty="0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DF23C99D-1777-64FD-C35B-30B21158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C38012BE-DBAF-381D-77D1-8357B8B2F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6A7E5534-452F-D723-0A9A-B7E35BFE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2B8A2216-2763-8BFA-246C-A4CD767E4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CD98A78C-FC45-C5C1-CB13-001178C9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9EA5C7BA-971B-D6DC-5638-48CA12933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9577" name="Rectangle 9">
            <a:extLst>
              <a:ext uri="{FF2B5EF4-FFF2-40B4-BE49-F238E27FC236}">
                <a16:creationId xmlns:a16="http://schemas.microsoft.com/office/drawing/2014/main" id="{27EE52FE-87CF-B335-A7B0-7C713B55B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9580" name="Rectangle 12">
            <a:extLst>
              <a:ext uri="{FF2B5EF4-FFF2-40B4-BE49-F238E27FC236}">
                <a16:creationId xmlns:a16="http://schemas.microsoft.com/office/drawing/2014/main" id="{FEB40FB7-FCDD-7371-B539-96C36438E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3367C02C-4CE4-C134-91C4-FBA2F666D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7752CA-E8A3-C970-F143-A8B60FBA0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MODELOS DE PUNTO DE CAMBIO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>
            <a:extLst>
              <a:ext uri="{FF2B5EF4-FFF2-40B4-BE49-F238E27FC236}">
                <a16:creationId xmlns:a16="http://schemas.microsoft.com/office/drawing/2014/main" id="{F0379EE4-30C3-DC73-00D3-8C39613BE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040AD09B-0088-D328-090F-FE7293E7E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09417344-3050-5569-171B-09980EC0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1622" name="Rectangle 6">
            <a:extLst>
              <a:ext uri="{FF2B5EF4-FFF2-40B4-BE49-F238E27FC236}">
                <a16:creationId xmlns:a16="http://schemas.microsoft.com/office/drawing/2014/main" id="{7589EF78-1EF4-F2FF-ACEC-9DF40E94C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1623" name="Rectangle 7">
            <a:extLst>
              <a:ext uri="{FF2B5EF4-FFF2-40B4-BE49-F238E27FC236}">
                <a16:creationId xmlns:a16="http://schemas.microsoft.com/office/drawing/2014/main" id="{A86917E3-0B89-0E7A-0896-6AF5E864D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1624" name="Rectangle 8">
            <a:extLst>
              <a:ext uri="{FF2B5EF4-FFF2-40B4-BE49-F238E27FC236}">
                <a16:creationId xmlns:a16="http://schemas.microsoft.com/office/drawing/2014/main" id="{F674B4B8-36FD-5809-C65B-644B540AC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1625" name="Rectangle 9">
            <a:extLst>
              <a:ext uri="{FF2B5EF4-FFF2-40B4-BE49-F238E27FC236}">
                <a16:creationId xmlns:a16="http://schemas.microsoft.com/office/drawing/2014/main" id="{C33601EC-F09B-4716-BB90-0ACA54758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1628" name="Rectangle 12">
            <a:extLst>
              <a:ext uri="{FF2B5EF4-FFF2-40B4-BE49-F238E27FC236}">
                <a16:creationId xmlns:a16="http://schemas.microsoft.com/office/drawing/2014/main" id="{F397A2FC-F164-4866-B184-55CAD8927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11672" name="Picture 56">
            <a:extLst>
              <a:ext uri="{FF2B5EF4-FFF2-40B4-BE49-F238E27FC236}">
                <a16:creationId xmlns:a16="http://schemas.microsoft.com/office/drawing/2014/main" id="{7048176F-6372-E8A0-AE85-14D729A5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273925" cy="48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13">
            <a:extLst>
              <a:ext uri="{FF2B5EF4-FFF2-40B4-BE49-F238E27FC236}">
                <a16:creationId xmlns:a16="http://schemas.microsoft.com/office/drawing/2014/main" id="{EC421F3E-98EF-5F18-F150-5AB7805CC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DF8A5-4163-8047-9E38-5455F7575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MODELOS DE PUNTO DE CAMBIO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25E42E1E-2667-8064-1FF6-18B4F07C06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435975" cy="43603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En ocasiones diferentes cohortes de nacimiento pueden tener diferentes niveles de exposición a factores de riesgo</a:t>
            </a:r>
          </a:p>
          <a:p>
            <a:pPr algn="just">
              <a:lnSpc>
                <a:spcPct val="100000"/>
              </a:lnSpc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En estos casos un modelo que solamente considere efectos relacionados con la edad y el período puede no ser adecuado</a:t>
            </a:r>
          </a:p>
          <a:p>
            <a:pPr algn="just">
              <a:lnSpc>
                <a:spcPct val="100000"/>
              </a:lnSpc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alt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modelos Edad-Periodo-Cohorte (APC </a:t>
            </a:r>
            <a:r>
              <a:rPr lang="es-ES" altLang="es-E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es-ES" alt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permiten separar los diferentes componentes de la tendencia temporal, cuantificando los fenómenos asociados:</a:t>
            </a:r>
          </a:p>
          <a:p>
            <a:pPr lvl="1" algn="just">
              <a:lnSpc>
                <a:spcPct val="100000"/>
              </a:lnSpc>
              <a:buFontTx/>
              <a:buChar char="•"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A las cohortes de nacimiento</a:t>
            </a:r>
          </a:p>
          <a:p>
            <a:pPr lvl="1" algn="just">
              <a:lnSpc>
                <a:spcPct val="100000"/>
              </a:lnSpc>
              <a:buFontTx/>
              <a:buChar char="•"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Al año de diagnóstico/defunción</a:t>
            </a:r>
          </a:p>
          <a:p>
            <a:pPr lvl="1" algn="just">
              <a:lnSpc>
                <a:spcPct val="100000"/>
              </a:lnSpc>
              <a:buFontTx/>
              <a:buChar char="•"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A la edad. </a:t>
            </a:r>
          </a:p>
          <a:p>
            <a:pPr algn="just"/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ca-ES" altLang="es-ES" sz="2000" dirty="0"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endParaRPr lang="ca-ES" altLang="es-ES" sz="2000" dirty="0"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endParaRPr lang="ca-ES" altLang="es-ES" sz="2000" dirty="0"/>
          </a:p>
          <a:p>
            <a:pPr>
              <a:buFontTx/>
              <a:buNone/>
            </a:pPr>
            <a:r>
              <a:rPr lang="ca-ES" altLang="es-ES" sz="2000" dirty="0"/>
              <a:t>		</a:t>
            </a:r>
            <a:endParaRPr lang="es-ES" altLang="es-ES" sz="2000" dirty="0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D1BED7F-62AF-A48F-34AE-623E7D7A6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9F3FF6EC-DA73-6754-BC71-05941727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003F413C-0CD3-7C6B-96A8-B1120895B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2F12F066-4901-490A-BE72-BACB6E8C0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61EE29E7-D47C-55D7-7F33-D5F46061C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3672" name="Rectangle 8">
            <a:extLst>
              <a:ext uri="{FF2B5EF4-FFF2-40B4-BE49-F238E27FC236}">
                <a16:creationId xmlns:a16="http://schemas.microsoft.com/office/drawing/2014/main" id="{3FC5933E-AAF2-6F1A-11FF-120BC7332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3673" name="Rectangle 9">
            <a:extLst>
              <a:ext uri="{FF2B5EF4-FFF2-40B4-BE49-F238E27FC236}">
                <a16:creationId xmlns:a16="http://schemas.microsoft.com/office/drawing/2014/main" id="{9CAFC5CC-03B9-DA74-17D0-14351BF3C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3676" name="Rectangle 12">
            <a:extLst>
              <a:ext uri="{FF2B5EF4-FFF2-40B4-BE49-F238E27FC236}">
                <a16:creationId xmlns:a16="http://schemas.microsoft.com/office/drawing/2014/main" id="{EEEB3956-96B6-9C27-942E-76C998121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F5EB3F77-3ADE-BF2B-5425-31C316293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05A193-7113-9B14-ECC9-8F3AF5B0D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MODELOS EDAD-PERIODO-COHORTE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D062DD35-EB56-343B-63AB-2E88D195D8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algn="just"/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Si en el </a:t>
            </a:r>
            <a:r>
              <a:rPr lang="es-ES" alt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de regresión de Poisson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venia definido per la ecuación:</a:t>
            </a:r>
          </a:p>
          <a:p>
            <a:pPr algn="just"/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alt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modelos Edad-Periodo-Cohorte (APC Modelos) 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vienen definidos por la ecuación:</a:t>
            </a:r>
          </a:p>
          <a:p>
            <a:pPr algn="just">
              <a:buFontTx/>
              <a:buNone/>
            </a:pPr>
            <a:endParaRPr lang="ca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ca-ES" altLang="es-ES" sz="2000" dirty="0"/>
          </a:p>
          <a:p>
            <a:pPr>
              <a:buFontTx/>
              <a:buNone/>
            </a:pPr>
            <a:r>
              <a:rPr lang="ca-ES" altLang="es-ES" sz="2000" dirty="0"/>
              <a:t>		</a:t>
            </a:r>
            <a:endParaRPr lang="es-ES" alt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285" name="Object 13">
                <a:extLst>
                  <a:ext uri="{FF2B5EF4-FFF2-40B4-BE49-F238E27FC236}">
                    <a16:creationId xmlns:a16="http://schemas.microsoft.com/office/drawing/2014/main" id="{95F8242F-6D6C-6F42-D5FD-E75ADD917DD2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116013" y="2302406"/>
                <a:ext cx="7199312" cy="471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𝐶𝑎𝑠𝑜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ñ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𝐸𝑑𝑎𝑑</m:t>
                          </m:r>
                        </m:e>
                        <m:sub>
                          <m:r>
                            <a:rPr lang="es-E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𝑃𝑜𝑏𝑙𝑎𝑐𝑖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2285" name="Object 13">
                <a:extLst>
                  <a:ext uri="{FF2B5EF4-FFF2-40B4-BE49-F238E27FC236}">
                    <a16:creationId xmlns:a16="http://schemas.microsoft.com/office/drawing/2014/main" id="{95F8242F-6D6C-6F42-D5FD-E75ADD917DD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116013" y="2302406"/>
                <a:ext cx="7199312" cy="471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275" name="Rectangle 3">
            <a:extLst>
              <a:ext uri="{FF2B5EF4-FFF2-40B4-BE49-F238E27FC236}">
                <a16:creationId xmlns:a16="http://schemas.microsoft.com/office/drawing/2014/main" id="{6391839E-CE80-4BC3-62B9-2F0E4CC20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A8C58834-0D25-75C1-AAB3-40B0BCEB8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E4EA6D26-3828-CE8E-33F9-A27953C73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05F34C9E-0DD4-D2F6-9DB6-6632EC06B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769F3570-015B-7CD0-D4FE-9E45CE628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2280" name="Rectangle 8">
            <a:extLst>
              <a:ext uri="{FF2B5EF4-FFF2-40B4-BE49-F238E27FC236}">
                <a16:creationId xmlns:a16="http://schemas.microsoft.com/office/drawing/2014/main" id="{7AC96878-7F55-611F-E1DF-58A4367C3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2281" name="Rectangle 9">
            <a:extLst>
              <a:ext uri="{FF2B5EF4-FFF2-40B4-BE49-F238E27FC236}">
                <a16:creationId xmlns:a16="http://schemas.microsoft.com/office/drawing/2014/main" id="{24AD0EA9-A196-A403-1B38-8A85A929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2284" name="Rectangle 12">
            <a:extLst>
              <a:ext uri="{FF2B5EF4-FFF2-40B4-BE49-F238E27FC236}">
                <a16:creationId xmlns:a16="http://schemas.microsoft.com/office/drawing/2014/main" id="{D43D7EAD-046B-1370-2E04-D55623ED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294" name="Object 22">
                <a:extLst>
                  <a:ext uri="{FF2B5EF4-FFF2-40B4-BE49-F238E27FC236}">
                    <a16:creationId xmlns:a16="http://schemas.microsoft.com/office/drawing/2014/main" id="{12624083-8D1B-5F00-C94F-CA51F83A1A91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094847" y="4222220"/>
                <a:ext cx="7559675" cy="3635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𝐶𝑎𝑠𝑜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𝑃𝑒𝑟𝑖𝑜𝑑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𝐸𝑑𝑎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𝐶𝑜h𝑜𝑟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𝑃𝑜𝑏𝑙𝑎𝑐𝑖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2294" name="Object 22">
                <a:extLst>
                  <a:ext uri="{FF2B5EF4-FFF2-40B4-BE49-F238E27FC236}">
                    <a16:creationId xmlns:a16="http://schemas.microsoft.com/office/drawing/2014/main" id="{12624083-8D1B-5F00-C94F-CA51F83A1A9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094847" y="4222220"/>
                <a:ext cx="7559675" cy="363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13">
            <a:extLst>
              <a:ext uri="{FF2B5EF4-FFF2-40B4-BE49-F238E27FC236}">
                <a16:creationId xmlns:a16="http://schemas.microsoft.com/office/drawing/2014/main" id="{41102889-8C46-B0FE-B8F0-66521D6CF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C24DF2-9439-14E5-9C30-2538F7D14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MODELOS EDAD-PERIODO-COHORTE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C17C683-07FB-BE13-35D5-C9986DFCC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2588" cy="2802467"/>
          </a:xfrm>
        </p:spPr>
        <p:txBody>
          <a:bodyPr>
            <a:normAutofit/>
          </a:bodyPr>
          <a:lstStyle/>
          <a:p>
            <a:pPr algn="just"/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Los modelos edad-periodo-cohorte presentan el problema que se conoce como de “no-identificabilidad” </a:t>
            </a:r>
          </a:p>
          <a:p>
            <a:pPr lvl="1" algn="just">
              <a:buFontTx/>
              <a:buChar char="•"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Generalmente se dispone de información sobre los casos incidentes resumidos en una tabla de dos entradas: el grupo de edad y el período</a:t>
            </a:r>
          </a:p>
          <a:p>
            <a:pPr lvl="1" algn="just">
              <a:buFontTx/>
              <a:buChar char="•"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Con esta información, se puede calcular fácilmente las cohortes de nacimiento:</a:t>
            </a:r>
          </a:p>
          <a:p>
            <a:pPr>
              <a:buFontTx/>
              <a:buNone/>
            </a:pPr>
            <a:r>
              <a:rPr lang="ca-ES" altLang="es-ES" sz="2800" dirty="0">
                <a:latin typeface="Comic Sans MS" panose="030F0702030302020204" pitchFamily="66" charset="0"/>
              </a:rPr>
              <a:t>	</a:t>
            </a:r>
            <a:r>
              <a:rPr lang="ca-ES" altLang="es-ES" sz="2400" dirty="0"/>
              <a:t>	</a:t>
            </a:r>
            <a:endParaRPr lang="es-ES" altLang="es-ES" sz="2400" dirty="0"/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4B466F91-5536-F417-3646-7FBE435DE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B64BD2D7-54E8-D334-4D75-7DF24B024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F748FBEC-D0D1-EA86-B0AC-1F74A5957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5718" name="Rectangle 6">
            <a:extLst>
              <a:ext uri="{FF2B5EF4-FFF2-40B4-BE49-F238E27FC236}">
                <a16:creationId xmlns:a16="http://schemas.microsoft.com/office/drawing/2014/main" id="{BC1CABEA-8266-46E8-D632-B700AEBBF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5719" name="Rectangle 7">
            <a:extLst>
              <a:ext uri="{FF2B5EF4-FFF2-40B4-BE49-F238E27FC236}">
                <a16:creationId xmlns:a16="http://schemas.microsoft.com/office/drawing/2014/main" id="{05470FC5-C0C1-2091-A56D-DD2A16F1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5720" name="Rectangle 8">
            <a:extLst>
              <a:ext uri="{FF2B5EF4-FFF2-40B4-BE49-F238E27FC236}">
                <a16:creationId xmlns:a16="http://schemas.microsoft.com/office/drawing/2014/main" id="{54DDCEE6-CFBE-E8FF-1626-436CA8F44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5721" name="Rectangle 9">
            <a:extLst>
              <a:ext uri="{FF2B5EF4-FFF2-40B4-BE49-F238E27FC236}">
                <a16:creationId xmlns:a16="http://schemas.microsoft.com/office/drawing/2014/main" id="{FF2E3D81-0133-0F95-DF16-19AFAE6EF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5724" name="Rectangle 12">
            <a:extLst>
              <a:ext uri="{FF2B5EF4-FFF2-40B4-BE49-F238E27FC236}">
                <a16:creationId xmlns:a16="http://schemas.microsoft.com/office/drawing/2014/main" id="{E5D49B57-2D16-F8AD-BCDB-C842E30CA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15725" name="Picture 13">
            <a:extLst>
              <a:ext uri="{FF2B5EF4-FFF2-40B4-BE49-F238E27FC236}">
                <a16:creationId xmlns:a16="http://schemas.microsoft.com/office/drawing/2014/main" id="{7E7255D1-F0BB-E6DD-6B2B-AE9C9E670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221163"/>
            <a:ext cx="30384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13">
            <a:extLst>
              <a:ext uri="{FF2B5EF4-FFF2-40B4-BE49-F238E27FC236}">
                <a16:creationId xmlns:a16="http://schemas.microsoft.com/office/drawing/2014/main" id="{4465D18B-2440-796D-B821-7F2741E07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B2A5CD-4A9D-210E-0C5F-2ED9FF4AC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MODELOS EDAD-PERIODO-COHORTE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39C8573C-0BBE-15C3-A5C8-57AF901B4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2588" cy="1541463"/>
          </a:xfrm>
        </p:spPr>
        <p:txBody>
          <a:bodyPr>
            <a:noAutofit/>
          </a:bodyPr>
          <a:lstStyle/>
          <a:p>
            <a:pPr algn="just"/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Problema de la “no-identificabilidad” </a:t>
            </a:r>
          </a:p>
          <a:p>
            <a:pPr algn="just"/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Tx/>
              <a:buChar char="•"/>
            </a:pPr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Tx/>
              <a:buChar char="•"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La fórmula para la construcción de les cohortes de nacimiento muestra una dependencia lineal exacta entre los tres factores. </a:t>
            </a:r>
          </a:p>
          <a:p>
            <a:pPr lvl="1" algn="just">
              <a:buFontTx/>
              <a:buChar char="•"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Por eso, para estimar los parámetros del modelo se tienen que añadir una serie de restricciones adicionales	</a:t>
            </a:r>
            <a:r>
              <a:rPr lang="ca-ES" altLang="es-ES" sz="2000" dirty="0"/>
              <a:t>	</a:t>
            </a:r>
            <a:endParaRPr lang="es-ES" altLang="es-ES" sz="2000" dirty="0"/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EAE0BE33-A6C2-57C3-27F3-F55F2CA9A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8420" name="Rectangle 4">
            <a:extLst>
              <a:ext uri="{FF2B5EF4-FFF2-40B4-BE49-F238E27FC236}">
                <a16:creationId xmlns:a16="http://schemas.microsoft.com/office/drawing/2014/main" id="{28463641-AA49-95B8-9A79-CB73FF0D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8421" name="Rectangle 5">
            <a:extLst>
              <a:ext uri="{FF2B5EF4-FFF2-40B4-BE49-F238E27FC236}">
                <a16:creationId xmlns:a16="http://schemas.microsoft.com/office/drawing/2014/main" id="{D0AF3470-8E9A-6F46-433C-29E5056BE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8422" name="Rectangle 6">
            <a:extLst>
              <a:ext uri="{FF2B5EF4-FFF2-40B4-BE49-F238E27FC236}">
                <a16:creationId xmlns:a16="http://schemas.microsoft.com/office/drawing/2014/main" id="{2D1B857A-0F15-1AAB-B715-442D2B9A9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53347D2A-51EF-D816-6B74-FCA61824F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B3052838-8203-D00F-317A-3F9EE932E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8B0564B5-910F-FB6F-483C-5461FB483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8428" name="Rectangle 12">
            <a:extLst>
              <a:ext uri="{FF2B5EF4-FFF2-40B4-BE49-F238E27FC236}">
                <a16:creationId xmlns:a16="http://schemas.microsoft.com/office/drawing/2014/main" id="{3EAD0E1B-DDC1-A767-7691-CAD55BD6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88429" name="Picture 13">
            <a:extLst>
              <a:ext uri="{FF2B5EF4-FFF2-40B4-BE49-F238E27FC236}">
                <a16:creationId xmlns:a16="http://schemas.microsoft.com/office/drawing/2014/main" id="{A5C8E9AE-66F2-C67E-C99F-EFECF83B9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009773"/>
            <a:ext cx="30384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13">
            <a:extLst>
              <a:ext uri="{FF2B5EF4-FFF2-40B4-BE49-F238E27FC236}">
                <a16:creationId xmlns:a16="http://schemas.microsoft.com/office/drawing/2014/main" id="{6F82E023-335B-CF62-F23D-673D93A55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4C0982-FADA-D6A0-B890-BD98676A4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MODELOS EDAD-PERIODO-COHORTE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969CCD1D-FCB6-DCBB-9309-9D2E6ABEF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15250" cy="4525963"/>
          </a:xfrm>
        </p:spPr>
        <p:txBody>
          <a:bodyPr/>
          <a:lstStyle/>
          <a:p>
            <a:pPr>
              <a:buFontTx/>
              <a:buNone/>
            </a:pPr>
            <a:r>
              <a:rPr lang="ca-ES" altLang="es-ES" sz="2800" dirty="0">
                <a:latin typeface="Comic Sans MS" panose="030F0702030302020204" pitchFamily="66" charset="0"/>
              </a:rPr>
              <a:t>	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Soluciones para este problema:</a:t>
            </a:r>
          </a:p>
          <a:p>
            <a:pPr lvl="1">
              <a:buFontTx/>
              <a:buChar char="•"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Funciones estimables </a:t>
            </a:r>
          </a:p>
          <a:p>
            <a:pPr lvl="2"/>
            <a:r>
              <a:rPr lang="es-ES" alt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Holdford</a:t>
            </a:r>
            <a:endParaRPr lang="es-ES" alt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s-ES" altLang="es-ES" dirty="0">
                <a:latin typeface="Calibri" panose="020F0502020204030204" pitchFamily="34" charset="0"/>
                <a:cs typeface="Calibri" panose="020F0502020204030204" pitchFamily="34" charset="0"/>
              </a:rPr>
              <a:t>Clayton, </a:t>
            </a:r>
            <a:r>
              <a:rPr lang="es-ES" alt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Schifflers</a:t>
            </a:r>
            <a:endParaRPr lang="es-ES" alt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Tx/>
              <a:buChar char="•"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Restricciones extras</a:t>
            </a:r>
          </a:p>
          <a:p>
            <a:pPr lvl="2"/>
            <a:r>
              <a:rPr lang="es-ES" alt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Osmond</a:t>
            </a:r>
            <a:r>
              <a:rPr lang="es-ES" altLang="es-ES" dirty="0">
                <a:latin typeface="Calibri" panose="020F0502020204030204" pitchFamily="34" charset="0"/>
                <a:cs typeface="Calibri" panose="020F0502020204030204" pitchFamily="34" charset="0"/>
              </a:rPr>
              <a:t> i Gardner </a:t>
            </a:r>
          </a:p>
          <a:p>
            <a:pPr lvl="2"/>
            <a:r>
              <a:rPr lang="es-ES" alt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Decarli</a:t>
            </a:r>
            <a:r>
              <a:rPr lang="es-ES" altLang="es-ES" dirty="0">
                <a:latin typeface="Calibri" panose="020F0502020204030204" pitchFamily="34" charset="0"/>
                <a:cs typeface="Calibri" panose="020F0502020204030204" pitchFamily="34" charset="0"/>
              </a:rPr>
              <a:t> i La </a:t>
            </a:r>
            <a:r>
              <a:rPr lang="es-ES" alt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Vecchia</a:t>
            </a:r>
            <a:r>
              <a:rPr lang="es-ES" alt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buFontTx/>
              <a:buChar char="•"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NORDPRED</a:t>
            </a:r>
            <a:r>
              <a:rPr lang="ca-ES" altLang="es-ES" sz="2000" dirty="0"/>
              <a:t>		</a:t>
            </a:r>
            <a:endParaRPr lang="es-ES" altLang="es-ES" sz="2000" dirty="0"/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5B398ADD-A8CE-7388-36BA-526954EDC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6372" name="Rectangle 4">
            <a:extLst>
              <a:ext uri="{FF2B5EF4-FFF2-40B4-BE49-F238E27FC236}">
                <a16:creationId xmlns:a16="http://schemas.microsoft.com/office/drawing/2014/main" id="{7D6AB398-D4AC-EDD8-1E15-41B61816D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6373" name="Rectangle 5">
            <a:extLst>
              <a:ext uri="{FF2B5EF4-FFF2-40B4-BE49-F238E27FC236}">
                <a16:creationId xmlns:a16="http://schemas.microsoft.com/office/drawing/2014/main" id="{48A3CBB0-B757-F633-A69A-3B3F76917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6374" name="Rectangle 6">
            <a:extLst>
              <a:ext uri="{FF2B5EF4-FFF2-40B4-BE49-F238E27FC236}">
                <a16:creationId xmlns:a16="http://schemas.microsoft.com/office/drawing/2014/main" id="{56070735-2274-DFE0-550A-B1FE17222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6375" name="Rectangle 7">
            <a:extLst>
              <a:ext uri="{FF2B5EF4-FFF2-40B4-BE49-F238E27FC236}">
                <a16:creationId xmlns:a16="http://schemas.microsoft.com/office/drawing/2014/main" id="{C3D22F84-CFFA-AD62-3DF2-E7016BCC5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6376" name="Rectangle 8">
            <a:extLst>
              <a:ext uri="{FF2B5EF4-FFF2-40B4-BE49-F238E27FC236}">
                <a16:creationId xmlns:a16="http://schemas.microsoft.com/office/drawing/2014/main" id="{64850177-3F50-D157-EA8F-3BA6D5CA8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6377" name="Rectangle 9">
            <a:extLst>
              <a:ext uri="{FF2B5EF4-FFF2-40B4-BE49-F238E27FC236}">
                <a16:creationId xmlns:a16="http://schemas.microsoft.com/office/drawing/2014/main" id="{7ADFDC09-405E-C103-AE24-934053D8F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86380" name="Rectangle 12">
            <a:extLst>
              <a:ext uri="{FF2B5EF4-FFF2-40B4-BE49-F238E27FC236}">
                <a16:creationId xmlns:a16="http://schemas.microsoft.com/office/drawing/2014/main" id="{B9B5AC68-AF67-A905-5B69-3CA811A0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DE406C33-58BD-2661-5007-174386E83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F8AC5-28B6-26C6-FEB6-7C5D8D724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MODELOS EDAD-PERIODO-COHORTE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>
            <a:extLst>
              <a:ext uri="{FF2B5EF4-FFF2-40B4-BE49-F238E27FC236}">
                <a16:creationId xmlns:a16="http://schemas.microsoft.com/office/drawing/2014/main" id="{D68250CF-7471-3478-E2B2-1BB158742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B7156ABA-F789-37FA-1F2B-DE56E6C70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2B583825-E048-C381-D211-4974B16B2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F4CCC3C7-835B-7654-C2A9-CDB57EB1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57B7DDFD-80FB-8A61-B87C-89E342F3F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7768" name="Rectangle 8">
            <a:extLst>
              <a:ext uri="{FF2B5EF4-FFF2-40B4-BE49-F238E27FC236}">
                <a16:creationId xmlns:a16="http://schemas.microsoft.com/office/drawing/2014/main" id="{DD0CC076-424E-7D14-3A83-D9850A01E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7769" name="Rectangle 9">
            <a:extLst>
              <a:ext uri="{FF2B5EF4-FFF2-40B4-BE49-F238E27FC236}">
                <a16:creationId xmlns:a16="http://schemas.microsoft.com/office/drawing/2014/main" id="{68DFBCC7-0AD4-6A72-539A-24646BF4E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7772" name="Rectangle 12">
            <a:extLst>
              <a:ext uri="{FF2B5EF4-FFF2-40B4-BE49-F238E27FC236}">
                <a16:creationId xmlns:a16="http://schemas.microsoft.com/office/drawing/2014/main" id="{8E068EF3-D9B7-7101-C76D-5C239859E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17774" name="Picture 14">
            <a:extLst>
              <a:ext uri="{FF2B5EF4-FFF2-40B4-BE49-F238E27FC236}">
                <a16:creationId xmlns:a16="http://schemas.microsoft.com/office/drawing/2014/main" id="{0C747F90-DFA9-496A-6332-77A27F799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08275"/>
            <a:ext cx="88201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13">
            <a:extLst>
              <a:ext uri="{FF2B5EF4-FFF2-40B4-BE49-F238E27FC236}">
                <a16:creationId xmlns:a16="http://schemas.microsoft.com/office/drawing/2014/main" id="{799E2A23-0E3F-EA2D-E146-64F0FA8B4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7CD71-8D65-8E79-D235-8A75C52C4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MODELOS EDAD-PERIODO-COHORTE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733" y="1205155"/>
            <a:ext cx="8915400" cy="2771970"/>
          </a:xfrm>
        </p:spPr>
        <p:txBody>
          <a:bodyPr>
            <a:noAutofit/>
          </a:bodyPr>
          <a:lstStyle/>
          <a:p>
            <a:pPr marL="457200" lvl="1" indent="0" algn="just" eaLnBrk="1" hangingPunct="1">
              <a:spcBef>
                <a:spcPts val="1200"/>
              </a:spcBef>
              <a:buNone/>
            </a:pPr>
            <a:r>
              <a:rPr lang="es-ES" sz="1800" dirty="0"/>
              <a:t>En relación a la cobertura de los registros nos podemos encontrar con dos situaciones posibles:</a:t>
            </a:r>
          </a:p>
          <a:p>
            <a:pPr lvl="1">
              <a:spcBef>
                <a:spcPts val="1200"/>
              </a:spcBef>
            </a:pPr>
            <a:r>
              <a:rPr lang="es-ES" sz="1800" dirty="0"/>
              <a:t>Tener la incidencia de todo el territorio completo (N)</a:t>
            </a:r>
          </a:p>
          <a:p>
            <a:pPr lvl="1">
              <a:spcBef>
                <a:spcPts val="1200"/>
              </a:spcBef>
            </a:pPr>
            <a:r>
              <a:rPr lang="es-ES" sz="1800" dirty="0"/>
              <a:t>Tener solo la incidencia de una parte (R) del territorio (N)</a:t>
            </a:r>
          </a:p>
          <a:p>
            <a:pPr lvl="2" algn="just" eaLnBrk="1" hangingPunct="1">
              <a:spcBef>
                <a:spcPts val="1200"/>
              </a:spcBef>
            </a:pPr>
            <a:r>
              <a:rPr lang="es-ES" altLang="es-ES" sz="1800" dirty="0"/>
              <a:t>Asumir que la incidencia del territorio cubierto </a:t>
            </a:r>
            <a:r>
              <a:rPr lang="es-ES" sz="1800" dirty="0"/>
              <a:t>(R)</a:t>
            </a:r>
            <a:r>
              <a:rPr lang="es-ES" altLang="es-ES" sz="1800" dirty="0"/>
              <a:t> por los registros sea la misma que la del conjunto de todo el territorio </a:t>
            </a:r>
            <a:r>
              <a:rPr lang="es-ES" sz="1800" dirty="0"/>
              <a:t>(N)</a:t>
            </a:r>
          </a:p>
          <a:p>
            <a:pPr lvl="2" algn="just" eaLnBrk="1" hangingPunct="1">
              <a:spcBef>
                <a:spcPts val="1200"/>
              </a:spcBef>
            </a:pPr>
            <a:r>
              <a:rPr lang="es-ES" altLang="es-ES" sz="1800" dirty="0"/>
              <a:t>Corregir la incidencia del territorio cubierto per los registros </a:t>
            </a:r>
            <a:r>
              <a:rPr lang="es-ES" sz="1800" dirty="0"/>
              <a:t>(R)</a:t>
            </a:r>
            <a:r>
              <a:rPr lang="es-ES" altLang="es-ES" sz="1800" dirty="0"/>
              <a:t> a partir de indicadores disponibles para todo el territorio </a:t>
            </a:r>
            <a:r>
              <a:rPr lang="es-ES" sz="1800" dirty="0"/>
              <a:t>(N)</a:t>
            </a:r>
            <a:r>
              <a:rPr lang="es-ES" altLang="es-ES" sz="1800" dirty="0"/>
              <a:t> (</a:t>
            </a:r>
            <a:r>
              <a:rPr lang="es-ES" altLang="es-ES" sz="1800" dirty="0" err="1"/>
              <a:t>Ej</a:t>
            </a:r>
            <a:r>
              <a:rPr lang="es-ES" altLang="es-ES" sz="1800" dirty="0"/>
              <a:t> mortalidad) (</a:t>
            </a:r>
            <a:r>
              <a:rPr lang="es-ES" altLang="es-ES" sz="1800" b="1" dirty="0"/>
              <a:t>Métodos IMR )</a:t>
            </a:r>
            <a:endParaRPr lang="es-ES" altLang="es-ES" sz="1800" dirty="0"/>
          </a:p>
          <a:p>
            <a:pPr lvl="1">
              <a:spcBef>
                <a:spcPts val="1200"/>
              </a:spcBef>
            </a:pPr>
            <a:endParaRPr lang="es-ES" sz="1800" dirty="0"/>
          </a:p>
          <a:p>
            <a:pPr marL="457200" lvl="1" indent="0" eaLnBrk="1" hangingPunct="1">
              <a:spcBef>
                <a:spcPts val="1200"/>
              </a:spcBef>
              <a:buNone/>
            </a:pPr>
            <a:endParaRPr lang="es-ES" altLang="ca-ES" sz="18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2CB3BFC1-5D21-718A-AA90-610A6B5D6248}"/>
              </a:ext>
            </a:extLst>
          </p:cNvPr>
          <p:cNvSpPr/>
          <p:nvPr/>
        </p:nvSpPr>
        <p:spPr>
          <a:xfrm>
            <a:off x="3022592" y="4469062"/>
            <a:ext cx="3042778" cy="1737019"/>
          </a:xfrm>
          <a:custGeom>
            <a:avLst/>
            <a:gdLst>
              <a:gd name="connsiteX0" fmla="*/ 491067 w 3042778"/>
              <a:gd name="connsiteY0" fmla="*/ 52146 h 1737019"/>
              <a:gd name="connsiteX1" fmla="*/ 491067 w 3042778"/>
              <a:gd name="connsiteY1" fmla="*/ 52146 h 1737019"/>
              <a:gd name="connsiteX2" fmla="*/ 169333 w 3042778"/>
              <a:gd name="connsiteY2" fmla="*/ 187613 h 1737019"/>
              <a:gd name="connsiteX3" fmla="*/ 127000 w 3042778"/>
              <a:gd name="connsiteY3" fmla="*/ 238413 h 1737019"/>
              <a:gd name="connsiteX4" fmla="*/ 118533 w 3042778"/>
              <a:gd name="connsiteY4" fmla="*/ 289213 h 1737019"/>
              <a:gd name="connsiteX5" fmla="*/ 237067 w 3042778"/>
              <a:gd name="connsiteY5" fmla="*/ 407746 h 1737019"/>
              <a:gd name="connsiteX6" fmla="*/ 270933 w 3042778"/>
              <a:gd name="connsiteY6" fmla="*/ 467013 h 1737019"/>
              <a:gd name="connsiteX7" fmla="*/ 228600 w 3042778"/>
              <a:gd name="connsiteY7" fmla="*/ 585546 h 1737019"/>
              <a:gd name="connsiteX8" fmla="*/ 0 w 3042778"/>
              <a:gd name="connsiteY8" fmla="*/ 771813 h 1737019"/>
              <a:gd name="connsiteX9" fmla="*/ 431800 w 3042778"/>
              <a:gd name="connsiteY9" fmla="*/ 949613 h 1737019"/>
              <a:gd name="connsiteX10" fmla="*/ 457200 w 3042778"/>
              <a:gd name="connsiteY10" fmla="*/ 1000413 h 1737019"/>
              <a:gd name="connsiteX11" fmla="*/ 465667 w 3042778"/>
              <a:gd name="connsiteY11" fmla="*/ 1059679 h 1737019"/>
              <a:gd name="connsiteX12" fmla="*/ 423333 w 3042778"/>
              <a:gd name="connsiteY12" fmla="*/ 1135879 h 1737019"/>
              <a:gd name="connsiteX13" fmla="*/ 491067 w 3042778"/>
              <a:gd name="connsiteY13" fmla="*/ 1195146 h 1737019"/>
              <a:gd name="connsiteX14" fmla="*/ 694267 w 3042778"/>
              <a:gd name="connsiteY14" fmla="*/ 1339079 h 1737019"/>
              <a:gd name="connsiteX15" fmla="*/ 719667 w 3042778"/>
              <a:gd name="connsiteY15" fmla="*/ 1415279 h 1737019"/>
              <a:gd name="connsiteX16" fmla="*/ 762000 w 3042778"/>
              <a:gd name="connsiteY16" fmla="*/ 1432213 h 1737019"/>
              <a:gd name="connsiteX17" fmla="*/ 1236133 w 3042778"/>
              <a:gd name="connsiteY17" fmla="*/ 1466079 h 1737019"/>
              <a:gd name="connsiteX18" fmla="*/ 1312333 w 3042778"/>
              <a:gd name="connsiteY18" fmla="*/ 1610013 h 1737019"/>
              <a:gd name="connsiteX19" fmla="*/ 1371600 w 3042778"/>
              <a:gd name="connsiteY19" fmla="*/ 1660813 h 1737019"/>
              <a:gd name="connsiteX20" fmla="*/ 1667933 w 3042778"/>
              <a:gd name="connsiteY20" fmla="*/ 1711613 h 1737019"/>
              <a:gd name="connsiteX21" fmla="*/ 1752600 w 3042778"/>
              <a:gd name="connsiteY21" fmla="*/ 1720079 h 1737019"/>
              <a:gd name="connsiteX22" fmla="*/ 1786467 w 3042778"/>
              <a:gd name="connsiteY22" fmla="*/ 1737013 h 1737019"/>
              <a:gd name="connsiteX23" fmla="*/ 2091267 w 3042778"/>
              <a:gd name="connsiteY23" fmla="*/ 1711613 h 1737019"/>
              <a:gd name="connsiteX24" fmla="*/ 2370667 w 3042778"/>
              <a:gd name="connsiteY24" fmla="*/ 1508413 h 1737019"/>
              <a:gd name="connsiteX25" fmla="*/ 2531533 w 3042778"/>
              <a:gd name="connsiteY25" fmla="*/ 1144346 h 1737019"/>
              <a:gd name="connsiteX26" fmla="*/ 2785533 w 3042778"/>
              <a:gd name="connsiteY26" fmla="*/ 1068146 h 1737019"/>
              <a:gd name="connsiteX27" fmla="*/ 2810933 w 3042778"/>
              <a:gd name="connsiteY27" fmla="*/ 1017346 h 1737019"/>
              <a:gd name="connsiteX28" fmla="*/ 2836333 w 3042778"/>
              <a:gd name="connsiteY28" fmla="*/ 915746 h 1737019"/>
              <a:gd name="connsiteX29" fmla="*/ 3031067 w 3042778"/>
              <a:gd name="connsiteY29" fmla="*/ 704079 h 1737019"/>
              <a:gd name="connsiteX30" fmla="*/ 3039533 w 3042778"/>
              <a:gd name="connsiteY30" fmla="*/ 670213 h 1737019"/>
              <a:gd name="connsiteX31" fmla="*/ 2667000 w 3042778"/>
              <a:gd name="connsiteY31" fmla="*/ 610946 h 1737019"/>
              <a:gd name="connsiteX32" fmla="*/ 2641600 w 3042778"/>
              <a:gd name="connsiteY32" fmla="*/ 424679 h 1737019"/>
              <a:gd name="connsiteX33" fmla="*/ 2548467 w 3042778"/>
              <a:gd name="connsiteY33" fmla="*/ 399279 h 1737019"/>
              <a:gd name="connsiteX34" fmla="*/ 2302933 w 3042778"/>
              <a:gd name="connsiteY34" fmla="*/ 424679 h 1737019"/>
              <a:gd name="connsiteX35" fmla="*/ 2116667 w 3042778"/>
              <a:gd name="connsiteY35" fmla="*/ 467013 h 1737019"/>
              <a:gd name="connsiteX36" fmla="*/ 2082800 w 3042778"/>
              <a:gd name="connsiteY36" fmla="*/ 450079 h 1737019"/>
              <a:gd name="connsiteX37" fmla="*/ 2057400 w 3042778"/>
              <a:gd name="connsiteY37" fmla="*/ 323079 h 1737019"/>
              <a:gd name="connsiteX38" fmla="*/ 2040467 w 3042778"/>
              <a:gd name="connsiteY38" fmla="*/ 213013 h 1737019"/>
              <a:gd name="connsiteX39" fmla="*/ 1769533 w 3042778"/>
              <a:gd name="connsiteY39" fmla="*/ 229946 h 1737019"/>
              <a:gd name="connsiteX40" fmla="*/ 1566333 w 3042778"/>
              <a:gd name="connsiteY40" fmla="*/ 128346 h 1737019"/>
              <a:gd name="connsiteX41" fmla="*/ 1481667 w 3042778"/>
              <a:gd name="connsiteY41" fmla="*/ 86013 h 1737019"/>
              <a:gd name="connsiteX42" fmla="*/ 1346200 w 3042778"/>
              <a:gd name="connsiteY42" fmla="*/ 18279 h 1737019"/>
              <a:gd name="connsiteX43" fmla="*/ 872067 w 3042778"/>
              <a:gd name="connsiteY43" fmla="*/ 9813 h 1737019"/>
              <a:gd name="connsiteX44" fmla="*/ 567267 w 3042778"/>
              <a:gd name="connsiteY44" fmla="*/ 18279 h 1737019"/>
              <a:gd name="connsiteX45" fmla="*/ 508000 w 3042778"/>
              <a:gd name="connsiteY45" fmla="*/ 43679 h 1737019"/>
              <a:gd name="connsiteX46" fmla="*/ 491067 w 3042778"/>
              <a:gd name="connsiteY46" fmla="*/ 52146 h 173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042778" h="1737019">
                <a:moveTo>
                  <a:pt x="491067" y="52146"/>
                </a:moveTo>
                <a:lnTo>
                  <a:pt x="491067" y="52146"/>
                </a:lnTo>
                <a:cubicBezTo>
                  <a:pt x="288929" y="109899"/>
                  <a:pt x="287531" y="77294"/>
                  <a:pt x="169333" y="187613"/>
                </a:cubicBezTo>
                <a:cubicBezTo>
                  <a:pt x="153219" y="202653"/>
                  <a:pt x="141111" y="221480"/>
                  <a:pt x="127000" y="238413"/>
                </a:cubicBezTo>
                <a:cubicBezTo>
                  <a:pt x="124178" y="255346"/>
                  <a:pt x="109177" y="274820"/>
                  <a:pt x="118533" y="289213"/>
                </a:cubicBezTo>
                <a:cubicBezTo>
                  <a:pt x="148986" y="336063"/>
                  <a:pt x="200703" y="365321"/>
                  <a:pt x="237067" y="407746"/>
                </a:cubicBezTo>
                <a:cubicBezTo>
                  <a:pt x="251875" y="425022"/>
                  <a:pt x="259644" y="447257"/>
                  <a:pt x="270933" y="467013"/>
                </a:cubicBezTo>
                <a:cubicBezTo>
                  <a:pt x="256822" y="506524"/>
                  <a:pt x="252369" y="550973"/>
                  <a:pt x="228600" y="585546"/>
                </a:cubicBezTo>
                <a:cubicBezTo>
                  <a:pt x="125639" y="735307"/>
                  <a:pt x="122642" y="722756"/>
                  <a:pt x="0" y="771813"/>
                </a:cubicBezTo>
                <a:cubicBezTo>
                  <a:pt x="173992" y="826185"/>
                  <a:pt x="291258" y="841012"/>
                  <a:pt x="431800" y="949613"/>
                </a:cubicBezTo>
                <a:cubicBezTo>
                  <a:pt x="446781" y="961189"/>
                  <a:pt x="448733" y="983480"/>
                  <a:pt x="457200" y="1000413"/>
                </a:cubicBezTo>
                <a:cubicBezTo>
                  <a:pt x="460022" y="1020168"/>
                  <a:pt x="468489" y="1039924"/>
                  <a:pt x="465667" y="1059679"/>
                </a:cubicBezTo>
                <a:cubicBezTo>
                  <a:pt x="459324" y="1104083"/>
                  <a:pt x="447220" y="1111993"/>
                  <a:pt x="423333" y="1135879"/>
                </a:cubicBezTo>
                <a:cubicBezTo>
                  <a:pt x="445911" y="1155635"/>
                  <a:pt x="466370" y="1178114"/>
                  <a:pt x="491067" y="1195146"/>
                </a:cubicBezTo>
                <a:cubicBezTo>
                  <a:pt x="701685" y="1340400"/>
                  <a:pt x="622829" y="1243831"/>
                  <a:pt x="694267" y="1339079"/>
                </a:cubicBezTo>
                <a:cubicBezTo>
                  <a:pt x="702734" y="1364479"/>
                  <a:pt x="703919" y="1393626"/>
                  <a:pt x="719667" y="1415279"/>
                </a:cubicBezTo>
                <a:cubicBezTo>
                  <a:pt x="728606" y="1427570"/>
                  <a:pt x="747023" y="1429631"/>
                  <a:pt x="762000" y="1432213"/>
                </a:cubicBezTo>
                <a:cubicBezTo>
                  <a:pt x="956491" y="1465746"/>
                  <a:pt x="1027179" y="1459550"/>
                  <a:pt x="1236133" y="1466079"/>
                </a:cubicBezTo>
                <a:cubicBezTo>
                  <a:pt x="1261533" y="1514057"/>
                  <a:pt x="1281332" y="1565449"/>
                  <a:pt x="1312333" y="1610013"/>
                </a:cubicBezTo>
                <a:cubicBezTo>
                  <a:pt x="1327192" y="1631373"/>
                  <a:pt x="1351282" y="1644559"/>
                  <a:pt x="1371600" y="1660813"/>
                </a:cubicBezTo>
                <a:cubicBezTo>
                  <a:pt x="1452651" y="1725653"/>
                  <a:pt x="1566480" y="1699535"/>
                  <a:pt x="1667933" y="1711613"/>
                </a:cubicBezTo>
                <a:cubicBezTo>
                  <a:pt x="1696097" y="1714966"/>
                  <a:pt x="1724378" y="1717257"/>
                  <a:pt x="1752600" y="1720079"/>
                </a:cubicBezTo>
                <a:cubicBezTo>
                  <a:pt x="1763889" y="1725724"/>
                  <a:pt x="1773849" y="1737328"/>
                  <a:pt x="1786467" y="1737013"/>
                </a:cubicBezTo>
                <a:cubicBezTo>
                  <a:pt x="1888387" y="1734465"/>
                  <a:pt x="1992907" y="1738438"/>
                  <a:pt x="2091267" y="1711613"/>
                </a:cubicBezTo>
                <a:cubicBezTo>
                  <a:pt x="2170336" y="1690049"/>
                  <a:pt x="2307200" y="1562813"/>
                  <a:pt x="2370667" y="1508413"/>
                </a:cubicBezTo>
                <a:cubicBezTo>
                  <a:pt x="2395004" y="1370503"/>
                  <a:pt x="2398893" y="1245268"/>
                  <a:pt x="2531533" y="1144346"/>
                </a:cubicBezTo>
                <a:cubicBezTo>
                  <a:pt x="2601880" y="1090821"/>
                  <a:pt x="2700866" y="1093546"/>
                  <a:pt x="2785533" y="1068146"/>
                </a:cubicBezTo>
                <a:cubicBezTo>
                  <a:pt x="2802978" y="1041979"/>
                  <a:pt x="2803143" y="1046560"/>
                  <a:pt x="2810933" y="1017346"/>
                </a:cubicBezTo>
                <a:cubicBezTo>
                  <a:pt x="2819928" y="983616"/>
                  <a:pt x="2819848" y="946518"/>
                  <a:pt x="2836333" y="915746"/>
                </a:cubicBezTo>
                <a:cubicBezTo>
                  <a:pt x="2898077" y="800490"/>
                  <a:pt x="2939673" y="778856"/>
                  <a:pt x="3031067" y="704079"/>
                </a:cubicBezTo>
                <a:cubicBezTo>
                  <a:pt x="3033889" y="692790"/>
                  <a:pt x="3049400" y="676380"/>
                  <a:pt x="3039533" y="670213"/>
                </a:cubicBezTo>
                <a:cubicBezTo>
                  <a:pt x="2923565" y="597734"/>
                  <a:pt x="2796766" y="615752"/>
                  <a:pt x="2667000" y="610946"/>
                </a:cubicBezTo>
                <a:cubicBezTo>
                  <a:pt x="2658533" y="548857"/>
                  <a:pt x="2672218" y="479353"/>
                  <a:pt x="2641600" y="424679"/>
                </a:cubicBezTo>
                <a:cubicBezTo>
                  <a:pt x="2625878" y="396603"/>
                  <a:pt x="2580645" y="399279"/>
                  <a:pt x="2548467" y="399279"/>
                </a:cubicBezTo>
                <a:cubicBezTo>
                  <a:pt x="2466186" y="399279"/>
                  <a:pt x="2384778" y="416212"/>
                  <a:pt x="2302933" y="424679"/>
                </a:cubicBezTo>
                <a:cubicBezTo>
                  <a:pt x="2240844" y="438790"/>
                  <a:pt x="2179919" y="459715"/>
                  <a:pt x="2116667" y="467013"/>
                </a:cubicBezTo>
                <a:cubicBezTo>
                  <a:pt x="2104129" y="468460"/>
                  <a:pt x="2087606" y="461750"/>
                  <a:pt x="2082800" y="450079"/>
                </a:cubicBezTo>
                <a:cubicBezTo>
                  <a:pt x="2066362" y="410159"/>
                  <a:pt x="2064989" y="365578"/>
                  <a:pt x="2057400" y="323079"/>
                </a:cubicBezTo>
                <a:cubicBezTo>
                  <a:pt x="2050875" y="286537"/>
                  <a:pt x="2046111" y="249702"/>
                  <a:pt x="2040467" y="213013"/>
                </a:cubicBezTo>
                <a:cubicBezTo>
                  <a:pt x="1950156" y="218657"/>
                  <a:pt x="1859989" y="227566"/>
                  <a:pt x="1769533" y="229946"/>
                </a:cubicBezTo>
                <a:cubicBezTo>
                  <a:pt x="1690000" y="232039"/>
                  <a:pt x="1629371" y="159865"/>
                  <a:pt x="1566333" y="128346"/>
                </a:cubicBezTo>
                <a:lnTo>
                  <a:pt x="1481667" y="86013"/>
                </a:lnTo>
                <a:cubicBezTo>
                  <a:pt x="1447424" y="34650"/>
                  <a:pt x="1449726" y="27153"/>
                  <a:pt x="1346200" y="18279"/>
                </a:cubicBezTo>
                <a:cubicBezTo>
                  <a:pt x="1188708" y="4780"/>
                  <a:pt x="1030111" y="12635"/>
                  <a:pt x="872067" y="9813"/>
                </a:cubicBezTo>
                <a:cubicBezTo>
                  <a:pt x="726653" y="-4729"/>
                  <a:pt x="783291" y="-4068"/>
                  <a:pt x="567267" y="18279"/>
                </a:cubicBezTo>
                <a:cubicBezTo>
                  <a:pt x="545817" y="20498"/>
                  <a:pt x="527330" y="37236"/>
                  <a:pt x="508000" y="43679"/>
                </a:cubicBezTo>
                <a:cubicBezTo>
                  <a:pt x="494348" y="48230"/>
                  <a:pt x="493889" y="50735"/>
                  <a:pt x="491067" y="5214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4E56258F-44AD-E490-443A-63C5AE04B0B7}"/>
              </a:ext>
            </a:extLst>
          </p:cNvPr>
          <p:cNvSpPr/>
          <p:nvPr/>
        </p:nvSpPr>
        <p:spPr>
          <a:xfrm>
            <a:off x="3505192" y="4460210"/>
            <a:ext cx="1075267" cy="873798"/>
          </a:xfrm>
          <a:custGeom>
            <a:avLst/>
            <a:gdLst>
              <a:gd name="connsiteX0" fmla="*/ 0 w 1075267"/>
              <a:gd name="connsiteY0" fmla="*/ 77931 h 873798"/>
              <a:gd name="connsiteX1" fmla="*/ 0 w 1075267"/>
              <a:gd name="connsiteY1" fmla="*/ 77931 h 873798"/>
              <a:gd name="connsiteX2" fmla="*/ 42333 w 1075267"/>
              <a:gd name="connsiteY2" fmla="*/ 154131 h 873798"/>
              <a:gd name="connsiteX3" fmla="*/ 67733 w 1075267"/>
              <a:gd name="connsiteY3" fmla="*/ 187998 h 873798"/>
              <a:gd name="connsiteX4" fmla="*/ 110067 w 1075267"/>
              <a:gd name="connsiteY4" fmla="*/ 255731 h 873798"/>
              <a:gd name="connsiteX5" fmla="*/ 135467 w 1075267"/>
              <a:gd name="connsiteY5" fmla="*/ 289598 h 873798"/>
              <a:gd name="connsiteX6" fmla="*/ 152400 w 1075267"/>
              <a:gd name="connsiteY6" fmla="*/ 331931 h 873798"/>
              <a:gd name="connsiteX7" fmla="*/ 160867 w 1075267"/>
              <a:gd name="connsiteY7" fmla="*/ 535131 h 873798"/>
              <a:gd name="connsiteX8" fmla="*/ 169333 w 1075267"/>
              <a:gd name="connsiteY8" fmla="*/ 585931 h 873798"/>
              <a:gd name="connsiteX9" fmla="*/ 203200 w 1075267"/>
              <a:gd name="connsiteY9" fmla="*/ 653665 h 873798"/>
              <a:gd name="connsiteX10" fmla="*/ 211667 w 1075267"/>
              <a:gd name="connsiteY10" fmla="*/ 679065 h 873798"/>
              <a:gd name="connsiteX11" fmla="*/ 237067 w 1075267"/>
              <a:gd name="connsiteY11" fmla="*/ 695998 h 873798"/>
              <a:gd name="connsiteX12" fmla="*/ 279400 w 1075267"/>
              <a:gd name="connsiteY12" fmla="*/ 738331 h 873798"/>
              <a:gd name="connsiteX13" fmla="*/ 321733 w 1075267"/>
              <a:gd name="connsiteY13" fmla="*/ 797598 h 873798"/>
              <a:gd name="connsiteX14" fmla="*/ 381000 w 1075267"/>
              <a:gd name="connsiteY14" fmla="*/ 822998 h 873798"/>
              <a:gd name="connsiteX15" fmla="*/ 575733 w 1075267"/>
              <a:gd name="connsiteY15" fmla="*/ 865331 h 873798"/>
              <a:gd name="connsiteX16" fmla="*/ 635000 w 1075267"/>
              <a:gd name="connsiteY16" fmla="*/ 873798 h 873798"/>
              <a:gd name="connsiteX17" fmla="*/ 651933 w 1075267"/>
              <a:gd name="connsiteY17" fmla="*/ 839931 h 873798"/>
              <a:gd name="connsiteX18" fmla="*/ 635000 w 1075267"/>
              <a:gd name="connsiteY18" fmla="*/ 628265 h 873798"/>
              <a:gd name="connsiteX19" fmla="*/ 643467 w 1075267"/>
              <a:gd name="connsiteY19" fmla="*/ 543598 h 873798"/>
              <a:gd name="connsiteX20" fmla="*/ 685800 w 1075267"/>
              <a:gd name="connsiteY20" fmla="*/ 518198 h 873798"/>
              <a:gd name="connsiteX21" fmla="*/ 702733 w 1075267"/>
              <a:gd name="connsiteY21" fmla="*/ 475865 h 873798"/>
              <a:gd name="connsiteX22" fmla="*/ 694267 w 1075267"/>
              <a:gd name="connsiteY22" fmla="*/ 374265 h 873798"/>
              <a:gd name="connsiteX23" fmla="*/ 685800 w 1075267"/>
              <a:gd name="connsiteY23" fmla="*/ 298065 h 873798"/>
              <a:gd name="connsiteX24" fmla="*/ 736600 w 1075267"/>
              <a:gd name="connsiteY24" fmla="*/ 281131 h 873798"/>
              <a:gd name="connsiteX25" fmla="*/ 787400 w 1075267"/>
              <a:gd name="connsiteY25" fmla="*/ 289598 h 873798"/>
              <a:gd name="connsiteX26" fmla="*/ 838200 w 1075267"/>
              <a:gd name="connsiteY26" fmla="*/ 340398 h 873798"/>
              <a:gd name="connsiteX27" fmla="*/ 880533 w 1075267"/>
              <a:gd name="connsiteY27" fmla="*/ 357331 h 873798"/>
              <a:gd name="connsiteX28" fmla="*/ 914400 w 1075267"/>
              <a:gd name="connsiteY28" fmla="*/ 348865 h 873798"/>
              <a:gd name="connsiteX29" fmla="*/ 948267 w 1075267"/>
              <a:gd name="connsiteY29" fmla="*/ 289598 h 873798"/>
              <a:gd name="connsiteX30" fmla="*/ 965200 w 1075267"/>
              <a:gd name="connsiteY30" fmla="*/ 247265 h 873798"/>
              <a:gd name="connsiteX31" fmla="*/ 982133 w 1075267"/>
              <a:gd name="connsiteY31" fmla="*/ 213398 h 873798"/>
              <a:gd name="connsiteX32" fmla="*/ 1058333 w 1075267"/>
              <a:gd name="connsiteY32" fmla="*/ 171065 h 873798"/>
              <a:gd name="connsiteX33" fmla="*/ 1075267 w 1075267"/>
              <a:gd name="connsiteY33" fmla="*/ 145665 h 873798"/>
              <a:gd name="connsiteX34" fmla="*/ 1016000 w 1075267"/>
              <a:gd name="connsiteY34" fmla="*/ 94865 h 873798"/>
              <a:gd name="connsiteX35" fmla="*/ 956733 w 1075267"/>
              <a:gd name="connsiteY35" fmla="*/ 44065 h 873798"/>
              <a:gd name="connsiteX36" fmla="*/ 855133 w 1075267"/>
              <a:gd name="connsiteY36" fmla="*/ 18665 h 873798"/>
              <a:gd name="connsiteX37" fmla="*/ 728133 w 1075267"/>
              <a:gd name="connsiteY37" fmla="*/ 18665 h 873798"/>
              <a:gd name="connsiteX38" fmla="*/ 237067 w 1075267"/>
              <a:gd name="connsiteY38" fmla="*/ 27131 h 873798"/>
              <a:gd name="connsiteX39" fmla="*/ 76200 w 1075267"/>
              <a:gd name="connsiteY39" fmla="*/ 35598 h 873798"/>
              <a:gd name="connsiteX40" fmla="*/ 8467 w 1075267"/>
              <a:gd name="connsiteY40" fmla="*/ 77931 h 873798"/>
              <a:gd name="connsiteX41" fmla="*/ 0 w 1075267"/>
              <a:gd name="connsiteY41" fmla="*/ 77931 h 8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75267" h="873798">
                <a:moveTo>
                  <a:pt x="0" y="77931"/>
                </a:moveTo>
                <a:lnTo>
                  <a:pt x="0" y="77931"/>
                </a:lnTo>
                <a:cubicBezTo>
                  <a:pt x="14111" y="103331"/>
                  <a:pt x="27105" y="129385"/>
                  <a:pt x="42333" y="154131"/>
                </a:cubicBezTo>
                <a:cubicBezTo>
                  <a:pt x="49729" y="166149"/>
                  <a:pt x="59905" y="176257"/>
                  <a:pt x="67733" y="187998"/>
                </a:cubicBezTo>
                <a:cubicBezTo>
                  <a:pt x="82502" y="210151"/>
                  <a:pt x="95298" y="233578"/>
                  <a:pt x="110067" y="255731"/>
                </a:cubicBezTo>
                <a:cubicBezTo>
                  <a:pt x="117895" y="267472"/>
                  <a:pt x="128614" y="277263"/>
                  <a:pt x="135467" y="289598"/>
                </a:cubicBezTo>
                <a:cubicBezTo>
                  <a:pt x="142848" y="302883"/>
                  <a:pt x="146756" y="317820"/>
                  <a:pt x="152400" y="331931"/>
                </a:cubicBezTo>
                <a:cubicBezTo>
                  <a:pt x="155222" y="399664"/>
                  <a:pt x="156358" y="467489"/>
                  <a:pt x="160867" y="535131"/>
                </a:cubicBezTo>
                <a:cubicBezTo>
                  <a:pt x="162009" y="552260"/>
                  <a:pt x="163559" y="569764"/>
                  <a:pt x="169333" y="585931"/>
                </a:cubicBezTo>
                <a:cubicBezTo>
                  <a:pt x="177823" y="609703"/>
                  <a:pt x="195217" y="629718"/>
                  <a:pt x="203200" y="653665"/>
                </a:cubicBezTo>
                <a:cubicBezTo>
                  <a:pt x="206022" y="662132"/>
                  <a:pt x="206092" y="672096"/>
                  <a:pt x="211667" y="679065"/>
                </a:cubicBezTo>
                <a:cubicBezTo>
                  <a:pt x="218024" y="687011"/>
                  <a:pt x="229409" y="689297"/>
                  <a:pt x="237067" y="695998"/>
                </a:cubicBezTo>
                <a:cubicBezTo>
                  <a:pt x="252085" y="709139"/>
                  <a:pt x="266625" y="723000"/>
                  <a:pt x="279400" y="738331"/>
                </a:cubicBezTo>
                <a:cubicBezTo>
                  <a:pt x="294942" y="756982"/>
                  <a:pt x="304566" y="780431"/>
                  <a:pt x="321733" y="797598"/>
                </a:cubicBezTo>
                <a:cubicBezTo>
                  <a:pt x="329808" y="805673"/>
                  <a:pt x="367508" y="819625"/>
                  <a:pt x="381000" y="822998"/>
                </a:cubicBezTo>
                <a:cubicBezTo>
                  <a:pt x="432090" y="835771"/>
                  <a:pt x="520661" y="855612"/>
                  <a:pt x="575733" y="865331"/>
                </a:cubicBezTo>
                <a:cubicBezTo>
                  <a:pt x="595386" y="868799"/>
                  <a:pt x="615244" y="870976"/>
                  <a:pt x="635000" y="873798"/>
                </a:cubicBezTo>
                <a:cubicBezTo>
                  <a:pt x="640644" y="862509"/>
                  <a:pt x="651429" y="852542"/>
                  <a:pt x="651933" y="839931"/>
                </a:cubicBezTo>
                <a:cubicBezTo>
                  <a:pt x="657221" y="707735"/>
                  <a:pt x="655052" y="708470"/>
                  <a:pt x="635000" y="628265"/>
                </a:cubicBezTo>
                <a:cubicBezTo>
                  <a:pt x="637822" y="600043"/>
                  <a:pt x="631581" y="569351"/>
                  <a:pt x="643467" y="543598"/>
                </a:cubicBezTo>
                <a:cubicBezTo>
                  <a:pt x="650363" y="528656"/>
                  <a:pt x="674964" y="530583"/>
                  <a:pt x="685800" y="518198"/>
                </a:cubicBezTo>
                <a:cubicBezTo>
                  <a:pt x="695808" y="506760"/>
                  <a:pt x="697089" y="489976"/>
                  <a:pt x="702733" y="475865"/>
                </a:cubicBezTo>
                <a:cubicBezTo>
                  <a:pt x="699911" y="441998"/>
                  <a:pt x="700932" y="407589"/>
                  <a:pt x="694267" y="374265"/>
                </a:cubicBezTo>
                <a:cubicBezTo>
                  <a:pt x="687637" y="341115"/>
                  <a:pt x="642212" y="347880"/>
                  <a:pt x="685800" y="298065"/>
                </a:cubicBezTo>
                <a:cubicBezTo>
                  <a:pt x="697554" y="284632"/>
                  <a:pt x="719667" y="286776"/>
                  <a:pt x="736600" y="281131"/>
                </a:cubicBezTo>
                <a:cubicBezTo>
                  <a:pt x="753533" y="283953"/>
                  <a:pt x="772572" y="280948"/>
                  <a:pt x="787400" y="289598"/>
                </a:cubicBezTo>
                <a:cubicBezTo>
                  <a:pt x="808085" y="301664"/>
                  <a:pt x="818833" y="326313"/>
                  <a:pt x="838200" y="340398"/>
                </a:cubicBezTo>
                <a:cubicBezTo>
                  <a:pt x="850491" y="349337"/>
                  <a:pt x="866422" y="351687"/>
                  <a:pt x="880533" y="357331"/>
                </a:cubicBezTo>
                <a:cubicBezTo>
                  <a:pt x="891822" y="354509"/>
                  <a:pt x="904931" y="355628"/>
                  <a:pt x="914400" y="348865"/>
                </a:cubicBezTo>
                <a:cubicBezTo>
                  <a:pt x="938892" y="331371"/>
                  <a:pt x="939298" y="313514"/>
                  <a:pt x="948267" y="289598"/>
                </a:cubicBezTo>
                <a:cubicBezTo>
                  <a:pt x="953603" y="275368"/>
                  <a:pt x="959028" y="261153"/>
                  <a:pt x="965200" y="247265"/>
                </a:cubicBezTo>
                <a:cubicBezTo>
                  <a:pt x="970326" y="235731"/>
                  <a:pt x="973208" y="222323"/>
                  <a:pt x="982133" y="213398"/>
                </a:cubicBezTo>
                <a:cubicBezTo>
                  <a:pt x="1011247" y="184284"/>
                  <a:pt x="1026392" y="181711"/>
                  <a:pt x="1058333" y="171065"/>
                </a:cubicBezTo>
                <a:cubicBezTo>
                  <a:pt x="1063978" y="162598"/>
                  <a:pt x="1075267" y="155841"/>
                  <a:pt x="1075267" y="145665"/>
                </a:cubicBezTo>
                <a:cubicBezTo>
                  <a:pt x="1075267" y="121231"/>
                  <a:pt x="1024911" y="101796"/>
                  <a:pt x="1016000" y="94865"/>
                </a:cubicBezTo>
                <a:cubicBezTo>
                  <a:pt x="988022" y="73104"/>
                  <a:pt x="987077" y="57551"/>
                  <a:pt x="956733" y="44065"/>
                </a:cubicBezTo>
                <a:cubicBezTo>
                  <a:pt x="916478" y="26174"/>
                  <a:pt x="897735" y="25765"/>
                  <a:pt x="855133" y="18665"/>
                </a:cubicBezTo>
                <a:cubicBezTo>
                  <a:pt x="793937" y="-22134"/>
                  <a:pt x="864162" y="16320"/>
                  <a:pt x="728133" y="18665"/>
                </a:cubicBezTo>
                <a:lnTo>
                  <a:pt x="237067" y="27131"/>
                </a:lnTo>
                <a:cubicBezTo>
                  <a:pt x="183445" y="29953"/>
                  <a:pt x="128618" y="23950"/>
                  <a:pt x="76200" y="35598"/>
                </a:cubicBezTo>
                <a:cubicBezTo>
                  <a:pt x="50209" y="41374"/>
                  <a:pt x="33725" y="69511"/>
                  <a:pt x="8467" y="77931"/>
                </a:cubicBezTo>
                <a:lnTo>
                  <a:pt x="0" y="77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D937FB9-7C1F-BF55-E9CA-A4268AB09C44}"/>
              </a:ext>
            </a:extLst>
          </p:cNvPr>
          <p:cNvSpPr/>
          <p:nvPr/>
        </p:nvSpPr>
        <p:spPr>
          <a:xfrm>
            <a:off x="4250259" y="5173141"/>
            <a:ext cx="762308" cy="787475"/>
          </a:xfrm>
          <a:custGeom>
            <a:avLst/>
            <a:gdLst>
              <a:gd name="connsiteX0" fmla="*/ 0 w 762308"/>
              <a:gd name="connsiteY0" fmla="*/ 736600 h 787475"/>
              <a:gd name="connsiteX1" fmla="*/ 0 w 762308"/>
              <a:gd name="connsiteY1" fmla="*/ 736600 h 787475"/>
              <a:gd name="connsiteX2" fmla="*/ 33866 w 762308"/>
              <a:gd name="connsiteY2" fmla="*/ 651934 h 787475"/>
              <a:gd name="connsiteX3" fmla="*/ 42333 w 762308"/>
              <a:gd name="connsiteY3" fmla="*/ 626534 h 787475"/>
              <a:gd name="connsiteX4" fmla="*/ 59266 w 762308"/>
              <a:gd name="connsiteY4" fmla="*/ 601134 h 787475"/>
              <a:gd name="connsiteX5" fmla="*/ 67733 w 762308"/>
              <a:gd name="connsiteY5" fmla="*/ 575734 h 787475"/>
              <a:gd name="connsiteX6" fmla="*/ 101600 w 762308"/>
              <a:gd name="connsiteY6" fmla="*/ 524934 h 787475"/>
              <a:gd name="connsiteX7" fmla="*/ 127000 w 762308"/>
              <a:gd name="connsiteY7" fmla="*/ 457200 h 787475"/>
              <a:gd name="connsiteX8" fmla="*/ 143933 w 762308"/>
              <a:gd name="connsiteY8" fmla="*/ 423334 h 787475"/>
              <a:gd name="connsiteX9" fmla="*/ 169333 w 762308"/>
              <a:gd name="connsiteY9" fmla="*/ 355600 h 787475"/>
              <a:gd name="connsiteX10" fmla="*/ 186266 w 762308"/>
              <a:gd name="connsiteY10" fmla="*/ 321734 h 787475"/>
              <a:gd name="connsiteX11" fmla="*/ 220133 w 762308"/>
              <a:gd name="connsiteY11" fmla="*/ 237067 h 787475"/>
              <a:gd name="connsiteX12" fmla="*/ 245533 w 762308"/>
              <a:gd name="connsiteY12" fmla="*/ 203200 h 787475"/>
              <a:gd name="connsiteX13" fmla="*/ 338666 w 762308"/>
              <a:gd name="connsiteY13" fmla="*/ 118534 h 787475"/>
              <a:gd name="connsiteX14" fmla="*/ 372533 w 762308"/>
              <a:gd name="connsiteY14" fmla="*/ 67734 h 787475"/>
              <a:gd name="connsiteX15" fmla="*/ 389466 w 762308"/>
              <a:gd name="connsiteY15" fmla="*/ 50800 h 787475"/>
              <a:gd name="connsiteX16" fmla="*/ 406400 w 762308"/>
              <a:gd name="connsiteY16" fmla="*/ 25400 h 787475"/>
              <a:gd name="connsiteX17" fmla="*/ 457200 w 762308"/>
              <a:gd name="connsiteY17" fmla="*/ 0 h 787475"/>
              <a:gd name="connsiteX18" fmla="*/ 584200 w 762308"/>
              <a:gd name="connsiteY18" fmla="*/ 8467 h 787475"/>
              <a:gd name="connsiteX19" fmla="*/ 592666 w 762308"/>
              <a:gd name="connsiteY19" fmla="*/ 42334 h 787475"/>
              <a:gd name="connsiteX20" fmla="*/ 651933 w 762308"/>
              <a:gd name="connsiteY20" fmla="*/ 93134 h 787475"/>
              <a:gd name="connsiteX21" fmla="*/ 736600 w 762308"/>
              <a:gd name="connsiteY21" fmla="*/ 169334 h 787475"/>
              <a:gd name="connsiteX22" fmla="*/ 677333 w 762308"/>
              <a:gd name="connsiteY22" fmla="*/ 533400 h 787475"/>
              <a:gd name="connsiteX23" fmla="*/ 618066 w 762308"/>
              <a:gd name="connsiteY23" fmla="*/ 541867 h 787475"/>
              <a:gd name="connsiteX24" fmla="*/ 550333 w 762308"/>
              <a:gd name="connsiteY24" fmla="*/ 550334 h 787475"/>
              <a:gd name="connsiteX25" fmla="*/ 541866 w 762308"/>
              <a:gd name="connsiteY25" fmla="*/ 584200 h 787475"/>
              <a:gd name="connsiteX26" fmla="*/ 618066 w 762308"/>
              <a:gd name="connsiteY26" fmla="*/ 694267 h 787475"/>
              <a:gd name="connsiteX27" fmla="*/ 651933 w 762308"/>
              <a:gd name="connsiteY27" fmla="*/ 702734 h 787475"/>
              <a:gd name="connsiteX28" fmla="*/ 677333 w 762308"/>
              <a:gd name="connsiteY28" fmla="*/ 719667 h 787475"/>
              <a:gd name="connsiteX29" fmla="*/ 567266 w 762308"/>
              <a:gd name="connsiteY29" fmla="*/ 778934 h 787475"/>
              <a:gd name="connsiteX30" fmla="*/ 541866 w 762308"/>
              <a:gd name="connsiteY30" fmla="*/ 787400 h 787475"/>
              <a:gd name="connsiteX31" fmla="*/ 389466 w 762308"/>
              <a:gd name="connsiteY31" fmla="*/ 762000 h 787475"/>
              <a:gd name="connsiteX32" fmla="*/ 364066 w 762308"/>
              <a:gd name="connsiteY32" fmla="*/ 736600 h 787475"/>
              <a:gd name="connsiteX33" fmla="*/ 338666 w 762308"/>
              <a:gd name="connsiteY33" fmla="*/ 702734 h 787475"/>
              <a:gd name="connsiteX34" fmla="*/ 321733 w 762308"/>
              <a:gd name="connsiteY34" fmla="*/ 685800 h 787475"/>
              <a:gd name="connsiteX35" fmla="*/ 304800 w 762308"/>
              <a:gd name="connsiteY35" fmla="*/ 651934 h 787475"/>
              <a:gd name="connsiteX36" fmla="*/ 254000 w 762308"/>
              <a:gd name="connsiteY36" fmla="*/ 660400 h 787475"/>
              <a:gd name="connsiteX37" fmla="*/ 237066 w 762308"/>
              <a:gd name="connsiteY37" fmla="*/ 677334 h 787475"/>
              <a:gd name="connsiteX38" fmla="*/ 194733 w 762308"/>
              <a:gd name="connsiteY38" fmla="*/ 702734 h 787475"/>
              <a:gd name="connsiteX39" fmla="*/ 169333 w 762308"/>
              <a:gd name="connsiteY39" fmla="*/ 719667 h 787475"/>
              <a:gd name="connsiteX40" fmla="*/ 127000 w 762308"/>
              <a:gd name="connsiteY40" fmla="*/ 728134 h 787475"/>
              <a:gd name="connsiteX41" fmla="*/ 0 w 762308"/>
              <a:gd name="connsiteY41" fmla="*/ 736600 h 7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2308" h="787475">
                <a:moveTo>
                  <a:pt x="0" y="736600"/>
                </a:moveTo>
                <a:lnTo>
                  <a:pt x="0" y="736600"/>
                </a:lnTo>
                <a:cubicBezTo>
                  <a:pt x="11289" y="708378"/>
                  <a:pt x="22954" y="680304"/>
                  <a:pt x="33866" y="651934"/>
                </a:cubicBezTo>
                <a:cubicBezTo>
                  <a:pt x="37070" y="643604"/>
                  <a:pt x="38342" y="634516"/>
                  <a:pt x="42333" y="626534"/>
                </a:cubicBezTo>
                <a:cubicBezTo>
                  <a:pt x="46884" y="617433"/>
                  <a:pt x="54715" y="610235"/>
                  <a:pt x="59266" y="601134"/>
                </a:cubicBezTo>
                <a:cubicBezTo>
                  <a:pt x="63257" y="593152"/>
                  <a:pt x="63399" y="583536"/>
                  <a:pt x="67733" y="575734"/>
                </a:cubicBezTo>
                <a:cubicBezTo>
                  <a:pt x="77617" y="557944"/>
                  <a:pt x="101600" y="524934"/>
                  <a:pt x="101600" y="524934"/>
                </a:cubicBezTo>
                <a:cubicBezTo>
                  <a:pt x="110910" y="497001"/>
                  <a:pt x="113498" y="487580"/>
                  <a:pt x="127000" y="457200"/>
                </a:cubicBezTo>
                <a:cubicBezTo>
                  <a:pt x="132126" y="445667"/>
                  <a:pt x="139079" y="434984"/>
                  <a:pt x="143933" y="423334"/>
                </a:cubicBezTo>
                <a:cubicBezTo>
                  <a:pt x="153207" y="401076"/>
                  <a:pt x="160059" y="377858"/>
                  <a:pt x="169333" y="355600"/>
                </a:cubicBezTo>
                <a:cubicBezTo>
                  <a:pt x="174187" y="343950"/>
                  <a:pt x="181579" y="333452"/>
                  <a:pt x="186266" y="321734"/>
                </a:cubicBezTo>
                <a:cubicBezTo>
                  <a:pt x="203153" y="279517"/>
                  <a:pt x="198073" y="272363"/>
                  <a:pt x="220133" y="237067"/>
                </a:cubicBezTo>
                <a:cubicBezTo>
                  <a:pt x="227612" y="225101"/>
                  <a:pt x="235555" y="213178"/>
                  <a:pt x="245533" y="203200"/>
                </a:cubicBezTo>
                <a:cubicBezTo>
                  <a:pt x="297290" y="151443"/>
                  <a:pt x="293760" y="173419"/>
                  <a:pt x="338666" y="118534"/>
                </a:cubicBezTo>
                <a:cubicBezTo>
                  <a:pt x="351553" y="102783"/>
                  <a:pt x="360322" y="84015"/>
                  <a:pt x="372533" y="67734"/>
                </a:cubicBezTo>
                <a:cubicBezTo>
                  <a:pt x="377322" y="61348"/>
                  <a:pt x="384479" y="57033"/>
                  <a:pt x="389466" y="50800"/>
                </a:cubicBezTo>
                <a:cubicBezTo>
                  <a:pt x="395823" y="42854"/>
                  <a:pt x="399205" y="32595"/>
                  <a:pt x="406400" y="25400"/>
                </a:cubicBezTo>
                <a:cubicBezTo>
                  <a:pt x="422813" y="8988"/>
                  <a:pt x="436542" y="6886"/>
                  <a:pt x="457200" y="0"/>
                </a:cubicBezTo>
                <a:cubicBezTo>
                  <a:pt x="499533" y="2822"/>
                  <a:pt x="543704" y="-4188"/>
                  <a:pt x="584200" y="8467"/>
                </a:cubicBezTo>
                <a:cubicBezTo>
                  <a:pt x="595307" y="11938"/>
                  <a:pt x="585397" y="33247"/>
                  <a:pt x="592666" y="42334"/>
                </a:cubicBezTo>
                <a:cubicBezTo>
                  <a:pt x="608920" y="62652"/>
                  <a:pt x="632866" y="75429"/>
                  <a:pt x="651933" y="93134"/>
                </a:cubicBezTo>
                <a:cubicBezTo>
                  <a:pt x="736523" y="171681"/>
                  <a:pt x="681352" y="132500"/>
                  <a:pt x="736600" y="169334"/>
                </a:cubicBezTo>
                <a:cubicBezTo>
                  <a:pt x="721075" y="495352"/>
                  <a:pt x="835776" y="506993"/>
                  <a:pt x="677333" y="533400"/>
                </a:cubicBezTo>
                <a:cubicBezTo>
                  <a:pt x="657648" y="536681"/>
                  <a:pt x="637847" y="539229"/>
                  <a:pt x="618066" y="541867"/>
                </a:cubicBezTo>
                <a:lnTo>
                  <a:pt x="550333" y="550334"/>
                </a:lnTo>
                <a:cubicBezTo>
                  <a:pt x="547511" y="561623"/>
                  <a:pt x="538669" y="573012"/>
                  <a:pt x="541866" y="584200"/>
                </a:cubicBezTo>
                <a:cubicBezTo>
                  <a:pt x="555173" y="630775"/>
                  <a:pt x="574760" y="672614"/>
                  <a:pt x="618066" y="694267"/>
                </a:cubicBezTo>
                <a:cubicBezTo>
                  <a:pt x="628474" y="699471"/>
                  <a:pt x="640644" y="699912"/>
                  <a:pt x="651933" y="702734"/>
                </a:cubicBezTo>
                <a:cubicBezTo>
                  <a:pt x="660400" y="708378"/>
                  <a:pt x="680906" y="710139"/>
                  <a:pt x="677333" y="719667"/>
                </a:cubicBezTo>
                <a:cubicBezTo>
                  <a:pt x="655288" y="778454"/>
                  <a:pt x="614518" y="772184"/>
                  <a:pt x="567266" y="778934"/>
                </a:cubicBezTo>
                <a:cubicBezTo>
                  <a:pt x="558799" y="781756"/>
                  <a:pt x="550750" y="788246"/>
                  <a:pt x="541866" y="787400"/>
                </a:cubicBezTo>
                <a:cubicBezTo>
                  <a:pt x="490597" y="782517"/>
                  <a:pt x="438985" y="776148"/>
                  <a:pt x="389466" y="762000"/>
                </a:cubicBezTo>
                <a:cubicBezTo>
                  <a:pt x="377953" y="758711"/>
                  <a:pt x="371858" y="745691"/>
                  <a:pt x="364066" y="736600"/>
                </a:cubicBezTo>
                <a:cubicBezTo>
                  <a:pt x="354883" y="725886"/>
                  <a:pt x="347700" y="713574"/>
                  <a:pt x="338666" y="702734"/>
                </a:cubicBezTo>
                <a:cubicBezTo>
                  <a:pt x="333556" y="696602"/>
                  <a:pt x="326161" y="692442"/>
                  <a:pt x="321733" y="685800"/>
                </a:cubicBezTo>
                <a:cubicBezTo>
                  <a:pt x="314732" y="675299"/>
                  <a:pt x="310444" y="663223"/>
                  <a:pt x="304800" y="651934"/>
                </a:cubicBezTo>
                <a:cubicBezTo>
                  <a:pt x="287867" y="654756"/>
                  <a:pt x="270074" y="654372"/>
                  <a:pt x="254000" y="660400"/>
                </a:cubicBezTo>
                <a:cubicBezTo>
                  <a:pt x="246525" y="663203"/>
                  <a:pt x="243562" y="672694"/>
                  <a:pt x="237066" y="677334"/>
                </a:cubicBezTo>
                <a:cubicBezTo>
                  <a:pt x="223675" y="686899"/>
                  <a:pt x="208688" y="694012"/>
                  <a:pt x="194733" y="702734"/>
                </a:cubicBezTo>
                <a:cubicBezTo>
                  <a:pt x="186104" y="708127"/>
                  <a:pt x="178861" y="716094"/>
                  <a:pt x="169333" y="719667"/>
                </a:cubicBezTo>
                <a:cubicBezTo>
                  <a:pt x="155859" y="724720"/>
                  <a:pt x="140883" y="724348"/>
                  <a:pt x="127000" y="728134"/>
                </a:cubicBezTo>
                <a:cubicBezTo>
                  <a:pt x="48551" y="749529"/>
                  <a:pt x="21167" y="735189"/>
                  <a:pt x="0" y="73660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C65D0C94-F7EF-6CBE-7956-EF196FFF0AD0}"/>
              </a:ext>
            </a:extLst>
          </p:cNvPr>
          <p:cNvSpPr/>
          <p:nvPr/>
        </p:nvSpPr>
        <p:spPr>
          <a:xfrm>
            <a:off x="5663488" y="5088579"/>
            <a:ext cx="382276" cy="442752"/>
          </a:xfrm>
          <a:custGeom>
            <a:avLst/>
            <a:gdLst>
              <a:gd name="connsiteX0" fmla="*/ 26104 w 382276"/>
              <a:gd name="connsiteY0" fmla="*/ 16829 h 442752"/>
              <a:gd name="connsiteX1" fmla="*/ 26104 w 382276"/>
              <a:gd name="connsiteY1" fmla="*/ 16829 h 442752"/>
              <a:gd name="connsiteX2" fmla="*/ 704 w 382276"/>
              <a:gd name="connsiteY2" fmla="*/ 101496 h 442752"/>
              <a:gd name="connsiteX3" fmla="*/ 26104 w 382276"/>
              <a:gd name="connsiteY3" fmla="*/ 220029 h 442752"/>
              <a:gd name="connsiteX4" fmla="*/ 17637 w 382276"/>
              <a:gd name="connsiteY4" fmla="*/ 380896 h 442752"/>
              <a:gd name="connsiteX5" fmla="*/ 704 w 382276"/>
              <a:gd name="connsiteY5" fmla="*/ 406296 h 442752"/>
              <a:gd name="connsiteX6" fmla="*/ 110771 w 382276"/>
              <a:gd name="connsiteY6" fmla="*/ 414762 h 442752"/>
              <a:gd name="connsiteX7" fmla="*/ 136171 w 382276"/>
              <a:gd name="connsiteY7" fmla="*/ 330096 h 442752"/>
              <a:gd name="connsiteX8" fmla="*/ 153104 w 382276"/>
              <a:gd name="connsiteY8" fmla="*/ 304696 h 442752"/>
              <a:gd name="connsiteX9" fmla="*/ 161571 w 382276"/>
              <a:gd name="connsiteY9" fmla="*/ 279296 h 442752"/>
              <a:gd name="connsiteX10" fmla="*/ 178504 w 382276"/>
              <a:gd name="connsiteY10" fmla="*/ 253896 h 442752"/>
              <a:gd name="connsiteX11" fmla="*/ 186971 w 382276"/>
              <a:gd name="connsiteY11" fmla="*/ 228496 h 442752"/>
              <a:gd name="connsiteX12" fmla="*/ 212371 w 382276"/>
              <a:gd name="connsiteY12" fmla="*/ 211562 h 442752"/>
              <a:gd name="connsiteX13" fmla="*/ 237771 w 382276"/>
              <a:gd name="connsiteY13" fmla="*/ 186162 h 442752"/>
              <a:gd name="connsiteX14" fmla="*/ 254704 w 382276"/>
              <a:gd name="connsiteY14" fmla="*/ 160762 h 442752"/>
              <a:gd name="connsiteX15" fmla="*/ 347837 w 382276"/>
              <a:gd name="connsiteY15" fmla="*/ 135362 h 442752"/>
              <a:gd name="connsiteX16" fmla="*/ 381704 w 382276"/>
              <a:gd name="connsiteY16" fmla="*/ 93029 h 442752"/>
              <a:gd name="connsiteX17" fmla="*/ 373237 w 382276"/>
              <a:gd name="connsiteY17" fmla="*/ 50696 h 442752"/>
              <a:gd name="connsiteX18" fmla="*/ 347837 w 382276"/>
              <a:gd name="connsiteY18" fmla="*/ 42229 h 442752"/>
              <a:gd name="connsiteX19" fmla="*/ 297037 w 382276"/>
              <a:gd name="connsiteY19" fmla="*/ 33762 h 442752"/>
              <a:gd name="connsiteX20" fmla="*/ 271637 w 382276"/>
              <a:gd name="connsiteY20" fmla="*/ 16829 h 442752"/>
              <a:gd name="connsiteX21" fmla="*/ 26104 w 382276"/>
              <a:gd name="connsiteY21" fmla="*/ 16829 h 44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2276" h="442752">
                <a:moveTo>
                  <a:pt x="26104" y="16829"/>
                </a:moveTo>
                <a:lnTo>
                  <a:pt x="26104" y="16829"/>
                </a:lnTo>
                <a:cubicBezTo>
                  <a:pt x="17637" y="45051"/>
                  <a:pt x="3958" y="72211"/>
                  <a:pt x="704" y="101496"/>
                </a:cubicBezTo>
                <a:cubicBezTo>
                  <a:pt x="-3746" y="141547"/>
                  <a:pt x="13846" y="183253"/>
                  <a:pt x="26104" y="220029"/>
                </a:cubicBezTo>
                <a:cubicBezTo>
                  <a:pt x="34966" y="299782"/>
                  <a:pt x="42718" y="299383"/>
                  <a:pt x="17637" y="380896"/>
                </a:cubicBezTo>
                <a:cubicBezTo>
                  <a:pt x="14644" y="390622"/>
                  <a:pt x="6348" y="397829"/>
                  <a:pt x="704" y="406296"/>
                </a:cubicBezTo>
                <a:cubicBezTo>
                  <a:pt x="33850" y="439442"/>
                  <a:pt x="44662" y="464344"/>
                  <a:pt x="110771" y="414762"/>
                </a:cubicBezTo>
                <a:cubicBezTo>
                  <a:pt x="115066" y="411541"/>
                  <a:pt x="127761" y="346915"/>
                  <a:pt x="136171" y="330096"/>
                </a:cubicBezTo>
                <a:cubicBezTo>
                  <a:pt x="140722" y="320995"/>
                  <a:pt x="148553" y="313797"/>
                  <a:pt x="153104" y="304696"/>
                </a:cubicBezTo>
                <a:cubicBezTo>
                  <a:pt x="157095" y="296714"/>
                  <a:pt x="157580" y="287278"/>
                  <a:pt x="161571" y="279296"/>
                </a:cubicBezTo>
                <a:cubicBezTo>
                  <a:pt x="166122" y="270195"/>
                  <a:pt x="173953" y="262997"/>
                  <a:pt x="178504" y="253896"/>
                </a:cubicBezTo>
                <a:cubicBezTo>
                  <a:pt x="182495" y="245914"/>
                  <a:pt x="181396" y="235465"/>
                  <a:pt x="186971" y="228496"/>
                </a:cubicBezTo>
                <a:cubicBezTo>
                  <a:pt x="193328" y="220550"/>
                  <a:pt x="204554" y="218076"/>
                  <a:pt x="212371" y="211562"/>
                </a:cubicBezTo>
                <a:cubicBezTo>
                  <a:pt x="221569" y="203897"/>
                  <a:pt x="230106" y="195360"/>
                  <a:pt x="237771" y="186162"/>
                </a:cubicBezTo>
                <a:cubicBezTo>
                  <a:pt x="244285" y="178345"/>
                  <a:pt x="246424" y="166676"/>
                  <a:pt x="254704" y="160762"/>
                </a:cubicBezTo>
                <a:cubicBezTo>
                  <a:pt x="279532" y="143028"/>
                  <a:pt x="319823" y="140031"/>
                  <a:pt x="347837" y="135362"/>
                </a:cubicBezTo>
                <a:cubicBezTo>
                  <a:pt x="356406" y="126793"/>
                  <a:pt x="380178" y="105237"/>
                  <a:pt x="381704" y="93029"/>
                </a:cubicBezTo>
                <a:cubicBezTo>
                  <a:pt x="383489" y="78750"/>
                  <a:pt x="381219" y="62670"/>
                  <a:pt x="373237" y="50696"/>
                </a:cubicBezTo>
                <a:cubicBezTo>
                  <a:pt x="368286" y="43270"/>
                  <a:pt x="356549" y="44165"/>
                  <a:pt x="347837" y="42229"/>
                </a:cubicBezTo>
                <a:cubicBezTo>
                  <a:pt x="331079" y="38505"/>
                  <a:pt x="313970" y="36584"/>
                  <a:pt x="297037" y="33762"/>
                </a:cubicBezTo>
                <a:cubicBezTo>
                  <a:pt x="288570" y="28118"/>
                  <a:pt x="281085" y="20608"/>
                  <a:pt x="271637" y="16829"/>
                </a:cubicBezTo>
                <a:cubicBezTo>
                  <a:pt x="176969" y="-21038"/>
                  <a:pt x="67026" y="16829"/>
                  <a:pt x="26104" y="1682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24F1060-6A97-E30D-92F9-FE331C903E5F}"/>
              </a:ext>
            </a:extLst>
          </p:cNvPr>
          <p:cNvSpPr txBox="1"/>
          <p:nvPr/>
        </p:nvSpPr>
        <p:spPr>
          <a:xfrm>
            <a:off x="4752142" y="4630301"/>
            <a:ext cx="31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2A7690D-FA76-3900-8FA3-037FE6D0EEB0}"/>
              </a:ext>
            </a:extLst>
          </p:cNvPr>
          <p:cNvSpPr txBox="1"/>
          <p:nvPr/>
        </p:nvSpPr>
        <p:spPr>
          <a:xfrm>
            <a:off x="3749831" y="4630301"/>
            <a:ext cx="364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R</a:t>
            </a:r>
            <a:r>
              <a:rPr lang="es-E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A355C3C-97ED-DB6B-DBDD-CC0154F8EF09}"/>
              </a:ext>
            </a:extLst>
          </p:cNvPr>
          <p:cNvSpPr txBox="1"/>
          <p:nvPr/>
        </p:nvSpPr>
        <p:spPr>
          <a:xfrm>
            <a:off x="4537233" y="5375368"/>
            <a:ext cx="364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R</a:t>
            </a:r>
            <a:r>
              <a:rPr lang="es-E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8CC502E-F863-258A-E532-7A293288762E}"/>
              </a:ext>
            </a:extLst>
          </p:cNvPr>
          <p:cNvSpPr txBox="1"/>
          <p:nvPr/>
        </p:nvSpPr>
        <p:spPr>
          <a:xfrm>
            <a:off x="5629434" y="5079032"/>
            <a:ext cx="364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R</a:t>
            </a:r>
            <a:r>
              <a:rPr lang="es-E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BEF90E-7F36-F9F3-5298-C2B406BD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3544BFBC-5F90-22C9-F56D-BB3B32C58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80711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03526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E5CC4B19-DBB3-EFFE-FFF4-8BC2CB5BD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10F5B7AB-6250-4CB4-E959-CE7E0885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13D763D1-C237-53DB-AD3F-A8B74889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D2AFCCA0-75F1-8D29-7B3E-DFC966A7A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B3975A72-0628-4162-E95D-4E1262EA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D3644152-55F9-5994-617B-0E691E366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9816" name="Rectangle 8">
            <a:extLst>
              <a:ext uri="{FF2B5EF4-FFF2-40B4-BE49-F238E27FC236}">
                <a16:creationId xmlns:a16="http://schemas.microsoft.com/office/drawing/2014/main" id="{1F1221FC-C6F7-54A4-8DAC-A7FAB5B65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19819" name="Rectangle 11">
            <a:extLst>
              <a:ext uri="{FF2B5EF4-FFF2-40B4-BE49-F238E27FC236}">
                <a16:creationId xmlns:a16="http://schemas.microsoft.com/office/drawing/2014/main" id="{F5F06A37-BD02-559F-ACE5-7C0CB43F6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119820" name="Object 12">
            <a:extLst>
              <a:ext uri="{FF2B5EF4-FFF2-40B4-BE49-F238E27FC236}">
                <a16:creationId xmlns:a16="http://schemas.microsoft.com/office/drawing/2014/main" id="{B9E3CEAD-46B7-C90D-29BF-DA22475B503D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07950" y="2133600"/>
          <a:ext cx="4038600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3" imgW="4933902" imgH="3886343" progId="Excel.Chart.8">
                  <p:embed/>
                </p:oleObj>
              </mc:Choice>
              <mc:Fallback>
                <p:oleObj name="Gráfico" r:id="rId3" imgW="4933902" imgH="3886343" progId="Excel.Chart.8">
                  <p:embed/>
                  <p:pic>
                    <p:nvPicPr>
                      <p:cNvPr id="119820" name="Object 12">
                        <a:extLst>
                          <a:ext uri="{FF2B5EF4-FFF2-40B4-BE49-F238E27FC236}">
                            <a16:creationId xmlns:a16="http://schemas.microsoft.com/office/drawing/2014/main" id="{B9E3CEAD-46B7-C90D-29BF-DA22475B50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133600"/>
                        <a:ext cx="4038600" cy="318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2" name="Object 14">
            <a:extLst>
              <a:ext uri="{FF2B5EF4-FFF2-40B4-BE49-F238E27FC236}">
                <a16:creationId xmlns:a16="http://schemas.microsoft.com/office/drawing/2014/main" id="{E11B84E6-8308-1B8D-41A8-9E4A6DBFF3A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84663" y="1628775"/>
          <a:ext cx="4608512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5" imgW="4800600" imgH="3886343" progId="Excel.Chart.8">
                  <p:embed/>
                </p:oleObj>
              </mc:Choice>
              <mc:Fallback>
                <p:oleObj name="Gráfico" r:id="rId5" imgW="4800600" imgH="3886343" progId="Excel.Chart.8">
                  <p:embed/>
                  <p:pic>
                    <p:nvPicPr>
                      <p:cNvPr id="119822" name="Object 14">
                        <a:extLst>
                          <a:ext uri="{FF2B5EF4-FFF2-40B4-BE49-F238E27FC236}">
                            <a16:creationId xmlns:a16="http://schemas.microsoft.com/office/drawing/2014/main" id="{E11B84E6-8308-1B8D-41A8-9E4A6DBFF3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628775"/>
                        <a:ext cx="4608512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5" name="Object 17">
            <a:extLst>
              <a:ext uri="{FF2B5EF4-FFF2-40B4-BE49-F238E27FC236}">
                <a16:creationId xmlns:a16="http://schemas.microsoft.com/office/drawing/2014/main" id="{6F37E2A6-99BB-4EA0-BB2C-420DECE2BE7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84663" y="4221163"/>
          <a:ext cx="4608512" cy="233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7" imgW="4933902" imgH="3895773" progId="Excel.Chart.8">
                  <p:embed/>
                </p:oleObj>
              </mc:Choice>
              <mc:Fallback>
                <p:oleObj name="Gráfico" r:id="rId7" imgW="4933902" imgH="3895773" progId="Excel.Chart.8">
                  <p:embed/>
                  <p:pic>
                    <p:nvPicPr>
                      <p:cNvPr id="119825" name="Object 17">
                        <a:extLst>
                          <a:ext uri="{FF2B5EF4-FFF2-40B4-BE49-F238E27FC236}">
                            <a16:creationId xmlns:a16="http://schemas.microsoft.com/office/drawing/2014/main" id="{6F37E2A6-99BB-4EA0-BB2C-420DECE2BE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221163"/>
                        <a:ext cx="4608512" cy="233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ine 13">
            <a:extLst>
              <a:ext uri="{FF2B5EF4-FFF2-40B4-BE49-F238E27FC236}">
                <a16:creationId xmlns:a16="http://schemas.microsoft.com/office/drawing/2014/main" id="{2B0DD322-EF47-A8E8-B5BC-13ADBE3E9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D0648-0FE7-DF75-63F9-52521233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MODELOS EDAD-PERIODO-COHORTE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C0FD16EA-8986-E520-0D4E-9A6235D3E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C3223694-91DE-6C47-A922-B01F416F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CA56D7C8-1947-48FC-966E-87ACA428F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id="{A00AEF3B-9C58-2D9D-BA9A-A5A2507E4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5654" name="Rectangle 6">
            <a:extLst>
              <a:ext uri="{FF2B5EF4-FFF2-40B4-BE49-F238E27FC236}">
                <a16:creationId xmlns:a16="http://schemas.microsoft.com/office/drawing/2014/main" id="{DA2D4F0B-9960-E23A-A313-5D760B8CA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5655" name="Rectangle 7">
            <a:extLst>
              <a:ext uri="{FF2B5EF4-FFF2-40B4-BE49-F238E27FC236}">
                <a16:creationId xmlns:a16="http://schemas.microsoft.com/office/drawing/2014/main" id="{4D937D07-763D-7F4D-B444-044A1A158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5656" name="Rectangle 8">
            <a:extLst>
              <a:ext uri="{FF2B5EF4-FFF2-40B4-BE49-F238E27FC236}">
                <a16:creationId xmlns:a16="http://schemas.microsoft.com/office/drawing/2014/main" id="{809B5F97-B8E4-1D25-2D54-966D4669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5659" name="Rectangle 11">
            <a:extLst>
              <a:ext uri="{FF2B5EF4-FFF2-40B4-BE49-F238E27FC236}">
                <a16:creationId xmlns:a16="http://schemas.microsoft.com/office/drawing/2014/main" id="{822AB726-4A07-577A-2BD1-AC9462E16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155666" name="Picture 18">
            <a:extLst>
              <a:ext uri="{FF2B5EF4-FFF2-40B4-BE49-F238E27FC236}">
                <a16:creationId xmlns:a16="http://schemas.microsoft.com/office/drawing/2014/main" id="{DB41D770-0F83-0FCD-40AD-57321D5E7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557338"/>
            <a:ext cx="3560762" cy="513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13">
            <a:extLst>
              <a:ext uri="{FF2B5EF4-FFF2-40B4-BE49-F238E27FC236}">
                <a16:creationId xmlns:a16="http://schemas.microsoft.com/office/drawing/2014/main" id="{204AA56D-C0C5-931B-830E-C1EE227BD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9739A5-5446-4C31-249B-28D02CB7A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MODELOS EDAD-PERIODO-COHORTE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DC36238D-9BDF-6DA4-2C05-73369E8E1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15250" cy="49276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ca-ES" alt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Interpretación</a:t>
            </a:r>
            <a:r>
              <a:rPr lang="ca-ES" alt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s-ES" altLang="es-ES" sz="2000" dirty="0">
                <a:solidFill>
                  <a:srgbClr val="FF0000"/>
                </a:solidFill>
              </a:rPr>
              <a:t>El efecto período</a:t>
            </a:r>
            <a:r>
              <a:rPr lang="es-ES" altLang="es-ES" sz="2000" dirty="0"/>
              <a:t> representa cambios en las tasas motivadas para factores localizados en un momento del tiempo i que influyen a todos los grupos de edad a la vegada. Ejemplos de efecto período puede ser la introducción de nuevos tratamientos o la introducción de programas de diagnóstico precoz</a:t>
            </a:r>
          </a:p>
          <a:p>
            <a:pPr algn="just">
              <a:lnSpc>
                <a:spcPct val="100000"/>
              </a:lnSpc>
            </a:pPr>
            <a:r>
              <a:rPr lang="es-ES" altLang="es-ES" sz="2000" dirty="0">
                <a:solidFill>
                  <a:srgbClr val="FF0000"/>
                </a:solidFill>
              </a:rPr>
              <a:t>El efecto cohorte</a:t>
            </a:r>
            <a:r>
              <a:rPr lang="es-ES" altLang="es-ES" sz="2000" dirty="0"/>
              <a:t> se asocia a factores que afecten a una generación y provoca cambios en las tasas de magnitud diferentes en sucesivos grupos de edad, en sucesivos periodos. Ejemplos de efecto cohorte están normalmente relacionados con hábitos o exposiciones de </a:t>
            </a:r>
            <a:r>
              <a:rPr lang="es-ES" altLang="es-ES" sz="2000" dirty="0" err="1"/>
              <a:t>llarga</a:t>
            </a:r>
            <a:r>
              <a:rPr lang="es-ES" altLang="es-ES" sz="2000" dirty="0"/>
              <a:t> durada, como el consumo de tabaco, de manera que, diferentes generaciones están expuestas a diferentes niveles de riesgo.</a:t>
            </a:r>
          </a:p>
          <a:p>
            <a:pPr algn="just">
              <a:lnSpc>
                <a:spcPct val="100000"/>
              </a:lnSpc>
            </a:pPr>
            <a:r>
              <a:rPr lang="es-ES" altLang="es-ES" sz="2000" dirty="0"/>
              <a:t>En consecuencia, nos interesa identificar si los cambios temporales de las tasas están asociados al período de diagnóstico o a la cohorte de nacimiento, la cual cosa no es siempre posible. 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0F15F24A-51C6-5FBF-1628-9F385F51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F1E8A413-2673-03D2-4397-DF386945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9F7DD42F-BC29-9046-BE45-4865F28DE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C1796C87-3298-275D-F804-C5C438934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0471" name="Rectangle 7">
            <a:extLst>
              <a:ext uri="{FF2B5EF4-FFF2-40B4-BE49-F238E27FC236}">
                <a16:creationId xmlns:a16="http://schemas.microsoft.com/office/drawing/2014/main" id="{C2BF1384-7C39-2FE7-79CA-8103CA64E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0472" name="Rectangle 8">
            <a:extLst>
              <a:ext uri="{FF2B5EF4-FFF2-40B4-BE49-F238E27FC236}">
                <a16:creationId xmlns:a16="http://schemas.microsoft.com/office/drawing/2014/main" id="{CF353D00-EC46-22CB-0A21-4E0FFE12D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0473" name="Rectangle 9">
            <a:extLst>
              <a:ext uri="{FF2B5EF4-FFF2-40B4-BE49-F238E27FC236}">
                <a16:creationId xmlns:a16="http://schemas.microsoft.com/office/drawing/2014/main" id="{41B8254D-BE79-CFD9-1434-DEB68C7D0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90476" name="Rectangle 12">
            <a:extLst>
              <a:ext uri="{FF2B5EF4-FFF2-40B4-BE49-F238E27FC236}">
                <a16:creationId xmlns:a16="http://schemas.microsoft.com/office/drawing/2014/main" id="{026A285B-CD3E-4C3D-FDC6-FA53AE90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A69B5A03-8CAA-B33B-FA49-89BC9FD8A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D4E27-E4B9-C4F4-F8F1-73A5BD56D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MODELOS EDAD-PERIODO-COHORTE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D237625A-E45C-A229-8DA0-EE573333A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15250" cy="4525963"/>
          </a:xfrm>
        </p:spPr>
        <p:txBody>
          <a:bodyPr/>
          <a:lstStyle/>
          <a:p>
            <a:pPr>
              <a:buFontTx/>
              <a:buNone/>
            </a:pPr>
            <a:r>
              <a:rPr lang="es-ES" altLang="es-ES" sz="2000" dirty="0"/>
              <a:t>Limitaciones</a:t>
            </a:r>
          </a:p>
          <a:p>
            <a:endParaRPr lang="es-ES" altLang="es-ES" sz="2000" dirty="0"/>
          </a:p>
          <a:p>
            <a:pPr lvl="1">
              <a:buFontTx/>
              <a:buChar char="•"/>
            </a:pPr>
            <a:r>
              <a:rPr lang="es-ES" altLang="es-ES" sz="2000" dirty="0"/>
              <a:t>Dificultad para diferenciar el efecto periodo y el efecto cohorte </a:t>
            </a:r>
          </a:p>
          <a:p>
            <a:pPr marL="457200" lvl="1" indent="0">
              <a:buNone/>
            </a:pPr>
            <a:endParaRPr lang="es-ES" altLang="es-ES" sz="2000" dirty="0"/>
          </a:p>
          <a:p>
            <a:pPr lvl="1">
              <a:buFontTx/>
              <a:buChar char="•"/>
            </a:pPr>
            <a:r>
              <a:rPr lang="es-ES" altLang="es-ES" sz="2000" dirty="0"/>
              <a:t>Tendencia a que salga el modelo AGE+COHORT </a:t>
            </a:r>
            <a:r>
              <a:rPr lang="ca-ES" altLang="es-ES" sz="2000" dirty="0"/>
              <a:t>	</a:t>
            </a:r>
            <a:endParaRPr lang="es-ES" altLang="es-ES" sz="2000" dirty="0"/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6EEEB4DF-1B69-1FFD-B496-4A6F90F7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09A0D3BC-D1F5-63A4-559C-C13B3F8D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3030B884-BB0F-F586-3B8D-83964FDC6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975760B2-1CB6-E41F-AF41-BA869CCAF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6983" name="Rectangle 7">
            <a:extLst>
              <a:ext uri="{FF2B5EF4-FFF2-40B4-BE49-F238E27FC236}">
                <a16:creationId xmlns:a16="http://schemas.microsoft.com/office/drawing/2014/main" id="{2AF1C480-814D-139A-74A3-1223DFEB8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6984" name="Rectangle 8">
            <a:extLst>
              <a:ext uri="{FF2B5EF4-FFF2-40B4-BE49-F238E27FC236}">
                <a16:creationId xmlns:a16="http://schemas.microsoft.com/office/drawing/2014/main" id="{0C729AE8-F575-B93E-559F-01C95E534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6985" name="Rectangle 9">
            <a:extLst>
              <a:ext uri="{FF2B5EF4-FFF2-40B4-BE49-F238E27FC236}">
                <a16:creationId xmlns:a16="http://schemas.microsoft.com/office/drawing/2014/main" id="{8791D666-7E60-654C-B059-ABBB7711D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6988" name="Rectangle 12">
            <a:extLst>
              <a:ext uri="{FF2B5EF4-FFF2-40B4-BE49-F238E27FC236}">
                <a16:creationId xmlns:a16="http://schemas.microsoft.com/office/drawing/2014/main" id="{5908F246-FFB7-276D-A8C8-9814565A9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1C75179C-D6FC-1BE4-4211-F15FDB9C8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9520E7-70CE-0C32-0061-13B2C3B9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MODELOS EDAD-PERIODO-COHORTE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C40261E-B3E7-B0F8-C138-FEEDEB300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713788" cy="5105400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s-ES_tradnl" altLang="es-ES" sz="2000" b="1" dirty="0"/>
              <a:t>Limitaciones en la interpretación de les tendencias</a:t>
            </a:r>
          </a:p>
          <a:p>
            <a:pPr algn="just">
              <a:buFontTx/>
              <a:buNone/>
            </a:pPr>
            <a:endParaRPr lang="es-ES_tradnl" altLang="es-ES" sz="2000" dirty="0"/>
          </a:p>
          <a:p>
            <a:pPr algn="just"/>
            <a:r>
              <a:rPr lang="es-ES_tradnl" altLang="es-ES" sz="2000" dirty="0"/>
              <a:t>Las tendencias de la incidencia pueden verse afectades por:</a:t>
            </a:r>
          </a:p>
          <a:p>
            <a:pPr lvl="1" algn="just"/>
            <a:r>
              <a:rPr lang="es-ES_tradnl" altLang="es-ES" sz="2000" dirty="0"/>
              <a:t>Cambios en la exhaustividad de las técnicas de registro </a:t>
            </a:r>
          </a:p>
          <a:p>
            <a:pPr lvl="1" algn="just"/>
            <a:r>
              <a:rPr lang="es-ES_tradnl" altLang="es-ES" sz="2000" dirty="0"/>
              <a:t>Cambios en los métodos diagnósticos, </a:t>
            </a:r>
          </a:p>
          <a:p>
            <a:pPr lvl="1" algn="just"/>
            <a:r>
              <a:rPr lang="es-ES_tradnl" altLang="es-ES" sz="2000" dirty="0"/>
              <a:t>Cambios en les definiciones </a:t>
            </a:r>
            <a:r>
              <a:rPr lang="es-ES_tradnl" altLang="es-ES" sz="2000" dirty="0" err="1"/>
              <a:t>patologicas</a:t>
            </a:r>
            <a:r>
              <a:rPr lang="es-ES_tradnl" altLang="es-ES" sz="2000" dirty="0"/>
              <a:t> </a:t>
            </a:r>
          </a:p>
          <a:p>
            <a:pPr lvl="1" algn="just"/>
            <a:r>
              <a:rPr lang="es-ES_tradnl" altLang="es-ES" sz="2000" dirty="0"/>
              <a:t>Cambio en la codificación de los tumores</a:t>
            </a:r>
          </a:p>
          <a:p>
            <a:pPr lvl="1" algn="just"/>
            <a:r>
              <a:rPr lang="es-ES_tradnl" altLang="es-ES" sz="2000" dirty="0"/>
              <a:t>La introducción de programes de cribaje</a:t>
            </a:r>
          </a:p>
          <a:p>
            <a:pPr lvl="2" algn="just"/>
            <a:endParaRPr lang="es-ES_tradnl" altLang="es-ES" dirty="0"/>
          </a:p>
          <a:p>
            <a:pPr algn="just"/>
            <a:r>
              <a:rPr lang="es-ES_tradnl" altLang="es-ES" sz="2000" dirty="0"/>
              <a:t>En el caso de la mortalidad, la interpretación de les tendencias de mortalidad depende de las tendencias en la incidencia y supervivencia de los anteriores.</a:t>
            </a:r>
          </a:p>
          <a:p>
            <a:pPr lvl="2"/>
            <a:endParaRPr lang="es-ES_tradnl" altLang="es-ES" sz="2000" dirty="0">
              <a:latin typeface="Comic Sans MS" panose="030F0702030302020204" pitchFamily="66" charset="0"/>
            </a:endParaRP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5E1263D0-8BA4-AAE0-8A82-5A3B0A696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CF130521-2CEA-9BA4-A177-58066B76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1CB16FCF-FE4A-38C0-C498-A84A72AF3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37222" name="Rectangle 6">
            <a:extLst>
              <a:ext uri="{FF2B5EF4-FFF2-40B4-BE49-F238E27FC236}">
                <a16:creationId xmlns:a16="http://schemas.microsoft.com/office/drawing/2014/main" id="{1B286F9A-A0CF-77A6-94F3-335674E76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37223" name="Rectangle 7">
            <a:extLst>
              <a:ext uri="{FF2B5EF4-FFF2-40B4-BE49-F238E27FC236}">
                <a16:creationId xmlns:a16="http://schemas.microsoft.com/office/drawing/2014/main" id="{77E6F539-D423-23CE-97DA-EBF6C5D09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37224" name="Rectangle 8">
            <a:extLst>
              <a:ext uri="{FF2B5EF4-FFF2-40B4-BE49-F238E27FC236}">
                <a16:creationId xmlns:a16="http://schemas.microsoft.com/office/drawing/2014/main" id="{5DE1050B-3762-DB5A-F51E-2267688B6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37225" name="Rectangle 9">
            <a:extLst>
              <a:ext uri="{FF2B5EF4-FFF2-40B4-BE49-F238E27FC236}">
                <a16:creationId xmlns:a16="http://schemas.microsoft.com/office/drawing/2014/main" id="{1425137F-19CF-8374-8543-A33870B4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37228" name="Rectangle 12">
            <a:extLst>
              <a:ext uri="{FF2B5EF4-FFF2-40B4-BE49-F238E27FC236}">
                <a16:creationId xmlns:a16="http://schemas.microsoft.com/office/drawing/2014/main" id="{A96D99D6-4913-65B0-01BE-7C1D32E3E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4D201A98-553D-38B9-A747-C8730F710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460238-ABB8-138F-2B85-9A8D2ACB2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TENDENCIAS TEMPORALES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EDEF6A3-A65A-B726-5939-C3B2722DB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713788" cy="4525963"/>
          </a:xfrm>
        </p:spPr>
        <p:txBody>
          <a:bodyPr>
            <a:normAutofit/>
          </a:bodyPr>
          <a:lstStyle/>
          <a:p>
            <a:pPr algn="just"/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No existe un método estándar comúnmente adoptado per elaborar proyecciones de incidencia. </a:t>
            </a:r>
          </a:p>
          <a:p>
            <a:pPr algn="just"/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Muchos de los métodos aplicados en el análisis de tendencias temporales, también son utilizables para el calculo de proyecciones.</a:t>
            </a:r>
          </a:p>
          <a:p>
            <a:pPr lvl="1" algn="just"/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Regresión de Poisson</a:t>
            </a:r>
          </a:p>
          <a:p>
            <a:pPr lvl="1" algn="just"/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Modelos Edad-Periodo-Cohorte</a:t>
            </a:r>
          </a:p>
          <a:p>
            <a:pPr algn="just"/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F49B0512-513A-9B9E-C1DC-0D919B227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389FA648-2938-95C9-71D9-96678FBD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19D9794B-69EC-F60C-6614-C3A2DB1BE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3366" name="Rectangle 6">
            <a:extLst>
              <a:ext uri="{FF2B5EF4-FFF2-40B4-BE49-F238E27FC236}">
                <a16:creationId xmlns:a16="http://schemas.microsoft.com/office/drawing/2014/main" id="{1A70DB0D-2694-82B6-CA98-5B5959E4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3367" name="Rectangle 7">
            <a:extLst>
              <a:ext uri="{FF2B5EF4-FFF2-40B4-BE49-F238E27FC236}">
                <a16:creationId xmlns:a16="http://schemas.microsoft.com/office/drawing/2014/main" id="{F70C7952-98C5-9262-6478-793E526F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3368" name="Rectangle 8">
            <a:extLst>
              <a:ext uri="{FF2B5EF4-FFF2-40B4-BE49-F238E27FC236}">
                <a16:creationId xmlns:a16="http://schemas.microsoft.com/office/drawing/2014/main" id="{C5927B53-1B74-5D50-0440-990E10C18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3369" name="Rectangle 9">
            <a:extLst>
              <a:ext uri="{FF2B5EF4-FFF2-40B4-BE49-F238E27FC236}">
                <a16:creationId xmlns:a16="http://schemas.microsoft.com/office/drawing/2014/main" id="{CB2C43F4-7341-5543-62C4-ACFAF571B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3372" name="Rectangle 12">
            <a:extLst>
              <a:ext uri="{FF2B5EF4-FFF2-40B4-BE49-F238E27FC236}">
                <a16:creationId xmlns:a16="http://schemas.microsoft.com/office/drawing/2014/main" id="{854BCD94-ABDA-2305-257E-ADA0D114F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DCE1870F-725E-1D3B-73F6-CE7317100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64927-EB62-2A82-5254-AAEAAECD4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PROYECCIONES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>
            <a:extLst>
              <a:ext uri="{FF2B5EF4-FFF2-40B4-BE49-F238E27FC236}">
                <a16:creationId xmlns:a16="http://schemas.microsoft.com/office/drawing/2014/main" id="{EF69FB98-6C3D-7525-8A22-1C3F07883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998136"/>
            <a:ext cx="8198380" cy="459951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pt-BR" altLang="es-ES" sz="2000" dirty="0"/>
              <a:t> 	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Una vez estimados los coeficientes (α y β) que mejor ajusten la regresión de Poisson en el periodo [AÑO INICIAL , AÑO FINAL]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Podríamos prolongar este modelo hasta el AÑO PROYECCION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Estaremos asumiendo que el porcentaje anual de cambio derivado de α 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es el mismo en el periodo 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[AÑO INICIAL , AÑO FINAL] que en el periodo [AÑO FINAL , AÑO PROYECCIÓN]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Es importante escoger correctamente el numero de años para establecer la tendencia (~8-10)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99C8246B-5DCB-E9C9-E4DF-E96405E6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33A64B88-58A9-247E-E865-B6A9F2D05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EFDD96A7-6366-E140-617E-153C26B2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0361" name="Rectangle 9">
            <a:extLst>
              <a:ext uri="{FF2B5EF4-FFF2-40B4-BE49-F238E27FC236}">
                <a16:creationId xmlns:a16="http://schemas.microsoft.com/office/drawing/2014/main" id="{C368F98F-7DCA-4CB3-0C3B-E23BA94D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0363" name="Rectangle 11">
            <a:extLst>
              <a:ext uri="{FF2B5EF4-FFF2-40B4-BE49-F238E27FC236}">
                <a16:creationId xmlns:a16="http://schemas.microsoft.com/office/drawing/2014/main" id="{F0870F6B-F727-561F-CF6D-04824D410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0366" name="Rectangle 14">
            <a:extLst>
              <a:ext uri="{FF2B5EF4-FFF2-40B4-BE49-F238E27FC236}">
                <a16:creationId xmlns:a16="http://schemas.microsoft.com/office/drawing/2014/main" id="{36DE2064-F67C-3367-BD5F-415AD553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65" name="Object 13">
                <a:extLst>
                  <a:ext uri="{FF2B5EF4-FFF2-40B4-BE49-F238E27FC236}">
                    <a16:creationId xmlns:a16="http://schemas.microsoft.com/office/drawing/2014/main" id="{BCB38C4B-1785-D484-F362-EEBFBDC3044D}"/>
                  </a:ext>
                </a:extLst>
              </p:cNvPr>
              <p:cNvSpPr txBox="1"/>
              <p:nvPr/>
            </p:nvSpPr>
            <p:spPr bwMode="auto">
              <a:xfrm>
                <a:off x="1331913" y="2868614"/>
                <a:ext cx="6697662" cy="4191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𝐶𝑎𝑠𝑜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ñ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𝐸𝑑𝑎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𝑃𝑜𝑏𝑙𝑎𝑐𝑖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0365" name="Object 13">
                <a:extLst>
                  <a:ext uri="{FF2B5EF4-FFF2-40B4-BE49-F238E27FC236}">
                    <a16:creationId xmlns:a16="http://schemas.microsoft.com/office/drawing/2014/main" id="{BCB38C4B-1785-D484-F362-EEBFBDC30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913" y="2868614"/>
                <a:ext cx="6697662" cy="419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8" name="Rectangle 16">
            <a:extLst>
              <a:ext uri="{FF2B5EF4-FFF2-40B4-BE49-F238E27FC236}">
                <a16:creationId xmlns:a16="http://schemas.microsoft.com/office/drawing/2014/main" id="{5113660E-8503-42B7-DDCA-3716B62FF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BF2C7647-D94E-51BE-4E4F-66B44F4A1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9A128B-F664-F922-9EC1-87592AF22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PROYECCIONES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3">
                <a:extLst>
                  <a:ext uri="{FF2B5EF4-FFF2-40B4-BE49-F238E27FC236}">
                    <a16:creationId xmlns:a16="http://schemas.microsoft.com/office/drawing/2014/main" id="{85AEFB1E-83AC-A2C6-45A0-E4006E25F3BA}"/>
                  </a:ext>
                </a:extLst>
              </p:cNvPr>
              <p:cNvSpPr txBox="1"/>
              <p:nvPr/>
            </p:nvSpPr>
            <p:spPr bwMode="auto">
              <a:xfrm>
                <a:off x="1374243" y="3986215"/>
                <a:ext cx="7532690" cy="4191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𝐶𝑎𝑠𝑜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Ñ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𝑃𝑅𝑂𝑌𝐸𝐶𝐶𝐼𝑂𝑁</m:t>
                              </m:r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ñ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Ñ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𝑃𝑅𝑂𝑌𝐸𝐶𝐶𝐼𝑂𝑁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𝐸𝑑𝑎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𝑃𝑜𝑏𝑙𝑎𝑐𝑖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Ñ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𝑃𝑅𝑂𝑌𝐸𝐶𝐶𝐼𝑂𝑁𝑗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Ñ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𝑃𝑅𝑂𝐽𝐸𝐶𝐶𝐼𝑂𝑁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Object 13">
                <a:extLst>
                  <a:ext uri="{FF2B5EF4-FFF2-40B4-BE49-F238E27FC236}">
                    <a16:creationId xmlns:a16="http://schemas.microsoft.com/office/drawing/2014/main" id="{85AEFB1E-83AC-A2C6-45A0-E4006E25F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243" y="3986215"/>
                <a:ext cx="7532690" cy="419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C386655F-0442-E2A0-EB45-61C51E8A5607}"/>
              </a:ext>
            </a:extLst>
          </p:cNvPr>
          <p:cNvSpPr txBox="1"/>
          <p:nvPr/>
        </p:nvSpPr>
        <p:spPr>
          <a:xfrm>
            <a:off x="1374244" y="1093641"/>
            <a:ext cx="1049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AÑO INICIAL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753372-1809-7346-EC92-1D2BBCA764E3}"/>
              </a:ext>
            </a:extLst>
          </p:cNvPr>
          <p:cNvSpPr txBox="1"/>
          <p:nvPr/>
        </p:nvSpPr>
        <p:spPr>
          <a:xfrm>
            <a:off x="3444800" y="1108828"/>
            <a:ext cx="10496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AÑO FINAL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779E36-0353-88A3-108D-D957543160D9}"/>
              </a:ext>
            </a:extLst>
          </p:cNvPr>
          <p:cNvSpPr txBox="1"/>
          <p:nvPr/>
        </p:nvSpPr>
        <p:spPr>
          <a:xfrm>
            <a:off x="5908599" y="1092035"/>
            <a:ext cx="2058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AÑOS A PROYECTAR FINAL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16B1BE-6B86-5D8F-DCC0-215A057A1751}"/>
              </a:ext>
            </a:extLst>
          </p:cNvPr>
          <p:cNvSpPr txBox="1"/>
          <p:nvPr/>
        </p:nvSpPr>
        <p:spPr>
          <a:xfrm>
            <a:off x="1473200" y="1481667"/>
            <a:ext cx="2929467" cy="300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323CCC-B79D-8F93-0858-CBA73EE37290}"/>
              </a:ext>
            </a:extLst>
          </p:cNvPr>
          <p:cNvSpPr txBox="1"/>
          <p:nvPr/>
        </p:nvSpPr>
        <p:spPr>
          <a:xfrm>
            <a:off x="4419605" y="1490131"/>
            <a:ext cx="3437462" cy="30006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DATOS A PROYECTAR</a:t>
            </a:r>
          </a:p>
        </p:txBody>
      </p:sp>
    </p:spTree>
    <p:extLst>
      <p:ext uri="{BB962C8B-B14F-4D97-AF65-F5344CB8AC3E}">
        <p14:creationId xmlns:p14="http://schemas.microsoft.com/office/powerpoint/2010/main" val="95038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DAD64541-1160-C513-07EB-52083F786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713788" cy="3183467"/>
          </a:xfrm>
        </p:spPr>
        <p:txBody>
          <a:bodyPr/>
          <a:lstStyle/>
          <a:p>
            <a:pPr algn="just">
              <a:buFontTx/>
              <a:buNone/>
            </a:pPr>
            <a:r>
              <a:rPr lang="es-ES_tradnl" altLang="es-ES" sz="2800" dirty="0">
                <a:latin typeface="Comic Sans MS" panose="030F0702030302020204" pitchFamily="66" charset="0"/>
              </a:rPr>
              <a:t>	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Una modificación del método anterior consistiría es:</a:t>
            </a:r>
          </a:p>
          <a:p>
            <a:pPr lvl="1" algn="just"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Calcular la TEE de un periodo basal </a:t>
            </a:r>
          </a:p>
          <a:p>
            <a:pPr lvl="1" algn="just"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Calcular el PAC para el periodo [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AÑO INICIAL , AÑO FINAL]</a:t>
            </a: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Calcular las TEE de los años sucesivos al periodo basal mediante la formula recurrente:</a:t>
            </a:r>
            <a:endParaRPr lang="es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Tx/>
              <a:buChar char="•"/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Tx/>
              <a:buChar char="•"/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En el AÑO PROYECCION  multiplicaremos las tasas especificas por edad (TEE) a la población o proyecciones de población del AÑO PROYECCION.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2382F800-9F78-46B0-5272-E43B5721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D7459CB1-C409-FEFA-AA2B-B33633578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A48C5218-08EE-5ADD-6997-35C0012F2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7462" name="Rectangle 6">
            <a:extLst>
              <a:ext uri="{FF2B5EF4-FFF2-40B4-BE49-F238E27FC236}">
                <a16:creationId xmlns:a16="http://schemas.microsoft.com/office/drawing/2014/main" id="{60D5F279-7687-8452-0EB4-0E2741FE2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7463" name="Rectangle 7">
            <a:extLst>
              <a:ext uri="{FF2B5EF4-FFF2-40B4-BE49-F238E27FC236}">
                <a16:creationId xmlns:a16="http://schemas.microsoft.com/office/drawing/2014/main" id="{E57BDB4C-0AEA-320B-CD22-B0BDFAFFE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7464" name="Rectangle 8">
            <a:extLst>
              <a:ext uri="{FF2B5EF4-FFF2-40B4-BE49-F238E27FC236}">
                <a16:creationId xmlns:a16="http://schemas.microsoft.com/office/drawing/2014/main" id="{C41C6EE6-3CF1-C249-A968-815829BFF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7465" name="Rectangle 9">
            <a:extLst>
              <a:ext uri="{FF2B5EF4-FFF2-40B4-BE49-F238E27FC236}">
                <a16:creationId xmlns:a16="http://schemas.microsoft.com/office/drawing/2014/main" id="{9209B34D-E9B4-E5ED-448E-223066A11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47468" name="Rectangle 12">
            <a:extLst>
              <a:ext uri="{FF2B5EF4-FFF2-40B4-BE49-F238E27FC236}">
                <a16:creationId xmlns:a16="http://schemas.microsoft.com/office/drawing/2014/main" id="{277EA51A-FDA1-8700-E3DE-4EE74B88A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B6165717-65D2-3C28-AD3D-158064D9E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3C06E8-3D2A-6595-665A-538E80270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PROYECCIONES</a:t>
            </a:r>
          </a:p>
        </p:txBody>
      </p:sp>
      <p:graphicFrame>
        <p:nvGraphicFramePr>
          <p:cNvPr id="4" name="Object 14">
            <a:extLst>
              <a:ext uri="{FF2B5EF4-FFF2-40B4-BE49-F238E27FC236}">
                <a16:creationId xmlns:a16="http://schemas.microsoft.com/office/drawing/2014/main" id="{AFD9589D-C7D5-713F-D1C7-1F9A88EDB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4009"/>
              </p:ext>
            </p:extLst>
          </p:nvPr>
        </p:nvGraphicFramePr>
        <p:xfrm>
          <a:off x="2623080" y="3158066"/>
          <a:ext cx="3498320" cy="69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ditor de ecuaciones 3.0" r:id="rId3" imgW="2171700" imgH="431800" progId="Equation.3">
                  <p:embed/>
                </p:oleObj>
              </mc:Choice>
              <mc:Fallback>
                <p:oleObj name="Microsoft Editor de ecuaciones 3.0" r:id="rId3" imgW="2171700" imgH="431800" progId="Equation.3">
                  <p:embed/>
                  <p:pic>
                    <p:nvPicPr>
                      <p:cNvPr id="4" name="Object 14">
                        <a:extLst>
                          <a:ext uri="{FF2B5EF4-FFF2-40B4-BE49-F238E27FC236}">
                            <a16:creationId xmlns:a16="http://schemas.microsoft.com/office/drawing/2014/main" id="{AFD9589D-C7D5-713F-D1C7-1F9A88EDB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080" y="3158066"/>
                        <a:ext cx="3498320" cy="691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78F65F6-7C4F-4D4D-07F8-1B0A6CC1912B}"/>
                  </a:ext>
                </a:extLst>
              </p:cNvPr>
              <p:cNvSpPr txBox="1"/>
              <p:nvPr/>
            </p:nvSpPr>
            <p:spPr>
              <a:xfrm>
                <a:off x="2660223" y="4751228"/>
                <a:ext cx="3426515" cy="456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𝐶𝑎𝑠𝑜𝑠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𝑡𝑜𝑡𝑎𝑙𝑒𝑠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=18</m:t>
                          </m:r>
                        </m:sup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𝑃𝑜𝑏𝑙𝑎𝑐𝑖𝑜𝑛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𝑇𝐸𝐸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78F65F6-7C4F-4D4D-07F8-1B0A6CC19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223" y="4751228"/>
                <a:ext cx="3426515" cy="456022"/>
              </a:xfrm>
              <a:prstGeom prst="rect">
                <a:avLst/>
              </a:prstGeom>
              <a:blipFill>
                <a:blip r:embed="rId5"/>
                <a:stretch>
                  <a:fillRect l="-890" t="-164000" r="-534" b="-241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A80D7C33-CD25-860C-A78A-B07CD2852EA4}"/>
              </a:ext>
            </a:extLst>
          </p:cNvPr>
          <p:cNvSpPr txBox="1"/>
          <p:nvPr/>
        </p:nvSpPr>
        <p:spPr>
          <a:xfrm>
            <a:off x="1024466" y="54356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NOTA:</a:t>
            </a:r>
            <a:r>
              <a:rPr lang="es-ES" dirty="0"/>
              <a:t> También podríamos especificar condiciones sobre la PAC futura</a:t>
            </a:r>
          </a:p>
          <a:p>
            <a:endParaRPr lang="es-ES" dirty="0"/>
          </a:p>
          <a:p>
            <a:r>
              <a:rPr lang="es-ES" dirty="0"/>
              <a:t>	Limitar el valor del PAC:		-k &lt; PAC(i) &lt; k</a:t>
            </a:r>
          </a:p>
          <a:p>
            <a:r>
              <a:rPr lang="es-ES" dirty="0"/>
              <a:t>	Reducir PAC a 0 en m años:		PAC(</a:t>
            </a:r>
            <a:r>
              <a:rPr lang="es-ES" dirty="0" err="1"/>
              <a:t>i+l</a:t>
            </a:r>
            <a:r>
              <a:rPr lang="es-ES" dirty="0"/>
              <a:t>) = PAC(i) * ( (m-l) / </a:t>
            </a:r>
            <a:r>
              <a:rPr lang="es-ES"/>
              <a:t>m )	si l&lt;20</a:t>
            </a:r>
            <a:endParaRPr lang="es-E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C8DC7D38-DD13-3A0A-2F75-A005BD013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713788" cy="4525963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" sz="2800" dirty="0">
                <a:latin typeface="Comic Sans MS" panose="030F0702030302020204" pitchFamily="66" charset="0"/>
              </a:rPr>
              <a:t>	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Limitaciones: </a:t>
            </a:r>
          </a:p>
          <a:p>
            <a:pPr lvl="1">
              <a:buFontTx/>
              <a:buChar char="•"/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Una limitación de proyectar la incidencia mediante el modelo EDAD+AÑO de la regresión de Poisson radica en no incluir el efecto cohorte en nuestro modelo.</a:t>
            </a:r>
          </a:p>
          <a:p>
            <a:pPr lvl="1"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En ocasiones no tener en cuenta la historia natural del tumor en algunos tipos tumorales puede dar lugar a resultados sesgados.</a:t>
            </a:r>
          </a:p>
          <a:p>
            <a:pPr lvl="1"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Finalmente, siempre hay que recordar que, cuantos mas años proyectemos, menos fiables son nuestras proyecciones. 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AA0AA868-8721-B637-93A7-437CB2476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5DD85441-9419-9A0A-3C86-77E56D1D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2BAB2BDA-43F6-0CC2-26F7-494724EE7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735C799E-A138-0050-BF94-DC3625733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90250205-CB4D-8FAB-F4C2-6C5691E2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0536" name="Rectangle 8">
            <a:extLst>
              <a:ext uri="{FF2B5EF4-FFF2-40B4-BE49-F238E27FC236}">
                <a16:creationId xmlns:a16="http://schemas.microsoft.com/office/drawing/2014/main" id="{2DC0DCB0-A1B2-081C-DA0E-19DF110D3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0537" name="Rectangle 9">
            <a:extLst>
              <a:ext uri="{FF2B5EF4-FFF2-40B4-BE49-F238E27FC236}">
                <a16:creationId xmlns:a16="http://schemas.microsoft.com/office/drawing/2014/main" id="{BD6BC11E-5FB6-C897-E95F-5E1F74EB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50540" name="Rectangle 12">
            <a:extLst>
              <a:ext uri="{FF2B5EF4-FFF2-40B4-BE49-F238E27FC236}">
                <a16:creationId xmlns:a16="http://schemas.microsoft.com/office/drawing/2014/main" id="{87D81EA3-7C28-540F-5B67-97B34D318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5F311CE-3DFA-D88E-74F5-10844BCFC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8A81D-A3B4-B54E-4076-9E4717B26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PROYECCIONES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Rectangle 5">
            <a:extLst>
              <a:ext uri="{FF2B5EF4-FFF2-40B4-BE49-F238E27FC236}">
                <a16:creationId xmlns:a16="http://schemas.microsoft.com/office/drawing/2014/main" id="{99C8246B-5DCB-E9C9-E4DF-E96405E6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33A64B88-58A9-247E-E865-B6A9F2D05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EFDD96A7-6366-E140-617E-153C26B2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0361" name="Rectangle 9">
            <a:extLst>
              <a:ext uri="{FF2B5EF4-FFF2-40B4-BE49-F238E27FC236}">
                <a16:creationId xmlns:a16="http://schemas.microsoft.com/office/drawing/2014/main" id="{C368F98F-7DCA-4CB3-0C3B-E23BA94D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0366" name="Rectangle 14">
            <a:extLst>
              <a:ext uri="{FF2B5EF4-FFF2-40B4-BE49-F238E27FC236}">
                <a16:creationId xmlns:a16="http://schemas.microsoft.com/office/drawing/2014/main" id="{36DE2064-F67C-3367-BD5F-415AD553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BF2C7647-D94E-51BE-4E4F-66B44F4A1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9A128B-F664-F922-9EC1-87592AF22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PROYECCIONES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54E93B61-C1AB-0C1E-9346-D0E448338A9C}"/>
                  </a:ext>
                </a:extLst>
              </p:cNvPr>
              <p:cNvSpPr txBox="1"/>
              <p:nvPr/>
            </p:nvSpPr>
            <p:spPr bwMode="auto">
              <a:xfrm>
                <a:off x="1429279" y="1775880"/>
                <a:ext cx="3887787" cy="6508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𝐶𝑎𝑠𝑜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𝑃𝑜𝑏𝑙𝑎𝑐𝑖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ó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ñ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𝐸𝑑𝑎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54E93B61-C1AB-0C1E-9346-D0E448338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9279" y="1775880"/>
                <a:ext cx="3887787" cy="650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DA2A0E05-67C7-5DAC-5A94-24CF9159CC80}"/>
              </a:ext>
            </a:extLst>
          </p:cNvPr>
          <p:cNvSpPr txBox="1"/>
          <p:nvPr/>
        </p:nvSpPr>
        <p:spPr>
          <a:xfrm>
            <a:off x="485091" y="1253067"/>
            <a:ext cx="2808442" cy="304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Otros Modelos: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B4530DFC-CDEC-860F-2262-7779AF54062C}"/>
                  </a:ext>
                </a:extLst>
              </p:cNvPr>
              <p:cNvSpPr txBox="1"/>
              <p:nvPr/>
            </p:nvSpPr>
            <p:spPr bwMode="auto">
              <a:xfrm>
                <a:off x="1420812" y="2368544"/>
                <a:ext cx="3887787" cy="6508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𝐶𝑎𝑠𝑜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𝐷𝑒𝑓𝑢𝑛𝑐𝑖𝑜𝑛𝑒𝑠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ñ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𝐸𝑑𝑎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B4530DFC-CDEC-860F-2262-7779AF540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0812" y="2368544"/>
                <a:ext cx="3887787" cy="650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67E0B20F-36DF-1E98-6DB1-DFD6C3834B42}"/>
                  </a:ext>
                </a:extLst>
              </p:cNvPr>
              <p:cNvSpPr txBox="1"/>
              <p:nvPr/>
            </p:nvSpPr>
            <p:spPr bwMode="auto">
              <a:xfrm>
                <a:off x="1429277" y="2935814"/>
                <a:ext cx="5386390" cy="80645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𝐶𝑎𝑠𝑜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𝐷𝑒𝑓𝑢𝑛𝑐𝑖𝑜𝑛𝑒𝑠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𝑃𝑜𝑏𝑙𝑎𝑐𝑖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ó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ñ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𝐸𝑑𝑎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7" name="Object 11">
                <a:extLst>
                  <a:ext uri="{FF2B5EF4-FFF2-40B4-BE49-F238E27FC236}">
                    <a16:creationId xmlns:a16="http://schemas.microsoft.com/office/drawing/2014/main" id="{67E0B20F-36DF-1E98-6DB1-DFD6C3834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9277" y="2935814"/>
                <a:ext cx="5386390" cy="806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11">
                <a:extLst>
                  <a:ext uri="{FF2B5EF4-FFF2-40B4-BE49-F238E27FC236}">
                    <a16:creationId xmlns:a16="http://schemas.microsoft.com/office/drawing/2014/main" id="{83179205-EB1A-F4E4-40CF-B132E5B1E3DA}"/>
                  </a:ext>
                </a:extLst>
              </p:cNvPr>
              <p:cNvSpPr txBox="1"/>
              <p:nvPr/>
            </p:nvSpPr>
            <p:spPr bwMode="auto">
              <a:xfrm>
                <a:off x="1437741" y="3960285"/>
                <a:ext cx="3887787" cy="6508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𝐶𝑎𝑠𝑜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𝑃𝑜𝑏𝑙𝑎𝑐𝑖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ñ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𝐸𝑑𝑎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8" name="Object 11">
                <a:extLst>
                  <a:ext uri="{FF2B5EF4-FFF2-40B4-BE49-F238E27FC236}">
                    <a16:creationId xmlns:a16="http://schemas.microsoft.com/office/drawing/2014/main" id="{83179205-EB1A-F4E4-40CF-B132E5B1E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7741" y="3960285"/>
                <a:ext cx="3887787" cy="6508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11">
                <a:extLst>
                  <a:ext uri="{FF2B5EF4-FFF2-40B4-BE49-F238E27FC236}">
                    <a16:creationId xmlns:a16="http://schemas.microsoft.com/office/drawing/2014/main" id="{7CF7161B-C090-F370-07D9-D3095C051854}"/>
                  </a:ext>
                </a:extLst>
              </p:cNvPr>
              <p:cNvSpPr txBox="1"/>
              <p:nvPr/>
            </p:nvSpPr>
            <p:spPr bwMode="auto">
              <a:xfrm>
                <a:off x="1429274" y="4552949"/>
                <a:ext cx="3887787" cy="6508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𝐶𝑎𝑠𝑜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𝐷𝑒𝑓𝑢𝑛𝑐𝑖𝑜𝑛𝑒𝑠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ñ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𝐸𝑑𝑎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9" name="Object 11">
                <a:extLst>
                  <a:ext uri="{FF2B5EF4-FFF2-40B4-BE49-F238E27FC236}">
                    <a16:creationId xmlns:a16="http://schemas.microsoft.com/office/drawing/2014/main" id="{7CF7161B-C090-F370-07D9-D3095C051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9274" y="4552949"/>
                <a:ext cx="3887787" cy="6508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11">
                <a:extLst>
                  <a:ext uri="{FF2B5EF4-FFF2-40B4-BE49-F238E27FC236}">
                    <a16:creationId xmlns:a16="http://schemas.microsoft.com/office/drawing/2014/main" id="{DA0BBD42-A83A-A940-592B-FC94A2B562C0}"/>
                  </a:ext>
                </a:extLst>
              </p:cNvPr>
              <p:cNvSpPr txBox="1"/>
              <p:nvPr/>
            </p:nvSpPr>
            <p:spPr bwMode="auto">
              <a:xfrm>
                <a:off x="1437739" y="5120219"/>
                <a:ext cx="5386390" cy="80645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𝐶𝑎𝑠𝑜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𝐷𝑒𝑓𝑢𝑛𝑐𝑖𝑜𝑛𝑒𝑠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𝑃𝑜𝑏𝑙𝑎𝑐𝑖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ñ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𝐸𝑑𝑎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0" name="Object 11">
                <a:extLst>
                  <a:ext uri="{FF2B5EF4-FFF2-40B4-BE49-F238E27FC236}">
                    <a16:creationId xmlns:a16="http://schemas.microsoft.com/office/drawing/2014/main" id="{DA0BBD42-A83A-A940-592B-FC94A2B56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7739" y="5120219"/>
                <a:ext cx="5386390" cy="806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7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7DC68F21-FD3F-26FC-7833-7A6BABD57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ES_tradnl" altLang="es-ES" dirty="0"/>
              <a:t>	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Los principales </a:t>
            </a:r>
            <a:r>
              <a:rPr lang="es-ES_tradnl" alt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indicadores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de la magnitud del cáncer y el progreso en su control son:</a:t>
            </a:r>
          </a:p>
          <a:p>
            <a:pPr>
              <a:buFontTx/>
              <a:buNone/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Incidencia (objetivo principal)</a:t>
            </a:r>
          </a:p>
          <a:p>
            <a:pPr lvl="1"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Mortalidad</a:t>
            </a:r>
          </a:p>
          <a:p>
            <a:pPr lvl="1"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Supervivencia </a:t>
            </a:r>
          </a:p>
          <a:p>
            <a:pPr lvl="1"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Prevalencia </a:t>
            </a:r>
            <a:endParaRPr lang="ca-ES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EAE80-8568-B1D2-F9BF-CE3178FE20E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4501100"/>
            <a:ext cx="7886700" cy="179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s-ES_tradnl" alt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Incidencia/Mortalidad</a:t>
            </a:r>
          </a:p>
          <a:p>
            <a:pPr lvl="2">
              <a:buFontTx/>
              <a:buChar char="•"/>
            </a:pPr>
            <a:r>
              <a:rPr lang="es-ES_tradnl" alt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Incidencia/mortalidad actual</a:t>
            </a:r>
          </a:p>
          <a:p>
            <a:pPr lvl="2">
              <a:buFontTx/>
              <a:buChar char="•"/>
            </a:pPr>
            <a:r>
              <a:rPr lang="es-ES_tradnl" alt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Evolución de la incidencia/mortalidad</a:t>
            </a:r>
          </a:p>
          <a:p>
            <a:pPr lvl="2">
              <a:buFontTx/>
              <a:buChar char="•"/>
            </a:pPr>
            <a:r>
              <a:rPr lang="es-ES_tradnl" alt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Proyecciones de la incidencia/mortalidad</a:t>
            </a:r>
            <a:endParaRPr lang="ca-ES" alt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49443CBE-7B88-9047-2A8E-BC6248BA4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729FE1-0C5B-FBA3-DD91-171CFAA3F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88C8557A-7F0F-EBED-D5F2-746528257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15250" cy="4525963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s-ES_tradnl" altLang="es-ES" sz="2800" dirty="0">
                <a:latin typeface="Comic Sans MS" panose="030F0702030302020204" pitchFamily="66" charset="0"/>
              </a:rPr>
              <a:t>	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Descompone el crecimiento/decrecimiento del número de casos/defunciones entre el primer y el último año de un período estudiado en función de:</a:t>
            </a:r>
          </a:p>
          <a:p>
            <a:pPr algn="just">
              <a:buFontTx/>
              <a:buNone/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Los componentes poblacionales</a:t>
            </a:r>
          </a:p>
          <a:p>
            <a:pPr lvl="2" algn="just"/>
            <a:r>
              <a:rPr lang="es-ES_tradnl" altLang="es-ES" dirty="0">
                <a:latin typeface="Calibri" panose="020F0502020204030204" pitchFamily="34" charset="0"/>
                <a:cs typeface="Calibri" panose="020F0502020204030204" pitchFamily="34" charset="0"/>
              </a:rPr>
              <a:t>Tamaño de la población</a:t>
            </a:r>
          </a:p>
          <a:p>
            <a:pPr lvl="2" algn="just"/>
            <a:r>
              <a:rPr lang="es-ES_tradnl" altLang="es-ES" dirty="0">
                <a:latin typeface="Calibri" panose="020F0502020204030204" pitchFamily="34" charset="0"/>
                <a:cs typeface="Calibri" panose="020F0502020204030204" pitchFamily="34" charset="0"/>
              </a:rPr>
              <a:t>Estructura de la población</a:t>
            </a:r>
          </a:p>
          <a:p>
            <a:pPr lvl="1" algn="just"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El componente del riesgo.</a:t>
            </a:r>
            <a:r>
              <a:rPr lang="ca-ES" altLang="es-ES" sz="2400" dirty="0">
                <a:latin typeface="Comic Sans MS" panose="030F0702030302020204" pitchFamily="66" charset="0"/>
              </a:rPr>
              <a:t>	</a:t>
            </a:r>
            <a:endParaRPr lang="es-ES" altLang="es-ES" sz="2400" dirty="0">
              <a:latin typeface="Comic Sans MS" panose="030F0702030302020204" pitchFamily="66" charset="0"/>
            </a:endParaRP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1C116542-E9A3-1909-EF45-7663FE97D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id="{C4157082-A487-468C-68B5-6C7337C80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3E5398ED-9452-E6F4-F4AC-473BCF3B3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3BA73E52-4E05-CFFF-144C-F3E57A562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A6239815-616D-57BA-7A59-F7F7F50BE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9032" name="Rectangle 8">
            <a:extLst>
              <a:ext uri="{FF2B5EF4-FFF2-40B4-BE49-F238E27FC236}">
                <a16:creationId xmlns:a16="http://schemas.microsoft.com/office/drawing/2014/main" id="{4B370C06-98AF-230A-FC54-BDF4244F0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9033" name="Rectangle 9">
            <a:extLst>
              <a:ext uri="{FF2B5EF4-FFF2-40B4-BE49-F238E27FC236}">
                <a16:creationId xmlns:a16="http://schemas.microsoft.com/office/drawing/2014/main" id="{29305A04-100C-1050-314E-EBB205EA3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29036" name="Rectangle 12">
            <a:extLst>
              <a:ext uri="{FF2B5EF4-FFF2-40B4-BE49-F238E27FC236}">
                <a16:creationId xmlns:a16="http://schemas.microsoft.com/office/drawing/2014/main" id="{A690C5F9-2D0A-30DE-26CA-5E7070B9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B687FA00-D23A-2902-AFDF-6F9A0D28E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280F89-24F5-7B64-2060-C6BD054A7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6" y="260350"/>
            <a:ext cx="905933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2800" dirty="0">
                <a:solidFill>
                  <a:srgbClr val="C00000"/>
                </a:solidFill>
                <a:latin typeface="+mn-lt"/>
              </a:rPr>
              <a:t>DESCOMPOSICIÓN FACTORIAL DEL INCREMENTO DE CASOS</a:t>
            </a:r>
          </a:p>
        </p:txBody>
      </p:sp>
    </p:spTree>
    <p:extLst>
      <p:ext uri="{BB962C8B-B14F-4D97-AF65-F5344CB8AC3E}">
        <p14:creationId xmlns:p14="http://schemas.microsoft.com/office/powerpoint/2010/main" val="1350445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A81BBF3-6F9C-4FC0-B719-8B2FD3F819F6}"/>
              </a:ext>
            </a:extLst>
          </p:cNvPr>
          <p:cNvSpPr txBox="1"/>
          <p:nvPr/>
        </p:nvSpPr>
        <p:spPr>
          <a:xfrm>
            <a:off x="2218268" y="2597733"/>
            <a:ext cx="140335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a-ES" sz="1800" b="1" dirty="0" err="1"/>
              <a:t>Población</a:t>
            </a:r>
            <a:r>
              <a:rPr lang="es-ES" sz="1800" b="1" dirty="0"/>
              <a:t>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6562CF-1820-452C-829B-7DF7EE7C1764}"/>
              </a:ext>
            </a:extLst>
          </p:cNvPr>
          <p:cNvSpPr txBox="1"/>
          <p:nvPr/>
        </p:nvSpPr>
        <p:spPr>
          <a:xfrm>
            <a:off x="5437841" y="2647466"/>
            <a:ext cx="143709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a-ES" sz="1800" b="1" dirty="0" err="1"/>
              <a:t>Población</a:t>
            </a:r>
            <a:r>
              <a:rPr lang="es-ES" sz="1800" b="1" dirty="0"/>
              <a:t> 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4DE584-3F4A-41DB-906D-8C60B297E461}"/>
              </a:ext>
            </a:extLst>
          </p:cNvPr>
          <p:cNvSpPr txBox="1"/>
          <p:nvPr/>
        </p:nvSpPr>
        <p:spPr>
          <a:xfrm>
            <a:off x="2218268" y="3163543"/>
            <a:ext cx="1403350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500" dirty="0"/>
              <a:t>casos</a:t>
            </a:r>
          </a:p>
          <a:p>
            <a:pPr algn="ctr"/>
            <a:r>
              <a:rPr lang="es-ES" sz="1500" dirty="0"/>
              <a:t>población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1EF6199-50C8-4505-AEF0-B8E062AE808F}"/>
              </a:ext>
            </a:extLst>
          </p:cNvPr>
          <p:cNvSpPr txBox="1"/>
          <p:nvPr/>
        </p:nvSpPr>
        <p:spPr>
          <a:xfrm>
            <a:off x="5437841" y="3163309"/>
            <a:ext cx="1437090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500" dirty="0"/>
              <a:t>casos</a:t>
            </a:r>
          </a:p>
          <a:p>
            <a:pPr algn="ctr"/>
            <a:r>
              <a:rPr lang="es-ES" sz="1500" dirty="0"/>
              <a:t>población 2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9A8DD6C-DC80-4225-9A1C-C7C75680960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621618" y="3429000"/>
            <a:ext cx="1816223" cy="113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CCFEA1B-9EBC-40B0-80B2-E9B3AE9DE66A}"/>
              </a:ext>
            </a:extLst>
          </p:cNvPr>
          <p:cNvCxnSpPr/>
          <p:nvPr/>
        </p:nvCxnSpPr>
        <p:spPr>
          <a:xfrm flipV="1">
            <a:off x="4573429" y="3429000"/>
            <a:ext cx="0" cy="5500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283AA0-4AB5-447A-9F07-0FAAE0AA451A}"/>
              </a:ext>
            </a:extLst>
          </p:cNvPr>
          <p:cNvSpPr txBox="1"/>
          <p:nvPr/>
        </p:nvSpPr>
        <p:spPr>
          <a:xfrm>
            <a:off x="4137659" y="4055988"/>
            <a:ext cx="1058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diferencia atribuible 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2D5F087-1135-4A4B-8322-BE06693BC8D8}"/>
              </a:ext>
            </a:extLst>
          </p:cNvPr>
          <p:cNvSpPr txBox="1"/>
          <p:nvPr/>
        </p:nvSpPr>
        <p:spPr>
          <a:xfrm>
            <a:off x="1918539" y="5002536"/>
            <a:ext cx="1141659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13" dirty="0"/>
              <a:t>TAMAÑO</a:t>
            </a:r>
          </a:p>
          <a:p>
            <a:r>
              <a:rPr lang="es-ES" sz="1013" dirty="0"/>
              <a:t>DE LA POBLACIÓN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991AE48-30EC-4769-9AC3-4B484EB13449}"/>
              </a:ext>
            </a:extLst>
          </p:cNvPr>
          <p:cNvSpPr txBox="1"/>
          <p:nvPr/>
        </p:nvSpPr>
        <p:spPr>
          <a:xfrm>
            <a:off x="4009638" y="5026949"/>
            <a:ext cx="1141659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13" dirty="0"/>
              <a:t>ESTRUCTURA </a:t>
            </a:r>
          </a:p>
          <a:p>
            <a:r>
              <a:rPr lang="es-ES" sz="1013" dirty="0"/>
              <a:t>DE LA POBLACIÓN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D2AE370-3D6F-4880-A4A6-FEFD527FE948}"/>
              </a:ext>
            </a:extLst>
          </p:cNvPr>
          <p:cNvSpPr txBox="1"/>
          <p:nvPr/>
        </p:nvSpPr>
        <p:spPr>
          <a:xfrm>
            <a:off x="5955402" y="5002532"/>
            <a:ext cx="121219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13" dirty="0"/>
              <a:t>RIESGO DE CÀNCER</a:t>
            </a:r>
          </a:p>
          <a:p>
            <a:pPr algn="ctr"/>
            <a:r>
              <a:rPr lang="es-ES" sz="1013" dirty="0"/>
              <a:t>EN LA POBLACIÓN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7128759-252B-4543-BDB9-384755940D6C}"/>
              </a:ext>
            </a:extLst>
          </p:cNvPr>
          <p:cNvCxnSpPr>
            <a:cxnSpLocks/>
          </p:cNvCxnSpPr>
          <p:nvPr/>
        </p:nvCxnSpPr>
        <p:spPr>
          <a:xfrm flipV="1">
            <a:off x="2469211" y="4298363"/>
            <a:ext cx="1575847" cy="550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2922D31-9B0F-4026-9B0C-D727E19BEFA4}"/>
              </a:ext>
            </a:extLst>
          </p:cNvPr>
          <p:cNvCxnSpPr>
            <a:cxnSpLocks/>
          </p:cNvCxnSpPr>
          <p:nvPr/>
        </p:nvCxnSpPr>
        <p:spPr>
          <a:xfrm flipV="1">
            <a:off x="4587716" y="4554342"/>
            <a:ext cx="0" cy="3857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9FFEBDA-80E1-460B-9E45-E7ED72CAE41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195958" y="4317598"/>
            <a:ext cx="1375425" cy="575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13">
            <a:extLst>
              <a:ext uri="{FF2B5EF4-FFF2-40B4-BE49-F238E27FC236}">
                <a16:creationId xmlns:a16="http://schemas.microsoft.com/office/drawing/2014/main" id="{9825CDBC-FA74-8BE7-52C3-0579D649E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2F29974-8C13-994E-3C80-172468355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6" y="260350"/>
            <a:ext cx="905933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2800" dirty="0">
                <a:solidFill>
                  <a:srgbClr val="C00000"/>
                </a:solidFill>
                <a:latin typeface="+mn-lt"/>
              </a:rPr>
              <a:t>DESCOMPOSICIÓN FACTORIAL DEL INCREMENTO DE CASOS</a:t>
            </a:r>
          </a:p>
        </p:txBody>
      </p:sp>
    </p:spTree>
    <p:extLst>
      <p:ext uri="{BB962C8B-B14F-4D97-AF65-F5344CB8AC3E}">
        <p14:creationId xmlns:p14="http://schemas.microsoft.com/office/powerpoint/2010/main" val="41395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/>
      <p:bldP spid="20" grpId="0"/>
      <p:bldP spid="21" grpId="0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A7B177A-A265-403F-B1C6-772569831845}"/>
              </a:ext>
            </a:extLst>
          </p:cNvPr>
          <p:cNvSpPr txBox="1"/>
          <p:nvPr/>
        </p:nvSpPr>
        <p:spPr>
          <a:xfrm>
            <a:off x="1857331" y="2593685"/>
            <a:ext cx="13261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800" b="1" dirty="0"/>
              <a:t>Población 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BE2EF3-AF82-4026-ABB6-C75B806B5D44}"/>
              </a:ext>
            </a:extLst>
          </p:cNvPr>
          <p:cNvSpPr txBox="1"/>
          <p:nvPr/>
        </p:nvSpPr>
        <p:spPr>
          <a:xfrm>
            <a:off x="4012645" y="2593685"/>
            <a:ext cx="13261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a-ES" sz="1800" b="1" dirty="0" err="1"/>
              <a:t>Población</a:t>
            </a:r>
            <a:r>
              <a:rPr lang="es-ES" sz="1800" b="1" dirty="0"/>
              <a:t> 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0C6ADBA-6959-45F2-AA35-3B8826B63F75}"/>
              </a:ext>
            </a:extLst>
          </p:cNvPr>
          <p:cNvSpPr txBox="1"/>
          <p:nvPr/>
        </p:nvSpPr>
        <p:spPr>
          <a:xfrm>
            <a:off x="2299519" y="318223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C</a:t>
            </a:r>
            <a:r>
              <a:rPr lang="es-ES" sz="1600" b="1" baseline="-25000" dirty="0"/>
              <a:t>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CC142E-054B-485E-9A6C-B4147764639E}"/>
              </a:ext>
            </a:extLst>
          </p:cNvPr>
          <p:cNvSpPr txBox="1"/>
          <p:nvPr/>
        </p:nvSpPr>
        <p:spPr>
          <a:xfrm>
            <a:off x="4435613" y="318028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C</a:t>
            </a:r>
            <a:r>
              <a:rPr lang="es-ES" sz="1600" b="1" baseline="-25000" dirty="0"/>
              <a:t>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20CF1A-E3A2-4D87-BD2C-A7438B17455C}"/>
              </a:ext>
            </a:extLst>
          </p:cNvPr>
          <p:cNvSpPr txBox="1"/>
          <p:nvPr/>
        </p:nvSpPr>
        <p:spPr>
          <a:xfrm>
            <a:off x="2287068" y="3754819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N</a:t>
            </a:r>
            <a:r>
              <a:rPr lang="es-ES" sz="1600" b="1" baseline="-25000" dirty="0"/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B2B1B8-C77E-4EF6-87EB-037800726115}"/>
              </a:ext>
            </a:extLst>
          </p:cNvPr>
          <p:cNvSpPr txBox="1"/>
          <p:nvPr/>
        </p:nvSpPr>
        <p:spPr>
          <a:xfrm>
            <a:off x="4435612" y="3754819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N</a:t>
            </a:r>
            <a:r>
              <a:rPr lang="es-ES" sz="1600" b="1" baseline="-25000" dirty="0"/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7CE2EC9-643B-4655-B774-048135D7CE09}"/>
              </a:ext>
            </a:extLst>
          </p:cNvPr>
          <p:cNvSpPr txBox="1"/>
          <p:nvPr/>
        </p:nvSpPr>
        <p:spPr>
          <a:xfrm>
            <a:off x="6779419" y="3180283"/>
            <a:ext cx="22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Número de casos de cáncer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FC57797-635C-496F-9465-1A0789556218}"/>
              </a:ext>
            </a:extLst>
          </p:cNvPr>
          <p:cNvCxnSpPr>
            <a:cxnSpLocks/>
          </p:cNvCxnSpPr>
          <p:nvPr/>
        </p:nvCxnSpPr>
        <p:spPr>
          <a:xfrm flipH="1">
            <a:off x="5685881" y="3329000"/>
            <a:ext cx="885825" cy="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383F701-4CF4-4340-B2D7-850401F8DC2B}"/>
              </a:ext>
            </a:extLst>
          </p:cNvPr>
          <p:cNvSpPr txBox="1"/>
          <p:nvPr/>
        </p:nvSpPr>
        <p:spPr>
          <a:xfrm>
            <a:off x="6779419" y="3754819"/>
            <a:ext cx="22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Tamaño de la población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C15E7F0-8E49-485C-8A07-B6B88090FC83}"/>
              </a:ext>
            </a:extLst>
          </p:cNvPr>
          <p:cNvCxnSpPr>
            <a:cxnSpLocks/>
          </p:cNvCxnSpPr>
          <p:nvPr/>
        </p:nvCxnSpPr>
        <p:spPr>
          <a:xfrm flipH="1">
            <a:off x="5714272" y="3893318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FF7B11B-26A6-4E28-8EED-E0D04DF88F4B}"/>
              </a:ext>
            </a:extLst>
          </p:cNvPr>
          <p:cNvSpPr txBox="1"/>
          <p:nvPr/>
        </p:nvSpPr>
        <p:spPr>
          <a:xfrm>
            <a:off x="2288269" y="4327408"/>
            <a:ext cx="488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S</a:t>
            </a:r>
            <a:r>
              <a:rPr lang="es-ES" sz="1600" b="1" baseline="-25000" dirty="0"/>
              <a:t>i1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3ACE71-3E00-4475-8A94-514BAABF2CF6}"/>
              </a:ext>
            </a:extLst>
          </p:cNvPr>
          <p:cNvSpPr txBox="1"/>
          <p:nvPr/>
        </p:nvSpPr>
        <p:spPr>
          <a:xfrm>
            <a:off x="4443256" y="4329499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S</a:t>
            </a:r>
            <a:r>
              <a:rPr lang="es-ES" sz="1600" b="1" baseline="-25000" dirty="0"/>
              <a:t>i2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7C6E52A-C07F-476A-A8A4-DDA87D018B4F}"/>
              </a:ext>
            </a:extLst>
          </p:cNvPr>
          <p:cNvSpPr txBox="1"/>
          <p:nvPr/>
        </p:nvSpPr>
        <p:spPr>
          <a:xfrm>
            <a:off x="6779419" y="4353083"/>
            <a:ext cx="22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Estructura de la población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25BA747-A450-4AB2-8815-4B397413488B}"/>
              </a:ext>
            </a:extLst>
          </p:cNvPr>
          <p:cNvCxnSpPr>
            <a:cxnSpLocks/>
          </p:cNvCxnSpPr>
          <p:nvPr/>
        </p:nvCxnSpPr>
        <p:spPr>
          <a:xfrm flipH="1">
            <a:off x="5685881" y="4492262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5DD0675-A1E4-4314-B2AF-4ED5310241EE}"/>
              </a:ext>
            </a:extLst>
          </p:cNvPr>
          <p:cNvSpPr txBox="1"/>
          <p:nvPr/>
        </p:nvSpPr>
        <p:spPr>
          <a:xfrm>
            <a:off x="2287068" y="4898997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m</a:t>
            </a:r>
            <a:r>
              <a:rPr lang="es-ES" sz="1600" b="1" baseline="-25000" dirty="0"/>
              <a:t>i1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2CB9304-5E0F-459A-A51F-6C040A8E7636}"/>
              </a:ext>
            </a:extLst>
          </p:cNvPr>
          <p:cNvSpPr txBox="1"/>
          <p:nvPr/>
        </p:nvSpPr>
        <p:spPr>
          <a:xfrm>
            <a:off x="4414261" y="486467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m</a:t>
            </a:r>
            <a:r>
              <a:rPr lang="es-ES" sz="1600" b="1" baseline="-25000" dirty="0"/>
              <a:t>i2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8616BC6-39FD-4EE1-95BB-BED988C4C833}"/>
              </a:ext>
            </a:extLst>
          </p:cNvPr>
          <p:cNvSpPr txBox="1"/>
          <p:nvPr/>
        </p:nvSpPr>
        <p:spPr>
          <a:xfrm>
            <a:off x="6779419" y="4864670"/>
            <a:ext cx="22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Riesgo de la población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7B9F849-06D2-42C1-8209-AC1D996BC3E3}"/>
              </a:ext>
            </a:extLst>
          </p:cNvPr>
          <p:cNvCxnSpPr>
            <a:cxnSpLocks/>
          </p:cNvCxnSpPr>
          <p:nvPr/>
        </p:nvCxnSpPr>
        <p:spPr>
          <a:xfrm flipH="1">
            <a:off x="5685881" y="5034985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CC5A848-D3C0-4066-B88A-35028EB9870B}"/>
                  </a:ext>
                </a:extLst>
              </p:cNvPr>
              <p:cNvSpPr txBox="1"/>
              <p:nvPr/>
            </p:nvSpPr>
            <p:spPr>
              <a:xfrm>
                <a:off x="529591" y="4259058"/>
                <a:ext cx="821531" cy="48122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1800" dirty="0"/>
                  <a:t>S</a:t>
                </a:r>
                <a:r>
                  <a:rPr lang="es-ES" sz="1800" baseline="-25000" dirty="0"/>
                  <a:t>ij</a:t>
                </a:r>
                <a:r>
                  <a:rPr lang="es-E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80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latin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18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endParaRPr lang="es-ES" sz="18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CC5A848-D3C0-4066-B88A-35028EB98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1" y="4259058"/>
                <a:ext cx="821531" cy="481222"/>
              </a:xfrm>
              <a:prstGeom prst="rect">
                <a:avLst/>
              </a:prstGeom>
              <a:blipFill>
                <a:blip r:embed="rId2"/>
                <a:stretch>
                  <a:fillRect l="-5839" b="-61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CC6C766-A7BC-40DA-A95F-9FA8C00CF2CD}"/>
                  </a:ext>
                </a:extLst>
              </p:cNvPr>
              <p:cNvSpPr txBox="1"/>
              <p:nvPr/>
            </p:nvSpPr>
            <p:spPr>
              <a:xfrm>
                <a:off x="471491" y="4828736"/>
                <a:ext cx="967833" cy="54688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1800" dirty="0"/>
                  <a:t>m</a:t>
                </a:r>
                <a:r>
                  <a:rPr lang="es-ES" sz="1800" baseline="-25000" dirty="0" err="1"/>
                  <a:t>ij</a:t>
                </a:r>
                <a:r>
                  <a:rPr lang="es-E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latin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80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latin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den>
                    </m:f>
                  </m:oMath>
                </a14:m>
                <a:endParaRPr lang="es-ES" sz="1800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CC6C766-A7BC-40DA-A95F-9FA8C00CF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91" y="4828736"/>
                <a:ext cx="967833" cy="546881"/>
              </a:xfrm>
              <a:prstGeom prst="rect">
                <a:avLst/>
              </a:prstGeom>
              <a:blipFill>
                <a:blip r:embed="rId3"/>
                <a:stretch>
                  <a:fillRect l="-4348" b="-32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13">
            <a:extLst>
              <a:ext uri="{FF2B5EF4-FFF2-40B4-BE49-F238E27FC236}">
                <a16:creationId xmlns:a16="http://schemas.microsoft.com/office/drawing/2014/main" id="{F10138BA-A39B-0DA6-7B39-E212D310E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1AEFF7AB-738A-AAD4-7F44-00F310B3F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6" y="260350"/>
            <a:ext cx="905933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2800" dirty="0">
                <a:solidFill>
                  <a:srgbClr val="C00000"/>
                </a:solidFill>
                <a:latin typeface="+mn-lt"/>
              </a:rPr>
              <a:t>DESCOMPOSICIÓN FACTORIAL DEL INCREMENTO DE CASOS</a:t>
            </a:r>
          </a:p>
        </p:txBody>
      </p:sp>
    </p:spTree>
    <p:extLst>
      <p:ext uri="{BB962C8B-B14F-4D97-AF65-F5344CB8AC3E}">
        <p14:creationId xmlns:p14="http://schemas.microsoft.com/office/powerpoint/2010/main" val="298671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4" grpId="0"/>
      <p:bldP spid="16" grpId="0"/>
      <p:bldP spid="17" grpId="0"/>
      <p:bldP spid="18" grpId="0"/>
      <p:bldP spid="20" grpId="0"/>
      <p:bldP spid="21" grpId="0"/>
      <p:bldP spid="22" grpId="0"/>
      <p:bldP spid="28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7240" y="1847259"/>
            <a:ext cx="1347384" cy="413337"/>
          </a:xfrm>
        </p:spPr>
        <p:txBody>
          <a:bodyPr>
            <a:normAutofit/>
          </a:bodyPr>
          <a:lstStyle/>
          <a:p>
            <a:r>
              <a:rPr lang="es-ES" sz="2000" b="1" dirty="0"/>
              <a:t>Ejemplo: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449125"/>
              </p:ext>
            </p:extLst>
          </p:nvPr>
        </p:nvGraphicFramePr>
        <p:xfrm>
          <a:off x="822960" y="2260596"/>
          <a:ext cx="7543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Casos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Tamaño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Riesgo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Población 1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0,00001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Población</a:t>
                      </a:r>
                      <a:r>
                        <a:rPr lang="es-ES" sz="1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</a:t>
                      </a:r>
                      <a:endParaRPr lang="es-E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0,00002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 de diferencia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82227" y="4613401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s-ES" sz="16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100%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s-ES" sz="16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100%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976034" y="4810405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s-ES" sz="16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100%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139410" y="4979741"/>
            <a:ext cx="656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866267" y="4787899"/>
            <a:ext cx="140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Δcasos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300%</a:t>
            </a:r>
          </a:p>
        </p:txBody>
      </p:sp>
      <p:sp>
        <p:nvSpPr>
          <p:cNvPr id="13" name="Elipse 12"/>
          <p:cNvSpPr/>
          <p:nvPr/>
        </p:nvSpPr>
        <p:spPr>
          <a:xfrm>
            <a:off x="1905918" y="4742307"/>
            <a:ext cx="1031250" cy="5056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13"/>
          </a:p>
        </p:txBody>
      </p:sp>
      <p:sp>
        <p:nvSpPr>
          <p:cNvPr id="3" name="Line 13">
            <a:extLst>
              <a:ext uri="{FF2B5EF4-FFF2-40B4-BE49-F238E27FC236}">
                <a16:creationId xmlns:a16="http://schemas.microsoft.com/office/drawing/2014/main" id="{ECFD73F5-F35D-BDE7-A3A4-77A15D157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E54D659-8737-F238-A0A1-2A5D40059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6" y="260350"/>
            <a:ext cx="905933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2800" dirty="0">
                <a:solidFill>
                  <a:srgbClr val="C00000"/>
                </a:solidFill>
                <a:latin typeface="+mn-lt"/>
              </a:rPr>
              <a:t>DESCOMPOSICIÓN FACTORIAL DEL INCREMENTO DE CASOS</a:t>
            </a:r>
          </a:p>
        </p:txBody>
      </p:sp>
    </p:spTree>
    <p:extLst>
      <p:ext uri="{BB962C8B-B14F-4D97-AF65-F5344CB8AC3E}">
        <p14:creationId xmlns:p14="http://schemas.microsoft.com/office/powerpoint/2010/main" val="14445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554" y="1414993"/>
            <a:ext cx="3677360" cy="379941"/>
          </a:xfrm>
        </p:spPr>
        <p:txBody>
          <a:bodyPr>
            <a:normAutofit/>
          </a:bodyPr>
          <a:lstStyle/>
          <a:p>
            <a:r>
              <a:rPr lang="es-ES" sz="2000" b="1" dirty="0">
                <a:latin typeface="+mn-lt"/>
              </a:rPr>
              <a:t>Parámetros de descomposición: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406658" y="2599160"/>
                <a:ext cx="2885009" cy="317220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ca-ES" sz="1650" b="1" i="1" dirty="0" err="1"/>
                  <a:t>Efectos</a:t>
                </a:r>
                <a:r>
                  <a:rPr lang="ca-ES" sz="1650" b="1" i="1" dirty="0"/>
                  <a:t> </a:t>
                </a:r>
                <a:r>
                  <a:rPr lang="ca-ES" sz="1650" b="1" i="1" dirty="0" err="1"/>
                  <a:t>principales</a:t>
                </a:r>
                <a:endParaRPr lang="ca-ES" sz="1650" b="1" i="1" dirty="0"/>
              </a:p>
              <a:p>
                <a:pPr marL="0" indent="0">
                  <a:buNone/>
                </a:pPr>
                <a:r>
                  <a:rPr lang="ca-ES" sz="1200" u="sng" dirty="0" err="1"/>
                  <a:t>Efecto</a:t>
                </a:r>
                <a:r>
                  <a:rPr lang="ca-ES" sz="1200" u="sng" dirty="0"/>
                  <a:t> </a:t>
                </a:r>
                <a:r>
                  <a:rPr lang="ca-ES" sz="1200" u="sng" dirty="0" err="1"/>
                  <a:t>tamaño</a:t>
                </a:r>
                <a:r>
                  <a:rPr lang="ca-ES" sz="1200" u="sng" dirty="0"/>
                  <a:t> de la </a:t>
                </a:r>
                <a:r>
                  <a:rPr lang="ca-ES" sz="1200" u="sng" dirty="0" err="1"/>
                  <a:t>población</a:t>
                </a:r>
                <a:endParaRPr lang="ca-ES" sz="1200" u="sng" dirty="0"/>
              </a:p>
              <a:p>
                <a:pPr marL="0" indent="0">
                  <a:buNone/>
                </a:pPr>
                <a:endParaRPr lang="ca-ES" sz="120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ca-E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ca-ES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ca-ES" sz="12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ca-ES" sz="1200" dirty="0"/>
              </a:p>
              <a:p>
                <a:endParaRPr lang="ca-ES" sz="1200" dirty="0"/>
              </a:p>
              <a:p>
                <a:pPr marL="0" indent="0">
                  <a:buNone/>
                </a:pPr>
                <a:r>
                  <a:rPr lang="ca-ES" sz="1200" u="sng" dirty="0" err="1"/>
                  <a:t>Efecto</a:t>
                </a:r>
                <a:r>
                  <a:rPr lang="ca-ES" sz="1200" u="sng" dirty="0"/>
                  <a:t> estructura de la </a:t>
                </a:r>
                <a:r>
                  <a:rPr lang="ca-ES" sz="1200" u="sng" dirty="0" err="1"/>
                  <a:t>población</a:t>
                </a:r>
                <a:endParaRPr lang="ca-ES" sz="1200" u="sng" dirty="0"/>
              </a:p>
              <a:p>
                <a:pPr marL="0" indent="0">
                  <a:buNone/>
                </a:pPr>
                <a:endParaRPr lang="es-ES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ca-E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a-ES" sz="1200" dirty="0"/>
              </a:p>
              <a:p>
                <a:endParaRPr lang="ca-ES" sz="1200" dirty="0"/>
              </a:p>
              <a:p>
                <a:pPr marL="0" indent="0">
                  <a:buNone/>
                </a:pPr>
                <a:r>
                  <a:rPr lang="ca-ES" sz="1200" u="sng" dirty="0" err="1"/>
                  <a:t>Efecto</a:t>
                </a:r>
                <a:r>
                  <a:rPr lang="ca-ES" sz="1200" u="sng" dirty="0"/>
                  <a:t> </a:t>
                </a:r>
                <a:r>
                  <a:rPr lang="ca-ES" sz="1200" u="sng" dirty="0" err="1"/>
                  <a:t>riesgo</a:t>
                </a:r>
                <a:r>
                  <a:rPr lang="ca-ES" sz="1200" u="sng" dirty="0"/>
                  <a:t> de la </a:t>
                </a:r>
                <a:r>
                  <a:rPr lang="ca-ES" sz="1200" u="sng" dirty="0" err="1"/>
                  <a:t>población</a:t>
                </a:r>
                <a:endParaRPr lang="ca-ES" sz="1200" u="sng" dirty="0"/>
              </a:p>
              <a:p>
                <a:pPr marL="0" indent="0">
                  <a:buNone/>
                </a:pPr>
                <a:endParaRPr lang="ca-ES" sz="12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ca-E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a-E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ca-E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ca-ES" sz="1200" dirty="0"/>
              </a:p>
              <a:p>
                <a:endParaRPr lang="ca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658" y="2599160"/>
                <a:ext cx="2885009" cy="3172202"/>
              </a:xfrm>
              <a:blipFill>
                <a:blip r:embed="rId2"/>
                <a:stretch>
                  <a:fillRect l="-846" t="-2111" b="-2514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/>
              <p:cNvSpPr txBox="1">
                <a:spLocks/>
              </p:cNvSpPr>
              <p:nvPr/>
            </p:nvSpPr>
            <p:spPr>
              <a:xfrm>
                <a:off x="4098914" y="2607625"/>
                <a:ext cx="3677360" cy="3962507"/>
              </a:xfrm>
              <a:prstGeom prst="rect">
                <a:avLst/>
              </a:prstGeom>
            </p:spPr>
            <p:txBody>
              <a:bodyPr vert="horz" lIns="0" tIns="34290" rIns="0" bIns="3429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ca-ES" sz="1500" b="1" i="1" dirty="0"/>
                  <a:t>Interacciones entre </a:t>
                </a:r>
                <a:r>
                  <a:rPr lang="ca-ES" sz="1500" b="1" i="1" dirty="0" err="1"/>
                  <a:t>efectos</a:t>
                </a:r>
                <a:r>
                  <a:rPr lang="ca-ES" sz="1500" b="1" i="1" dirty="0"/>
                  <a:t> </a:t>
                </a:r>
                <a:r>
                  <a:rPr lang="ca-ES" sz="1500" b="1" i="1" dirty="0" err="1"/>
                  <a:t>principales</a:t>
                </a:r>
                <a:endParaRPr lang="ca-ES" sz="1500" b="1" i="1" dirty="0"/>
              </a:p>
              <a:p>
                <a:r>
                  <a:rPr lang="ca-ES" sz="1200" u="sng" dirty="0" err="1"/>
                  <a:t>Interacción</a:t>
                </a:r>
                <a:r>
                  <a:rPr lang="ca-ES" sz="1200" u="sng" dirty="0"/>
                  <a:t> </a:t>
                </a:r>
                <a:r>
                  <a:rPr lang="ca-ES" sz="1200" u="sng" dirty="0" err="1"/>
                  <a:t>tamaño</a:t>
                </a:r>
                <a:r>
                  <a:rPr lang="ca-ES" sz="1200" u="sng" dirty="0"/>
                  <a:t> – estructura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𝑝𝑠</m:t>
                        </m:r>
                      </m:sub>
                    </m:sSub>
                    <m:r>
                      <a:rPr lang="ca-ES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ca-ES" sz="1200" dirty="0"/>
              </a:p>
              <a:p>
                <a:endParaRPr lang="ca-ES" sz="375" dirty="0"/>
              </a:p>
              <a:p>
                <a:r>
                  <a:rPr lang="ca-ES" sz="1200" u="sng" dirty="0" err="1"/>
                  <a:t>Interacción</a:t>
                </a:r>
                <a:r>
                  <a:rPr lang="ca-ES" sz="1200" u="sng" dirty="0"/>
                  <a:t> </a:t>
                </a:r>
                <a:r>
                  <a:rPr lang="ca-ES" sz="1200" u="sng" dirty="0" err="1"/>
                  <a:t>tamaño</a:t>
                </a:r>
                <a:r>
                  <a:rPr lang="ca-ES" sz="1200" u="sng" dirty="0"/>
                  <a:t> – </a:t>
                </a:r>
                <a:r>
                  <a:rPr lang="ca-ES" sz="1200" u="sng" dirty="0" err="1"/>
                  <a:t>riesgo</a:t>
                </a:r>
                <a:endParaRPr lang="ca-ES" sz="1200" u="sng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r>
                      <a:rPr lang="ca-ES" sz="12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ca-ES" sz="1200" dirty="0"/>
              </a:p>
              <a:p>
                <a:endParaRPr lang="ca-ES" sz="375" dirty="0"/>
              </a:p>
              <a:p>
                <a:r>
                  <a:rPr lang="ca-ES" sz="1200" u="sng" dirty="0" err="1"/>
                  <a:t>Interacción</a:t>
                </a:r>
                <a:r>
                  <a:rPr lang="ca-ES" sz="1200" u="sng" dirty="0"/>
                  <a:t> estructura – </a:t>
                </a:r>
                <a:r>
                  <a:rPr lang="ca-ES" sz="1200" u="sng" dirty="0" err="1"/>
                  <a:t>riesgo</a:t>
                </a:r>
                <a:endParaRPr lang="ca-ES" sz="1200" u="sng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𝑠𝑟</m:t>
                        </m:r>
                      </m:sub>
                    </m:sSub>
                    <m:r>
                      <a:rPr lang="ca-ES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ca-ES" sz="1200" dirty="0"/>
              </a:p>
              <a:p>
                <a:endParaRPr lang="ca-ES" sz="375" dirty="0"/>
              </a:p>
              <a:p>
                <a:r>
                  <a:rPr lang="ca-ES" sz="1200" u="sng" dirty="0" err="1"/>
                  <a:t>Interacción</a:t>
                </a:r>
                <a:r>
                  <a:rPr lang="ca-ES" sz="1200" u="sng" dirty="0"/>
                  <a:t> </a:t>
                </a:r>
                <a:r>
                  <a:rPr lang="ca-ES" sz="1200" u="sng" dirty="0" err="1"/>
                  <a:t>tamaño</a:t>
                </a:r>
                <a:r>
                  <a:rPr lang="ca-ES" sz="1200" u="sng" dirty="0"/>
                  <a:t> – estructura – </a:t>
                </a:r>
                <a:r>
                  <a:rPr lang="ca-ES" sz="1200" u="sng" dirty="0" err="1"/>
                  <a:t>riesgo</a:t>
                </a:r>
                <a:endParaRPr lang="ca-ES" sz="1200" u="sng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𝑝𝑠𝑟</m:t>
                        </m:r>
                      </m:sub>
                    </m:sSub>
                    <m:r>
                      <a:rPr lang="ca-ES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a-E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a-E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ca-ES" sz="1200" dirty="0"/>
              </a:p>
              <a:p>
                <a:endParaRPr lang="ca-ES" sz="1500" dirty="0"/>
              </a:p>
            </p:txBody>
          </p:sp>
        </mc:Choice>
        <mc:Fallback xmlns="">
          <p:sp>
            <p:nvSpPr>
              <p:cNvPr id="4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914" y="2607625"/>
                <a:ext cx="3677360" cy="3962507"/>
              </a:xfrm>
              <a:prstGeom prst="rect">
                <a:avLst/>
              </a:prstGeom>
              <a:blipFill>
                <a:blip r:embed="rId3"/>
                <a:stretch>
                  <a:fillRect l="-662" t="-1077" b="-69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A4CEB8C-9D67-0BFE-365D-484D12BB6E0F}"/>
                  </a:ext>
                </a:extLst>
              </p:cNvPr>
              <p:cNvSpPr txBox="1"/>
              <p:nvPr/>
            </p:nvSpPr>
            <p:spPr>
              <a:xfrm>
                <a:off x="524932" y="1981200"/>
                <a:ext cx="6079067" cy="343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Δ casos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a-E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ca-E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ca-E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ca-E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ca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  <m:sub/>
                    </m:sSub>
                    <m:r>
                      <a:rPr lang="ca-E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ca-ES" i="1">
                                <a:latin typeface="Cambria Math" panose="02040503050406030204" pitchFamily="18" charset="0"/>
                              </a:rPr>
                              <m:t>𝑝𝑠</m:t>
                            </m:r>
                          </m:sub>
                        </m:sSub>
                        <m:r>
                          <a:rPr lang="ca-E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a-E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r>
                      <a:rPr lang="ca-E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ca-ES" i="1">
                                <a:latin typeface="Cambria Math" panose="02040503050406030204" pitchFamily="18" charset="0"/>
                              </a:rPr>
                              <m:t>𝑠𝑟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a-E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i="1">
                            <a:latin typeface="Cambria Math" panose="02040503050406030204" pitchFamily="18" charset="0"/>
                          </a:rPr>
                          <m:t>𝑝𝑠𝑟</m:t>
                        </m:r>
                      </m:sub>
                    </m:sSub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A4CEB8C-9D67-0BFE-365D-484D12BB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2" y="1981200"/>
                <a:ext cx="6079067" cy="343107"/>
              </a:xfrm>
              <a:prstGeom prst="rect">
                <a:avLst/>
              </a:prstGeom>
              <a:blipFill>
                <a:blip r:embed="rId4"/>
                <a:stretch>
                  <a:fillRect l="-301" t="-3571" b="-71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13">
            <a:extLst>
              <a:ext uri="{FF2B5EF4-FFF2-40B4-BE49-F238E27FC236}">
                <a16:creationId xmlns:a16="http://schemas.microsoft.com/office/drawing/2014/main" id="{FF43104B-C04F-A2F6-6487-7D232FCFE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2698B86-28B7-4E21-31A1-EA9660BAF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6" y="260350"/>
            <a:ext cx="905933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2800" dirty="0">
                <a:solidFill>
                  <a:srgbClr val="C00000"/>
                </a:solidFill>
                <a:latin typeface="+mn-lt"/>
              </a:rPr>
              <a:t>DESCOMPOSICIÓN FACTORIAL DEL INCREMENTO DE CASOS</a:t>
            </a:r>
          </a:p>
        </p:txBody>
      </p:sp>
    </p:spTree>
    <p:extLst>
      <p:ext uri="{BB962C8B-B14F-4D97-AF65-F5344CB8AC3E}">
        <p14:creationId xmlns:p14="http://schemas.microsoft.com/office/powerpoint/2010/main" val="8073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8422"/>
                <a:ext cx="7886700" cy="476144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s-ES" sz="2800" b="1" dirty="0"/>
                  <a:t>Método propuesta por </a:t>
                </a:r>
                <a:r>
                  <a:rPr lang="es-ES" sz="2800" b="1" dirty="0" err="1"/>
                  <a:t>Bashir</a:t>
                </a:r>
                <a:r>
                  <a:rPr lang="es-ES" sz="2800" b="1" dirty="0"/>
                  <a:t> y </a:t>
                </a:r>
                <a:r>
                  <a:rPr lang="es-ES" sz="2800" b="1" dirty="0" err="1"/>
                  <a:t>Estève</a:t>
                </a:r>
                <a:endParaRPr lang="es-ES" sz="2800" b="1" dirty="0"/>
              </a:p>
              <a:p>
                <a:pPr marL="0" indent="0">
                  <a:buNone/>
                </a:pPr>
                <a:endParaRPr lang="es-ES" dirty="0"/>
              </a:p>
              <a:p>
                <a:r>
                  <a:rPr lang="es-ES" sz="2400" dirty="0"/>
                  <a:t>Factor tamaño de la población</a:t>
                </a:r>
              </a:p>
              <a:p>
                <a:pPr marL="0" indent="0">
                  <a:buNone/>
                </a:pPr>
                <a:endParaRPr lang="es-E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" sz="24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ca-E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ca-E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ca-E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ca-E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r>
                      <a:rPr lang="ca-E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b="0" i="1" smtClean="0">
                            <a:latin typeface="Cambria Math" panose="02040503050406030204" pitchFamily="18" charset="0"/>
                          </a:rPr>
                          <m:t>𝑝𝑠</m:t>
                        </m:r>
                      </m:sub>
                    </m:sSub>
                    <m:r>
                      <a:rPr lang="ca-E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b="0" i="1" smtClean="0">
                            <a:latin typeface="Cambria Math" panose="02040503050406030204" pitchFamily="18" charset="0"/>
                          </a:rPr>
                          <m:t>𝑝𝑠𝑟</m:t>
                        </m:r>
                      </m:sub>
                    </m:sSub>
                  </m:oMath>
                </a14:m>
                <a:endParaRPr lang="es-ES" sz="2400" dirty="0"/>
              </a:p>
              <a:p>
                <a:endParaRPr lang="es-ES" sz="2400" dirty="0"/>
              </a:p>
              <a:p>
                <a:r>
                  <a:rPr lang="es-ES" sz="2400" dirty="0"/>
                  <a:t>Factor estructura de la población</a:t>
                </a:r>
              </a:p>
              <a:p>
                <a:pPr marL="0" indent="0">
                  <a:buNone/>
                </a:pPr>
                <a:endParaRPr lang="ca-E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ca-ES" sz="2400" b="0" dirty="0"/>
                  <a:t>	</a:t>
                </a:r>
                <a14:m>
                  <m:oMath xmlns:m="http://schemas.openxmlformats.org/officeDocument/2006/math">
                    <m:r>
                      <a:rPr lang="ca-E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ca-E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ca-E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ES" sz="2400" dirty="0"/>
              </a:p>
              <a:p>
                <a:endParaRPr lang="es-ES" sz="2400" dirty="0"/>
              </a:p>
              <a:p>
                <a:r>
                  <a:rPr lang="es-ES" sz="2400" dirty="0"/>
                  <a:t>Factor riesgo de la población</a:t>
                </a:r>
              </a:p>
              <a:p>
                <a:pPr marL="0" indent="0">
                  <a:buNone/>
                </a:pPr>
                <a:endParaRPr lang="ca-E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ca-ES" sz="2400" b="0" dirty="0"/>
                  <a:t>	</a:t>
                </a:r>
                <a14:m>
                  <m:oMath xmlns:m="http://schemas.openxmlformats.org/officeDocument/2006/math">
                    <m:r>
                      <a:rPr lang="ca-E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ca-E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ca-E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ca-E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sub>
                    </m:sSub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8422"/>
                <a:ext cx="7886700" cy="4761442"/>
              </a:xfrm>
              <a:blipFill>
                <a:blip r:embed="rId2"/>
                <a:stretch>
                  <a:fillRect l="-1159" t="-29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13">
            <a:extLst>
              <a:ext uri="{FF2B5EF4-FFF2-40B4-BE49-F238E27FC236}">
                <a16:creationId xmlns:a16="http://schemas.microsoft.com/office/drawing/2014/main" id="{74A99E71-ADBF-5786-FD75-946A16047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F28371-2E51-9767-80F3-1F37251D7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6" y="260350"/>
            <a:ext cx="905933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2800" dirty="0">
                <a:solidFill>
                  <a:srgbClr val="C00000"/>
                </a:solidFill>
                <a:latin typeface="+mn-lt"/>
              </a:rPr>
              <a:t>DESCOMPOSICIÓN FACTORIAL DEL INCREMENTO DE CASOS</a:t>
            </a:r>
          </a:p>
        </p:txBody>
      </p:sp>
    </p:spTree>
    <p:extLst>
      <p:ext uri="{BB962C8B-B14F-4D97-AF65-F5344CB8AC3E}">
        <p14:creationId xmlns:p14="http://schemas.microsoft.com/office/powerpoint/2010/main" val="207194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410757"/>
                <a:ext cx="8405284" cy="476144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s-ES" sz="2800" b="1" dirty="0"/>
                  <a:t>Método propuesto por GBD (Das Gupta)</a:t>
                </a:r>
              </a:p>
              <a:p>
                <a:pPr marL="0" indent="0">
                  <a:buNone/>
                </a:pPr>
                <a:endParaRPr lang="es-ES" dirty="0"/>
              </a:p>
              <a:p>
                <a:r>
                  <a:rPr lang="es-ES" sz="2400" dirty="0"/>
                  <a:t>Factor tamaño de la población</a:t>
                </a:r>
              </a:p>
              <a:p>
                <a:pPr marL="0" indent="0">
                  <a:buNone/>
                </a:pPr>
                <a:endParaRPr lang="es-E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" sz="24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ca-E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ca-E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s-ES" sz="2400" dirty="0"/>
              </a:p>
              <a:p>
                <a:endParaRPr lang="es-ES" sz="2400" dirty="0"/>
              </a:p>
              <a:p>
                <a:r>
                  <a:rPr lang="es-ES" sz="2400" dirty="0"/>
                  <a:t>Factor estructura de la población</a:t>
                </a:r>
              </a:p>
              <a:p>
                <a:pPr marL="0" indent="0">
                  <a:buNone/>
                </a:pPr>
                <a:endParaRPr lang="ca-E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ca-ES" sz="2400" b="0" dirty="0"/>
                  <a:t>	</a:t>
                </a:r>
                <a14:m>
                  <m:oMath xmlns:m="http://schemas.openxmlformats.org/officeDocument/2006/math">
                    <m:r>
                      <a:rPr lang="ca-E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ca-E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ca-E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𝑝𝑠</m:t>
                        </m:r>
                      </m:sub>
                    </m:sSub>
                  </m:oMath>
                </a14:m>
                <a:endParaRPr lang="es-ES" sz="2400" dirty="0"/>
              </a:p>
              <a:p>
                <a:endParaRPr lang="es-ES" sz="2400" dirty="0"/>
              </a:p>
              <a:p>
                <a:r>
                  <a:rPr lang="es-ES" sz="2400" dirty="0"/>
                  <a:t>Factor riesgo de la población</a:t>
                </a:r>
              </a:p>
              <a:p>
                <a:pPr marL="0" indent="0">
                  <a:buNone/>
                </a:pPr>
                <a:endParaRPr lang="ca-E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ca-ES" sz="2400" b="0" dirty="0"/>
                  <a:t>	</a:t>
                </a:r>
                <a14:m>
                  <m:oMath xmlns:m="http://schemas.openxmlformats.org/officeDocument/2006/math">
                    <m:r>
                      <a:rPr lang="ca-E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ca-E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ca-E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r>
                      <a:rPr lang="ca-E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𝑠𝑟</m:t>
                        </m:r>
                      </m:sub>
                    </m:sSub>
                    <m:r>
                      <a:rPr lang="ca-E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𝑝𝑠𝑟</m:t>
                        </m:r>
                      </m:sub>
                    </m:sSub>
                  </m:oMath>
                </a14:m>
                <a:endParaRPr lang="es-ES" sz="2400" dirty="0"/>
              </a:p>
              <a:p>
                <a:pPr marL="0" indent="0">
                  <a:buNone/>
                </a:pPr>
                <a:endParaRPr lang="es-E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410757"/>
                <a:ext cx="8405284" cy="4761442"/>
              </a:xfrm>
              <a:blipFill>
                <a:blip r:embed="rId2"/>
                <a:stretch>
                  <a:fillRect l="-1088" t="-29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13">
            <a:extLst>
              <a:ext uri="{FF2B5EF4-FFF2-40B4-BE49-F238E27FC236}">
                <a16:creationId xmlns:a16="http://schemas.microsoft.com/office/drawing/2014/main" id="{30CED827-48C2-BB7F-DA2D-DAF4E08D4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F3F4B0-BC9E-9B55-83FD-C011AE19F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6" y="260350"/>
            <a:ext cx="905933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2800" dirty="0">
                <a:solidFill>
                  <a:srgbClr val="C00000"/>
                </a:solidFill>
                <a:latin typeface="+mn-lt"/>
              </a:rPr>
              <a:t>DESCOMPOSICIÓN FACTORIAL DEL INCREMENTO DE CASOS</a:t>
            </a:r>
          </a:p>
        </p:txBody>
      </p:sp>
    </p:spTree>
    <p:extLst>
      <p:ext uri="{BB962C8B-B14F-4D97-AF65-F5344CB8AC3E}">
        <p14:creationId xmlns:p14="http://schemas.microsoft.com/office/powerpoint/2010/main" val="5458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51494"/>
                <a:ext cx="8405284" cy="476144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s-ES" sz="2800" b="1" dirty="0"/>
                  <a:t>Método propuesto por Cheng et al.</a:t>
                </a:r>
              </a:p>
              <a:p>
                <a:pPr marL="0" indent="0">
                  <a:buNone/>
                </a:pPr>
                <a:endParaRPr lang="es-ES" dirty="0"/>
              </a:p>
              <a:p>
                <a:r>
                  <a:rPr lang="es-ES" sz="2400" dirty="0"/>
                  <a:t>Factor tamaño de la población</a:t>
                </a:r>
              </a:p>
              <a:p>
                <a:pPr marL="0" indent="0">
                  <a:buNone/>
                </a:pPr>
                <a:endParaRPr lang="es-E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" sz="24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ca-E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ca-E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ca-E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𝑝𝑠</m:t>
                        </m:r>
                      </m:sub>
                    </m:sSub>
                    <m:r>
                      <a:rPr lang="ca-E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r>
                      <a:rPr lang="ca-E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𝑝𝑠𝑟</m:t>
                        </m:r>
                      </m:sub>
                    </m:sSub>
                  </m:oMath>
                </a14:m>
                <a:endParaRPr lang="es-ES" sz="2400" dirty="0"/>
              </a:p>
              <a:p>
                <a:endParaRPr lang="es-ES" sz="2400" dirty="0"/>
              </a:p>
              <a:p>
                <a:r>
                  <a:rPr lang="es-ES" sz="2400" dirty="0"/>
                  <a:t>Factor estructura de la población</a:t>
                </a:r>
              </a:p>
              <a:p>
                <a:pPr marL="0" indent="0">
                  <a:buNone/>
                </a:pPr>
                <a:endParaRPr lang="ca-E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ca-ES" sz="2400" b="0" dirty="0"/>
                  <a:t>	</a:t>
                </a:r>
                <a14:m>
                  <m:oMath xmlns:m="http://schemas.openxmlformats.org/officeDocument/2006/math">
                    <m:r>
                      <a:rPr lang="ca-E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ca-E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ca-E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𝑝𝑠</m:t>
                        </m:r>
                      </m:sub>
                    </m:sSub>
                    <m:r>
                      <a:rPr lang="ca-E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𝑠𝑟</m:t>
                        </m:r>
                      </m:sub>
                    </m:sSub>
                    <m:r>
                      <a:rPr lang="ca-E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𝑝𝑠𝑟</m:t>
                        </m:r>
                      </m:sub>
                    </m:sSub>
                  </m:oMath>
                </a14:m>
                <a:endParaRPr lang="es-ES" sz="2400" dirty="0"/>
              </a:p>
              <a:p>
                <a:endParaRPr lang="es-ES" sz="2400" dirty="0"/>
              </a:p>
              <a:p>
                <a:r>
                  <a:rPr lang="es-ES" sz="2400" dirty="0"/>
                  <a:t>Factor riesgo de la población</a:t>
                </a:r>
              </a:p>
              <a:p>
                <a:pPr marL="0" indent="0">
                  <a:buNone/>
                </a:pPr>
                <a:endParaRPr lang="ca-E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ca-ES" sz="2400" b="0" dirty="0"/>
                  <a:t>	</a:t>
                </a:r>
                <a14:m>
                  <m:oMath xmlns:m="http://schemas.openxmlformats.org/officeDocument/2006/math">
                    <m:r>
                      <a:rPr lang="ca-E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ca-E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ca-E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r>
                      <a:rPr lang="ca-E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𝑠𝑟</m:t>
                        </m:r>
                      </m:sub>
                    </m:sSub>
                    <m:r>
                      <a:rPr lang="ca-E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ca-ES" sz="2400" i="1">
                            <a:latin typeface="Cambria Math" panose="02040503050406030204" pitchFamily="18" charset="0"/>
                          </a:rPr>
                          <m:t>𝑝𝑠𝑟</m:t>
                        </m:r>
                      </m:sub>
                    </m:sSub>
                  </m:oMath>
                </a14:m>
                <a:endParaRPr lang="es-ES" sz="2400" dirty="0"/>
              </a:p>
              <a:p>
                <a:pPr marL="0" indent="0">
                  <a:buNone/>
                </a:pPr>
                <a:endParaRPr lang="es-ES" sz="2400" dirty="0"/>
              </a:p>
              <a:p>
                <a:pPr marL="0" indent="0">
                  <a:buNone/>
                </a:pPr>
                <a:endParaRPr lang="es-E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51494"/>
                <a:ext cx="8405284" cy="4761442"/>
              </a:xfrm>
              <a:blipFill>
                <a:blip r:embed="rId2"/>
                <a:stretch>
                  <a:fillRect l="-1088" t="-2945" b="-6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13">
            <a:extLst>
              <a:ext uri="{FF2B5EF4-FFF2-40B4-BE49-F238E27FC236}">
                <a16:creationId xmlns:a16="http://schemas.microsoft.com/office/drawing/2014/main" id="{26193A1E-0D1E-B9FC-F53D-285823380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94810E-BD95-3722-342B-7E116D38E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6" y="260350"/>
            <a:ext cx="905933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2800" dirty="0">
                <a:solidFill>
                  <a:srgbClr val="C00000"/>
                </a:solidFill>
                <a:latin typeface="+mn-lt"/>
              </a:rPr>
              <a:t>DESCOMPOSICIÓN FACTORIAL DEL INCREMENTO DE CASOS</a:t>
            </a:r>
          </a:p>
        </p:txBody>
      </p:sp>
    </p:spTree>
    <p:extLst>
      <p:ext uri="{BB962C8B-B14F-4D97-AF65-F5344CB8AC3E}">
        <p14:creationId xmlns:p14="http://schemas.microsoft.com/office/powerpoint/2010/main" val="22712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7240" y="1847259"/>
            <a:ext cx="1347384" cy="413337"/>
          </a:xfrm>
        </p:spPr>
        <p:txBody>
          <a:bodyPr>
            <a:normAutofit/>
          </a:bodyPr>
          <a:lstStyle/>
          <a:p>
            <a:r>
              <a:rPr lang="es-ES" sz="2000" b="1" dirty="0"/>
              <a:t>Ejemplo: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822960" y="2260596"/>
          <a:ext cx="7543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Casos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Tamaño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Riesgo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Población 1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0,00001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Población</a:t>
                      </a:r>
                      <a:r>
                        <a:rPr lang="es-ES" sz="1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</a:t>
                      </a:r>
                      <a:endParaRPr lang="es-E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0,00002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 de diferencia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82227" y="4613401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s-ES" sz="16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100%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s-ES" sz="16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100%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976034" y="4810405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s-ES" sz="16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100%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139410" y="4979741"/>
            <a:ext cx="656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866267" y="4787899"/>
            <a:ext cx="140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Δcasos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300%</a:t>
            </a:r>
          </a:p>
        </p:txBody>
      </p:sp>
      <p:sp>
        <p:nvSpPr>
          <p:cNvPr id="13" name="Elipse 12"/>
          <p:cNvSpPr/>
          <p:nvPr/>
        </p:nvSpPr>
        <p:spPr>
          <a:xfrm>
            <a:off x="1995712" y="4742307"/>
            <a:ext cx="1031250" cy="5056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13"/>
          </a:p>
        </p:txBody>
      </p:sp>
      <p:sp>
        <p:nvSpPr>
          <p:cNvPr id="14" name="CuadroTexto 13"/>
          <p:cNvSpPr txBox="1"/>
          <p:nvPr/>
        </p:nvSpPr>
        <p:spPr>
          <a:xfrm>
            <a:off x="5501511" y="4032243"/>
            <a:ext cx="286524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Bashir-Estève</a:t>
            </a:r>
            <a:endParaRPr lang="es-ES" sz="12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= 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s-ES" sz="12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s-ES" sz="12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100% + 100% = </a:t>
            </a:r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200%</a:t>
            </a:r>
          </a:p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= 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s-ES" sz="12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501511" y="4742307"/>
            <a:ext cx="286524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GBD – Das </a:t>
            </a:r>
            <a:r>
              <a:rPr lang="es-ES" sz="12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Gupta</a:t>
            </a:r>
            <a:endParaRPr lang="es-ES" sz="12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= 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s-ES" sz="12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= 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s-ES" sz="12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s-ES" sz="12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100% + 100% = = </a:t>
            </a:r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200%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501511" y="5429289"/>
            <a:ext cx="286524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Cheng</a:t>
            </a:r>
            <a:endParaRPr lang="es-ES" sz="12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= 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s-ES" sz="12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½ 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s-ES" sz="12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100% + 50% = </a:t>
            </a:r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150%</a:t>
            </a:r>
          </a:p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= 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s-ES" sz="12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½ 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s-ES" sz="12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100% + 50% = </a:t>
            </a:r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150%</a:t>
            </a:r>
          </a:p>
        </p:txBody>
      </p:sp>
      <p:sp>
        <p:nvSpPr>
          <p:cNvPr id="3" name="Line 13">
            <a:extLst>
              <a:ext uri="{FF2B5EF4-FFF2-40B4-BE49-F238E27FC236}">
                <a16:creationId xmlns:a16="http://schemas.microsoft.com/office/drawing/2014/main" id="{4FEA77FF-2D74-20EA-A639-5E92AC470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AC3D5D4-FCAD-48BA-E4C8-E62EC50B6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6" y="260350"/>
            <a:ext cx="905933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2800" dirty="0">
                <a:solidFill>
                  <a:srgbClr val="C00000"/>
                </a:solidFill>
                <a:latin typeface="+mn-lt"/>
              </a:rPr>
              <a:t>DESCOMPOSICIÓN FACTORIAL DEL INCREMENTO DE CASOS</a:t>
            </a:r>
          </a:p>
        </p:txBody>
      </p:sp>
    </p:spTree>
    <p:extLst>
      <p:ext uri="{BB962C8B-B14F-4D97-AF65-F5344CB8AC3E}">
        <p14:creationId xmlns:p14="http://schemas.microsoft.com/office/powerpoint/2010/main" val="84328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3" grpId="0" animBg="1"/>
      <p:bldP spid="14" grpId="0" animBg="1"/>
      <p:bldP spid="15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7DC08E-2426-4994-907B-B9F70AE0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9137"/>
            <a:ext cx="9144000" cy="5191331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A489A27-08FF-459A-BCDF-4A5F1EE8D946}"/>
              </a:ext>
            </a:extLst>
          </p:cNvPr>
          <p:cNvSpPr/>
          <p:nvPr/>
        </p:nvSpPr>
        <p:spPr>
          <a:xfrm>
            <a:off x="64008" y="5345519"/>
            <a:ext cx="8927591" cy="5303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2FFCDA0-A303-43DB-A56E-DF5542392386}"/>
              </a:ext>
            </a:extLst>
          </p:cNvPr>
          <p:cNvSpPr/>
          <p:nvPr/>
        </p:nvSpPr>
        <p:spPr>
          <a:xfrm>
            <a:off x="0" y="245387"/>
            <a:ext cx="6807200" cy="9894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Estimación de indicadores de incidencia de cáncer</a:t>
            </a:r>
          </a:p>
        </p:txBody>
      </p:sp>
    </p:spTree>
    <p:extLst>
      <p:ext uri="{BB962C8B-B14F-4D97-AF65-F5344CB8AC3E}">
        <p14:creationId xmlns:p14="http://schemas.microsoft.com/office/powerpoint/2010/main" val="362703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>
            <a:extLst>
              <a:ext uri="{FF2B5EF4-FFF2-40B4-BE49-F238E27FC236}">
                <a16:creationId xmlns:a16="http://schemas.microsoft.com/office/drawing/2014/main" id="{64FB4129-A299-E123-D9A5-0A8751E7E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1" y="1628775"/>
            <a:ext cx="8261350" cy="4525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Uno de los objetivos principales del análisis de la incidencia/mortalidad de cáncer es el estudio de la su tendencia temporal. </a:t>
            </a:r>
          </a:p>
          <a:p>
            <a:pPr algn="just">
              <a:lnSpc>
                <a:spcPct val="120000"/>
              </a:lnSpc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La evolución del número de </a:t>
            </a:r>
            <a:r>
              <a:rPr lang="es-ES_tradnl" alt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cáncer incidentes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en una población determinada viene dada por tres factores:</a:t>
            </a:r>
          </a:p>
          <a:p>
            <a:pPr lvl="1" algn="just">
              <a:lnSpc>
                <a:spcPct val="120000"/>
              </a:lnSpc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El tamaño de la población.</a:t>
            </a:r>
          </a:p>
          <a:p>
            <a:pPr lvl="1" algn="just">
              <a:lnSpc>
                <a:spcPct val="120000"/>
              </a:lnSpc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La estructura de la población </a:t>
            </a:r>
          </a:p>
          <a:p>
            <a:pPr lvl="1" algn="just">
              <a:lnSpc>
                <a:spcPct val="120000"/>
              </a:lnSpc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Las modificaciones de los riesgos para cada tipo de cáncer</a:t>
            </a:r>
          </a:p>
          <a:p>
            <a:pPr lvl="1" algn="just">
              <a:lnSpc>
                <a:spcPct val="120000"/>
              </a:lnSpc>
              <a:buFontTx/>
              <a:buChar char="•"/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En el análisis de les tendencias, por tal de controlar los dos primeros factores (tamaño y estructura de la población) se utilizan métodos estadísticos que ajusten les tasas por la edad.</a:t>
            </a:r>
            <a:endParaRPr lang="pt-BR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71E4E5C0-0C52-21E7-17C4-A52876D2E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857DC-2BCF-7BF8-01FA-C9E9962A1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INTRODUCCIÓN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827AFAC7-AE9A-0FE2-A48B-BF15693D0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08962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_tradnl" altLang="es-ES" sz="2800" dirty="0"/>
              <a:t>	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Análisis de les tendencias temporales de la incidencia y la mortalidad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Observar la evolución de les tasas ajustades per años o periodos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Métodos estadísticos:</a:t>
            </a:r>
          </a:p>
          <a:p>
            <a:pPr lvl="2">
              <a:lnSpc>
                <a:spcPct val="90000"/>
              </a:lnSpc>
            </a:pPr>
            <a:r>
              <a:rPr lang="es-ES_tradnl" altLang="es-ES" dirty="0">
                <a:latin typeface="Calibri" panose="020F0502020204030204" pitchFamily="34" charset="0"/>
                <a:cs typeface="Calibri" panose="020F0502020204030204" pitchFamily="34" charset="0"/>
              </a:rPr>
              <a:t>Regresión de Poisson</a:t>
            </a:r>
          </a:p>
          <a:p>
            <a:pPr lvl="2">
              <a:lnSpc>
                <a:spcPct val="90000"/>
              </a:lnSpc>
            </a:pPr>
            <a:r>
              <a:rPr lang="es-ES_tradnl" alt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Joinpoint</a:t>
            </a:r>
            <a:endParaRPr lang="es-ES_tradnl" alt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s-ES_tradnl" altLang="es-ES" dirty="0">
                <a:latin typeface="Calibri" panose="020F0502020204030204" pitchFamily="34" charset="0"/>
                <a:cs typeface="Calibri" panose="020F0502020204030204" pitchFamily="34" charset="0"/>
              </a:rPr>
              <a:t>Modelos de punto de cambio</a:t>
            </a:r>
          </a:p>
          <a:p>
            <a:pPr lvl="2">
              <a:lnSpc>
                <a:spcPct val="90000"/>
              </a:lnSpc>
            </a:pPr>
            <a:r>
              <a:rPr lang="es-ES_tradnl" altLang="es-ES" dirty="0">
                <a:latin typeface="Calibri" panose="020F0502020204030204" pitchFamily="34" charset="0"/>
                <a:cs typeface="Calibri" panose="020F0502020204030204" pitchFamily="34" charset="0"/>
              </a:rPr>
              <a:t>Modelos Edad-Periodo-Cohorte</a:t>
            </a:r>
          </a:p>
          <a:p>
            <a:pPr lvl="2">
              <a:lnSpc>
                <a:spcPct val="90000"/>
              </a:lnSpc>
            </a:pPr>
            <a:r>
              <a:rPr lang="es-ES_tradnl" altLang="es-ES" dirty="0">
                <a:latin typeface="Calibri" panose="020F0502020204030204" pitchFamily="34" charset="0"/>
                <a:cs typeface="Calibri" panose="020F0502020204030204" pitchFamily="34" charset="0"/>
              </a:rPr>
              <a:t>Descomposición por factores del incremento de casos</a:t>
            </a:r>
          </a:p>
          <a:p>
            <a:pPr lvl="2">
              <a:lnSpc>
                <a:spcPct val="90000"/>
              </a:lnSpc>
            </a:pPr>
            <a:r>
              <a:rPr lang="es-ES" altLang="es-ES" dirty="0">
                <a:latin typeface="Calibri" panose="020F0502020204030204" pitchFamily="34" charset="0"/>
                <a:cs typeface="Calibri" panose="020F0502020204030204" pitchFamily="34" charset="0"/>
              </a:rPr>
              <a:t>……..</a:t>
            </a:r>
          </a:p>
          <a:p>
            <a:pPr lvl="2">
              <a:lnSpc>
                <a:spcPct val="90000"/>
              </a:lnSpc>
            </a:pPr>
            <a:endParaRPr lang="es-ES_tradnl" altLang="es-ES" sz="2000" dirty="0">
              <a:latin typeface="Comic Sans MS" panose="030F0702030302020204" pitchFamily="66" charset="0"/>
            </a:endParaRP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35B0C2C0-EDCE-36CA-6A9D-5B9CBE2B6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D35FF-993F-4381-B7DC-EA0A6C4AB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TENDENCIAS TEMPORALES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>
            <a:extLst>
              <a:ext uri="{FF2B5EF4-FFF2-40B4-BE49-F238E27FC236}">
                <a16:creationId xmlns:a16="http://schemas.microsoft.com/office/drawing/2014/main" id="{441BB4BC-A6B9-663A-A222-FF6B4F64D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0645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latin typeface="Comic Sans MS" panose="030F0702030302020204" pitchFamily="66" charset="0"/>
              </a:rPr>
              <a:t>	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s-ES_tradnl" alt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lineal generalizado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es un modelo que te la forma:</a:t>
            </a:r>
          </a:p>
          <a:p>
            <a:pPr>
              <a:lnSpc>
                <a:spcPct val="80000"/>
              </a:lnSpc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	Y ~ g(</a:t>
            </a:r>
            <a:r>
              <a:rPr lang="el-GR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X)                                   </a:t>
            </a:r>
          </a:p>
          <a:p>
            <a:pPr>
              <a:lnSpc>
                <a:spcPct val="80000"/>
              </a:lnSpc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		Se caracteriza por:</a:t>
            </a:r>
          </a:p>
          <a:p>
            <a:pPr>
              <a:lnSpc>
                <a:spcPct val="100000"/>
              </a:lnSpc>
              <a:buFontTx/>
              <a:buNone/>
            </a:pPr>
            <a:endParaRPr lang="es-ES_tradnl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lnSpc>
                <a:spcPct val="100000"/>
              </a:lnSpc>
              <a:buFontTx/>
              <a:buChar char="•"/>
            </a:pP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alt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predictor z = </a:t>
            </a:r>
            <a:r>
              <a:rPr lang="el-GR" alt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s-ES_tradnl" alt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tiene una forma lineal</a:t>
            </a:r>
          </a:p>
          <a:p>
            <a:pPr lvl="3">
              <a:lnSpc>
                <a:spcPct val="100000"/>
              </a:lnSpc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_tradnl" alt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de link g(z)</a:t>
            </a:r>
          </a:p>
          <a:p>
            <a:pPr lvl="3">
              <a:lnSpc>
                <a:spcPct val="100000"/>
              </a:lnSpc>
              <a:buFontTx/>
              <a:buChar char="•"/>
            </a:pPr>
            <a:r>
              <a:rPr lang="es-ES_tradnl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_tradnl" alt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distribución de los errores (</a:t>
            </a:r>
            <a:r>
              <a:rPr lang="el-GR" alt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s-ES" altLang="es-E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s-ES" alt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pertenece a la familia de distribuciones exponenciales (Normal, binomial, binomial negativa, exponencial, Poisson…)</a:t>
            </a:r>
            <a:endParaRPr lang="el-GR" alt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4D77504D-953B-5507-33CC-599E1CFA1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6E39FE-75C5-376E-6DD7-8BFF72054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REGRESIÓN DE POISSON</a:t>
            </a:r>
          </a:p>
        </p:txBody>
      </p:sp>
    </p:spTree>
    <p:extLst>
      <p:ext uri="{BB962C8B-B14F-4D97-AF65-F5344CB8AC3E}">
        <p14:creationId xmlns:p14="http://schemas.microsoft.com/office/powerpoint/2010/main" val="384869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>
            <a:extLst>
              <a:ext uri="{FF2B5EF4-FFF2-40B4-BE49-F238E27FC236}">
                <a16:creationId xmlns:a16="http://schemas.microsoft.com/office/drawing/2014/main" id="{FE54A29B-8F58-C1DC-94E7-AD8B23489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064500" cy="5257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000" dirty="0">
                <a:solidFill>
                  <a:srgbClr val="FF0000"/>
                </a:solidFill>
              </a:rPr>
              <a:t>	</a:t>
            </a:r>
            <a:r>
              <a:rPr lang="es-ES_tradnl" altLang="es-ES" sz="4200" dirty="0">
                <a:solidFill>
                  <a:srgbClr val="FF0000"/>
                </a:solidFill>
              </a:rPr>
              <a:t>Principales tipos de modelos lineales generalizados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3400" dirty="0">
                <a:solidFill>
                  <a:srgbClr val="FF0000"/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3400" dirty="0">
                <a:solidFill>
                  <a:srgbClr val="FF0000"/>
                </a:solidFill>
              </a:rPr>
              <a:t>	Modelo lineal general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3400" dirty="0"/>
              <a:t>	</a:t>
            </a:r>
            <a:r>
              <a:rPr lang="es-ES_tradnl" altLang="es-ES" sz="2900" dirty="0"/>
              <a:t>Si:	Y sigue una distribución normal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900" dirty="0"/>
              <a:t>		g(βX)= βX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900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900" dirty="0"/>
              <a:t>			Y ~ β</a:t>
            </a:r>
            <a:r>
              <a:rPr lang="es-ES_tradnl" altLang="es-ES" sz="2900" baseline="-25000" dirty="0"/>
              <a:t>0</a:t>
            </a:r>
            <a:r>
              <a:rPr lang="es-ES_tradnl" altLang="es-ES" sz="2900" dirty="0"/>
              <a:t> + β</a:t>
            </a:r>
            <a:r>
              <a:rPr lang="es-ES_tradnl" altLang="es-ES" sz="2900" baseline="-25000" dirty="0"/>
              <a:t>1</a:t>
            </a:r>
            <a:r>
              <a:rPr lang="es-ES_tradnl" altLang="es-ES" sz="2900" dirty="0"/>
              <a:t> * X1 + β</a:t>
            </a:r>
            <a:r>
              <a:rPr lang="es-ES_tradnl" altLang="es-ES" sz="2900" baseline="-25000" dirty="0"/>
              <a:t>2</a:t>
            </a:r>
            <a:r>
              <a:rPr lang="es-ES_tradnl" altLang="es-ES" sz="2900" dirty="0"/>
              <a:t>* X2 + β</a:t>
            </a:r>
            <a:r>
              <a:rPr lang="es-ES_tradnl" altLang="es-ES" sz="2900" baseline="-25000" dirty="0"/>
              <a:t>3</a:t>
            </a:r>
            <a:r>
              <a:rPr lang="es-ES_tradnl" altLang="es-ES" sz="2900" dirty="0"/>
              <a:t> * X3  + ..... + β</a:t>
            </a:r>
            <a:r>
              <a:rPr lang="es-ES_tradnl" altLang="es-ES" sz="2900" baseline="-25000" dirty="0"/>
              <a:t>k</a:t>
            </a:r>
            <a:r>
              <a:rPr lang="es-ES_tradnl" altLang="es-ES" sz="2900" dirty="0"/>
              <a:t> * </a:t>
            </a:r>
            <a:r>
              <a:rPr lang="es-ES_tradnl" altLang="es-ES" sz="2900" dirty="0" err="1"/>
              <a:t>Xk</a:t>
            </a:r>
            <a:r>
              <a:rPr lang="es-ES_tradnl" altLang="es-ES" sz="2900" dirty="0"/>
              <a:t> </a:t>
            </a:r>
          </a:p>
          <a:p>
            <a:pPr>
              <a:lnSpc>
                <a:spcPct val="80000"/>
              </a:lnSpc>
            </a:pPr>
            <a:endParaRPr lang="es-ES_tradnl" altLang="es-ES" sz="3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3400" dirty="0"/>
              <a:t>	</a:t>
            </a:r>
            <a:r>
              <a:rPr lang="es-ES_tradnl" altLang="es-ES" sz="3400" dirty="0">
                <a:solidFill>
                  <a:srgbClr val="FF0000"/>
                </a:solidFill>
              </a:rPr>
              <a:t>Regresión logística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900" dirty="0"/>
              <a:t>	Si 	Y sigue una distribución binomial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900" dirty="0"/>
              <a:t>		g(βX) = 1/1+exp(-βX)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900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900" dirty="0"/>
              <a:t>			</a:t>
            </a:r>
            <a:r>
              <a:rPr lang="es-ES_tradnl" altLang="es-ES" sz="2900" dirty="0" err="1"/>
              <a:t>Ln</a:t>
            </a:r>
            <a:r>
              <a:rPr lang="es-ES_tradnl" altLang="es-ES" sz="2900" dirty="0"/>
              <a:t>(Y/1-Y) ~ β</a:t>
            </a:r>
            <a:r>
              <a:rPr lang="es-ES_tradnl" altLang="es-ES" sz="2900" baseline="-25000" dirty="0"/>
              <a:t>0</a:t>
            </a:r>
            <a:r>
              <a:rPr lang="es-ES_tradnl" altLang="es-ES" sz="2900" dirty="0"/>
              <a:t> + β</a:t>
            </a:r>
            <a:r>
              <a:rPr lang="es-ES_tradnl" altLang="es-ES" sz="2900" baseline="-25000" dirty="0"/>
              <a:t>1</a:t>
            </a:r>
            <a:r>
              <a:rPr lang="es-ES_tradnl" altLang="es-ES" sz="2900" dirty="0"/>
              <a:t> * X1 + β</a:t>
            </a:r>
            <a:r>
              <a:rPr lang="es-ES_tradnl" altLang="es-ES" sz="2900" baseline="-25000" dirty="0"/>
              <a:t>2</a:t>
            </a:r>
            <a:r>
              <a:rPr lang="es-ES_tradnl" altLang="es-ES" sz="2900" dirty="0"/>
              <a:t>* X2 + β</a:t>
            </a:r>
            <a:r>
              <a:rPr lang="es-ES_tradnl" altLang="es-ES" sz="2900" baseline="-25000" dirty="0"/>
              <a:t>3</a:t>
            </a:r>
            <a:r>
              <a:rPr lang="es-ES_tradnl" altLang="es-ES" sz="2900" dirty="0"/>
              <a:t> * X3  + ..... + β</a:t>
            </a:r>
            <a:r>
              <a:rPr lang="es-ES_tradnl" altLang="es-ES" sz="2900" baseline="-25000" dirty="0"/>
              <a:t>k</a:t>
            </a:r>
            <a:r>
              <a:rPr lang="es-ES_tradnl" altLang="es-ES" sz="2900" dirty="0"/>
              <a:t> * </a:t>
            </a:r>
            <a:r>
              <a:rPr lang="es-ES_tradnl" altLang="es-ES" sz="2900" dirty="0" err="1"/>
              <a:t>Xk</a:t>
            </a:r>
            <a:r>
              <a:rPr lang="es-ES_tradnl" altLang="es-ES" sz="2900" dirty="0"/>
              <a:t> </a:t>
            </a:r>
          </a:p>
          <a:p>
            <a:pPr>
              <a:lnSpc>
                <a:spcPct val="80000"/>
              </a:lnSpc>
            </a:pPr>
            <a:endParaRPr lang="es-ES_tradnl" altLang="es-ES" sz="3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3400" dirty="0"/>
              <a:t>	</a:t>
            </a:r>
            <a:r>
              <a:rPr lang="es-ES_tradnl" altLang="es-ES" sz="3400" dirty="0">
                <a:solidFill>
                  <a:srgbClr val="FF0000"/>
                </a:solidFill>
              </a:rPr>
              <a:t>Modelos log-lineales (Regresión de Poisson)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900" dirty="0"/>
              <a:t>	Si 	Y sigue una distribución de Poisson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900" dirty="0"/>
              <a:t>		g(βX) = </a:t>
            </a:r>
            <a:r>
              <a:rPr lang="es-ES_tradnl" altLang="es-ES" sz="2900" dirty="0" err="1"/>
              <a:t>exp</a:t>
            </a:r>
            <a:r>
              <a:rPr lang="es-ES_tradnl" altLang="es-ES" sz="2900" dirty="0"/>
              <a:t>(βX) 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altLang="es-ES" sz="290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900" dirty="0"/>
              <a:t>			</a:t>
            </a:r>
            <a:r>
              <a:rPr lang="es-ES_tradnl" altLang="es-ES" sz="2900" dirty="0" err="1"/>
              <a:t>Ln</a:t>
            </a:r>
            <a:r>
              <a:rPr lang="es-ES_tradnl" altLang="es-ES" sz="2900" dirty="0"/>
              <a:t>(Y) ~ β</a:t>
            </a:r>
            <a:r>
              <a:rPr lang="es-ES_tradnl" altLang="es-ES" sz="2900" baseline="-25000" dirty="0"/>
              <a:t>0</a:t>
            </a:r>
            <a:r>
              <a:rPr lang="es-ES_tradnl" altLang="es-ES" sz="2900" dirty="0"/>
              <a:t> + β</a:t>
            </a:r>
            <a:r>
              <a:rPr lang="es-ES_tradnl" altLang="es-ES" sz="2900" baseline="-25000" dirty="0"/>
              <a:t>1</a:t>
            </a:r>
            <a:r>
              <a:rPr lang="es-ES_tradnl" altLang="es-ES" sz="2900" dirty="0"/>
              <a:t> * X1 + β</a:t>
            </a:r>
            <a:r>
              <a:rPr lang="es-ES_tradnl" altLang="es-ES" sz="2900" baseline="-25000" dirty="0"/>
              <a:t>2</a:t>
            </a:r>
            <a:r>
              <a:rPr lang="es-ES_tradnl" altLang="es-ES" sz="2900" dirty="0"/>
              <a:t>* X2 + β</a:t>
            </a:r>
            <a:r>
              <a:rPr lang="es-ES_tradnl" altLang="es-ES" sz="2900" baseline="-25000" dirty="0"/>
              <a:t>3</a:t>
            </a:r>
            <a:r>
              <a:rPr lang="es-ES_tradnl" altLang="es-ES" sz="2900" dirty="0"/>
              <a:t> * X3  + ..... + β</a:t>
            </a:r>
            <a:r>
              <a:rPr lang="es-ES_tradnl" altLang="es-ES" sz="2900" baseline="-25000" dirty="0"/>
              <a:t>k</a:t>
            </a:r>
            <a:r>
              <a:rPr lang="es-ES_tradnl" altLang="es-ES" sz="2900" dirty="0"/>
              <a:t> * </a:t>
            </a:r>
            <a:r>
              <a:rPr lang="es-ES_tradnl" altLang="es-ES" sz="2900" dirty="0" err="1"/>
              <a:t>Xk</a:t>
            </a:r>
            <a:r>
              <a:rPr lang="es-ES_tradnl" altLang="es-ES" sz="2900" dirty="0"/>
              <a:t> </a:t>
            </a:r>
            <a:r>
              <a:rPr lang="es-ES_tradnl" altLang="es-ES" sz="3400" dirty="0"/>
              <a:t>	</a:t>
            </a:r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C9D45C87-015C-EE77-0E36-FE07B9B8C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FC0F4C-EDF8-B432-350F-B54A479A7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REGRESIÓN DE POISSON</a:t>
            </a:r>
          </a:p>
        </p:txBody>
      </p:sp>
    </p:spTree>
    <p:extLst>
      <p:ext uri="{BB962C8B-B14F-4D97-AF65-F5344CB8AC3E}">
        <p14:creationId xmlns:p14="http://schemas.microsoft.com/office/powerpoint/2010/main" val="121802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>
            <a:extLst>
              <a:ext uri="{FF2B5EF4-FFF2-40B4-BE49-F238E27FC236}">
                <a16:creationId xmlns:a16="http://schemas.microsoft.com/office/drawing/2014/main" id="{23B9DF33-A5D0-9A41-61C5-2958A49C3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7877" name="Rectangle 5">
            <a:extLst>
              <a:ext uri="{FF2B5EF4-FFF2-40B4-BE49-F238E27FC236}">
                <a16:creationId xmlns:a16="http://schemas.microsoft.com/office/drawing/2014/main" id="{21CDA7E9-AB60-EB6D-94C7-A31E818E6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80645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	</a:t>
            </a:r>
            <a:r>
              <a:rPr lang="es-ES_tradnl" alt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Tipos de </a:t>
            </a:r>
            <a:r>
              <a:rPr lang="es-ES_tradnl" altLang="es-E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lineal General</a:t>
            </a:r>
            <a:r>
              <a:rPr lang="es-ES_tradnl" alt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07878" name="Rectangle 6">
            <a:extLst>
              <a:ext uri="{FF2B5EF4-FFF2-40B4-BE49-F238E27FC236}">
                <a16:creationId xmlns:a16="http://schemas.microsoft.com/office/drawing/2014/main" id="{3D3DCF25-14A7-BED6-FAB5-0AC9A50E5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2A01DD6A-C304-CE6E-4C81-686102E4F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07880" name="Rectangle 8">
            <a:extLst>
              <a:ext uri="{FF2B5EF4-FFF2-40B4-BE49-F238E27FC236}">
                <a16:creationId xmlns:a16="http://schemas.microsoft.com/office/drawing/2014/main" id="{1FBD42B4-5D39-D297-A26C-7884AF9B6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207947" name="Group 75">
            <a:extLst>
              <a:ext uri="{FF2B5EF4-FFF2-40B4-BE49-F238E27FC236}">
                <a16:creationId xmlns:a16="http://schemas.microsoft.com/office/drawing/2014/main" id="{005B6441-1A39-3156-67A4-FBDA890F1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550561"/>
              </p:ext>
            </p:extLst>
          </p:nvPr>
        </p:nvGraphicFramePr>
        <p:xfrm>
          <a:off x="468313" y="2349500"/>
          <a:ext cx="8482012" cy="4064002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56451584"/>
                    </a:ext>
                  </a:extLst>
                </a:gridCol>
                <a:gridCol w="2995612">
                  <a:extLst>
                    <a:ext uri="{9D8B030D-6E8A-4147-A177-3AD203B41FA5}">
                      <a16:colId xmlns:a16="http://schemas.microsoft.com/office/drawing/2014/main" val="329991616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2865394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 RESPUESTA (Y)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 PREDICTORA (X)</a:t>
                      </a:r>
                      <a:endParaRPr kumimoji="0" lang="es-ES_tradnl" alt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TIPOS DE MODELO</a:t>
                      </a:r>
                      <a:endParaRPr kumimoji="0" lang="es-ES_tradnl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440164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UNA VARIABLE RESPUESTA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UNA VARIABLE CONTINUA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REGRESIÓN LINEAL SIMPLE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012267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UNA VARIABLE RESPUESTA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VARIAS VARIABLES CONTINUAS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REGRESIÓN LINEAL MULTIPLE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224665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UNA VARIABLE RESPUESTA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UNA VARIABLE CATEGORICA BINARIA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T-TEST</a:t>
                      </a:r>
                      <a:endParaRPr kumimoji="0" lang="es-ES_tradnl" alt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7622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UNA VARIABLE RESPUESTA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UNA VARIABLE CATEGORICA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ANOVA DE UN FACTOR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315162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UNA VARIABLE RESPUESTA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VARIAS VARIABLES CATEGORICAS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ANOVA DE VARIOS FACTORES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241044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UNA VARIABLE RESPUESTA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CONTINUAS Y CATEGORICAS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ANCOVA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81384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VARIAS VARIABLES RESPUESTA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CATEGORICAS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MANOVA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37808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VARIAS VARIABLES RESPUESTA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CONTINUAS Y CATEGORICAS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MANCOVA</a:t>
                      </a:r>
                      <a:endParaRPr kumimoji="0" lang="es-ES_tradnl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112635"/>
                  </a:ext>
                </a:extLst>
              </a:tr>
            </a:tbl>
          </a:graphicData>
        </a:graphic>
      </p:graphicFrame>
      <p:sp>
        <p:nvSpPr>
          <p:cNvPr id="2" name="Line 13">
            <a:extLst>
              <a:ext uri="{FF2B5EF4-FFF2-40B4-BE49-F238E27FC236}">
                <a16:creationId xmlns:a16="http://schemas.microsoft.com/office/drawing/2014/main" id="{2C80378B-ADF5-CA88-5D30-4CA36C4F8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1" y="994158"/>
            <a:ext cx="8207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ca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077A84-370D-F823-AF41-381D1906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ES" altLang="es-ES" sz="3200" dirty="0">
                <a:solidFill>
                  <a:srgbClr val="C00000"/>
                </a:solidFill>
                <a:latin typeface="+mn-lt"/>
              </a:rPr>
              <a:t>REGRESIÓN DE POISSON</a:t>
            </a:r>
          </a:p>
        </p:txBody>
      </p:sp>
    </p:spTree>
    <p:extLst>
      <p:ext uri="{BB962C8B-B14F-4D97-AF65-F5344CB8AC3E}">
        <p14:creationId xmlns:p14="http://schemas.microsoft.com/office/powerpoint/2010/main" val="1737199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2832</TotalTime>
  <Words>3162</Words>
  <Application>Microsoft Office PowerPoint</Application>
  <PresentationFormat>Presentación en pantalla (4:3)</PresentationFormat>
  <Paragraphs>575</Paragraphs>
  <Slides>49</Slides>
  <Notes>24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49</vt:i4>
      </vt:variant>
    </vt:vector>
  </HeadingPairs>
  <TitlesOfParts>
    <vt:vector size="59" baseType="lpstr">
      <vt:lpstr>Arial</vt:lpstr>
      <vt:lpstr>Bahnschrift SemiCondensed</vt:lpstr>
      <vt:lpstr>Calibri</vt:lpstr>
      <vt:lpstr>Calibri Light</vt:lpstr>
      <vt:lpstr>Cambria Math</vt:lpstr>
      <vt:lpstr>Comic Sans MS</vt:lpstr>
      <vt:lpstr>Wingdings</vt:lpstr>
      <vt:lpstr>Tema de Office</vt:lpstr>
      <vt:lpstr>Gráfico</vt:lpstr>
      <vt:lpstr>Microsoft Editor de ecuaciones 3.0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Ejemplo:</vt:lpstr>
      <vt:lpstr>Parámetros de descomposición:</vt:lpstr>
      <vt:lpstr>Presentación de PowerPoint</vt:lpstr>
      <vt:lpstr>Presentación de PowerPoint</vt:lpstr>
      <vt:lpstr>Presentación de PowerPoint</vt:lpstr>
      <vt:lpstr>Ejemplo: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Fité</dc:creator>
  <cp:lastModifiedBy>AMEIJIDE SANCHEZ, ALBERTO</cp:lastModifiedBy>
  <cp:revision>76</cp:revision>
  <cp:lastPrinted>2019-09-04T09:48:47Z</cp:lastPrinted>
  <dcterms:created xsi:type="dcterms:W3CDTF">2016-06-07T21:47:49Z</dcterms:created>
  <dcterms:modified xsi:type="dcterms:W3CDTF">2022-11-15T12:50:18Z</dcterms:modified>
</cp:coreProperties>
</file>