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2"/>
  </p:notesMasterIdLst>
  <p:handoutMasterIdLst>
    <p:handoutMasterId r:id="rId73"/>
  </p:handoutMasterIdLst>
  <p:sldIdLst>
    <p:sldId id="288" r:id="rId2"/>
    <p:sldId id="289" r:id="rId3"/>
    <p:sldId id="454" r:id="rId4"/>
    <p:sldId id="290" r:id="rId5"/>
    <p:sldId id="280" r:id="rId6"/>
    <p:sldId id="257"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279" r:id="rId24"/>
    <p:sldId id="471" r:id="rId25"/>
    <p:sldId id="472" r:id="rId26"/>
    <p:sldId id="256" r:id="rId27"/>
    <p:sldId id="282" r:id="rId28"/>
    <p:sldId id="258" r:id="rId29"/>
    <p:sldId id="284" r:id="rId30"/>
    <p:sldId id="259" r:id="rId31"/>
    <p:sldId id="260" r:id="rId32"/>
    <p:sldId id="261" r:id="rId33"/>
    <p:sldId id="262" r:id="rId34"/>
    <p:sldId id="263" r:id="rId35"/>
    <p:sldId id="481" r:id="rId36"/>
    <p:sldId id="310" r:id="rId37"/>
    <p:sldId id="313" r:id="rId38"/>
    <p:sldId id="311" r:id="rId39"/>
    <p:sldId id="480" r:id="rId40"/>
    <p:sldId id="334" r:id="rId41"/>
    <p:sldId id="264" r:id="rId42"/>
    <p:sldId id="482" r:id="rId43"/>
    <p:sldId id="307" r:id="rId44"/>
    <p:sldId id="265" r:id="rId45"/>
    <p:sldId id="266" r:id="rId46"/>
    <p:sldId id="267" r:id="rId47"/>
    <p:sldId id="268" r:id="rId48"/>
    <p:sldId id="269" r:id="rId49"/>
    <p:sldId id="277" r:id="rId50"/>
    <p:sldId id="278" r:id="rId51"/>
    <p:sldId id="270" r:id="rId52"/>
    <p:sldId id="286" r:id="rId53"/>
    <p:sldId id="271" r:id="rId54"/>
    <p:sldId id="272" r:id="rId55"/>
    <p:sldId id="273" r:id="rId56"/>
    <p:sldId id="274" r:id="rId57"/>
    <p:sldId id="275" r:id="rId58"/>
    <p:sldId id="276" r:id="rId59"/>
    <p:sldId id="287" r:id="rId60"/>
    <p:sldId id="322" r:id="rId61"/>
    <p:sldId id="323" r:id="rId62"/>
    <p:sldId id="324" r:id="rId63"/>
    <p:sldId id="325" r:id="rId64"/>
    <p:sldId id="326" r:id="rId65"/>
    <p:sldId id="327" r:id="rId66"/>
    <p:sldId id="329" r:id="rId67"/>
    <p:sldId id="330" r:id="rId68"/>
    <p:sldId id="331" r:id="rId69"/>
    <p:sldId id="332" r:id="rId70"/>
    <p:sldId id="301" r:id="rId71"/>
  </p:sldIdLst>
  <p:sldSz cx="9144000" cy="6858000" type="screen4x3"/>
  <p:notesSz cx="6797675" cy="9928225"/>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747"/>
  </p:normalViewPr>
  <p:slideViewPr>
    <p:cSldViewPr snapToGrid="0" snapToObjects="1">
      <p:cViewPr varScale="1">
        <p:scale>
          <a:sx n="113" d="100"/>
          <a:sy n="113" d="100"/>
        </p:scale>
        <p:origin x="159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barChart>
        <c:barDir val="col"/>
        <c:grouping val="clustered"/>
        <c:varyColors val="0"/>
        <c:ser>
          <c:idx val="0"/>
          <c:order val="0"/>
          <c:tx>
            <c:strRef>
              <c:f>Hoja1!$B$1</c:f>
              <c:strCache>
                <c:ptCount val="1"/>
                <c:pt idx="0">
                  <c:v>2002</c:v>
                </c:pt>
              </c:strCache>
            </c:strRef>
          </c:tx>
          <c:spPr>
            <a:solidFill>
              <a:schemeClr val="accent6">
                <a:tint val="65000"/>
              </a:schemeClr>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Hoja1!$A$2:$A$3</c:f>
              <c:strCache>
                <c:ptCount val="2"/>
                <c:pt idx="0">
                  <c:v>Hombres</c:v>
                </c:pt>
                <c:pt idx="1">
                  <c:v>Mujeres</c:v>
                </c:pt>
              </c:strCache>
            </c:strRef>
          </c:cat>
          <c:val>
            <c:numRef>
              <c:f>Hoja1!$B$2:$B$3</c:f>
              <c:numCache>
                <c:formatCode>0</c:formatCode>
                <c:ptCount val="2"/>
                <c:pt idx="0">
                  <c:v>118583</c:v>
                </c:pt>
                <c:pt idx="1">
                  <c:v>75780</c:v>
                </c:pt>
              </c:numCache>
            </c:numRef>
          </c:val>
          <c:extLst>
            <c:ext xmlns:c16="http://schemas.microsoft.com/office/drawing/2014/chart" uri="{C3380CC4-5D6E-409C-BE32-E72D297353CC}">
              <c16:uniqueId val="{00000000-A2D1-4C69-96CC-743A431D1FE5}"/>
            </c:ext>
          </c:extLst>
        </c:ser>
        <c:ser>
          <c:idx val="1"/>
          <c:order val="1"/>
          <c:tx>
            <c:strRef>
              <c:f>Hoja1!$C$1</c:f>
              <c:strCache>
                <c:ptCount val="1"/>
                <c:pt idx="0">
                  <c:v>2012</c:v>
                </c:pt>
              </c:strCache>
            </c:strRef>
          </c:tx>
          <c:spPr>
            <a:solidFill>
              <a:schemeClr val="accent6"/>
            </a:solidFill>
            <a:ln>
              <a:noFill/>
            </a:ln>
            <a:effectLst/>
          </c:spPr>
          <c:invertIfNegative val="0"/>
          <c:dPt>
            <c:idx val="0"/>
            <c:invertIfNegative val="0"/>
            <c:bubble3D val="0"/>
            <c:extLst>
              <c:ext xmlns:c16="http://schemas.microsoft.com/office/drawing/2014/chart" uri="{C3380CC4-5D6E-409C-BE32-E72D297353CC}">
                <c16:uniqueId val="{00000002-A2D1-4C69-96CC-743A431D1FE5}"/>
              </c:ext>
            </c:extLst>
          </c:dPt>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Hoja1!$A$2:$A$3</c:f>
              <c:strCache>
                <c:ptCount val="2"/>
                <c:pt idx="0">
                  <c:v>Hombres</c:v>
                </c:pt>
                <c:pt idx="1">
                  <c:v>Mujeres</c:v>
                </c:pt>
              </c:strCache>
            </c:strRef>
          </c:cat>
          <c:val>
            <c:numRef>
              <c:f>Hoja1!$C$2:$C$3</c:f>
              <c:numCache>
                <c:formatCode>0</c:formatCode>
                <c:ptCount val="2"/>
                <c:pt idx="0">
                  <c:v>148762</c:v>
                </c:pt>
                <c:pt idx="1">
                  <c:v>100262</c:v>
                </c:pt>
              </c:numCache>
            </c:numRef>
          </c:val>
          <c:extLst>
            <c:ext xmlns:c16="http://schemas.microsoft.com/office/drawing/2014/chart" uri="{C3380CC4-5D6E-409C-BE32-E72D297353CC}">
              <c16:uniqueId val="{00000003-A2D1-4C69-96CC-743A431D1FE5}"/>
            </c:ext>
          </c:extLst>
        </c:ser>
        <c:ser>
          <c:idx val="2"/>
          <c:order val="2"/>
          <c:tx>
            <c:strRef>
              <c:f>Hoja1!$D$1</c:f>
              <c:strCache>
                <c:ptCount val="1"/>
                <c:pt idx="0">
                  <c:v>2022</c:v>
                </c:pt>
              </c:strCache>
            </c:strRef>
          </c:tx>
          <c:spPr>
            <a:solidFill>
              <a:schemeClr val="accent6">
                <a:shade val="65000"/>
              </a:schemeClr>
            </a:solidFill>
            <a:ln>
              <a:noFill/>
            </a:ln>
            <a:effectLst/>
          </c:spPr>
          <c:invertIfNegative val="0"/>
          <c:dLbls>
            <c:dLbl>
              <c:idx val="0"/>
              <c:layout>
                <c:manualLayout>
                  <c:x val="8.3333333333333332E-3"/>
                  <c:y val="1.25000000000000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2D1-4C69-96CC-743A431D1FE5}"/>
                </c:ext>
              </c:extLst>
            </c:dLbl>
            <c:dLbl>
              <c:idx val="1"/>
              <c:layout>
                <c:manualLayout>
                  <c:x val="0"/>
                  <c:y val="-2.18749999999999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2D1-4C69-96CC-743A431D1FE5}"/>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Hoja1!$A$2:$A$3</c:f>
              <c:strCache>
                <c:ptCount val="2"/>
                <c:pt idx="0">
                  <c:v>Hombres</c:v>
                </c:pt>
                <c:pt idx="1">
                  <c:v>Mujeres</c:v>
                </c:pt>
              </c:strCache>
            </c:strRef>
          </c:cat>
          <c:val>
            <c:numRef>
              <c:f>Hoja1!$D$2:$D$3</c:f>
              <c:numCache>
                <c:formatCode>0</c:formatCode>
                <c:ptCount val="2"/>
                <c:pt idx="0">
                  <c:v>160066</c:v>
                </c:pt>
                <c:pt idx="1">
                  <c:v>120035</c:v>
                </c:pt>
              </c:numCache>
            </c:numRef>
          </c:val>
          <c:extLst>
            <c:ext xmlns:c16="http://schemas.microsoft.com/office/drawing/2014/chart" uri="{C3380CC4-5D6E-409C-BE32-E72D297353CC}">
              <c16:uniqueId val="{00000006-A2D1-4C69-96CC-743A431D1FE5}"/>
            </c:ext>
          </c:extLst>
        </c:ser>
        <c:dLbls>
          <c:showLegendKey val="0"/>
          <c:showVal val="0"/>
          <c:showCatName val="0"/>
          <c:showSerName val="0"/>
          <c:showPercent val="0"/>
          <c:showBubbleSize val="0"/>
        </c:dLbls>
        <c:gapWidth val="150"/>
        <c:axId val="154958080"/>
        <c:axId val="154984448"/>
      </c:barChart>
      <c:catAx>
        <c:axId val="154958080"/>
        <c:scaling>
          <c:orientation val="minMax"/>
        </c:scaling>
        <c:delete val="0"/>
        <c:axPos val="b"/>
        <c:numFmt formatCode="General" sourceLinked="0"/>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s-ES"/>
          </a:p>
        </c:txPr>
        <c:crossAx val="154984448"/>
        <c:crosses val="autoZero"/>
        <c:auto val="1"/>
        <c:lblAlgn val="ctr"/>
        <c:lblOffset val="100"/>
        <c:noMultiLvlLbl val="0"/>
      </c:catAx>
      <c:valAx>
        <c:axId val="154984448"/>
        <c:scaling>
          <c:orientation val="minMax"/>
          <c:max val="200000"/>
        </c:scaling>
        <c:delete val="0"/>
        <c:axPos val="l"/>
        <c:majorGridlines>
          <c:spPr>
            <a:ln w="6350" cap="flat" cmpd="sng" algn="ctr">
              <a:solidFill>
                <a:schemeClr val="tx1"/>
              </a:solidFill>
              <a:prstDash val="sysDot"/>
              <a:round/>
            </a:ln>
            <a:effectLst/>
          </c:spPr>
        </c:majorGridlines>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s-ES"/>
          </a:p>
        </c:txPr>
        <c:crossAx val="154958080"/>
        <c:crosses val="autoZero"/>
        <c:crossBetween val="between"/>
        <c:majorUnit val="25000"/>
      </c:valAx>
      <c:spPr>
        <a:noFill/>
        <a:ln>
          <a:noFill/>
        </a:ln>
        <a:effectLst/>
      </c:spPr>
    </c:plotArea>
    <c:legend>
      <c:legendPos val="b"/>
      <c:layout>
        <c:manualLayout>
          <c:xMode val="edge"/>
          <c:yMode val="edge"/>
          <c:x val="0.15562549212598428"/>
          <c:y val="0.89451500984251964"/>
          <c:w val="0.70958218503937009"/>
          <c:h val="8.6734990157480318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s-ES"/>
        </a:p>
      </c:txPr>
    </c:legend>
    <c:plotVisOnly val="1"/>
    <c:dispBlanksAs val="gap"/>
    <c:showDLblsOverMax val="0"/>
  </c:chart>
  <c:spPr>
    <a:noFill/>
    <a:ln w="6350" cap="flat" cmpd="sng" algn="ctr">
      <a:noFill/>
      <a:prstDash val="solid"/>
      <a:miter lim="800000"/>
    </a:ln>
    <a:effectLst/>
  </c:spPr>
  <c:txPr>
    <a:bodyPr/>
    <a:lstStyle/>
    <a:p>
      <a:pPr>
        <a:defRPr sz="1800"/>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2D938A8-5CAD-41CB-B3F4-AE93AFCE0B42}" type="datetimeFigureOut">
              <a:rPr lang="es-ES" smtClean="0"/>
              <a:t>15/11/2022</a:t>
            </a:fld>
            <a:endParaRPr lang="es-ES"/>
          </a:p>
        </p:txBody>
      </p:sp>
      <p:sp>
        <p:nvSpPr>
          <p:cNvPr id="4" name="3 Marcador de pie de página"/>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A4DE2644-09E1-45FD-992C-8AAA264AC1D1}" type="slidenum">
              <a:rPr lang="es-ES" smtClean="0"/>
              <a:t>‹Nº›</a:t>
            </a:fld>
            <a:endParaRPr lang="es-ES"/>
          </a:p>
        </p:txBody>
      </p:sp>
    </p:spTree>
    <p:extLst>
      <p:ext uri="{BB962C8B-B14F-4D97-AF65-F5344CB8AC3E}">
        <p14:creationId xmlns:p14="http://schemas.microsoft.com/office/powerpoint/2010/main" val="5751980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9:35:38.525"/>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9:35:40.274"/>
    </inkml:context>
    <inkml:brush xml:id="br0">
      <inkml:brushProperty name="width" value="0.05" units="cm"/>
      <inkml:brushProperty name="height" value="0.0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9:35:41.962"/>
    </inkml:context>
    <inkml:brush xml:id="br0">
      <inkml:brushProperty name="width" value="0.05" units="cm"/>
      <inkml:brushProperty name="height" value="0.0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09:35:42.357"/>
    </inkml:context>
    <inkml:brush xml:id="br0">
      <inkml:brushProperty name="width" value="0.05" units="cm"/>
      <inkml:brushProperty name="height" value="0.05" units="cm"/>
    </inkml:brush>
  </inkml:definitions>
  <inkml:trace contextRef="#ctx0" brushRef="#br0">1 0 24575,'0'0'-8191</inkml:trace>
  <inkml:trace contextRef="#ctx0" brushRef="#br0" timeOffset="1">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23DC9B1-4112-4814-B12B-3DD15847463E}" type="datetimeFigureOut">
              <a:rPr lang="es-ES" smtClean="0"/>
              <a:t>15/11/2022</a:t>
            </a:fld>
            <a:endParaRPr lang="es-ES"/>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49B0E8F-8C1B-4BB8-AD36-62064D2D6CF6}" type="slidenum">
              <a:rPr lang="es-ES" smtClean="0"/>
              <a:t>‹Nº›</a:t>
            </a:fld>
            <a:endParaRPr lang="es-ES"/>
          </a:p>
        </p:txBody>
      </p:sp>
    </p:spTree>
    <p:extLst>
      <p:ext uri="{BB962C8B-B14F-4D97-AF65-F5344CB8AC3E}">
        <p14:creationId xmlns:p14="http://schemas.microsoft.com/office/powerpoint/2010/main" val="216770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pPr eaLnBrk="1" hangingPunct="1"/>
            <a:endParaRPr lang="ca-ES" altLang="es-ES" dirty="0"/>
          </a:p>
        </p:txBody>
      </p:sp>
    </p:spTree>
    <p:extLst>
      <p:ext uri="{BB962C8B-B14F-4D97-AF65-F5344CB8AC3E}">
        <p14:creationId xmlns:p14="http://schemas.microsoft.com/office/powerpoint/2010/main" val="185098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3533524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B855E65-9EE6-F136-54B5-04CB4960D56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DE53EF74-D55D-0CF2-40A1-4BF4B6C2E30A}"/>
              </a:ext>
            </a:extLst>
          </p:cNvPr>
          <p:cNvSpPr>
            <a:spLocks noGrp="1" noChangeArrowheads="1"/>
          </p:cNvSpPr>
          <p:nvPr>
            <p:ph type="body" idx="1"/>
          </p:nvPr>
        </p:nvSpPr>
        <p:spPr>
          <a:noFill/>
        </p:spPr>
        <p:txBody>
          <a:bodyPr/>
          <a:lstStyle/>
          <a:p>
            <a:pPr eaLnBrk="1" hangingPunct="1"/>
            <a:endParaRPr lang="ca-ES" alt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93E26364-FA1A-5414-8D8A-ECAB4548519B}"/>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9E94B153-273B-43D3-D0CF-E449F5736003}"/>
              </a:ext>
            </a:extLst>
          </p:cNvPr>
          <p:cNvSpPr>
            <a:spLocks noGrp="1" noChangeArrowheads="1"/>
          </p:cNvSpPr>
          <p:nvPr>
            <p:ph type="body" idx="1"/>
          </p:nvPr>
        </p:nvSpPr>
        <p:spPr>
          <a:noFill/>
        </p:spPr>
        <p:txBody>
          <a:bodyPr/>
          <a:lstStyle/>
          <a:p>
            <a:pPr eaLnBrk="1" hangingPunct="1"/>
            <a:endParaRPr lang="ca-ES" alt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4B5D1F5E-EACA-251B-7B60-22D44654A985}"/>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2DCA9648-4E6B-2905-6C2E-699DD9BED6AE}"/>
              </a:ext>
            </a:extLst>
          </p:cNvPr>
          <p:cNvSpPr>
            <a:spLocks noGrp="1" noChangeArrowheads="1"/>
          </p:cNvSpPr>
          <p:nvPr>
            <p:ph type="body" idx="1"/>
          </p:nvPr>
        </p:nvSpPr>
        <p:spPr>
          <a:noFill/>
        </p:spPr>
        <p:txBody>
          <a:bodyPr/>
          <a:lstStyle/>
          <a:p>
            <a:pPr eaLnBrk="1" hangingPunct="1"/>
            <a:endParaRPr lang="ca-ES" alt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1A996CB-7CE6-48BF-9769-2FCB1753D612}"/>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84A8DA5B-02F6-4A56-A136-4D16485155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1636076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3697362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es-ES"/>
          </a:p>
        </p:txBody>
      </p:sp>
    </p:spTree>
    <p:extLst>
      <p:ext uri="{BB962C8B-B14F-4D97-AF65-F5344CB8AC3E}">
        <p14:creationId xmlns:p14="http://schemas.microsoft.com/office/powerpoint/2010/main" val="2910906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8C280B-3E04-439D-B6C1-4D1A5531EFD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6C96B94-4E56-45AF-836A-8DFE1A86F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302950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8C280B-3E04-439D-B6C1-4D1A5531EFD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6C96B94-4E56-45AF-836A-8DFE1A86F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2451211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8C280B-3E04-439D-B6C1-4D1A5531EFD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6C96B94-4E56-45AF-836A-8DFE1A86F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3782414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8C280B-3E04-439D-B6C1-4D1A5531EFD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6C96B94-4E56-45AF-836A-8DFE1A86F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63294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8C280B-3E04-439D-B6C1-4D1A5531EFD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6C96B94-4E56-45AF-836A-8DFE1A86F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2753932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8C280B-3E04-439D-B6C1-4D1A5531EFD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6C96B94-4E56-45AF-836A-8DFE1A86F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4141082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8C280B-3E04-439D-B6C1-4D1A5531EFD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6C96B94-4E56-45AF-836A-8DFE1A86F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802152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8C280B-3E04-439D-B6C1-4D1A5531EFD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6C96B94-4E56-45AF-836A-8DFE1A86F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177938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8C280B-3E04-439D-B6C1-4D1A5531EFD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6C96B94-4E56-45AF-836A-8DFE1A86F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2545539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8C280B-3E04-439D-B6C1-4D1A5531EFD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6C96B94-4E56-45AF-836A-8DFE1A86F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424032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a:extLst>
              <a:ext uri="{FF2B5EF4-FFF2-40B4-BE49-F238E27FC236}">
                <a16:creationId xmlns:a16="http://schemas.microsoft.com/office/drawing/2014/main" id="{7CEA8C64-158A-4C8F-BF5F-96C02FD13DDF}"/>
              </a:ext>
            </a:extLst>
          </p:cNvPr>
          <p:cNvSpPr>
            <a:spLocks noGrp="1" noRot="1" noChangeAspect="1" noTextEdit="1"/>
          </p:cNvSpPr>
          <p:nvPr>
            <p:ph type="sldImg"/>
          </p:nvPr>
        </p:nvSpPr>
        <p:spPr>
          <a:ln/>
        </p:spPr>
      </p:sp>
      <p:sp>
        <p:nvSpPr>
          <p:cNvPr id="38915" name="2 Marcador de notas">
            <a:extLst>
              <a:ext uri="{FF2B5EF4-FFF2-40B4-BE49-F238E27FC236}">
                <a16:creationId xmlns:a16="http://schemas.microsoft.com/office/drawing/2014/main" id="{E2D9A0EB-68D4-4F31-97F4-6543631C3B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ca-ES" altLang="ca-ES"/>
          </a:p>
        </p:txBody>
      </p:sp>
      <p:sp>
        <p:nvSpPr>
          <p:cNvPr id="38916" name="3 Marcador de número de diapositiva">
            <a:extLst>
              <a:ext uri="{FF2B5EF4-FFF2-40B4-BE49-F238E27FC236}">
                <a16:creationId xmlns:a16="http://schemas.microsoft.com/office/drawing/2014/main" id="{7B3E9324-643D-47BB-AEFF-A02EAA3D46C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53B4956-2377-4317-BE28-C6C5704A5535}" type="slidenum">
              <a:rPr lang="es-ES" altLang="ca-ES"/>
              <a:pPr algn="r" eaLnBrk="1" hangingPunct="1">
                <a:spcBef>
                  <a:spcPct val="0"/>
                </a:spcBef>
              </a:pPr>
              <a:t>70</a:t>
            </a:fld>
            <a:endParaRPr lang="es-ES" altLang="ca-ES"/>
          </a:p>
        </p:txBody>
      </p:sp>
    </p:spTree>
    <p:extLst>
      <p:ext uri="{BB962C8B-B14F-4D97-AF65-F5344CB8AC3E}">
        <p14:creationId xmlns:p14="http://schemas.microsoft.com/office/powerpoint/2010/main" val="308399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extLst>
      <p:ext uri="{BB962C8B-B14F-4D97-AF65-F5344CB8AC3E}">
        <p14:creationId xmlns:p14="http://schemas.microsoft.com/office/powerpoint/2010/main" val="3164423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a-ES" altLang="ca-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_tradnl"/>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B9B256-67B9-9042-B682-62317A0E7B02}" type="datetimeFigureOut">
              <a:rPr lang="es-ES_tradnl" smtClean="0"/>
              <a:t>15/11/2022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184577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4BB9B256-67B9-9042-B682-62317A0E7B02}" type="datetimeFigureOut">
              <a:rPr lang="es-ES_tradnl" smtClean="0"/>
              <a:t>15/11/2022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14512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_tradnl"/>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4BB9B256-67B9-9042-B682-62317A0E7B02}" type="datetimeFigureOut">
              <a:rPr lang="es-ES_tradnl" smtClean="0"/>
              <a:t>15/11/2022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176652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Content Placeholder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4BB9B256-67B9-9042-B682-62317A0E7B02}" type="datetimeFigureOut">
              <a:rPr lang="es-ES_tradnl" smtClean="0"/>
              <a:t>15/11/2022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152040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_tradnl"/>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Date Placeholder 3"/>
          <p:cNvSpPr>
            <a:spLocks noGrp="1"/>
          </p:cNvSpPr>
          <p:nvPr>
            <p:ph type="dt" sz="half" idx="10"/>
          </p:nvPr>
        </p:nvSpPr>
        <p:spPr/>
        <p:txBody>
          <a:bodyPr/>
          <a:lstStyle/>
          <a:p>
            <a:fld id="{4BB9B256-67B9-9042-B682-62317A0E7B02}" type="datetimeFigureOut">
              <a:rPr lang="es-ES_tradnl" smtClean="0"/>
              <a:t>15/11/2022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5268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Date Placeholder 4"/>
          <p:cNvSpPr>
            <a:spLocks noGrp="1"/>
          </p:cNvSpPr>
          <p:nvPr>
            <p:ph type="dt" sz="half" idx="10"/>
          </p:nvPr>
        </p:nvSpPr>
        <p:spPr/>
        <p:txBody>
          <a:bodyPr/>
          <a:lstStyle/>
          <a:p>
            <a:fld id="{4BB9B256-67B9-9042-B682-62317A0E7B02}" type="datetimeFigureOut">
              <a:rPr lang="es-ES_tradnl" smtClean="0"/>
              <a:t>15/11/2022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16020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_tradnl"/>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7" name="Date Placeholder 6"/>
          <p:cNvSpPr>
            <a:spLocks noGrp="1"/>
          </p:cNvSpPr>
          <p:nvPr>
            <p:ph type="dt" sz="half" idx="10"/>
          </p:nvPr>
        </p:nvSpPr>
        <p:spPr/>
        <p:txBody>
          <a:bodyPr/>
          <a:lstStyle/>
          <a:p>
            <a:fld id="{4BB9B256-67B9-9042-B682-62317A0E7B02}" type="datetimeFigureOut">
              <a:rPr lang="es-ES_tradnl" smtClean="0"/>
              <a:t>15/11/2022</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183847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Date Placeholder 2"/>
          <p:cNvSpPr>
            <a:spLocks noGrp="1"/>
          </p:cNvSpPr>
          <p:nvPr>
            <p:ph type="dt" sz="half" idx="10"/>
          </p:nvPr>
        </p:nvSpPr>
        <p:spPr/>
        <p:txBody>
          <a:bodyPr/>
          <a:lstStyle/>
          <a:p>
            <a:fld id="{4BB9B256-67B9-9042-B682-62317A0E7B02}" type="datetimeFigureOut">
              <a:rPr lang="es-ES_tradnl" smtClean="0"/>
              <a:t>15/11/2022</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128629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9B256-67B9-9042-B682-62317A0E7B02}" type="datetimeFigureOut">
              <a:rPr lang="es-ES_tradnl" smtClean="0"/>
              <a:t>15/11/2022</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1124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4BB9B256-67B9-9042-B682-62317A0E7B02}" type="datetimeFigureOut">
              <a:rPr lang="es-ES_tradnl" smtClean="0"/>
              <a:t>15/11/2022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8277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4BB9B256-67B9-9042-B682-62317A0E7B02}" type="datetimeFigureOut">
              <a:rPr lang="es-ES_tradnl" smtClean="0"/>
              <a:t>15/11/2022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181132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_tradnl"/>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9B256-67B9-9042-B682-62317A0E7B02}" type="datetimeFigureOut">
              <a:rPr lang="es-ES_tradnl" smtClean="0"/>
              <a:t>15/11/2022</a:t>
            </a:fld>
            <a:endParaRPr lang="es-ES_trad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DD207-D571-4F49-A47E-0627551C0967}" type="slidenum">
              <a:rPr lang="es-ES_tradnl" smtClean="0"/>
              <a:t>‹Nº›</a:t>
            </a:fld>
            <a:endParaRPr lang="es-ES_tradnl"/>
          </a:p>
        </p:txBody>
      </p:sp>
    </p:spTree>
    <p:extLst>
      <p:ext uri="{BB962C8B-B14F-4D97-AF65-F5344CB8AC3E}">
        <p14:creationId xmlns:p14="http://schemas.microsoft.com/office/powerpoint/2010/main" val="1218682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6.wmf"/><Relationship Id="rId7"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7.wmf"/><Relationship Id="rId4" Type="http://schemas.openxmlformats.org/officeDocument/2006/relationships/image" Target="../media/image2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100.png"/></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70.png"/></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77DC08E-2426-4994-907B-B9F70AE0EFDD}"/>
              </a:ext>
            </a:extLst>
          </p:cNvPr>
          <p:cNvPicPr>
            <a:picLocks noChangeAspect="1"/>
          </p:cNvPicPr>
          <p:nvPr/>
        </p:nvPicPr>
        <p:blipFill>
          <a:blip r:embed="rId2"/>
          <a:stretch>
            <a:fillRect/>
          </a:stretch>
        </p:blipFill>
        <p:spPr>
          <a:xfrm>
            <a:off x="0" y="1666669"/>
            <a:ext cx="9144000" cy="5191331"/>
          </a:xfrm>
          <a:prstGeom prst="rect">
            <a:avLst/>
          </a:prstGeom>
        </p:spPr>
      </p:pic>
      <p:sp>
        <p:nvSpPr>
          <p:cNvPr id="23" name="Rectángulo 22">
            <a:extLst>
              <a:ext uri="{FF2B5EF4-FFF2-40B4-BE49-F238E27FC236}">
                <a16:creationId xmlns:a16="http://schemas.microsoft.com/office/drawing/2014/main" id="{FA489A27-08FF-459A-BCDF-4A5F1EE8D946}"/>
              </a:ext>
            </a:extLst>
          </p:cNvPr>
          <p:cNvSpPr/>
          <p:nvPr/>
        </p:nvSpPr>
        <p:spPr>
          <a:xfrm>
            <a:off x="64008" y="5074587"/>
            <a:ext cx="8927591" cy="53035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52FFCDA0-A303-43DB-A56E-DF5542392386}"/>
              </a:ext>
            </a:extLst>
          </p:cNvPr>
          <p:cNvSpPr/>
          <p:nvPr/>
        </p:nvSpPr>
        <p:spPr>
          <a:xfrm>
            <a:off x="0" y="245387"/>
            <a:ext cx="6807200" cy="98949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Estimación de indicadores de incidencia de cáncer</a:t>
            </a:r>
          </a:p>
        </p:txBody>
      </p:sp>
    </p:spTree>
    <p:extLst>
      <p:ext uri="{BB962C8B-B14F-4D97-AF65-F5344CB8AC3E}">
        <p14:creationId xmlns:p14="http://schemas.microsoft.com/office/powerpoint/2010/main" val="15581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BF5F10F3-9DA8-C036-C702-C3FCA0181579}"/>
              </a:ext>
            </a:extLst>
          </p:cNvPr>
          <p:cNvSpPr>
            <a:spLocks noGrp="1" noChangeArrowheads="1"/>
          </p:cNvSpPr>
          <p:nvPr>
            <p:ph type="body" idx="1"/>
          </p:nvPr>
        </p:nvSpPr>
        <p:spPr/>
        <p:txBody>
          <a:bodyPr/>
          <a:lstStyle/>
          <a:p>
            <a:pPr eaLnBrk="1" hangingPunct="1">
              <a:lnSpc>
                <a:spcPct val="90000"/>
              </a:lnSpc>
            </a:pPr>
            <a:r>
              <a:rPr lang="es-ES" altLang="es-ES"/>
              <a:t>Método Moreno-López Abente</a:t>
            </a:r>
          </a:p>
          <a:p>
            <a:pPr eaLnBrk="1" hangingPunct="1">
              <a:lnSpc>
                <a:spcPct val="90000"/>
              </a:lnSpc>
              <a:buFontTx/>
              <a:buNone/>
            </a:pPr>
            <a:endParaRPr lang="es-ES" altLang="es-ES" sz="1000"/>
          </a:p>
          <a:p>
            <a:pPr lvl="1" eaLnBrk="1" hangingPunct="1">
              <a:lnSpc>
                <a:spcPct val="90000"/>
              </a:lnSpc>
            </a:pPr>
            <a:r>
              <a:rPr lang="es-ES_tradnl" altLang="es-ES"/>
              <a:t>Modelo:</a:t>
            </a:r>
          </a:p>
          <a:p>
            <a:pPr lvl="1" eaLnBrk="1" hangingPunct="1">
              <a:lnSpc>
                <a:spcPct val="90000"/>
              </a:lnSpc>
              <a:buFontTx/>
              <a:buNone/>
            </a:pPr>
            <a:endParaRPr lang="es-ES_tradnl" altLang="es-ES" sz="1000"/>
          </a:p>
          <a:p>
            <a:pPr lvl="2" eaLnBrk="1" hangingPunct="1">
              <a:lnSpc>
                <a:spcPct val="90000"/>
              </a:lnSpc>
            </a:pPr>
            <a:r>
              <a:rPr lang="es-ES" altLang="es-ES"/>
              <a:t>Para cada localización tumoral y sexo se ha modelado la RIM. </a:t>
            </a:r>
          </a:p>
          <a:p>
            <a:pPr lvl="2" eaLnBrk="1" hangingPunct="1">
              <a:lnSpc>
                <a:spcPct val="90000"/>
              </a:lnSpc>
            </a:pPr>
            <a:r>
              <a:rPr lang="es-ES" altLang="es-ES"/>
              <a:t>Los factores considerados que podrían explicar la variación de la RIM son la edad, la provincia de residencia y el período</a:t>
            </a:r>
          </a:p>
          <a:p>
            <a:pPr lvl="2" eaLnBrk="1" hangingPunct="1">
              <a:lnSpc>
                <a:spcPct val="90000"/>
              </a:lnSpc>
            </a:pPr>
            <a:r>
              <a:rPr lang="es-ES" altLang="es-ES"/>
              <a:t>Los análisis se han realizado mediante modelos lineales mixtos generalizados. En estos modelos se supone que el número de casos incidentes en cada provincia sigue una distribución de Poisson </a:t>
            </a:r>
          </a:p>
        </p:txBody>
      </p:sp>
      <p:sp>
        <p:nvSpPr>
          <p:cNvPr id="4" name="Rectangle 2">
            <a:extLst>
              <a:ext uri="{FF2B5EF4-FFF2-40B4-BE49-F238E27FC236}">
                <a16:creationId xmlns:a16="http://schemas.microsoft.com/office/drawing/2014/main" id="{9774562D-FB84-7C0D-BB2F-6CDF512D13B3}"/>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E22C721B-3787-971F-F2D1-014EE85A9CFB}"/>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09616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B7C2916A-A38B-4467-188D-A286E032F89C}"/>
              </a:ext>
            </a:extLst>
          </p:cNvPr>
          <p:cNvSpPr>
            <a:spLocks noGrp="1" noChangeArrowheads="1"/>
          </p:cNvSpPr>
          <p:nvPr>
            <p:ph type="body" idx="1"/>
          </p:nvPr>
        </p:nvSpPr>
        <p:spPr/>
        <p:txBody>
          <a:bodyPr/>
          <a:lstStyle/>
          <a:p>
            <a:pPr eaLnBrk="1" hangingPunct="1"/>
            <a:r>
              <a:rPr lang="es-ES" altLang="es-ES"/>
              <a:t>Método Moreno-López Abente</a:t>
            </a:r>
          </a:p>
          <a:p>
            <a:pPr eaLnBrk="1" hangingPunct="1">
              <a:buFontTx/>
              <a:buNone/>
            </a:pPr>
            <a:endParaRPr lang="es-ES" altLang="es-ES" sz="1000"/>
          </a:p>
          <a:p>
            <a:pPr lvl="1" eaLnBrk="1" hangingPunct="1"/>
            <a:r>
              <a:rPr lang="es-ES_tradnl" altLang="es-ES"/>
              <a:t>Modelo:</a:t>
            </a:r>
          </a:p>
          <a:p>
            <a:pPr lvl="1" eaLnBrk="1" hangingPunct="1">
              <a:buFontTx/>
              <a:buNone/>
            </a:pPr>
            <a:endParaRPr lang="es-ES_tradnl" altLang="es-ES" sz="1000"/>
          </a:p>
        </p:txBody>
      </p:sp>
      <p:pic>
        <p:nvPicPr>
          <p:cNvPr id="19460" name="Picture 4">
            <a:extLst>
              <a:ext uri="{FF2B5EF4-FFF2-40B4-BE49-F238E27FC236}">
                <a16:creationId xmlns:a16="http://schemas.microsoft.com/office/drawing/2014/main" id="{0E4538DD-6AB4-5D3C-4089-C4FC1145F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349500"/>
            <a:ext cx="6804025"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3B9FB831-2F83-7127-4238-19E7691B222B}"/>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B7E8927F-5B9B-5D94-5BCA-C62BDD9BD79C}"/>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732199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0CBACAB8-CF4F-FBBA-4C2E-FD612C5F196A}"/>
              </a:ext>
            </a:extLst>
          </p:cNvPr>
          <p:cNvSpPr>
            <a:spLocks noGrp="1" noChangeArrowheads="1"/>
          </p:cNvSpPr>
          <p:nvPr>
            <p:ph type="body" idx="1"/>
          </p:nvPr>
        </p:nvSpPr>
        <p:spPr/>
        <p:txBody>
          <a:bodyPr/>
          <a:lstStyle/>
          <a:p>
            <a:pPr eaLnBrk="1" hangingPunct="1">
              <a:lnSpc>
                <a:spcPct val="80000"/>
              </a:lnSpc>
            </a:pPr>
            <a:r>
              <a:rPr lang="es-ES" altLang="es-ES"/>
              <a:t>Método Moreno-López Abente</a:t>
            </a:r>
          </a:p>
          <a:p>
            <a:pPr eaLnBrk="1" hangingPunct="1">
              <a:lnSpc>
                <a:spcPct val="80000"/>
              </a:lnSpc>
              <a:buFontTx/>
              <a:buNone/>
            </a:pPr>
            <a:endParaRPr lang="es-ES" altLang="es-ES" sz="900"/>
          </a:p>
          <a:p>
            <a:pPr lvl="1" eaLnBrk="1" hangingPunct="1">
              <a:lnSpc>
                <a:spcPct val="80000"/>
              </a:lnSpc>
            </a:pPr>
            <a:r>
              <a:rPr lang="es-ES_tradnl" altLang="es-ES"/>
              <a:t>Modelo:</a:t>
            </a:r>
          </a:p>
          <a:p>
            <a:pPr lvl="1" eaLnBrk="1" hangingPunct="1">
              <a:lnSpc>
                <a:spcPct val="80000"/>
              </a:lnSpc>
              <a:buFontTx/>
              <a:buNone/>
            </a:pPr>
            <a:endParaRPr lang="es-ES_tradnl" altLang="es-ES" sz="1200"/>
          </a:p>
          <a:p>
            <a:pPr lvl="2" eaLnBrk="1" hangingPunct="1">
              <a:lnSpc>
                <a:spcPct val="80000"/>
              </a:lnSpc>
            </a:pPr>
            <a:r>
              <a:rPr lang="es-ES" altLang="es-ES" sz="2200"/>
              <a:t>El efecto de la edad se ha suavizado mediante un spline lineal con 3 nodos </a:t>
            </a:r>
          </a:p>
          <a:p>
            <a:pPr lvl="2" eaLnBrk="1" hangingPunct="1">
              <a:lnSpc>
                <a:spcPct val="80000"/>
              </a:lnSpc>
            </a:pPr>
            <a:r>
              <a:rPr lang="es-ES" altLang="es-ES" sz="2200"/>
              <a:t>La provincia de residencia se ha considerado como un efecto aleatorio: las provincias con RCBP son una muestra aleatoria del total y cada una puede tener un valor promedio de RIM diferente pero con un valor esperado igual para todas.</a:t>
            </a:r>
          </a:p>
          <a:p>
            <a:pPr lvl="2" eaLnBrk="1" hangingPunct="1">
              <a:lnSpc>
                <a:spcPct val="80000"/>
              </a:lnSpc>
            </a:pPr>
            <a:r>
              <a:rPr lang="es-ES" altLang="es-ES" sz="2200"/>
              <a:t>Para el efecto del período, se ha supuesto una tendencia lineal, que permite extrapolar datos de incidencia al periodo 1993-1996.</a:t>
            </a:r>
            <a:endParaRPr lang="es-ES_tradnl" altLang="es-ES" sz="2200"/>
          </a:p>
        </p:txBody>
      </p:sp>
      <p:sp>
        <p:nvSpPr>
          <p:cNvPr id="4" name="Rectangle 2">
            <a:extLst>
              <a:ext uri="{FF2B5EF4-FFF2-40B4-BE49-F238E27FC236}">
                <a16:creationId xmlns:a16="http://schemas.microsoft.com/office/drawing/2014/main" id="{E97BC955-CF9B-550E-A29A-12CB77C23C65}"/>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8283E9D3-F371-EB65-B8A4-D09A852172FD}"/>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00327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C337F7C2-B685-9A11-97B2-75A10D936AB0}"/>
              </a:ext>
            </a:extLst>
          </p:cNvPr>
          <p:cNvSpPr>
            <a:spLocks noGrp="1" noChangeArrowheads="1"/>
          </p:cNvSpPr>
          <p:nvPr>
            <p:ph type="body" idx="1"/>
          </p:nvPr>
        </p:nvSpPr>
        <p:spPr/>
        <p:txBody>
          <a:bodyPr/>
          <a:lstStyle/>
          <a:p>
            <a:pPr eaLnBrk="1" hangingPunct="1"/>
            <a:r>
              <a:rPr lang="es-ES" altLang="es-ES"/>
              <a:t>Método Moreno-López Abente</a:t>
            </a:r>
          </a:p>
          <a:p>
            <a:pPr eaLnBrk="1" hangingPunct="1">
              <a:buFontTx/>
              <a:buNone/>
            </a:pPr>
            <a:endParaRPr lang="es-ES" altLang="es-ES" sz="1000"/>
          </a:p>
          <a:p>
            <a:pPr lvl="1" eaLnBrk="1" hangingPunct="1"/>
            <a:r>
              <a:rPr lang="es-ES_tradnl" altLang="es-ES"/>
              <a:t>Aplicación:</a:t>
            </a:r>
          </a:p>
          <a:p>
            <a:pPr lvl="1" eaLnBrk="1" hangingPunct="1">
              <a:buFontTx/>
              <a:buNone/>
            </a:pPr>
            <a:endParaRPr lang="es-ES_tradnl" altLang="es-ES" sz="1000"/>
          </a:p>
          <a:p>
            <a:pPr lvl="2" eaLnBrk="1" hangingPunct="1"/>
            <a:r>
              <a:rPr lang="es-ES" altLang="es-ES" sz="2000"/>
              <a:t>Moreno V, González JR, Soler M, Bosch FX, Kogevinas M, Borràs JM. Estimación de la incidencia de cáncer en España: período 1993-1996. Gac Sanit 2001; 15 (5): 380-388 </a:t>
            </a:r>
          </a:p>
          <a:p>
            <a:pPr lvl="2" eaLnBrk="1" hangingPunct="1"/>
            <a:endParaRPr lang="es-ES" altLang="es-ES" sz="1000"/>
          </a:p>
          <a:p>
            <a:pPr lvl="2" eaLnBrk="1" hangingPunct="1"/>
            <a:r>
              <a:rPr lang="es-ES" altLang="es-ES" sz="2000"/>
              <a:t>López-Abente G, Pollán M, Aragonés N, Pérez B, Gómez B, Hernández Barrera V, Lope V, Suárez B. Situación del cáncer en España: Incidencia. An. Sist. Sanit. Navar. 2004; 27 (2): 165-173</a:t>
            </a:r>
          </a:p>
        </p:txBody>
      </p:sp>
      <p:sp>
        <p:nvSpPr>
          <p:cNvPr id="4" name="Rectangle 2">
            <a:extLst>
              <a:ext uri="{FF2B5EF4-FFF2-40B4-BE49-F238E27FC236}">
                <a16:creationId xmlns:a16="http://schemas.microsoft.com/office/drawing/2014/main" id="{4706B1F4-5D5A-52D4-D4D5-BA97B593CF61}"/>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B21B33C2-FFED-5F67-024D-2FF2E63840A8}"/>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282645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AEF3D9A2-60B5-7CAA-EA76-9CA31EBC8AE5}"/>
              </a:ext>
            </a:extLst>
          </p:cNvPr>
          <p:cNvSpPr>
            <a:spLocks noGrp="1" noChangeArrowheads="1"/>
          </p:cNvSpPr>
          <p:nvPr>
            <p:ph type="body" idx="1"/>
          </p:nvPr>
        </p:nvSpPr>
        <p:spPr/>
        <p:txBody>
          <a:bodyPr/>
          <a:lstStyle/>
          <a:p>
            <a:pPr eaLnBrk="1" hangingPunct="1"/>
            <a:r>
              <a:rPr lang="es-ES" altLang="es-ES"/>
              <a:t>Método GLOBOCAN</a:t>
            </a:r>
          </a:p>
          <a:p>
            <a:pPr eaLnBrk="1" hangingPunct="1">
              <a:buFontTx/>
              <a:buNone/>
            </a:pPr>
            <a:endParaRPr lang="es-ES" altLang="es-ES" sz="1000"/>
          </a:p>
          <a:p>
            <a:pPr lvl="1" eaLnBrk="1" hangingPunct="1"/>
            <a:r>
              <a:rPr lang="es-ES_tradnl" altLang="es-ES"/>
              <a:t>Hipótesis:</a:t>
            </a:r>
          </a:p>
          <a:p>
            <a:pPr lvl="1" eaLnBrk="1" hangingPunct="1">
              <a:buFontTx/>
              <a:buNone/>
            </a:pPr>
            <a:endParaRPr lang="es-ES_tradnl" altLang="es-ES" sz="1000"/>
          </a:p>
          <a:p>
            <a:pPr lvl="2" eaLnBrk="1" hangingPunct="1"/>
            <a:r>
              <a:rPr lang="es-ES" altLang="es-ES"/>
              <a:t>Para cada tipo tumoral, la RIM ajustada por sexo y edad es la misma, en el territorio cubierto por registros de cáncer de base poblacional, que en el territorio sin cobertura</a:t>
            </a:r>
          </a:p>
        </p:txBody>
      </p:sp>
      <p:sp>
        <p:nvSpPr>
          <p:cNvPr id="4" name="Rectangle 2">
            <a:extLst>
              <a:ext uri="{FF2B5EF4-FFF2-40B4-BE49-F238E27FC236}">
                <a16:creationId xmlns:a16="http://schemas.microsoft.com/office/drawing/2014/main" id="{1864D2C8-A611-09D9-16EC-2BCD2E57E5DB}"/>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98A8B278-4AFD-60DD-E462-686CD278FC6B}"/>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428538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0EB1AA6D-09D3-B8B5-E0AE-856B5C9ECB2E}"/>
              </a:ext>
            </a:extLst>
          </p:cNvPr>
          <p:cNvSpPr>
            <a:spLocks noGrp="1" noChangeArrowheads="1"/>
          </p:cNvSpPr>
          <p:nvPr>
            <p:ph type="body" idx="1"/>
          </p:nvPr>
        </p:nvSpPr>
        <p:spPr/>
        <p:txBody>
          <a:bodyPr/>
          <a:lstStyle/>
          <a:p>
            <a:pPr eaLnBrk="1" hangingPunct="1">
              <a:lnSpc>
                <a:spcPct val="90000"/>
              </a:lnSpc>
            </a:pPr>
            <a:r>
              <a:rPr lang="es-ES" altLang="es-ES"/>
              <a:t>Método GLOBOCAN</a:t>
            </a:r>
          </a:p>
          <a:p>
            <a:pPr eaLnBrk="1" hangingPunct="1">
              <a:lnSpc>
                <a:spcPct val="90000"/>
              </a:lnSpc>
              <a:buFontTx/>
              <a:buNone/>
            </a:pPr>
            <a:endParaRPr lang="es-ES" altLang="es-ES" sz="1000"/>
          </a:p>
          <a:p>
            <a:pPr lvl="1" eaLnBrk="1" hangingPunct="1">
              <a:lnSpc>
                <a:spcPct val="90000"/>
              </a:lnSpc>
            </a:pPr>
            <a:r>
              <a:rPr lang="es-ES_tradnl" altLang="es-ES"/>
              <a:t>Fuentes de información:</a:t>
            </a:r>
          </a:p>
          <a:p>
            <a:pPr lvl="1" eaLnBrk="1" hangingPunct="1">
              <a:lnSpc>
                <a:spcPct val="90000"/>
              </a:lnSpc>
              <a:buFontTx/>
              <a:buNone/>
            </a:pPr>
            <a:endParaRPr lang="es-ES_tradnl" altLang="es-ES" sz="1000"/>
          </a:p>
          <a:p>
            <a:pPr lvl="2" eaLnBrk="1" hangingPunct="1">
              <a:lnSpc>
                <a:spcPct val="90000"/>
              </a:lnSpc>
            </a:pPr>
            <a:r>
              <a:rPr lang="es-ES" altLang="es-ES"/>
              <a:t>Mortalidad: Estadísticas anuales de mortalidad de la OMS para el periodo 1985-2004</a:t>
            </a:r>
            <a:r>
              <a:rPr lang="es-ES_tradnl" altLang="es-ES"/>
              <a:t> </a:t>
            </a:r>
            <a:endParaRPr lang="es-ES" altLang="es-ES"/>
          </a:p>
          <a:p>
            <a:pPr lvl="2" eaLnBrk="1" hangingPunct="1">
              <a:lnSpc>
                <a:spcPct val="90000"/>
              </a:lnSpc>
            </a:pPr>
            <a:r>
              <a:rPr lang="es-ES" altLang="es-ES"/>
              <a:t>Incidencia:  Datos de los RCBP españoles para el periodo 2000-2002 proporcionados por el Cancer Incidence in Five continents</a:t>
            </a:r>
          </a:p>
          <a:p>
            <a:pPr lvl="2" eaLnBrk="1" hangingPunct="1">
              <a:lnSpc>
                <a:spcPct val="90000"/>
              </a:lnSpc>
            </a:pPr>
            <a:r>
              <a:rPr lang="es-ES" altLang="es-ES"/>
              <a:t>Población: Estimaciones nacionales de población para el 2008 proporcionadas por la Unión Europea (UE).</a:t>
            </a:r>
            <a:r>
              <a:rPr lang="es-ES_tradnl" altLang="es-ES"/>
              <a:t> </a:t>
            </a:r>
            <a:endParaRPr lang="es-ES" altLang="es-ES"/>
          </a:p>
        </p:txBody>
      </p:sp>
      <p:sp>
        <p:nvSpPr>
          <p:cNvPr id="4" name="Rectangle 2">
            <a:extLst>
              <a:ext uri="{FF2B5EF4-FFF2-40B4-BE49-F238E27FC236}">
                <a16:creationId xmlns:a16="http://schemas.microsoft.com/office/drawing/2014/main" id="{6318777D-D2B3-F803-FF73-3C520176E5A3}"/>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ECB175EB-A498-3D1D-ADA2-6C1F7B903432}"/>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154809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8431C0A3-EB5B-AF80-FF7E-C193C9FED0A3}"/>
              </a:ext>
            </a:extLst>
          </p:cNvPr>
          <p:cNvSpPr>
            <a:spLocks noGrp="1" noChangeArrowheads="1"/>
          </p:cNvSpPr>
          <p:nvPr>
            <p:ph type="body" idx="1"/>
          </p:nvPr>
        </p:nvSpPr>
        <p:spPr/>
        <p:txBody>
          <a:bodyPr/>
          <a:lstStyle/>
          <a:p>
            <a:pPr eaLnBrk="1" hangingPunct="1"/>
            <a:r>
              <a:rPr lang="es-ES" altLang="es-ES" sz="2800" dirty="0"/>
              <a:t>Método GLOBOCAN</a:t>
            </a:r>
          </a:p>
          <a:p>
            <a:pPr eaLnBrk="1" hangingPunct="1">
              <a:buFontTx/>
              <a:buNone/>
            </a:pPr>
            <a:endParaRPr lang="es-ES" altLang="es-ES" sz="900" dirty="0"/>
          </a:p>
          <a:p>
            <a:pPr lvl="1" eaLnBrk="1" hangingPunct="1"/>
            <a:r>
              <a:rPr lang="es-ES_tradnl" altLang="es-ES" sz="2400" dirty="0"/>
              <a:t>1) </a:t>
            </a:r>
            <a:r>
              <a:rPr lang="es-ES" altLang="es-ES" sz="2400" dirty="0"/>
              <a:t>Estimación de la mortalidad en el año 2008</a:t>
            </a:r>
            <a:endParaRPr lang="es-ES_tradnl" altLang="es-ES" sz="2400" dirty="0"/>
          </a:p>
          <a:p>
            <a:pPr lvl="1" eaLnBrk="1" hangingPunct="1">
              <a:buFontTx/>
              <a:buNone/>
            </a:pPr>
            <a:endParaRPr lang="es-ES_tradnl" altLang="es-ES" sz="900" dirty="0"/>
          </a:p>
          <a:p>
            <a:pPr lvl="2" eaLnBrk="1" hangingPunct="1"/>
            <a:r>
              <a:rPr lang="es-ES" altLang="es-ES" sz="2000" dirty="0"/>
              <a:t>Las tasas nacionales de mortalidad (1985-2004), se agruparon en quinquenios, y fueron proyectadas hasta 2008 mediante:</a:t>
            </a:r>
          </a:p>
          <a:p>
            <a:pPr lvl="3" eaLnBrk="1" hangingPunct="1"/>
            <a:r>
              <a:rPr lang="es-ES" altLang="es-ES" sz="1800" dirty="0"/>
              <a:t>modelo NORDPRED (&gt; 100 casos muertos)</a:t>
            </a:r>
          </a:p>
          <a:p>
            <a:pPr lvl="3" eaLnBrk="1" hangingPunct="1"/>
            <a:r>
              <a:rPr lang="es-ES" altLang="es-ES" sz="1800" dirty="0"/>
              <a:t>media del periodo 2000-2004 (entre 50 y 100 casos muertos)</a:t>
            </a:r>
          </a:p>
          <a:p>
            <a:pPr lvl="2" eaLnBrk="1" hangingPunct="1"/>
            <a:r>
              <a:rPr lang="es-ES" altLang="es-ES" sz="2000" dirty="0"/>
              <a:t>El número de casos muertos en el año 2008 se obtuvo de aplicar las tasas estimadas de mortalidad del periodo 2008 a la población nacional estimada en el 2008.</a:t>
            </a:r>
          </a:p>
        </p:txBody>
      </p:sp>
      <p:sp>
        <p:nvSpPr>
          <p:cNvPr id="4" name="Rectangle 2">
            <a:extLst>
              <a:ext uri="{FF2B5EF4-FFF2-40B4-BE49-F238E27FC236}">
                <a16:creationId xmlns:a16="http://schemas.microsoft.com/office/drawing/2014/main" id="{BD2B379F-5EB7-408D-B432-F90A9AA98A7A}"/>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CC0B69FF-8D8E-8A46-EF36-670FBFEF75EE}"/>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732197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2D4EA23C-B49E-CEFB-25E2-58FCF6AE33FB}"/>
              </a:ext>
            </a:extLst>
          </p:cNvPr>
          <p:cNvSpPr>
            <a:spLocks noGrp="1" noChangeArrowheads="1"/>
          </p:cNvSpPr>
          <p:nvPr>
            <p:ph type="body" idx="1"/>
          </p:nvPr>
        </p:nvSpPr>
        <p:spPr>
          <a:xfrm>
            <a:off x="628650" y="1825624"/>
            <a:ext cx="7886700" cy="4857563"/>
          </a:xfrm>
        </p:spPr>
        <p:txBody>
          <a:bodyPr>
            <a:normAutofit/>
          </a:bodyPr>
          <a:lstStyle/>
          <a:p>
            <a:pPr eaLnBrk="1" hangingPunct="1">
              <a:lnSpc>
                <a:spcPct val="80000"/>
              </a:lnSpc>
            </a:pPr>
            <a:r>
              <a:rPr lang="es-ES" altLang="es-ES" sz="2000" dirty="0"/>
              <a:t>Método GLOBOCAN</a:t>
            </a:r>
          </a:p>
          <a:p>
            <a:pPr eaLnBrk="1" hangingPunct="1">
              <a:lnSpc>
                <a:spcPct val="80000"/>
              </a:lnSpc>
              <a:buFontTx/>
              <a:buNone/>
            </a:pPr>
            <a:endParaRPr lang="es-ES" altLang="es-ES" sz="600" dirty="0"/>
          </a:p>
          <a:p>
            <a:pPr lvl="1" eaLnBrk="1" hangingPunct="1">
              <a:lnSpc>
                <a:spcPct val="80000"/>
              </a:lnSpc>
            </a:pPr>
            <a:r>
              <a:rPr lang="es-ES_tradnl" altLang="es-ES" sz="1800" dirty="0"/>
              <a:t>2) </a:t>
            </a:r>
            <a:r>
              <a:rPr lang="es-ES" altLang="es-ES" sz="1800" dirty="0"/>
              <a:t>Estimación de la RIM</a:t>
            </a:r>
            <a:endParaRPr lang="es-ES_tradnl" altLang="es-ES" sz="1800" dirty="0"/>
          </a:p>
          <a:p>
            <a:pPr lvl="1" eaLnBrk="1" hangingPunct="1">
              <a:lnSpc>
                <a:spcPct val="80000"/>
              </a:lnSpc>
              <a:buFontTx/>
              <a:buNone/>
            </a:pPr>
            <a:endParaRPr lang="es-ES_tradnl" altLang="es-ES" sz="700" dirty="0"/>
          </a:p>
          <a:p>
            <a:pPr lvl="2" algn="just" eaLnBrk="1" hangingPunct="1">
              <a:lnSpc>
                <a:spcPct val="80000"/>
              </a:lnSpc>
            </a:pPr>
            <a:r>
              <a:rPr lang="es-ES" altLang="es-ES" sz="1800" dirty="0"/>
              <a:t>La estimación de la RIM, para el periodo 2000-2002, se obtiene a partir de un modelo de regresión de Poisson</a:t>
            </a:r>
          </a:p>
          <a:p>
            <a:pPr lvl="2" algn="just" eaLnBrk="1" hangingPunct="1">
              <a:lnSpc>
                <a:spcPct val="80000"/>
              </a:lnSpc>
            </a:pPr>
            <a:endParaRPr lang="es-ES" altLang="es-ES" sz="1800" dirty="0"/>
          </a:p>
          <a:p>
            <a:pPr lvl="2" algn="just" eaLnBrk="1" hangingPunct="1">
              <a:lnSpc>
                <a:spcPct val="80000"/>
              </a:lnSpc>
            </a:pPr>
            <a:endParaRPr lang="es-ES" altLang="es-ES" sz="1800" dirty="0"/>
          </a:p>
          <a:p>
            <a:pPr lvl="2" algn="just" eaLnBrk="1" hangingPunct="1">
              <a:lnSpc>
                <a:spcPct val="80000"/>
              </a:lnSpc>
            </a:pPr>
            <a:r>
              <a:rPr lang="es-ES" altLang="es-ES" sz="1800" dirty="0"/>
              <a:t>Para cada tipo tumoral donde el número de casos observados es la variable dependiente, el número de casos muertos el offset y el sexo y una función polinómica de grado 5 sobre la edad como los términos independientes.</a:t>
            </a:r>
          </a:p>
          <a:p>
            <a:pPr lvl="2" algn="just" eaLnBrk="1" hangingPunct="1">
              <a:lnSpc>
                <a:spcPct val="80000"/>
              </a:lnSpc>
            </a:pPr>
            <a:r>
              <a:rPr lang="es-ES" altLang="es-ES" sz="1800" dirty="0"/>
              <a:t>El número de casos incidentes (I)/muertos (M), para cada tipo tumoral, sexo y grupo de edad, surge de agregar todos los casos incidentes de todos los registros españoles de cáncer de base poblacional incluidos en la base de datos del </a:t>
            </a:r>
            <a:r>
              <a:rPr lang="es-ES" altLang="es-ES" sz="1800" i="1" dirty="0" err="1"/>
              <a:t>Cancer</a:t>
            </a:r>
            <a:r>
              <a:rPr lang="es-ES" altLang="es-ES" sz="1800" i="1" dirty="0"/>
              <a:t> </a:t>
            </a:r>
            <a:r>
              <a:rPr lang="es-ES" altLang="es-ES" sz="1800" i="1" dirty="0" err="1"/>
              <a:t>Incidence</a:t>
            </a:r>
            <a:r>
              <a:rPr lang="es-ES" altLang="es-ES" sz="1800" i="1" dirty="0"/>
              <a:t> in Five </a:t>
            </a:r>
            <a:r>
              <a:rPr lang="es-ES" altLang="es-ES" sz="1800" i="1" dirty="0" err="1"/>
              <a:t>Continents</a:t>
            </a:r>
            <a:r>
              <a:rPr lang="es-ES" altLang="es-ES" sz="1800" dirty="0"/>
              <a:t> para el periodo 2000-2002. </a:t>
            </a:r>
          </a:p>
          <a:p>
            <a:pPr lvl="2" eaLnBrk="1" hangingPunct="1">
              <a:lnSpc>
                <a:spcPct val="80000"/>
              </a:lnSpc>
            </a:pPr>
            <a:r>
              <a:rPr lang="es-ES" altLang="es-ES" sz="1800" dirty="0"/>
              <a:t>Los datos de cada registro fueron pesados de acuerdo con la raíz cuadrada de la población que cubría cada registro.</a:t>
            </a:r>
          </a:p>
        </p:txBody>
      </p:sp>
      <p:pic>
        <p:nvPicPr>
          <p:cNvPr id="25604" name="Picture 4">
            <a:extLst>
              <a:ext uri="{FF2B5EF4-FFF2-40B4-BE49-F238E27FC236}">
                <a16:creationId xmlns:a16="http://schemas.microsoft.com/office/drawing/2014/main" id="{7244F26F-347F-8431-80F4-8BB6B3E8C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3387163"/>
            <a:ext cx="835183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93D88D3E-133A-772A-E7D6-31A489160F29}"/>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C53A00FB-0352-532E-791E-A4544AE62A5A}"/>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88489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FC37487F-E4DC-6B5D-39E5-D18B3A3E1CE8}"/>
              </a:ext>
            </a:extLst>
          </p:cNvPr>
          <p:cNvSpPr>
            <a:spLocks noGrp="1" noChangeArrowheads="1"/>
          </p:cNvSpPr>
          <p:nvPr>
            <p:ph type="body" idx="1"/>
          </p:nvPr>
        </p:nvSpPr>
        <p:spPr/>
        <p:txBody>
          <a:bodyPr/>
          <a:lstStyle/>
          <a:p>
            <a:pPr eaLnBrk="1" hangingPunct="1"/>
            <a:r>
              <a:rPr lang="es-ES" altLang="es-ES" sz="2800"/>
              <a:t>Método GLOBOCAN</a:t>
            </a:r>
          </a:p>
          <a:p>
            <a:pPr eaLnBrk="1" hangingPunct="1">
              <a:buFontTx/>
              <a:buNone/>
            </a:pPr>
            <a:endParaRPr lang="es-ES" altLang="es-ES" sz="900"/>
          </a:p>
          <a:p>
            <a:pPr lvl="1" eaLnBrk="1" hangingPunct="1"/>
            <a:r>
              <a:rPr lang="es-ES_tradnl" altLang="es-ES" sz="2400"/>
              <a:t>3) </a:t>
            </a:r>
            <a:r>
              <a:rPr lang="es-ES" altLang="es-ES" sz="2400" i="1"/>
              <a:t>Estimación de la incidencia nacional para el 2008:</a:t>
            </a:r>
            <a:endParaRPr lang="es-ES_tradnl" altLang="es-ES" sz="2400"/>
          </a:p>
          <a:p>
            <a:pPr lvl="1" eaLnBrk="1" hangingPunct="1">
              <a:buFontTx/>
              <a:buNone/>
            </a:pPr>
            <a:endParaRPr lang="es-ES_tradnl" altLang="es-ES" sz="900"/>
          </a:p>
          <a:p>
            <a:pPr lvl="2" algn="just" eaLnBrk="1" hangingPunct="1"/>
            <a:r>
              <a:rPr lang="es-ES" altLang="es-ES" sz="1800"/>
              <a:t>El número de casos incidentes para el conjunto de toda España en un determinado tipo tumoral, sexo y grupo de edad, vendrá determinado por la ecuación: </a:t>
            </a:r>
          </a:p>
          <a:p>
            <a:pPr lvl="2" algn="just" eaLnBrk="1" hangingPunct="1"/>
            <a:endParaRPr lang="es-ES" altLang="es-ES" sz="1800"/>
          </a:p>
          <a:p>
            <a:pPr lvl="2" algn="just" eaLnBrk="1" hangingPunct="1"/>
            <a:endParaRPr lang="es-ES" altLang="es-ES" sz="1800"/>
          </a:p>
          <a:p>
            <a:pPr lvl="2" eaLnBrk="1" hangingPunct="1"/>
            <a:r>
              <a:rPr lang="es-ES" altLang="es-ES" sz="1800"/>
              <a:t>Mama (C50) y próstata (C61) </a:t>
            </a:r>
          </a:p>
          <a:p>
            <a:pPr lvl="3" eaLnBrk="1" hangingPunct="1"/>
            <a:r>
              <a:rPr lang="es-ES" altLang="es-ES" sz="1600"/>
              <a:t>Se estimó primero la incidencia nacional para el año 2000 aplicando a la mortalidad nacional para el año 2000, la estimación de la RIM en el periodo 2000-2002. </a:t>
            </a:r>
          </a:p>
          <a:p>
            <a:pPr lvl="3" eaLnBrk="1" hangingPunct="1"/>
            <a:r>
              <a:rPr lang="es-ES" altLang="es-ES" sz="1600"/>
              <a:t>A partir de las tendencias temporales de incidencia, se proyectaron las tasas de incidencia para el año 2008 </a:t>
            </a:r>
          </a:p>
        </p:txBody>
      </p:sp>
      <p:pic>
        <p:nvPicPr>
          <p:cNvPr id="26628" name="Picture 4">
            <a:extLst>
              <a:ext uri="{FF2B5EF4-FFF2-40B4-BE49-F238E27FC236}">
                <a16:creationId xmlns:a16="http://schemas.microsoft.com/office/drawing/2014/main" id="{74F0B4AA-7D51-EC0E-2C5B-A096165C9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933825"/>
            <a:ext cx="77771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C768BBD4-702B-D20C-50F9-559EAB2FACAA}"/>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F15F9EF0-7725-F6CB-4DEE-21D273632CFC}"/>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60439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8449BA1E-BD40-0AF9-385E-C550EEB8762B}"/>
              </a:ext>
            </a:extLst>
          </p:cNvPr>
          <p:cNvSpPr>
            <a:spLocks noGrp="1" noChangeArrowheads="1"/>
          </p:cNvSpPr>
          <p:nvPr>
            <p:ph type="body" idx="1"/>
          </p:nvPr>
        </p:nvSpPr>
        <p:spPr/>
        <p:txBody>
          <a:bodyPr/>
          <a:lstStyle/>
          <a:p>
            <a:pPr eaLnBrk="1" hangingPunct="1">
              <a:lnSpc>
                <a:spcPct val="90000"/>
              </a:lnSpc>
            </a:pPr>
            <a:r>
              <a:rPr lang="es-ES" altLang="es-ES" sz="2400"/>
              <a:t>Método GLOBOCAN</a:t>
            </a:r>
          </a:p>
          <a:p>
            <a:pPr eaLnBrk="1" hangingPunct="1">
              <a:lnSpc>
                <a:spcPct val="90000"/>
              </a:lnSpc>
              <a:buFontTx/>
              <a:buNone/>
            </a:pPr>
            <a:endParaRPr lang="es-ES" altLang="es-ES" sz="900"/>
          </a:p>
          <a:p>
            <a:pPr lvl="1" eaLnBrk="1" hangingPunct="1">
              <a:lnSpc>
                <a:spcPct val="90000"/>
              </a:lnSpc>
            </a:pPr>
            <a:r>
              <a:rPr lang="es-ES_tradnl" altLang="es-ES" sz="2000"/>
              <a:t>Aplicación:</a:t>
            </a:r>
          </a:p>
          <a:p>
            <a:pPr lvl="1" eaLnBrk="1" hangingPunct="1">
              <a:lnSpc>
                <a:spcPct val="90000"/>
              </a:lnSpc>
              <a:buFontTx/>
              <a:buNone/>
            </a:pPr>
            <a:endParaRPr lang="es-ES_tradnl" altLang="es-ES" sz="900"/>
          </a:p>
          <a:p>
            <a:pPr lvl="2" eaLnBrk="1" hangingPunct="1">
              <a:lnSpc>
                <a:spcPct val="90000"/>
              </a:lnSpc>
            </a:pPr>
            <a:r>
              <a:rPr lang="en-GB" altLang="es-ES" sz="1800"/>
              <a:t>Parkin DM, Bray F, Ferlay J, Pisani P GLOBOCAN 2000: Cancer Incidence, Mortality and Prevalence Worldwide,. </a:t>
            </a:r>
            <a:r>
              <a:rPr lang="es-ES" altLang="es-ES" sz="1800"/>
              <a:t>Version 1.0. IARC CancerBase Nº 5. Lyon, IARC Press, 2001 </a:t>
            </a:r>
          </a:p>
          <a:p>
            <a:pPr lvl="2" eaLnBrk="1" hangingPunct="1">
              <a:lnSpc>
                <a:spcPct val="90000"/>
              </a:lnSpc>
            </a:pPr>
            <a:endParaRPr lang="es-ES" altLang="es-ES" sz="1000"/>
          </a:p>
          <a:p>
            <a:pPr lvl="2" eaLnBrk="1" hangingPunct="1">
              <a:lnSpc>
                <a:spcPct val="90000"/>
              </a:lnSpc>
            </a:pPr>
            <a:r>
              <a:rPr lang="en-GB" altLang="es-ES" sz="1800"/>
              <a:t>Ferlay J, Bray F, Pisani P, Parkin DM GLOBOCAN 2002: Cancer Incidence, Mortality and Prevalence Worldwide,. </a:t>
            </a:r>
            <a:r>
              <a:rPr lang="es-ES" altLang="es-ES" sz="1800"/>
              <a:t>Version 2.0. IARC CancerBase Nº 5. Lyon, IARC Press, 2004 </a:t>
            </a:r>
          </a:p>
          <a:p>
            <a:pPr lvl="2" eaLnBrk="1" hangingPunct="1">
              <a:lnSpc>
                <a:spcPct val="90000"/>
              </a:lnSpc>
            </a:pPr>
            <a:endParaRPr lang="es-ES" altLang="es-ES" sz="1000"/>
          </a:p>
          <a:p>
            <a:pPr lvl="2" eaLnBrk="1" hangingPunct="1">
              <a:lnSpc>
                <a:spcPct val="90000"/>
              </a:lnSpc>
            </a:pPr>
            <a:r>
              <a:rPr lang="en-GB" altLang="es-ES" sz="1800"/>
              <a:t>Ferlay J, Shin HR, Bray F, Forman D, Mathers C, Parkin DM. Estimates of worldwide burden of cancer in 2008: GLOBOCAN 2008. Int J Cancer. 2010 Dec 15;127(12):2893-917. </a:t>
            </a:r>
            <a:endParaRPr lang="es-ES_tradnl" altLang="es-ES" sz="1800"/>
          </a:p>
        </p:txBody>
      </p:sp>
      <p:sp>
        <p:nvSpPr>
          <p:cNvPr id="4" name="Rectangle 2">
            <a:extLst>
              <a:ext uri="{FF2B5EF4-FFF2-40B4-BE49-F238E27FC236}">
                <a16:creationId xmlns:a16="http://schemas.microsoft.com/office/drawing/2014/main" id="{6B8B46EE-5A3C-0045-849A-4E92EABF2ED5}"/>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001996E2-3798-C87F-F25F-F77F1378868E}"/>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03062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69052D51-B677-462B-82DA-B5B79B9B3843}"/>
              </a:ext>
            </a:extLst>
          </p:cNvPr>
          <p:cNvSpPr/>
          <p:nvPr/>
        </p:nvSpPr>
        <p:spPr>
          <a:xfrm>
            <a:off x="0" y="245387"/>
            <a:ext cx="6807200" cy="98949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Estimación de indicadores de incidencia de cáncer</a:t>
            </a:r>
          </a:p>
        </p:txBody>
      </p:sp>
      <p:sp>
        <p:nvSpPr>
          <p:cNvPr id="7" name="CuadroTexto 6">
            <a:extLst>
              <a:ext uri="{FF2B5EF4-FFF2-40B4-BE49-F238E27FC236}">
                <a16:creationId xmlns:a16="http://schemas.microsoft.com/office/drawing/2014/main" id="{C0D2A918-AFAF-437D-AF48-9CE4C9360D6C}"/>
              </a:ext>
            </a:extLst>
          </p:cNvPr>
          <p:cNvSpPr txBox="1"/>
          <p:nvPr/>
        </p:nvSpPr>
        <p:spPr>
          <a:xfrm>
            <a:off x="0" y="2004360"/>
            <a:ext cx="9144000" cy="1323439"/>
          </a:xfrm>
          <a:prstGeom prst="rect">
            <a:avLst/>
          </a:prstGeom>
          <a:noFill/>
        </p:spPr>
        <p:txBody>
          <a:bodyPr wrap="square" rtlCol="0">
            <a:spAutoFit/>
          </a:bodyPr>
          <a:lstStyle/>
          <a:p>
            <a:pPr algn="ctr"/>
            <a:r>
              <a:rPr lang="es-ES" sz="4000" b="1" dirty="0">
                <a:solidFill>
                  <a:srgbClr val="002060"/>
                </a:solidFill>
                <a:latin typeface="Bahnschrift SemiCondensed" panose="020B0502040204020203" pitchFamily="34" charset="0"/>
              </a:rPr>
              <a:t>Método razón incidencia/mortalidad (RIM) de estimación de la incidencia de cáncer</a:t>
            </a:r>
          </a:p>
        </p:txBody>
      </p:sp>
      <p:sp>
        <p:nvSpPr>
          <p:cNvPr id="12" name="Rectángulo 11">
            <a:extLst>
              <a:ext uri="{FF2B5EF4-FFF2-40B4-BE49-F238E27FC236}">
                <a16:creationId xmlns:a16="http://schemas.microsoft.com/office/drawing/2014/main" id="{63B224E7-6AEF-4570-A1F2-DCFDC7ED2CE9}"/>
              </a:ext>
            </a:extLst>
          </p:cNvPr>
          <p:cNvSpPr/>
          <p:nvPr/>
        </p:nvSpPr>
        <p:spPr>
          <a:xfrm>
            <a:off x="4342294" y="4647052"/>
            <a:ext cx="4801703" cy="98949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044000" rtlCol="0" anchor="ctr"/>
          <a:lstStyle/>
          <a:p>
            <a:r>
              <a:rPr lang="es-ES" sz="2000" b="1" dirty="0"/>
              <a:t>Alberto </a:t>
            </a:r>
            <a:r>
              <a:rPr lang="es-ES" sz="2000" b="1" dirty="0" err="1"/>
              <a:t>Ameijide</a:t>
            </a:r>
            <a:endParaRPr lang="es-ES" sz="2000" b="1" dirty="0"/>
          </a:p>
          <a:p>
            <a:r>
              <a:rPr lang="es-ES" sz="1600" dirty="0"/>
              <a:t>Registro de Cáncer de Tarragona</a:t>
            </a:r>
          </a:p>
          <a:p>
            <a:r>
              <a:rPr lang="es-ES" sz="1200" dirty="0"/>
              <a:t>alberto.ameijide@salutsantjoan.cat</a:t>
            </a:r>
          </a:p>
        </p:txBody>
      </p:sp>
      <p:pic>
        <p:nvPicPr>
          <p:cNvPr id="3" name="Imagen 2">
            <a:extLst>
              <a:ext uri="{FF2B5EF4-FFF2-40B4-BE49-F238E27FC236}">
                <a16:creationId xmlns:a16="http://schemas.microsoft.com/office/drawing/2014/main" id="{9F4A98CD-2E09-4658-88A0-FBBB1D8B6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113" y="6144604"/>
            <a:ext cx="1496363" cy="635954"/>
          </a:xfrm>
          <a:prstGeom prst="rect">
            <a:avLst/>
          </a:prstGeom>
        </p:spPr>
      </p:pic>
      <p:pic>
        <p:nvPicPr>
          <p:cNvPr id="5" name="Imagen 4">
            <a:extLst>
              <a:ext uri="{FF2B5EF4-FFF2-40B4-BE49-F238E27FC236}">
                <a16:creationId xmlns:a16="http://schemas.microsoft.com/office/drawing/2014/main" id="{5AA4346D-46F4-47B1-8334-99F6FBA70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861" y="6186307"/>
            <a:ext cx="887061" cy="671693"/>
          </a:xfrm>
          <a:prstGeom prst="rect">
            <a:avLst/>
          </a:prstGeom>
        </p:spPr>
      </p:pic>
      <p:pic>
        <p:nvPicPr>
          <p:cNvPr id="8" name="Imagen 7">
            <a:extLst>
              <a:ext uri="{FF2B5EF4-FFF2-40B4-BE49-F238E27FC236}">
                <a16:creationId xmlns:a16="http://schemas.microsoft.com/office/drawing/2014/main" id="{4F6A3BF9-9BB0-454B-9A2C-1987026290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85671"/>
            <a:ext cx="2304198" cy="829054"/>
          </a:xfrm>
          <a:prstGeom prst="rect">
            <a:avLst/>
          </a:prstGeom>
        </p:spPr>
      </p:pic>
      <p:pic>
        <p:nvPicPr>
          <p:cNvPr id="16" name="Imagen 15">
            <a:extLst>
              <a:ext uri="{FF2B5EF4-FFF2-40B4-BE49-F238E27FC236}">
                <a16:creationId xmlns:a16="http://schemas.microsoft.com/office/drawing/2014/main" id="{3BEF5CB8-C335-46CA-9C52-46D969AB04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2936" y="6186307"/>
            <a:ext cx="3826764" cy="522991"/>
          </a:xfrm>
          <a:prstGeom prst="rect">
            <a:avLst/>
          </a:prstGeom>
        </p:spPr>
      </p:pic>
    </p:spTree>
    <p:extLst>
      <p:ext uri="{BB962C8B-B14F-4D97-AF65-F5344CB8AC3E}">
        <p14:creationId xmlns:p14="http://schemas.microsoft.com/office/powerpoint/2010/main" val="754745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9514668E-0A25-DD7D-4D1F-46033C3D88F1}"/>
              </a:ext>
            </a:extLst>
          </p:cNvPr>
          <p:cNvSpPr>
            <a:spLocks noGrp="1" noChangeArrowheads="1"/>
          </p:cNvSpPr>
          <p:nvPr>
            <p:ph type="body" idx="1"/>
          </p:nvPr>
        </p:nvSpPr>
        <p:spPr/>
        <p:txBody>
          <a:bodyPr/>
          <a:lstStyle/>
          <a:p>
            <a:pPr eaLnBrk="1" hangingPunct="1"/>
            <a:r>
              <a:rPr lang="es-ES" altLang="es-ES"/>
              <a:t>Método MIAMOD</a:t>
            </a:r>
          </a:p>
          <a:p>
            <a:pPr eaLnBrk="1" hangingPunct="1">
              <a:buFontTx/>
              <a:buNone/>
            </a:pPr>
            <a:endParaRPr lang="es-ES" altLang="es-ES" sz="1000"/>
          </a:p>
          <a:p>
            <a:pPr lvl="1" eaLnBrk="1" hangingPunct="1"/>
            <a:r>
              <a:rPr lang="es-ES_tradnl" altLang="es-ES"/>
              <a:t>Hipótesis:</a:t>
            </a:r>
          </a:p>
          <a:p>
            <a:pPr lvl="1" eaLnBrk="1" hangingPunct="1">
              <a:buFontTx/>
              <a:buNone/>
            </a:pPr>
            <a:endParaRPr lang="es-ES_tradnl" altLang="es-ES" sz="1000"/>
          </a:p>
          <a:p>
            <a:pPr lvl="2" eaLnBrk="1" hangingPunct="1"/>
            <a:r>
              <a:rPr lang="es-ES" altLang="es-ES"/>
              <a:t>Para cada tipo tumoral, la supervivencia relativa es la misma, en el conjunto de territorios que aportan datos de supervivencia relativa, que en los territorios que no la aportan.</a:t>
            </a:r>
          </a:p>
        </p:txBody>
      </p:sp>
      <p:sp>
        <p:nvSpPr>
          <p:cNvPr id="4" name="Rectangle 2">
            <a:extLst>
              <a:ext uri="{FF2B5EF4-FFF2-40B4-BE49-F238E27FC236}">
                <a16:creationId xmlns:a16="http://schemas.microsoft.com/office/drawing/2014/main" id="{A85DBF1E-E305-6826-C6CE-AEE96A1C5C29}"/>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E15652CC-692E-467B-2C76-1287C41EF498}"/>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716601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2B2FE8F3-D4A7-5643-0605-E9226D33B633}"/>
              </a:ext>
            </a:extLst>
          </p:cNvPr>
          <p:cNvSpPr>
            <a:spLocks noGrp="1" noChangeArrowheads="1"/>
          </p:cNvSpPr>
          <p:nvPr>
            <p:ph type="body" idx="1"/>
          </p:nvPr>
        </p:nvSpPr>
        <p:spPr/>
        <p:txBody>
          <a:bodyPr/>
          <a:lstStyle/>
          <a:p>
            <a:pPr eaLnBrk="1" hangingPunct="1"/>
            <a:r>
              <a:rPr lang="es-ES" altLang="es-ES" sz="2800"/>
              <a:t>Método MIAMOD</a:t>
            </a:r>
          </a:p>
          <a:p>
            <a:pPr eaLnBrk="1" hangingPunct="1">
              <a:buFontTx/>
              <a:buNone/>
            </a:pPr>
            <a:endParaRPr lang="es-ES" altLang="es-ES" sz="900"/>
          </a:p>
          <a:p>
            <a:pPr lvl="1" eaLnBrk="1" hangingPunct="1"/>
            <a:r>
              <a:rPr lang="es-ES_tradnl" altLang="es-ES" sz="2400"/>
              <a:t>Fuentes de información:</a:t>
            </a:r>
          </a:p>
          <a:p>
            <a:pPr lvl="1" eaLnBrk="1" hangingPunct="1">
              <a:buFontTx/>
              <a:buNone/>
            </a:pPr>
            <a:endParaRPr lang="es-ES_tradnl" altLang="es-ES" sz="1000"/>
          </a:p>
          <a:p>
            <a:pPr lvl="2" eaLnBrk="1" hangingPunct="1"/>
            <a:r>
              <a:rPr lang="es-ES" altLang="es-ES" sz="1800"/>
              <a:t>Mortalidad: Estadísticas de mortalidad por cáncer y por todas las causas proporcionadas por el INE para el período comprendido entre 1981 y 2006</a:t>
            </a:r>
            <a:r>
              <a:rPr lang="es-ES_tradnl" altLang="es-ES" sz="1800"/>
              <a:t> </a:t>
            </a:r>
          </a:p>
          <a:p>
            <a:pPr lvl="2" eaLnBrk="1" hangingPunct="1"/>
            <a:r>
              <a:rPr lang="es-ES" altLang="es-ES" sz="1800"/>
              <a:t>Supervivencia relativa: Proporcionada por EUROCARE a partir de los casos incidentes diagnosticados en Euskadi, Navarra y Tarragona en el período 1985-1999 y seguidos hasta el año 2003, estratificados por: tipo tumoral, sexo, período de diagnóstico (1985-1987, 1988-1990, 1991-1993, 1994-1996, 1997-1999), edad al diagnóstico (15-44, 45-54, 55-64, 65-74, 75-99).</a:t>
            </a:r>
            <a:r>
              <a:rPr lang="es-ES_tradnl" altLang="es-ES" sz="1800"/>
              <a:t> </a:t>
            </a:r>
            <a:endParaRPr lang="es-ES" altLang="es-ES" sz="1800"/>
          </a:p>
          <a:p>
            <a:pPr lvl="2" eaLnBrk="1" hangingPunct="1"/>
            <a:r>
              <a:rPr lang="es-ES" altLang="es-ES" sz="1800"/>
              <a:t>Población: Datos demográficos en los períodos de estudio  proporcionados por el INE.</a:t>
            </a:r>
            <a:r>
              <a:rPr lang="es-ES_tradnl" altLang="es-ES" sz="2000"/>
              <a:t> </a:t>
            </a:r>
            <a:endParaRPr lang="es-ES" altLang="es-ES" sz="2000"/>
          </a:p>
        </p:txBody>
      </p:sp>
      <p:sp>
        <p:nvSpPr>
          <p:cNvPr id="4" name="Rectangle 2">
            <a:extLst>
              <a:ext uri="{FF2B5EF4-FFF2-40B4-BE49-F238E27FC236}">
                <a16:creationId xmlns:a16="http://schemas.microsoft.com/office/drawing/2014/main" id="{341B6AFA-C6DD-CBB5-9905-B4AE76F0DE0F}"/>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1C7F6C55-8CC7-6F3D-7A97-787C4CFE03CE}"/>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1674386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5F1E7283-9A8D-2863-A7D3-81BD127EB1C3}"/>
              </a:ext>
            </a:extLst>
          </p:cNvPr>
          <p:cNvSpPr>
            <a:spLocks noGrp="1" noChangeArrowheads="1"/>
          </p:cNvSpPr>
          <p:nvPr>
            <p:ph type="body" idx="1"/>
          </p:nvPr>
        </p:nvSpPr>
        <p:spPr/>
        <p:txBody>
          <a:bodyPr/>
          <a:lstStyle/>
          <a:p>
            <a:pPr eaLnBrk="1" hangingPunct="1"/>
            <a:r>
              <a:rPr lang="es-ES" altLang="es-ES" dirty="0"/>
              <a:t>Método MIAMOD</a:t>
            </a:r>
          </a:p>
          <a:p>
            <a:pPr eaLnBrk="1" hangingPunct="1">
              <a:buFontTx/>
              <a:buNone/>
            </a:pPr>
            <a:endParaRPr lang="es-ES" altLang="es-ES" sz="1000" dirty="0"/>
          </a:p>
          <a:p>
            <a:pPr lvl="1" eaLnBrk="1" hangingPunct="1"/>
            <a:r>
              <a:rPr lang="es-ES_tradnl" altLang="es-ES" dirty="0"/>
              <a:t>Modelo:</a:t>
            </a:r>
          </a:p>
          <a:p>
            <a:pPr lvl="1" eaLnBrk="1" hangingPunct="1">
              <a:buFontTx/>
              <a:buNone/>
            </a:pPr>
            <a:endParaRPr lang="es-ES_tradnl" altLang="es-ES" sz="1000" dirty="0"/>
          </a:p>
          <a:p>
            <a:pPr lvl="2" eaLnBrk="1" hangingPunct="1"/>
            <a:r>
              <a:rPr lang="es-ES" altLang="es-ES" dirty="0"/>
              <a:t>A partir de los datos de mortalidad y supervivencia se estima la incidencia mediante una serie de ecuaciones que relacionan simultáneamente mortalidad, prevalencia, supervivencia e incidencia. </a:t>
            </a:r>
          </a:p>
          <a:p>
            <a:pPr lvl="2" eaLnBrk="1" hangingPunct="1"/>
            <a:r>
              <a:rPr lang="es-ES" altLang="es-ES" dirty="0"/>
              <a:t>El modelo MIAMOD esta implementado en un software con el mismo nombre </a:t>
            </a:r>
          </a:p>
        </p:txBody>
      </p:sp>
      <p:sp>
        <p:nvSpPr>
          <p:cNvPr id="4" name="Rectangle 2">
            <a:extLst>
              <a:ext uri="{FF2B5EF4-FFF2-40B4-BE49-F238E27FC236}">
                <a16:creationId xmlns:a16="http://schemas.microsoft.com/office/drawing/2014/main" id="{C018DF0C-B4FD-FFC3-1E6F-2988B347775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6BAB471C-D63A-F22A-333B-0A73C387C1E0}"/>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586288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a:extLst>
              <a:ext uri="{FF2B5EF4-FFF2-40B4-BE49-F238E27FC236}">
                <a16:creationId xmlns:a16="http://schemas.microsoft.com/office/drawing/2014/main" id="{F9910FDC-C73A-FCDC-CF81-5B15C48E9C68}"/>
              </a:ext>
            </a:extLst>
          </p:cNvPr>
          <p:cNvSpPr>
            <a:spLocks noGrp="1" noChangeArrowheads="1"/>
          </p:cNvSpPr>
          <p:nvPr>
            <p:ph type="body" idx="1"/>
          </p:nvPr>
        </p:nvSpPr>
        <p:spPr/>
        <p:txBody>
          <a:bodyPr/>
          <a:lstStyle/>
          <a:p>
            <a:pPr eaLnBrk="1" hangingPunct="1"/>
            <a:r>
              <a:rPr lang="es-ES" altLang="es-ES" sz="2800"/>
              <a:t>Método MIAMOD</a:t>
            </a:r>
          </a:p>
          <a:p>
            <a:pPr eaLnBrk="1" hangingPunct="1">
              <a:buFontTx/>
              <a:buNone/>
            </a:pPr>
            <a:endParaRPr lang="es-ES" altLang="es-ES" sz="900"/>
          </a:p>
          <a:p>
            <a:pPr lvl="1" eaLnBrk="1" hangingPunct="1"/>
            <a:r>
              <a:rPr lang="es-ES_tradnl" altLang="es-ES" sz="2400"/>
              <a:t>Modelo: </a:t>
            </a:r>
            <a:r>
              <a:rPr lang="es-ES" altLang="es-ES" sz="2400"/>
              <a:t>Estimación de la supervivencia relativa de un paciente </a:t>
            </a:r>
            <a:endParaRPr lang="es-ES_tradnl" altLang="es-ES" sz="2400"/>
          </a:p>
          <a:p>
            <a:pPr lvl="1" eaLnBrk="1" hangingPunct="1">
              <a:buFontTx/>
              <a:buNone/>
            </a:pPr>
            <a:endParaRPr lang="es-ES_tradnl" altLang="es-ES" sz="900"/>
          </a:p>
          <a:p>
            <a:pPr lvl="2" eaLnBrk="1" hangingPunct="1"/>
            <a:r>
              <a:rPr lang="es-ES" altLang="es-ES" sz="2000"/>
              <a:t>A partir de los datos de supervivencia relativa combinados de Euskadi, Navarra y Tarragona y estratificados por tipo tumoral, sexo, periodo de diagnóstico (1985-1987, 1988-1990, 1991-1993, 1994-1996, 1997-1999) y edad al diagnóstico (15-44, 45-54, 55-64, 65-74, 75-99) se estima, para cada tipo tumoral y sexo, un modelo de curabilidad de Weibull en función de la edad y el período de diagnóstico.</a:t>
            </a:r>
          </a:p>
        </p:txBody>
      </p:sp>
      <p:sp>
        <p:nvSpPr>
          <p:cNvPr id="1029" name="Rectangle 5">
            <a:extLst>
              <a:ext uri="{FF2B5EF4-FFF2-40B4-BE49-F238E27FC236}">
                <a16:creationId xmlns:a16="http://schemas.microsoft.com/office/drawing/2014/main" id="{F75B4DE8-0840-D901-50AA-E21ED67B5CA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_tradnl" altLang="es-ES"/>
          </a:p>
        </p:txBody>
      </p:sp>
      <p:graphicFrame>
        <p:nvGraphicFramePr>
          <p:cNvPr id="1026" name="Object 4">
            <a:extLst>
              <a:ext uri="{FF2B5EF4-FFF2-40B4-BE49-F238E27FC236}">
                <a16:creationId xmlns:a16="http://schemas.microsoft.com/office/drawing/2014/main" id="{CCC0432F-F59D-59E4-7D30-23E8439CBD46}"/>
              </a:ext>
            </a:extLst>
          </p:cNvPr>
          <p:cNvGraphicFramePr>
            <a:graphicFrameLocks noChangeAspect="1"/>
          </p:cNvGraphicFramePr>
          <p:nvPr/>
        </p:nvGraphicFramePr>
        <p:xfrm>
          <a:off x="2627313" y="5751513"/>
          <a:ext cx="4321175" cy="566737"/>
        </p:xfrm>
        <a:graphic>
          <a:graphicData uri="http://schemas.openxmlformats.org/presentationml/2006/ole">
            <mc:AlternateContent xmlns:mc="http://schemas.openxmlformats.org/markup-compatibility/2006">
              <mc:Choice xmlns:v="urn:schemas-microsoft-com:vml" Requires="v">
                <p:oleObj name="Ecuación" r:id="rId2" imgW="1739900" imgH="228600" progId="Equation.3">
                  <p:embed/>
                </p:oleObj>
              </mc:Choice>
              <mc:Fallback>
                <p:oleObj name="Ecuación" r:id="rId2" imgW="1739900" imgH="228600" progId="Equation.3">
                  <p:embed/>
                  <p:pic>
                    <p:nvPicPr>
                      <p:cNvPr id="1026" name="Object 4">
                        <a:extLst>
                          <a:ext uri="{FF2B5EF4-FFF2-40B4-BE49-F238E27FC236}">
                            <a16:creationId xmlns:a16="http://schemas.microsoft.com/office/drawing/2014/main" id="{CCC0432F-F59D-59E4-7D30-23E8439CB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5751513"/>
                        <a:ext cx="4321175"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
            <a:extLst>
              <a:ext uri="{FF2B5EF4-FFF2-40B4-BE49-F238E27FC236}">
                <a16:creationId xmlns:a16="http://schemas.microsoft.com/office/drawing/2014/main" id="{13213138-62BD-86A8-A968-D23E61A86823}"/>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59BFD0EE-5C28-35D3-A4C6-EFEFCFBBB897}"/>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803728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BCE32AA4-B113-2437-1479-8128EFCE5A52}"/>
              </a:ext>
            </a:extLst>
          </p:cNvPr>
          <p:cNvSpPr>
            <a:spLocks noGrp="1" noChangeArrowheads="1"/>
          </p:cNvSpPr>
          <p:nvPr>
            <p:ph type="body" idx="1"/>
          </p:nvPr>
        </p:nvSpPr>
        <p:spPr>
          <a:xfrm>
            <a:off x="457200" y="1600200"/>
            <a:ext cx="8229600" cy="4693023"/>
          </a:xfrm>
        </p:spPr>
        <p:txBody>
          <a:bodyPr/>
          <a:lstStyle/>
          <a:p>
            <a:pPr eaLnBrk="1" hangingPunct="1"/>
            <a:r>
              <a:rPr lang="es-ES" altLang="es-ES" sz="2800" dirty="0"/>
              <a:t>Método MIAMOD</a:t>
            </a:r>
          </a:p>
          <a:p>
            <a:pPr eaLnBrk="1" hangingPunct="1">
              <a:buFontTx/>
              <a:buNone/>
            </a:pPr>
            <a:endParaRPr lang="es-ES" altLang="es-ES" sz="1000" dirty="0"/>
          </a:p>
          <a:p>
            <a:pPr lvl="1" eaLnBrk="1" hangingPunct="1"/>
            <a:r>
              <a:rPr lang="es-ES_tradnl" altLang="es-ES" sz="2400" dirty="0"/>
              <a:t>Modelo: </a:t>
            </a:r>
            <a:r>
              <a:rPr lang="es-ES" altLang="es-ES" sz="2400" dirty="0"/>
              <a:t>Uso del método MIAMOD para estimar incidencia y prevalencia</a:t>
            </a:r>
          </a:p>
          <a:p>
            <a:pPr lvl="1" eaLnBrk="1" hangingPunct="1">
              <a:buFontTx/>
              <a:buNone/>
            </a:pPr>
            <a:endParaRPr lang="es-ES" altLang="es-ES" sz="1000" dirty="0"/>
          </a:p>
          <a:p>
            <a:pPr lvl="2" eaLnBrk="1" hangingPunct="1"/>
            <a:r>
              <a:rPr lang="es-ES" altLang="es-ES" sz="2000" dirty="0"/>
              <a:t>Para un determinado cáncer, una cohorte de nacimiento y una edad x</a:t>
            </a:r>
          </a:p>
          <a:p>
            <a:pPr lvl="2" eaLnBrk="1" hangingPunct="1"/>
            <a:endParaRPr lang="es-ES" altLang="es-ES" sz="2000" dirty="0"/>
          </a:p>
          <a:p>
            <a:pPr lvl="2" eaLnBrk="1" hangingPunct="1"/>
            <a:endParaRPr lang="es-ES" altLang="es-ES" sz="2000" dirty="0"/>
          </a:p>
          <a:p>
            <a:pPr lvl="2" eaLnBrk="1" hangingPunct="1"/>
            <a:endParaRPr lang="es-ES" altLang="es-ES" sz="2000" dirty="0"/>
          </a:p>
          <a:p>
            <a:pPr lvl="2" eaLnBrk="1" hangingPunct="1"/>
            <a:endParaRPr lang="es-ES" altLang="es-ES" sz="2000" dirty="0"/>
          </a:p>
          <a:p>
            <a:pPr lvl="2" eaLnBrk="1" hangingPunct="1"/>
            <a:endParaRPr lang="es-ES" altLang="es-ES" sz="2000" dirty="0"/>
          </a:p>
          <a:p>
            <a:pPr lvl="2" eaLnBrk="1" hangingPunct="1"/>
            <a:r>
              <a:rPr lang="es-ES" altLang="es-ES" sz="2000" dirty="0"/>
              <a:t>Los coeficientes α</a:t>
            </a:r>
            <a:r>
              <a:rPr lang="es-ES" altLang="es-ES" sz="2000" baseline="-25000" dirty="0">
                <a:ea typeface="Arial Unicode MS" pitchFamily="34" charset="-128"/>
              </a:rPr>
              <a:t>i</a:t>
            </a:r>
            <a:r>
              <a:rPr lang="es-ES" altLang="es-ES" sz="2000" dirty="0"/>
              <a:t> son estimados a partir del modelo que mejor ajusta la mortalidad esperada a la mortalidad observada.</a:t>
            </a:r>
            <a:endParaRPr lang="es-ES_tradnl" altLang="es-ES" sz="2000" dirty="0"/>
          </a:p>
          <a:p>
            <a:pPr lvl="1" eaLnBrk="1" hangingPunct="1">
              <a:buFontTx/>
              <a:buNone/>
            </a:pPr>
            <a:endParaRPr lang="es-ES_tradnl" altLang="es-ES" sz="2000" dirty="0"/>
          </a:p>
          <a:p>
            <a:pPr lvl="2" eaLnBrk="1" hangingPunct="1"/>
            <a:endParaRPr lang="es-ES" altLang="es-ES" dirty="0"/>
          </a:p>
        </p:txBody>
      </p:sp>
      <p:sp>
        <p:nvSpPr>
          <p:cNvPr id="31748" name="Rectangle 4">
            <a:extLst>
              <a:ext uri="{FF2B5EF4-FFF2-40B4-BE49-F238E27FC236}">
                <a16:creationId xmlns:a16="http://schemas.microsoft.com/office/drawing/2014/main" id="{FDAAC401-E085-CF81-32FA-7130AD1B71A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_tradnl" altLang="es-ES"/>
          </a:p>
        </p:txBody>
      </p:sp>
      <p:pic>
        <p:nvPicPr>
          <p:cNvPr id="31749" name="Picture 6">
            <a:extLst>
              <a:ext uri="{FF2B5EF4-FFF2-40B4-BE49-F238E27FC236}">
                <a16:creationId xmlns:a16="http://schemas.microsoft.com/office/drawing/2014/main" id="{457E9FB3-C9CC-D463-12A1-C3762FCA6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716338"/>
            <a:ext cx="7993063"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154948F3-1032-A889-5C48-C7ACD1F5AB2E}"/>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E3EE9524-60A2-4A2C-B45E-755943082783}"/>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62040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0C48A7AD-1DE7-14BF-304F-DBE56657933A}"/>
              </a:ext>
            </a:extLst>
          </p:cNvPr>
          <p:cNvSpPr>
            <a:spLocks noGrp="1" noChangeArrowheads="1"/>
          </p:cNvSpPr>
          <p:nvPr>
            <p:ph type="body" idx="1"/>
          </p:nvPr>
        </p:nvSpPr>
        <p:spPr/>
        <p:txBody>
          <a:bodyPr/>
          <a:lstStyle/>
          <a:p>
            <a:pPr eaLnBrk="1" hangingPunct="1">
              <a:lnSpc>
                <a:spcPct val="80000"/>
              </a:lnSpc>
            </a:pPr>
            <a:r>
              <a:rPr lang="es-ES" altLang="es-ES" sz="2800"/>
              <a:t>Método MIAMOD</a:t>
            </a:r>
          </a:p>
          <a:p>
            <a:pPr eaLnBrk="1" hangingPunct="1">
              <a:lnSpc>
                <a:spcPct val="80000"/>
              </a:lnSpc>
              <a:buFontTx/>
              <a:buNone/>
            </a:pPr>
            <a:endParaRPr lang="es-ES" altLang="es-ES" sz="900"/>
          </a:p>
          <a:p>
            <a:pPr lvl="1" eaLnBrk="1" hangingPunct="1">
              <a:lnSpc>
                <a:spcPct val="80000"/>
              </a:lnSpc>
            </a:pPr>
            <a:r>
              <a:rPr lang="es-ES_tradnl" altLang="es-ES" sz="2400"/>
              <a:t>Aplicación:</a:t>
            </a:r>
          </a:p>
          <a:p>
            <a:pPr lvl="1" eaLnBrk="1" hangingPunct="1">
              <a:lnSpc>
                <a:spcPct val="80000"/>
              </a:lnSpc>
              <a:buFontTx/>
              <a:buNone/>
            </a:pPr>
            <a:endParaRPr lang="es-ES_tradnl" altLang="es-ES" sz="1000"/>
          </a:p>
          <a:p>
            <a:pPr lvl="2" eaLnBrk="1" hangingPunct="1">
              <a:lnSpc>
                <a:spcPct val="80000"/>
              </a:lnSpc>
            </a:pPr>
            <a:r>
              <a:rPr lang="en-GB" altLang="es-ES" sz="2000"/>
              <a:t>Capocaccia R, Buzzoni C, Grande E, Inghelmann R, Bellù F, Cassetti T, de Dottori M, Donato A, De Lisi V, Falcini F, Federico M, Ferretti S, Fusco M, Giacomin A, Guzzinati S, Mangone L, Piffer S, Rosso S, Sechi O, Tagliabue G, Tumino R, Vercelli M, Vitarelli S. Estimated and observed cancer incidence in Italy: a validation study. </a:t>
            </a:r>
            <a:r>
              <a:rPr lang="es-ES" altLang="es-ES" sz="2000"/>
              <a:t>Tumori. 2007 Jul-Aug;93(4):387-91. </a:t>
            </a:r>
          </a:p>
          <a:p>
            <a:pPr lvl="2" eaLnBrk="1" hangingPunct="1">
              <a:lnSpc>
                <a:spcPct val="80000"/>
              </a:lnSpc>
              <a:buFontTx/>
              <a:buNone/>
            </a:pPr>
            <a:endParaRPr lang="es-ES" altLang="es-ES" sz="1000"/>
          </a:p>
          <a:p>
            <a:pPr lvl="2" eaLnBrk="1" hangingPunct="1">
              <a:lnSpc>
                <a:spcPct val="80000"/>
              </a:lnSpc>
            </a:pPr>
            <a:r>
              <a:rPr lang="en-GB" altLang="es-ES" sz="2000"/>
              <a:t>Sanchez MJ, Payer T, de Angelis R, Larrañaga N, Capocaccia R, Martinez C. Cancer incidence and mortality in Spain: estimates and projections for the period 1981-2012 Ann Oncol. </a:t>
            </a:r>
            <a:r>
              <a:rPr lang="es-ES" altLang="es-ES" sz="2000"/>
              <a:t>2010 May;21 Suppl 3:iii30-36.</a:t>
            </a:r>
            <a:endParaRPr lang="es-ES_tradnl" altLang="es-ES" sz="2000"/>
          </a:p>
        </p:txBody>
      </p:sp>
      <p:sp>
        <p:nvSpPr>
          <p:cNvPr id="2" name="Rectangle 2">
            <a:extLst>
              <a:ext uri="{FF2B5EF4-FFF2-40B4-BE49-F238E27FC236}">
                <a16:creationId xmlns:a16="http://schemas.microsoft.com/office/drawing/2014/main" id="{A28649D2-FC4E-1D01-F1EF-4F6F7813BB6A}"/>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ED66B62D-3D72-EE79-4A7B-C403DB532626}"/>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514101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ctrTitle" idx="4294967295"/>
          </p:nvPr>
        </p:nvSpPr>
        <p:spPr>
          <a:xfrm>
            <a:off x="393940" y="714188"/>
            <a:ext cx="8424382" cy="1470025"/>
          </a:xfrm>
        </p:spPr>
        <p:txBody>
          <a:bodyPr>
            <a:normAutofit fontScale="90000"/>
          </a:bodyPr>
          <a:lstStyle/>
          <a:p>
            <a:pPr algn="ctr"/>
            <a:r>
              <a:rPr lang="en-US" altLang="ca-ES" sz="4000" b="1" dirty="0">
                <a:latin typeface="+mn-lt"/>
              </a:rPr>
              <a:t>ESTIMACIÓN DE LA INCIDENCIA Y LA TENDENCIA DEL CÁNCER EN ESPAÑA, 2022</a:t>
            </a:r>
            <a:endParaRPr lang="es-ES" altLang="ca-ES" sz="4000" dirty="0">
              <a:latin typeface="+mn-lt"/>
            </a:endParaRPr>
          </a:p>
        </p:txBody>
      </p:sp>
      <p:sp>
        <p:nvSpPr>
          <p:cNvPr id="9" name="Text Box 6"/>
          <p:cNvSpPr txBox="1">
            <a:spLocks noChangeArrowheads="1"/>
          </p:cNvSpPr>
          <p:nvPr/>
        </p:nvSpPr>
        <p:spPr bwMode="auto">
          <a:xfrm>
            <a:off x="755649" y="4327621"/>
            <a:ext cx="806267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s-ES" altLang="ca-ES" sz="2400" b="1" dirty="0"/>
              <a:t>Registros de Cáncer de Albacete, Asturias, Canarias, Castellón, Ciudad Real, Cuenca, Euskadi, Girona, Granada, La Rioja, Mallorca, Murcia, Navarra, Salamanca y Tarragona.</a:t>
            </a:r>
            <a:endParaRPr lang="ca-ES" altLang="ca-ES" sz="2400" b="1" dirty="0"/>
          </a:p>
        </p:txBody>
      </p:sp>
      <p:pic>
        <p:nvPicPr>
          <p:cNvPr id="10" name="3 Imagen" descr="LOGO_REDECA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7183" y="2476789"/>
            <a:ext cx="3074546" cy="149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CDFC2B02-7CA6-7B03-5743-8D8346E0F3F8}"/>
              </a:ext>
            </a:extLst>
          </p:cNvPr>
          <p:cNvSpPr txBox="1"/>
          <p:nvPr/>
        </p:nvSpPr>
        <p:spPr>
          <a:xfrm>
            <a:off x="0" y="1930"/>
            <a:ext cx="1390650" cy="72443"/>
          </a:xfrm>
          <a:prstGeom prst="rect">
            <a:avLst/>
          </a:prstGeom>
          <a:solidFill>
            <a:schemeClr val="bg1"/>
          </a:solidFill>
        </p:spPr>
        <p:txBody>
          <a:bodyPr wrap="square" rtlCol="0">
            <a:spAutoFit/>
          </a:bodyPr>
          <a:lstStyle/>
          <a:p>
            <a:endParaRPr lang="es-ES" dirty="0"/>
          </a:p>
        </p:txBody>
      </p:sp>
    </p:spTree>
    <p:extLst>
      <p:ext uri="{BB962C8B-B14F-4D97-AF65-F5344CB8AC3E}">
        <p14:creationId xmlns:p14="http://schemas.microsoft.com/office/powerpoint/2010/main" val="1161275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4 CuadroTexto"/>
          <p:cNvSpPr txBox="1">
            <a:spLocks noChangeArrowheads="1"/>
          </p:cNvSpPr>
          <p:nvPr/>
        </p:nvSpPr>
        <p:spPr bwMode="auto">
          <a:xfrm>
            <a:off x="468313" y="1557338"/>
            <a:ext cx="84963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a:buNone/>
            </a:pPr>
            <a:r>
              <a:rPr lang="es-ES" sz="2000" dirty="0"/>
              <a:t>Los </a:t>
            </a:r>
            <a:r>
              <a:rPr lang="es-ES" sz="2000" b="1" dirty="0"/>
              <a:t>objetivos</a:t>
            </a:r>
            <a:r>
              <a:rPr lang="es-ES" sz="2000" dirty="0"/>
              <a:t> de este estudio son:</a:t>
            </a:r>
          </a:p>
          <a:p>
            <a:pPr algn="just">
              <a:buNone/>
            </a:pPr>
            <a:endParaRPr lang="es-ES" sz="2000" dirty="0"/>
          </a:p>
          <a:p>
            <a:pPr marL="342900" indent="-342900" algn="just"/>
            <a:r>
              <a:rPr lang="es-ES" sz="2000" b="1" dirty="0"/>
              <a:t>Estimar la incidencia del cáncer en España para el año 2022</a:t>
            </a:r>
            <a:r>
              <a:rPr lang="es-ES" sz="2000" dirty="0"/>
              <a:t>, por sexo y tipo tumoral (Número de casos, tasa bruta y tasas de incidencia estandarizadas a la nueva población europea)</a:t>
            </a:r>
          </a:p>
          <a:p>
            <a:pPr marL="342900" indent="-342900" algn="just"/>
            <a:endParaRPr lang="es-ES" sz="2000" dirty="0"/>
          </a:p>
          <a:p>
            <a:pPr marL="342900" indent="-342900" algn="just"/>
            <a:r>
              <a:rPr lang="es-ES" sz="2000" b="1" dirty="0"/>
              <a:t>Estimar la tendencia de la incidencia del cáncer en España para el periodo 2002-2022, </a:t>
            </a:r>
            <a:r>
              <a:rPr lang="es-ES" sz="2000" dirty="0"/>
              <a:t>por sexo y tipo tumoral (Número de casos y tasas de incidencia estandarizadas a la nueva población europea)</a:t>
            </a:r>
          </a:p>
          <a:p>
            <a:pPr>
              <a:buNone/>
            </a:pPr>
            <a:endParaRPr lang="es-ES" sz="2000" dirty="0"/>
          </a:p>
          <a:p>
            <a:pPr eaLnBrk="1" hangingPunct="1">
              <a:spcBef>
                <a:spcPct val="0"/>
              </a:spcBef>
              <a:buFontTx/>
              <a:buNone/>
            </a:pPr>
            <a:endParaRPr lang="ca-ES" altLang="ca-ES" sz="2200" dirty="0"/>
          </a:p>
          <a:p>
            <a:pPr eaLnBrk="1" hangingPunct="1">
              <a:spcBef>
                <a:spcPct val="0"/>
              </a:spcBef>
              <a:buFontTx/>
              <a:buNone/>
            </a:pPr>
            <a:endParaRPr lang="en-GB" altLang="ca-ES" sz="2400" dirty="0"/>
          </a:p>
        </p:txBody>
      </p:sp>
      <p:sp>
        <p:nvSpPr>
          <p:cNvPr id="5"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OBJETIVOS</a:t>
            </a:r>
          </a:p>
        </p:txBody>
      </p:sp>
      <p:sp>
        <p:nvSpPr>
          <p:cNvPr id="2" name="Line 13">
            <a:extLst>
              <a:ext uri="{FF2B5EF4-FFF2-40B4-BE49-F238E27FC236}">
                <a16:creationId xmlns:a16="http://schemas.microsoft.com/office/drawing/2014/main" id="{50C0B181-5C5D-D439-4235-99BD0534C293}"/>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12986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7" name="4 CuadroTexto"/>
          <p:cNvSpPr txBox="1">
            <a:spLocks noChangeArrowheads="1"/>
          </p:cNvSpPr>
          <p:nvPr/>
        </p:nvSpPr>
        <p:spPr bwMode="auto">
          <a:xfrm>
            <a:off x="323850" y="1268413"/>
            <a:ext cx="85693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ca-ES" sz="2000" b="1" u="sng" dirty="0"/>
              <a:t>Fuentes de información:</a:t>
            </a:r>
            <a:endParaRPr lang="en-GB" altLang="ca-ES" sz="2000" b="1" u="sng" dirty="0"/>
          </a:p>
          <a:p>
            <a:pPr eaLnBrk="1" hangingPunct="1">
              <a:spcBef>
                <a:spcPct val="0"/>
              </a:spcBef>
              <a:buFontTx/>
              <a:buNone/>
            </a:pPr>
            <a:r>
              <a:rPr lang="en-GB" altLang="ca-ES" sz="2000" dirty="0"/>
              <a:t> </a:t>
            </a:r>
            <a:endParaRPr lang="en-GB" altLang="ca-ES" sz="1000" dirty="0"/>
          </a:p>
          <a:p>
            <a:pPr eaLnBrk="1" hangingPunct="1">
              <a:spcBef>
                <a:spcPct val="0"/>
              </a:spcBef>
              <a:buFont typeface="Calibri" pitchFamily="34" charset="0"/>
              <a:buAutoNum type="arabicPeriod"/>
            </a:pPr>
            <a:r>
              <a:rPr lang="es-ES" altLang="ca-ES" sz="2000" b="1" i="1" dirty="0"/>
              <a:t>Datos de mortalidad del cáncer </a:t>
            </a:r>
            <a:r>
              <a:rPr lang="es-ES" altLang="ca-ES" sz="2000" dirty="0"/>
              <a:t>(periodo </a:t>
            </a:r>
            <a:r>
              <a:rPr lang="es-ES" altLang="ca-ES" sz="2000" b="1" dirty="0"/>
              <a:t>2000-2019</a:t>
            </a:r>
            <a:r>
              <a:rPr lang="es-ES" altLang="ca-ES" sz="2000" dirty="0"/>
              <a:t>), proporcionados por el Instituto Nacional de Estadística (INE). </a:t>
            </a:r>
            <a:endParaRPr lang="en-GB" altLang="ca-ES" sz="2000" dirty="0"/>
          </a:p>
          <a:p>
            <a:pPr eaLnBrk="1" hangingPunct="1">
              <a:spcBef>
                <a:spcPct val="0"/>
              </a:spcBef>
              <a:buFont typeface="Calibri" pitchFamily="34" charset="0"/>
              <a:buAutoNum type="arabicPeriod"/>
            </a:pPr>
            <a:endParaRPr lang="en-GB" altLang="ca-ES" sz="2000" dirty="0"/>
          </a:p>
          <a:p>
            <a:pPr eaLnBrk="1" hangingPunct="1">
              <a:spcBef>
                <a:spcPct val="0"/>
              </a:spcBef>
              <a:buFont typeface="Calibri" pitchFamily="34" charset="0"/>
              <a:buAutoNum type="arabicPeriod"/>
            </a:pPr>
            <a:r>
              <a:rPr lang="es-ES" altLang="ca-ES" sz="2000" b="1" i="1" dirty="0"/>
              <a:t>Datos de incidencia de cáncer </a:t>
            </a:r>
            <a:r>
              <a:rPr lang="es-ES" altLang="ca-ES" sz="2000" dirty="0"/>
              <a:t>(periodo </a:t>
            </a:r>
            <a:r>
              <a:rPr lang="es-ES" altLang="ca-ES" sz="2000" b="1" dirty="0"/>
              <a:t>2001-2015</a:t>
            </a:r>
            <a:r>
              <a:rPr lang="es-ES" altLang="ca-ES" sz="2000" dirty="0"/>
              <a:t>) a partir de 15 registros de cáncer españoles (Base de Datos conjunta de REDECAN). </a:t>
            </a:r>
          </a:p>
          <a:p>
            <a:pPr eaLnBrk="1" hangingPunct="1">
              <a:spcBef>
                <a:spcPct val="0"/>
              </a:spcBef>
              <a:buFont typeface="Calibri" pitchFamily="34" charset="0"/>
              <a:buNone/>
            </a:pPr>
            <a:r>
              <a:rPr lang="es-ES" altLang="ca-ES" sz="2000" dirty="0"/>
              <a:t>	</a:t>
            </a:r>
            <a:endParaRPr lang="en-GB" altLang="ca-ES" sz="2000" dirty="0"/>
          </a:p>
          <a:p>
            <a:pPr eaLnBrk="1" hangingPunct="1">
              <a:spcBef>
                <a:spcPct val="0"/>
              </a:spcBef>
              <a:buFont typeface="Calibri" pitchFamily="34" charset="0"/>
              <a:buAutoNum type="arabicPeriod" startAt="3"/>
            </a:pPr>
            <a:r>
              <a:rPr lang="es-ES" altLang="ca-ES" sz="2000" b="1" i="1" dirty="0"/>
              <a:t>Datos de población </a:t>
            </a:r>
            <a:r>
              <a:rPr lang="es-ES" altLang="ca-ES" sz="2000" dirty="0"/>
              <a:t>(periodo </a:t>
            </a:r>
            <a:r>
              <a:rPr lang="es-ES" altLang="ca-ES" sz="2000" b="1" dirty="0"/>
              <a:t>2000-2022</a:t>
            </a:r>
            <a:r>
              <a:rPr lang="es-ES" altLang="ca-ES" sz="2000" dirty="0"/>
              <a:t>): Estimaciones intercensales anuales del INE por provincia y para el conjunto de España. </a:t>
            </a:r>
          </a:p>
          <a:p>
            <a:pPr eaLnBrk="1" hangingPunct="1">
              <a:spcBef>
                <a:spcPct val="0"/>
              </a:spcBef>
              <a:buFont typeface="Calibri" pitchFamily="34" charset="0"/>
              <a:buNone/>
            </a:pPr>
            <a:r>
              <a:rPr lang="es-ES" altLang="ca-ES" sz="2000" dirty="0"/>
              <a:t>	Para 2022, se utilizaron las estimaciones nacionales de población a corto plazo del INE.</a:t>
            </a:r>
            <a:endParaRPr lang="en-GB" altLang="ca-ES" sz="2000" dirty="0"/>
          </a:p>
        </p:txBody>
      </p:sp>
      <p:sp>
        <p:nvSpPr>
          <p:cNvPr id="2" name="Line 13">
            <a:extLst>
              <a:ext uri="{FF2B5EF4-FFF2-40B4-BE49-F238E27FC236}">
                <a16:creationId xmlns:a16="http://schemas.microsoft.com/office/drawing/2014/main" id="{E99D220F-4764-E7E4-632C-C54B0D00A3AC}"/>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746968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3" name="1 Rectángulo">
            <a:extLst>
              <a:ext uri="{FF2B5EF4-FFF2-40B4-BE49-F238E27FC236}">
                <a16:creationId xmlns:a16="http://schemas.microsoft.com/office/drawing/2014/main" id="{8E79415F-489B-C146-60E7-C5610239552C}"/>
              </a:ext>
            </a:extLst>
          </p:cNvPr>
          <p:cNvSpPr>
            <a:spLocks noChangeArrowheads="1"/>
          </p:cNvSpPr>
          <p:nvPr/>
        </p:nvSpPr>
        <p:spPr bwMode="auto">
          <a:xfrm>
            <a:off x="493713" y="1235075"/>
            <a:ext cx="77041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es-ES" altLang="es-ES" sz="1800" b="1" dirty="0">
                <a:cs typeface="Calibri" pitchFamily="34" charset="0"/>
              </a:rPr>
              <a:t>Registros de cáncer de base poblacional de España que han aportado datos para calcular las estimaciones de incidencia de cáncer en España, 2022</a:t>
            </a:r>
            <a:r>
              <a:rPr lang="en-GB" altLang="es-ES" sz="800" b="1" dirty="0">
                <a:cs typeface="Calibri" pitchFamily="34" charset="0"/>
              </a:rPr>
              <a:t> </a:t>
            </a:r>
            <a:endParaRPr lang="en-GB" altLang="es-ES" sz="1800" dirty="0">
              <a:cs typeface="Calibri" pitchFamily="34" charset="0"/>
            </a:endParaRPr>
          </a:p>
        </p:txBody>
      </p:sp>
      <p:graphicFrame>
        <p:nvGraphicFramePr>
          <p:cNvPr id="6" name="6 Tabla">
            <a:extLst>
              <a:ext uri="{FF2B5EF4-FFF2-40B4-BE49-F238E27FC236}">
                <a16:creationId xmlns:a16="http://schemas.microsoft.com/office/drawing/2014/main" id="{833AA657-EC12-1E62-8F9D-CAF8CDC2ED3D}"/>
              </a:ext>
            </a:extLst>
          </p:cNvPr>
          <p:cNvGraphicFramePr>
            <a:graphicFrameLocks noGrp="1"/>
          </p:cNvGraphicFramePr>
          <p:nvPr>
            <p:extLst>
              <p:ext uri="{D42A27DB-BD31-4B8C-83A1-F6EECF244321}">
                <p14:modId xmlns:p14="http://schemas.microsoft.com/office/powerpoint/2010/main" val="3251184787"/>
              </p:ext>
            </p:extLst>
          </p:nvPr>
        </p:nvGraphicFramePr>
        <p:xfrm>
          <a:off x="3949774" y="2032603"/>
          <a:ext cx="4464050" cy="4407632"/>
        </p:xfrm>
        <a:graphic>
          <a:graphicData uri="http://schemas.openxmlformats.org/drawingml/2006/table">
            <a:tbl>
              <a:tblPr/>
              <a:tblGrid>
                <a:gridCol w="2260012">
                  <a:extLst>
                    <a:ext uri="{9D8B030D-6E8A-4147-A177-3AD203B41FA5}">
                      <a16:colId xmlns:a16="http://schemas.microsoft.com/office/drawing/2014/main" val="20000"/>
                    </a:ext>
                  </a:extLst>
                </a:gridCol>
                <a:gridCol w="2204038">
                  <a:extLst>
                    <a:ext uri="{9D8B030D-6E8A-4147-A177-3AD203B41FA5}">
                      <a16:colId xmlns:a16="http://schemas.microsoft.com/office/drawing/2014/main" val="20001"/>
                    </a:ext>
                  </a:extLst>
                </a:gridCol>
              </a:tblGrid>
              <a:tr h="275477">
                <a:tc>
                  <a:txBody>
                    <a:bodyPr/>
                    <a:lstStyle/>
                    <a:p>
                      <a:pPr algn="ctr">
                        <a:spcAft>
                          <a:spcPts val="0"/>
                        </a:spcAft>
                      </a:pPr>
                      <a:r>
                        <a:rPr lang="es-ES" sz="1600" b="1" dirty="0">
                          <a:latin typeface="+mn-lt"/>
                          <a:ea typeface="Times New Roman"/>
                          <a:cs typeface="Arial"/>
                        </a:rPr>
                        <a:t>REGISTRO DE CÁNCER</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s-ES" sz="1600" b="1" dirty="0">
                          <a:latin typeface="+mn-lt"/>
                          <a:ea typeface="Times New Roman"/>
                          <a:cs typeface="Arial"/>
                        </a:rPr>
                        <a:t>PERIODO</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75477">
                <a:tc>
                  <a:txBody>
                    <a:bodyPr/>
                    <a:lstStyle/>
                    <a:p>
                      <a:pPr>
                        <a:spcAft>
                          <a:spcPts val="0"/>
                        </a:spcAft>
                      </a:pPr>
                      <a:r>
                        <a:rPr lang="es-ES" sz="1600" dirty="0">
                          <a:latin typeface="+mn-lt"/>
                          <a:ea typeface="Times New Roman"/>
                          <a:cs typeface="Arial"/>
                        </a:rPr>
                        <a:t>Albacete</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600" dirty="0">
                          <a:latin typeface="+mn-lt"/>
                          <a:ea typeface="Times New Roman"/>
                          <a:cs typeface="Arial"/>
                        </a:rPr>
                        <a:t>2001-2009</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75477">
                <a:tc>
                  <a:txBody>
                    <a:bodyPr/>
                    <a:lstStyle/>
                    <a:p>
                      <a:pPr>
                        <a:spcAft>
                          <a:spcPts val="0"/>
                        </a:spcAft>
                      </a:pPr>
                      <a:r>
                        <a:rPr lang="es-ES" sz="1600" dirty="0">
                          <a:latin typeface="+mn-lt"/>
                          <a:ea typeface="Times New Roman"/>
                          <a:cs typeface="Arial"/>
                        </a:rPr>
                        <a:t>Asturias</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2001-2013</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75477">
                <a:tc>
                  <a:txBody>
                    <a:bodyPr/>
                    <a:lstStyle/>
                    <a:p>
                      <a:pPr>
                        <a:spcAft>
                          <a:spcPts val="0"/>
                        </a:spcAft>
                      </a:pPr>
                      <a:r>
                        <a:rPr lang="es-ES" sz="1600" dirty="0">
                          <a:latin typeface="+mn-lt"/>
                          <a:ea typeface="Times New Roman"/>
                          <a:cs typeface="Arial"/>
                        </a:rPr>
                        <a:t>Canarias</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2001-2015</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75477">
                <a:tc>
                  <a:txBody>
                    <a:bodyPr/>
                    <a:lstStyle/>
                    <a:p>
                      <a:pPr>
                        <a:spcAft>
                          <a:spcPts val="0"/>
                        </a:spcAft>
                      </a:pPr>
                      <a:r>
                        <a:rPr lang="es-ES" sz="1600" dirty="0">
                          <a:latin typeface="+mn-lt"/>
                          <a:ea typeface="Times New Roman"/>
                          <a:cs typeface="Arial"/>
                        </a:rPr>
                        <a:t>Castellón/Castelló</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      2004-2012 (*)</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75477">
                <a:tc>
                  <a:txBody>
                    <a:bodyPr/>
                    <a:lstStyle/>
                    <a:p>
                      <a:pPr>
                        <a:spcAft>
                          <a:spcPts val="0"/>
                        </a:spcAft>
                      </a:pPr>
                      <a:r>
                        <a:rPr lang="es-ES" sz="1600" dirty="0">
                          <a:latin typeface="+mn-lt"/>
                          <a:ea typeface="Times New Roman"/>
                          <a:cs typeface="Arial"/>
                        </a:rPr>
                        <a:t>Ciudad Real</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2004-2011</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75477">
                <a:tc>
                  <a:txBody>
                    <a:bodyPr/>
                    <a:lstStyle/>
                    <a:p>
                      <a:pPr>
                        <a:spcAft>
                          <a:spcPts val="0"/>
                        </a:spcAft>
                      </a:pPr>
                      <a:r>
                        <a:rPr lang="es-ES" sz="1600" dirty="0">
                          <a:latin typeface="+mn-lt"/>
                          <a:ea typeface="Times New Roman"/>
                          <a:cs typeface="Arial"/>
                        </a:rPr>
                        <a:t>Cuenca</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2001-2012</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75477">
                <a:tc>
                  <a:txBody>
                    <a:bodyPr/>
                    <a:lstStyle/>
                    <a:p>
                      <a:pPr>
                        <a:spcAft>
                          <a:spcPts val="0"/>
                        </a:spcAft>
                      </a:pPr>
                      <a:r>
                        <a:rPr lang="es-ES" sz="1600" dirty="0">
                          <a:latin typeface="+mn-lt"/>
                          <a:ea typeface="Times New Roman"/>
                          <a:cs typeface="Arial"/>
                        </a:rPr>
                        <a:t>Euskadi</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2001-2015</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75477">
                <a:tc>
                  <a:txBody>
                    <a:bodyPr/>
                    <a:lstStyle/>
                    <a:p>
                      <a:pPr>
                        <a:spcAft>
                          <a:spcPts val="0"/>
                        </a:spcAft>
                      </a:pPr>
                      <a:r>
                        <a:rPr lang="es-ES" sz="1600" dirty="0">
                          <a:latin typeface="+mn-lt"/>
                          <a:ea typeface="Times New Roman"/>
                          <a:cs typeface="Arial"/>
                        </a:rPr>
                        <a:t>Girona</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2001-2015</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75477">
                <a:tc>
                  <a:txBody>
                    <a:bodyPr/>
                    <a:lstStyle/>
                    <a:p>
                      <a:pPr>
                        <a:spcAft>
                          <a:spcPts val="0"/>
                        </a:spcAft>
                      </a:pPr>
                      <a:r>
                        <a:rPr lang="es-ES" sz="1600" dirty="0">
                          <a:latin typeface="+mn-lt"/>
                          <a:ea typeface="Times New Roman"/>
                          <a:cs typeface="Arial"/>
                        </a:rPr>
                        <a:t>Granada</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2001-2015</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75477">
                <a:tc>
                  <a:txBody>
                    <a:bodyPr/>
                    <a:lstStyle/>
                    <a:p>
                      <a:pPr>
                        <a:spcAft>
                          <a:spcPts val="0"/>
                        </a:spcAft>
                      </a:pPr>
                      <a:r>
                        <a:rPr lang="es-ES" sz="1600" dirty="0">
                          <a:latin typeface="+mn-lt"/>
                          <a:ea typeface="Times New Roman"/>
                          <a:cs typeface="Arial"/>
                        </a:rPr>
                        <a:t>La Rioja</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2001-2014</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75477">
                <a:tc>
                  <a:txBody>
                    <a:bodyPr/>
                    <a:lstStyle/>
                    <a:p>
                      <a:pPr>
                        <a:spcAft>
                          <a:spcPts val="0"/>
                        </a:spcAft>
                      </a:pPr>
                      <a:r>
                        <a:rPr lang="es-ES" sz="1600" dirty="0">
                          <a:latin typeface="+mn-lt"/>
                          <a:ea typeface="Times New Roman"/>
                          <a:cs typeface="Arial"/>
                        </a:rPr>
                        <a:t>Mallorca</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2001-2013</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75477">
                <a:tc>
                  <a:txBody>
                    <a:bodyPr/>
                    <a:lstStyle/>
                    <a:p>
                      <a:pPr>
                        <a:spcAft>
                          <a:spcPts val="0"/>
                        </a:spcAft>
                      </a:pPr>
                      <a:r>
                        <a:rPr lang="es-ES" sz="1600" dirty="0">
                          <a:latin typeface="+mn-lt"/>
                          <a:ea typeface="Times New Roman"/>
                          <a:cs typeface="Arial"/>
                        </a:rPr>
                        <a:t>Murcia</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2001-2015</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75477">
                <a:tc>
                  <a:txBody>
                    <a:bodyPr/>
                    <a:lstStyle/>
                    <a:p>
                      <a:pPr>
                        <a:spcAft>
                          <a:spcPts val="0"/>
                        </a:spcAft>
                      </a:pPr>
                      <a:r>
                        <a:rPr lang="es-ES" sz="1600" dirty="0">
                          <a:latin typeface="+mn-lt"/>
                          <a:ea typeface="Times New Roman"/>
                          <a:cs typeface="Arial"/>
                        </a:rPr>
                        <a:t>Navarra</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2001-2015</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75477">
                <a:tc>
                  <a:txBody>
                    <a:bodyPr/>
                    <a:lstStyle/>
                    <a:p>
                      <a:pPr>
                        <a:spcAft>
                          <a:spcPts val="0"/>
                        </a:spcAft>
                      </a:pPr>
                      <a:r>
                        <a:rPr lang="es-ES" sz="1600" dirty="0">
                          <a:latin typeface="+mn-lt"/>
                          <a:ea typeface="Times New Roman"/>
                          <a:cs typeface="Arial"/>
                        </a:rPr>
                        <a:t>Salamanca</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600" dirty="0">
                          <a:latin typeface="+mn-lt"/>
                          <a:ea typeface="Times New Roman"/>
                          <a:cs typeface="Arial"/>
                        </a:rPr>
                        <a:t>2011-2015</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992502342"/>
                  </a:ext>
                </a:extLst>
              </a:tr>
              <a:tr h="275477">
                <a:tc>
                  <a:txBody>
                    <a:bodyPr/>
                    <a:lstStyle/>
                    <a:p>
                      <a:pPr>
                        <a:spcAft>
                          <a:spcPts val="0"/>
                        </a:spcAft>
                      </a:pPr>
                      <a:r>
                        <a:rPr lang="es-ES" sz="1600" dirty="0">
                          <a:latin typeface="+mn-lt"/>
                          <a:ea typeface="Times New Roman"/>
                          <a:cs typeface="Arial"/>
                        </a:rPr>
                        <a:t>Tarragona</a:t>
                      </a:r>
                    </a:p>
                  </a:txBody>
                  <a:tcPr marL="44446" marR="44446"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s-ES" sz="1600" dirty="0">
                          <a:latin typeface="+mn-lt"/>
                          <a:ea typeface="Times New Roman"/>
                          <a:cs typeface="Arial"/>
                        </a:rPr>
                        <a:t>2001-2015</a:t>
                      </a:r>
                    </a:p>
                  </a:txBody>
                  <a:tcPr marL="44446" marR="44446"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10" name="CuadroTexto 9">
            <a:extLst>
              <a:ext uri="{FF2B5EF4-FFF2-40B4-BE49-F238E27FC236}">
                <a16:creationId xmlns:a16="http://schemas.microsoft.com/office/drawing/2014/main" id="{AC9683DD-31C2-5F58-AD0C-0A9CA8E49B14}"/>
              </a:ext>
            </a:extLst>
          </p:cNvPr>
          <p:cNvSpPr txBox="1"/>
          <p:nvPr/>
        </p:nvSpPr>
        <p:spPr>
          <a:xfrm>
            <a:off x="3882729" y="6464599"/>
            <a:ext cx="2831762" cy="300082"/>
          </a:xfrm>
          <a:prstGeom prst="rect">
            <a:avLst/>
          </a:prstGeom>
          <a:noFill/>
        </p:spPr>
        <p:txBody>
          <a:bodyPr wrap="square" rtlCol="0">
            <a:spAutoFit/>
          </a:bodyPr>
          <a:lstStyle/>
          <a:p>
            <a:r>
              <a:rPr lang="es-ES" dirty="0"/>
              <a:t>(*) Cáncer de Mama a partir 2001</a:t>
            </a:r>
          </a:p>
        </p:txBody>
      </p:sp>
      <p:pic>
        <p:nvPicPr>
          <p:cNvPr id="7" name="Imagen 6">
            <a:extLst>
              <a:ext uri="{FF2B5EF4-FFF2-40B4-BE49-F238E27FC236}">
                <a16:creationId xmlns:a16="http://schemas.microsoft.com/office/drawing/2014/main" id="{E5926421-F35D-171F-720D-76F4B6827199}"/>
              </a:ext>
            </a:extLst>
          </p:cNvPr>
          <p:cNvPicPr>
            <a:picLocks noChangeAspect="1"/>
          </p:cNvPicPr>
          <p:nvPr/>
        </p:nvPicPr>
        <p:blipFill rotWithShape="1">
          <a:blip r:embed="rId3"/>
          <a:srcRect l="24991" t="27097" r="34842" b="17400"/>
          <a:stretch/>
        </p:blipFill>
        <p:spPr>
          <a:xfrm>
            <a:off x="493713" y="2692400"/>
            <a:ext cx="3113087" cy="2330157"/>
          </a:xfrm>
          <a:prstGeom prst="rect">
            <a:avLst/>
          </a:prstGeom>
        </p:spPr>
      </p:pic>
      <p:sp>
        <p:nvSpPr>
          <p:cNvPr id="2" name="Line 13">
            <a:extLst>
              <a:ext uri="{FF2B5EF4-FFF2-40B4-BE49-F238E27FC236}">
                <a16:creationId xmlns:a16="http://schemas.microsoft.com/office/drawing/2014/main" id="{2C64B668-C91E-C7EE-3B18-028AE4EF1694}"/>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70057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sz="3200" dirty="0">
                <a:solidFill>
                  <a:srgbClr val="C00000"/>
                </a:solidFill>
                <a:latin typeface="+mn-lt"/>
              </a:rPr>
              <a:t>INTRODUCCIÓN</a:t>
            </a:r>
          </a:p>
        </p:txBody>
      </p:sp>
      <p:sp>
        <p:nvSpPr>
          <p:cNvPr id="2" name="Line 13">
            <a:extLst>
              <a:ext uri="{FF2B5EF4-FFF2-40B4-BE49-F238E27FC236}">
                <a16:creationId xmlns:a16="http://schemas.microsoft.com/office/drawing/2014/main" id="{CDEDD4BE-0CB3-4E32-B151-93D69D29E899}"/>
              </a:ext>
            </a:extLst>
          </p:cNvPr>
          <p:cNvSpPr>
            <a:spLocks noChangeShapeType="1"/>
          </p:cNvSpPr>
          <p:nvPr/>
        </p:nvSpPr>
        <p:spPr bwMode="auto">
          <a:xfrm>
            <a:off x="485091" y="994158"/>
            <a:ext cx="8207375" cy="0"/>
          </a:xfrm>
          <a:prstGeom prst="line">
            <a:avLst/>
          </a:prstGeom>
          <a:noFill/>
          <a:ln w="38100">
            <a:solidFill>
              <a:srgbClr val="FF9900"/>
            </a:solidFill>
            <a:round/>
            <a:headEnd/>
            <a:tailEnd/>
          </a:ln>
          <a:effectLst/>
        </p:spPr>
        <p:txBody>
          <a:bodyPr/>
          <a:lstStyle/>
          <a:p>
            <a:endParaRPr lang="ca-ES"/>
          </a:p>
        </p:txBody>
      </p:sp>
      <p:sp>
        <p:nvSpPr>
          <p:cNvPr id="7" name="Rectangle 3">
            <a:extLst>
              <a:ext uri="{FF2B5EF4-FFF2-40B4-BE49-F238E27FC236}">
                <a16:creationId xmlns:a16="http://schemas.microsoft.com/office/drawing/2014/main" id="{9B81B407-3193-4C7C-B85D-55F47D29F845}"/>
              </a:ext>
            </a:extLst>
          </p:cNvPr>
          <p:cNvSpPr txBox="1">
            <a:spLocks noChangeArrowheads="1"/>
          </p:cNvSpPr>
          <p:nvPr/>
        </p:nvSpPr>
        <p:spPr>
          <a:xfrm>
            <a:off x="457200" y="1600200"/>
            <a:ext cx="8235266" cy="32681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defRPr/>
            </a:pPr>
            <a:r>
              <a:rPr lang="es-ES" sz="2000" dirty="0">
                <a:latin typeface="+mn-lt"/>
              </a:rPr>
              <a:t>Conocer la incidencia del cáncer en España, en el año en curso, es necesario y de gran interés para las autoridades sanitarias, los profesionales sanitarios y la población en general.</a:t>
            </a:r>
          </a:p>
          <a:p>
            <a:pPr algn="just">
              <a:lnSpc>
                <a:spcPct val="100000"/>
              </a:lnSpc>
            </a:pPr>
            <a:endParaRPr lang="es-ES" sz="2000" dirty="0"/>
          </a:p>
          <a:p>
            <a:pPr algn="just">
              <a:lnSpc>
                <a:spcPct val="100000"/>
              </a:lnSpc>
            </a:pPr>
            <a:r>
              <a:rPr lang="es-ES" sz="2000" dirty="0"/>
              <a:t>La </a:t>
            </a:r>
            <a:r>
              <a:rPr lang="es-ES" sz="2000" b="1" dirty="0"/>
              <a:t>Red Española de Registros de Cáncer (REDECAN) </a:t>
            </a:r>
            <a:r>
              <a:rPr lang="es-ES" altLang="ca-ES" sz="2000" kern="0" dirty="0">
                <a:solidFill>
                  <a:srgbClr val="000000"/>
                </a:solidFill>
                <a:latin typeface="Calibri" pitchFamily="34" charset="0"/>
              </a:rPr>
              <a:t>es la red de Registros de cáncer de base poblacional en España y </a:t>
            </a:r>
            <a:r>
              <a:rPr lang="es-ES" sz="2000" dirty="0"/>
              <a:t>tiene como uno de sus objetivos estimar periódicamente la incidencia del cáncer para el conjunto de toda España  y su distribución entre profesionales y autoridades de salud.</a:t>
            </a:r>
          </a:p>
          <a:p>
            <a:pPr marL="342900" indent="-342900" algn="just" defTabSz="685800" eaLnBrk="0" hangingPunct="0">
              <a:lnSpc>
                <a:spcPct val="130000"/>
              </a:lnSpc>
              <a:spcBef>
                <a:spcPct val="20000"/>
              </a:spcBef>
              <a:spcAft>
                <a:spcPts val="1415"/>
              </a:spcAft>
              <a:buFont typeface="Symbol" panose="05050102010706020507" pitchFamily="18" charset="2"/>
              <a:buChar char=""/>
              <a:tabLst>
                <a:tab pos="228600" algn="l"/>
              </a:tabLst>
            </a:pPr>
            <a:endParaRPr lang="es-ES" altLang="ca-ES" sz="1000" dirty="0"/>
          </a:p>
        </p:txBody>
      </p:sp>
    </p:spTree>
    <p:extLst>
      <p:ext uri="{BB962C8B-B14F-4D97-AF65-F5344CB8AC3E}">
        <p14:creationId xmlns:p14="http://schemas.microsoft.com/office/powerpoint/2010/main" val="2985224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4 CuadroTexto">
            <a:extLst>
              <a:ext uri="{FF2B5EF4-FFF2-40B4-BE49-F238E27FC236}">
                <a16:creationId xmlns:a16="http://schemas.microsoft.com/office/drawing/2014/main" id="{430340EE-0937-7939-C8D7-A57FBC898181}"/>
              </a:ext>
            </a:extLst>
          </p:cNvPr>
          <p:cNvSpPr txBox="1">
            <a:spLocks noChangeArrowheads="1"/>
          </p:cNvSpPr>
          <p:nvPr/>
        </p:nvSpPr>
        <p:spPr bwMode="auto">
          <a:xfrm>
            <a:off x="468313" y="1078175"/>
            <a:ext cx="51456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es-ES" sz="2000" b="1" u="sng" dirty="0"/>
              <a:t>Tipos de cánceres estudiados</a:t>
            </a:r>
          </a:p>
        </p:txBody>
      </p:sp>
      <p:graphicFrame>
        <p:nvGraphicFramePr>
          <p:cNvPr id="3" name="5 Tabla">
            <a:extLst>
              <a:ext uri="{FF2B5EF4-FFF2-40B4-BE49-F238E27FC236}">
                <a16:creationId xmlns:a16="http://schemas.microsoft.com/office/drawing/2014/main" id="{982084DB-E263-9633-B351-23E93DEE2BEB}"/>
              </a:ext>
            </a:extLst>
          </p:cNvPr>
          <p:cNvGraphicFramePr>
            <a:graphicFrameLocks noGrp="1"/>
          </p:cNvGraphicFramePr>
          <p:nvPr>
            <p:extLst>
              <p:ext uri="{D42A27DB-BD31-4B8C-83A1-F6EECF244321}">
                <p14:modId xmlns:p14="http://schemas.microsoft.com/office/powerpoint/2010/main" val="4260957436"/>
              </p:ext>
            </p:extLst>
          </p:nvPr>
        </p:nvGraphicFramePr>
        <p:xfrm>
          <a:off x="446088" y="1870338"/>
          <a:ext cx="3467100" cy="3628020"/>
        </p:xfrm>
        <a:graphic>
          <a:graphicData uri="http://schemas.openxmlformats.org/drawingml/2006/table">
            <a:tbl>
              <a:tblPr/>
              <a:tblGrid>
                <a:gridCol w="2131770">
                  <a:extLst>
                    <a:ext uri="{9D8B030D-6E8A-4147-A177-3AD203B41FA5}">
                      <a16:colId xmlns:a16="http://schemas.microsoft.com/office/drawing/2014/main" val="20000"/>
                    </a:ext>
                  </a:extLst>
                </a:gridCol>
                <a:gridCol w="1335330">
                  <a:extLst>
                    <a:ext uri="{9D8B030D-6E8A-4147-A177-3AD203B41FA5}">
                      <a16:colId xmlns:a16="http://schemas.microsoft.com/office/drawing/2014/main" val="20001"/>
                    </a:ext>
                  </a:extLst>
                </a:gridCol>
              </a:tblGrid>
              <a:tr h="213420">
                <a:tc>
                  <a:txBody>
                    <a:bodyPr/>
                    <a:lstStyle/>
                    <a:p>
                      <a:pPr algn="l">
                        <a:spcAft>
                          <a:spcPts val="0"/>
                        </a:spcAft>
                      </a:pPr>
                      <a:r>
                        <a:rPr lang="es-ES" sz="1400" b="1" dirty="0">
                          <a:latin typeface="+mn-lt"/>
                          <a:ea typeface="Times New Roman"/>
                          <a:cs typeface="Arial"/>
                        </a:rPr>
                        <a:t>TIPO  DE CÁNCER</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s-ES" sz="1400" b="1">
                          <a:latin typeface="+mn-lt"/>
                          <a:ea typeface="Times New Roman"/>
                          <a:cs typeface="Arial"/>
                        </a:rPr>
                        <a:t>ICD-10</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13420">
                <a:tc>
                  <a:txBody>
                    <a:bodyPr/>
                    <a:lstStyle/>
                    <a:p>
                      <a:pPr algn="l">
                        <a:spcAft>
                          <a:spcPts val="0"/>
                        </a:spcAft>
                      </a:pPr>
                      <a:r>
                        <a:rPr lang="es-ES" sz="1400" b="1" dirty="0">
                          <a:latin typeface="+mn-lt"/>
                          <a:ea typeface="Times New Roman"/>
                          <a:cs typeface="Arial"/>
                        </a:rPr>
                        <a:t>LABIO,  CAVIDAD</a:t>
                      </a:r>
                      <a:r>
                        <a:rPr lang="es-ES" sz="1400" b="1" baseline="0" dirty="0">
                          <a:latin typeface="+mn-lt"/>
                          <a:ea typeface="Times New Roman"/>
                          <a:cs typeface="Arial"/>
                        </a:rPr>
                        <a:t> ORAL</a:t>
                      </a:r>
                      <a:r>
                        <a:rPr lang="es-ES" sz="1400" b="1" dirty="0">
                          <a:latin typeface="+mn-lt"/>
                          <a:ea typeface="Times New Roman"/>
                          <a:cs typeface="Arial"/>
                        </a:rPr>
                        <a:t> Y</a:t>
                      </a:r>
                      <a:r>
                        <a:rPr lang="es-ES" sz="1400" b="1" baseline="0" dirty="0">
                          <a:latin typeface="+mn-lt"/>
                          <a:ea typeface="Times New Roman"/>
                          <a:cs typeface="Arial"/>
                        </a:rPr>
                        <a:t> FARINGE</a:t>
                      </a:r>
                      <a:endParaRPr lang="es-ES" sz="1400" b="1" dirty="0">
                        <a:latin typeface="+mn-lt"/>
                        <a:ea typeface="Times New Roman"/>
                        <a:cs typeface="Arial"/>
                      </a:endParaRP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C00-14</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3420">
                <a:tc>
                  <a:txBody>
                    <a:bodyPr/>
                    <a:lstStyle/>
                    <a:p>
                      <a:pPr algn="l">
                        <a:spcAft>
                          <a:spcPts val="0"/>
                        </a:spcAft>
                      </a:pPr>
                      <a:r>
                        <a:rPr lang="es-ES" sz="1400" b="1" dirty="0">
                          <a:latin typeface="+mn-lt"/>
                          <a:ea typeface="Times New Roman"/>
                          <a:cs typeface="Arial"/>
                        </a:rPr>
                        <a:t>ESÓFAGO</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C15</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3420">
                <a:tc>
                  <a:txBody>
                    <a:bodyPr/>
                    <a:lstStyle/>
                    <a:p>
                      <a:pPr algn="l">
                        <a:spcAft>
                          <a:spcPts val="0"/>
                        </a:spcAft>
                      </a:pPr>
                      <a:r>
                        <a:rPr lang="es-ES" sz="1400" b="1" dirty="0">
                          <a:latin typeface="+mn-lt"/>
                          <a:ea typeface="Times New Roman"/>
                          <a:cs typeface="Arial"/>
                        </a:rPr>
                        <a:t>ESTÓMAGO</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C16</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3420">
                <a:tc>
                  <a:txBody>
                    <a:bodyPr/>
                    <a:lstStyle/>
                    <a:p>
                      <a:pPr algn="l">
                        <a:spcAft>
                          <a:spcPts val="0"/>
                        </a:spcAft>
                      </a:pPr>
                      <a:r>
                        <a:rPr lang="es-ES" sz="1400" b="1" dirty="0">
                          <a:latin typeface="+mn-lt"/>
                          <a:ea typeface="Times New Roman"/>
                          <a:cs typeface="Arial"/>
                        </a:rPr>
                        <a:t>COLON</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C18</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3420">
                <a:tc>
                  <a:txBody>
                    <a:bodyPr/>
                    <a:lstStyle/>
                    <a:p>
                      <a:pPr algn="l">
                        <a:spcAft>
                          <a:spcPts val="0"/>
                        </a:spcAft>
                      </a:pPr>
                      <a:r>
                        <a:rPr lang="es-ES" sz="1400" b="1" dirty="0">
                          <a:latin typeface="+mn-lt"/>
                          <a:ea typeface="Times New Roman"/>
                          <a:cs typeface="Arial"/>
                        </a:rPr>
                        <a:t>RECTO </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C19-21</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3420">
                <a:tc>
                  <a:txBody>
                    <a:bodyPr/>
                    <a:lstStyle/>
                    <a:p>
                      <a:pPr algn="l">
                        <a:spcAft>
                          <a:spcPts val="0"/>
                        </a:spcAft>
                      </a:pPr>
                      <a:r>
                        <a:rPr lang="es-ES_tradnl" sz="1400" b="1" dirty="0">
                          <a:latin typeface="+mn-lt"/>
                          <a:ea typeface="Times New Roman"/>
                          <a:cs typeface="Arial"/>
                        </a:rPr>
                        <a:t>HÍGADO</a:t>
                      </a:r>
                      <a:endParaRPr lang="es-ES" sz="1400" b="1" dirty="0">
                        <a:latin typeface="+mn-lt"/>
                        <a:ea typeface="Times New Roman"/>
                        <a:cs typeface="Arial"/>
                      </a:endParaRP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C22</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3420">
                <a:tc>
                  <a:txBody>
                    <a:bodyPr/>
                    <a:lstStyle/>
                    <a:p>
                      <a:pPr algn="l">
                        <a:spcAft>
                          <a:spcPts val="0"/>
                        </a:spcAft>
                      </a:pPr>
                      <a:r>
                        <a:rPr lang="es-ES" sz="1400" b="1" dirty="0">
                          <a:latin typeface="+mn-lt"/>
                          <a:ea typeface="Times New Roman"/>
                          <a:cs typeface="Arial"/>
                        </a:rPr>
                        <a:t>VESÍCULA Y VÍAS </a:t>
                      </a:r>
                      <a:r>
                        <a:rPr lang="es-ES" sz="1400" b="1" baseline="0" dirty="0">
                          <a:latin typeface="+mn-lt"/>
                          <a:ea typeface="Times New Roman"/>
                          <a:cs typeface="Arial"/>
                        </a:rPr>
                        <a:t>BILIARES</a:t>
                      </a:r>
                      <a:endParaRPr lang="es-ES" sz="1400" b="1" dirty="0">
                        <a:latin typeface="+mn-lt"/>
                        <a:ea typeface="Times New Roman"/>
                        <a:cs typeface="Arial"/>
                      </a:endParaRP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C23-24</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3420">
                <a:tc>
                  <a:txBody>
                    <a:bodyPr/>
                    <a:lstStyle/>
                    <a:p>
                      <a:pPr algn="l">
                        <a:spcAft>
                          <a:spcPts val="0"/>
                        </a:spcAft>
                      </a:pPr>
                      <a:r>
                        <a:rPr lang="es-ES" sz="1400" b="1" dirty="0">
                          <a:latin typeface="+mn-lt"/>
                          <a:ea typeface="Times New Roman"/>
                          <a:cs typeface="Arial"/>
                        </a:rPr>
                        <a:t>PANCREAS</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C25</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3420">
                <a:tc>
                  <a:txBody>
                    <a:bodyPr/>
                    <a:lstStyle/>
                    <a:p>
                      <a:pPr algn="l">
                        <a:spcAft>
                          <a:spcPts val="0"/>
                        </a:spcAft>
                      </a:pPr>
                      <a:r>
                        <a:rPr lang="es-ES" sz="1400" b="1" dirty="0">
                          <a:latin typeface="+mn-lt"/>
                          <a:ea typeface="Times New Roman"/>
                          <a:cs typeface="Arial"/>
                        </a:rPr>
                        <a:t>LARINGE</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C32</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3420">
                <a:tc>
                  <a:txBody>
                    <a:bodyPr/>
                    <a:lstStyle/>
                    <a:p>
                      <a:pPr algn="l">
                        <a:spcAft>
                          <a:spcPts val="0"/>
                        </a:spcAft>
                      </a:pPr>
                      <a:r>
                        <a:rPr lang="es-ES_tradnl" sz="1400" b="1" dirty="0">
                          <a:latin typeface="+mn-lt"/>
                          <a:ea typeface="Times New Roman"/>
                          <a:cs typeface="Arial"/>
                        </a:rPr>
                        <a:t>PULMÓN</a:t>
                      </a:r>
                      <a:endParaRPr lang="es-ES" sz="1400" b="1" dirty="0">
                        <a:latin typeface="+mn-lt"/>
                        <a:ea typeface="Times New Roman"/>
                        <a:cs typeface="Arial"/>
                      </a:endParaRP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C33-C34</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3420">
                <a:tc>
                  <a:txBody>
                    <a:bodyPr/>
                    <a:lstStyle/>
                    <a:p>
                      <a:pPr algn="l">
                        <a:spcAft>
                          <a:spcPts val="0"/>
                        </a:spcAft>
                      </a:pPr>
                      <a:r>
                        <a:rPr lang="es-ES" sz="1400" b="1" dirty="0">
                          <a:latin typeface="+mn-lt"/>
                          <a:ea typeface="Times New Roman"/>
                          <a:cs typeface="Arial"/>
                        </a:rPr>
                        <a:t>MELANOMA DE PIEL</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C43</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3420">
                <a:tc>
                  <a:txBody>
                    <a:bodyPr/>
                    <a:lstStyle/>
                    <a:p>
                      <a:pPr algn="l">
                        <a:spcAft>
                          <a:spcPts val="0"/>
                        </a:spcAft>
                      </a:pPr>
                      <a:r>
                        <a:rPr lang="es-ES" sz="1400" b="1" dirty="0">
                          <a:latin typeface="+mn-lt"/>
                          <a:ea typeface="Times New Roman"/>
                          <a:cs typeface="Arial"/>
                        </a:rPr>
                        <a:t>MAMA</a:t>
                      </a:r>
                      <a:r>
                        <a:rPr lang="es-ES" sz="1400" b="1" baseline="0" dirty="0">
                          <a:latin typeface="+mn-lt"/>
                          <a:ea typeface="Times New Roman"/>
                          <a:cs typeface="Arial"/>
                        </a:rPr>
                        <a:t> FEMENINA</a:t>
                      </a:r>
                      <a:endParaRPr lang="es-ES" sz="1400" b="1" dirty="0">
                        <a:latin typeface="+mn-lt"/>
                        <a:ea typeface="Times New Roman"/>
                        <a:cs typeface="Arial"/>
                      </a:endParaRP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C50</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13420">
                <a:tc>
                  <a:txBody>
                    <a:bodyPr/>
                    <a:lstStyle/>
                    <a:p>
                      <a:pPr algn="l">
                        <a:spcAft>
                          <a:spcPts val="0"/>
                        </a:spcAft>
                      </a:pPr>
                      <a:r>
                        <a:rPr lang="es-ES" sz="1400" b="1" dirty="0">
                          <a:latin typeface="+mn-lt"/>
                          <a:ea typeface="Times New Roman"/>
                          <a:cs typeface="Arial"/>
                        </a:rPr>
                        <a:t>CUELLO</a:t>
                      </a:r>
                      <a:r>
                        <a:rPr lang="es-ES" sz="1400" b="1" baseline="0" dirty="0">
                          <a:latin typeface="+mn-lt"/>
                          <a:ea typeface="Times New Roman"/>
                          <a:cs typeface="Arial"/>
                        </a:rPr>
                        <a:t> UTERIONO</a:t>
                      </a:r>
                      <a:endParaRPr lang="es-ES" sz="1400" b="1" dirty="0">
                        <a:latin typeface="+mn-lt"/>
                        <a:ea typeface="Times New Roman"/>
                        <a:cs typeface="Arial"/>
                      </a:endParaRP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C53</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3420">
                <a:tc>
                  <a:txBody>
                    <a:bodyPr/>
                    <a:lstStyle/>
                    <a:p>
                      <a:pPr algn="l">
                        <a:spcAft>
                          <a:spcPts val="0"/>
                        </a:spcAft>
                      </a:pPr>
                      <a:r>
                        <a:rPr lang="es-ES" sz="1400" b="1" dirty="0">
                          <a:latin typeface="+mn-lt"/>
                          <a:ea typeface="Times New Roman"/>
                          <a:cs typeface="Arial"/>
                        </a:rPr>
                        <a:t>CUERPO UTERINO</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C54</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13420">
                <a:tc>
                  <a:txBody>
                    <a:bodyPr/>
                    <a:lstStyle/>
                    <a:p>
                      <a:pPr algn="l">
                        <a:spcAft>
                          <a:spcPts val="0"/>
                        </a:spcAft>
                      </a:pPr>
                      <a:r>
                        <a:rPr lang="es-ES" sz="1400" b="1" dirty="0">
                          <a:latin typeface="+mn-lt"/>
                          <a:ea typeface="Times New Roman"/>
                          <a:cs typeface="Arial"/>
                        </a:rPr>
                        <a:t>OVARIO</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C56</a:t>
                      </a:r>
                    </a:p>
                  </a:txBody>
                  <a:tcPr marL="44454" marR="44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4" name="Rectangle 1">
            <a:extLst>
              <a:ext uri="{FF2B5EF4-FFF2-40B4-BE49-F238E27FC236}">
                <a16:creationId xmlns:a16="http://schemas.microsoft.com/office/drawing/2014/main" id="{25EA3CC4-74FE-8B0B-405B-4818049C39B0}"/>
              </a:ext>
            </a:extLst>
          </p:cNvPr>
          <p:cNvSpPr>
            <a:spLocks noChangeArrowheads="1"/>
          </p:cNvSpPr>
          <p:nvPr/>
        </p:nvSpPr>
        <p:spPr bwMode="auto">
          <a:xfrm>
            <a:off x="360363" y="5831150"/>
            <a:ext cx="8315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es-ES" sz="1200" dirty="0">
                <a:solidFill>
                  <a:srgbClr val="000000"/>
                </a:solidFill>
                <a:latin typeface="Arial" charset="0"/>
                <a:ea typeface="Times New Roman" pitchFamily="18" charset="0"/>
              </a:rPr>
              <a:t>(*)  D09.0  </a:t>
            </a:r>
            <a:r>
              <a:rPr lang="es-ES" altLang="es-ES" sz="1200" i="1" dirty="0">
                <a:solidFill>
                  <a:srgbClr val="000000"/>
                </a:solidFill>
                <a:latin typeface="Arial" charset="0"/>
                <a:ea typeface="Times New Roman" pitchFamily="18" charset="0"/>
              </a:rPr>
              <a:t>in situ</a:t>
            </a:r>
            <a:r>
              <a:rPr lang="es-ES" altLang="es-ES" sz="1200" dirty="0">
                <a:solidFill>
                  <a:srgbClr val="000000"/>
                </a:solidFill>
                <a:latin typeface="Arial" charset="0"/>
                <a:ea typeface="Times New Roman" pitchFamily="18" charset="0"/>
              </a:rPr>
              <a:t>  vejiga urinaria  &amp; D41.4 vejiga urinaria de comportamiento incierto &amp; desconocido.</a:t>
            </a:r>
          </a:p>
          <a:p>
            <a:pPr>
              <a:spcBef>
                <a:spcPct val="0"/>
              </a:spcBef>
              <a:buFontTx/>
              <a:buNone/>
            </a:pPr>
            <a:r>
              <a:rPr lang="es-ES" altLang="es-ES" sz="1200" dirty="0">
                <a:solidFill>
                  <a:srgbClr val="000000"/>
                </a:solidFill>
                <a:latin typeface="Arial" charset="0"/>
                <a:ea typeface="Times New Roman" pitchFamily="18" charset="0"/>
              </a:rPr>
              <a:t>(**) C17, C26, C30-31, C37, C38, C39, C40-41, C45, C46, C47 &amp; C49, C48 , C50, C51, C52, C55, C57, C58, C60, C63, C65, C66, C68, C69, C74, C75, C76, C80.</a:t>
            </a:r>
            <a:r>
              <a:rPr lang="es-ES" altLang="es-ES" sz="1200" dirty="0">
                <a:latin typeface="Arial" charset="0"/>
                <a:ea typeface="Times New Roman" pitchFamily="18" charset="0"/>
              </a:rPr>
              <a:t> </a:t>
            </a:r>
          </a:p>
        </p:txBody>
      </p:sp>
      <p:graphicFrame>
        <p:nvGraphicFramePr>
          <p:cNvPr id="5" name="6 Tabla">
            <a:extLst>
              <a:ext uri="{FF2B5EF4-FFF2-40B4-BE49-F238E27FC236}">
                <a16:creationId xmlns:a16="http://schemas.microsoft.com/office/drawing/2014/main" id="{4A0263A4-8398-658A-B7B4-D81E75ED8C5A}"/>
              </a:ext>
            </a:extLst>
          </p:cNvPr>
          <p:cNvGraphicFramePr>
            <a:graphicFrameLocks noGrp="1"/>
          </p:cNvGraphicFramePr>
          <p:nvPr>
            <p:extLst>
              <p:ext uri="{D42A27DB-BD31-4B8C-83A1-F6EECF244321}">
                <p14:modId xmlns:p14="http://schemas.microsoft.com/office/powerpoint/2010/main" val="4088745758"/>
              </p:ext>
            </p:extLst>
          </p:nvPr>
        </p:nvGraphicFramePr>
        <p:xfrm>
          <a:off x="4283968" y="1870338"/>
          <a:ext cx="4413944" cy="2774954"/>
        </p:xfrm>
        <a:graphic>
          <a:graphicData uri="http://schemas.openxmlformats.org/drawingml/2006/table">
            <a:tbl>
              <a:tblPr/>
              <a:tblGrid>
                <a:gridCol w="2596211">
                  <a:extLst>
                    <a:ext uri="{9D8B030D-6E8A-4147-A177-3AD203B41FA5}">
                      <a16:colId xmlns:a16="http://schemas.microsoft.com/office/drawing/2014/main" val="20000"/>
                    </a:ext>
                  </a:extLst>
                </a:gridCol>
                <a:gridCol w="1817733">
                  <a:extLst>
                    <a:ext uri="{9D8B030D-6E8A-4147-A177-3AD203B41FA5}">
                      <a16:colId xmlns:a16="http://schemas.microsoft.com/office/drawing/2014/main" val="20001"/>
                    </a:ext>
                  </a:extLst>
                </a:gridCol>
              </a:tblGrid>
              <a:tr h="213458">
                <a:tc>
                  <a:txBody>
                    <a:bodyPr/>
                    <a:lstStyle/>
                    <a:p>
                      <a:pPr algn="l">
                        <a:spcAft>
                          <a:spcPts val="0"/>
                        </a:spcAft>
                      </a:pPr>
                      <a:r>
                        <a:rPr lang="es-ES" sz="1400" b="1" dirty="0">
                          <a:latin typeface="+mn-lt"/>
                          <a:ea typeface="Times New Roman"/>
                          <a:cs typeface="Arial"/>
                        </a:rPr>
                        <a:t>TIPO  DE CÁNCER</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s-ES" sz="1400" b="1">
                          <a:latin typeface="+mn-lt"/>
                          <a:ea typeface="Times New Roman"/>
                          <a:cs typeface="Arial"/>
                        </a:rPr>
                        <a:t>ICD-10</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13458">
                <a:tc>
                  <a:txBody>
                    <a:bodyPr/>
                    <a:lstStyle/>
                    <a:p>
                      <a:pPr algn="l">
                        <a:spcAft>
                          <a:spcPts val="0"/>
                        </a:spcAft>
                      </a:pPr>
                      <a:r>
                        <a:rPr lang="es-ES" sz="1400" b="1" dirty="0">
                          <a:latin typeface="+mn-lt"/>
                          <a:ea typeface="Times New Roman"/>
                          <a:cs typeface="Arial"/>
                        </a:rPr>
                        <a:t>PROSTATA</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C61</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3458">
                <a:tc>
                  <a:txBody>
                    <a:bodyPr/>
                    <a:lstStyle/>
                    <a:p>
                      <a:pPr algn="l">
                        <a:spcAft>
                          <a:spcPts val="0"/>
                        </a:spcAft>
                      </a:pPr>
                      <a:r>
                        <a:rPr lang="es-ES" sz="1400" b="1" dirty="0">
                          <a:latin typeface="+mn-lt"/>
                          <a:ea typeface="Times New Roman"/>
                          <a:cs typeface="Arial"/>
                        </a:rPr>
                        <a:t>TESTÍCULO</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C62</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3458">
                <a:tc>
                  <a:txBody>
                    <a:bodyPr/>
                    <a:lstStyle/>
                    <a:p>
                      <a:pPr algn="l">
                        <a:spcAft>
                          <a:spcPts val="0"/>
                        </a:spcAft>
                      </a:pPr>
                      <a:r>
                        <a:rPr lang="es-ES_tradnl" sz="1400" b="1" dirty="0">
                          <a:latin typeface="+mn-lt"/>
                          <a:ea typeface="Times New Roman"/>
                          <a:cs typeface="Arial"/>
                        </a:rPr>
                        <a:t>RIÑÓN</a:t>
                      </a:r>
                      <a:endParaRPr lang="es-ES" sz="1400" b="1" dirty="0">
                        <a:latin typeface="+mn-lt"/>
                        <a:ea typeface="Times New Roman"/>
                        <a:cs typeface="Arial"/>
                      </a:endParaRP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C64</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3458">
                <a:tc>
                  <a:txBody>
                    <a:bodyPr/>
                    <a:lstStyle/>
                    <a:p>
                      <a:pPr algn="l">
                        <a:spcAft>
                          <a:spcPts val="0"/>
                        </a:spcAft>
                      </a:pPr>
                      <a:r>
                        <a:rPr lang="es-ES" sz="1400" b="1" dirty="0">
                          <a:latin typeface="+mn-lt"/>
                          <a:ea typeface="Times New Roman"/>
                          <a:cs typeface="Arial"/>
                        </a:rPr>
                        <a:t>VEJIGA URINARIA</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C67 + (D09.0,D41.4) (*)</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3458">
                <a:tc>
                  <a:txBody>
                    <a:bodyPr/>
                    <a:lstStyle/>
                    <a:p>
                      <a:pPr marL="0" algn="l" defTabSz="914400" rtl="0" eaLnBrk="1" latinLnBrk="0" hangingPunct="1">
                        <a:spcAft>
                          <a:spcPts val="0"/>
                        </a:spcAft>
                      </a:pPr>
                      <a:r>
                        <a:rPr lang="es-ES_tradnl" sz="1400" b="1" kern="1200" dirty="0">
                          <a:solidFill>
                            <a:schemeClr val="tx1"/>
                          </a:solidFill>
                          <a:latin typeface="+mn-lt"/>
                          <a:ea typeface="Times New Roman"/>
                          <a:cs typeface="Arial"/>
                        </a:rPr>
                        <a:t>ENCÉFALO Y SNC</a:t>
                      </a:r>
                      <a:endParaRPr lang="es-ES" sz="1400" b="1" kern="1200" dirty="0">
                        <a:solidFill>
                          <a:schemeClr val="tx1"/>
                        </a:solidFill>
                        <a:latin typeface="+mn-lt"/>
                        <a:ea typeface="Times New Roman"/>
                        <a:cs typeface="Arial"/>
                      </a:endParaRP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C70-72</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3458">
                <a:tc>
                  <a:txBody>
                    <a:bodyPr/>
                    <a:lstStyle/>
                    <a:p>
                      <a:pPr algn="l">
                        <a:spcAft>
                          <a:spcPts val="0"/>
                        </a:spcAft>
                      </a:pPr>
                      <a:r>
                        <a:rPr lang="es-ES" sz="1400" b="1" dirty="0">
                          <a:latin typeface="+mn-lt"/>
                          <a:ea typeface="Times New Roman"/>
                          <a:cs typeface="Arial"/>
                        </a:rPr>
                        <a:t>TIROIDES</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C73</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3458">
                <a:tc>
                  <a:txBody>
                    <a:bodyPr/>
                    <a:lstStyle/>
                    <a:p>
                      <a:pPr algn="l">
                        <a:spcAft>
                          <a:spcPts val="0"/>
                        </a:spcAft>
                      </a:pPr>
                      <a:r>
                        <a:rPr lang="es-ES" sz="1400" b="1" dirty="0">
                          <a:latin typeface="+mn-lt"/>
                          <a:ea typeface="Times New Roman"/>
                          <a:cs typeface="Arial"/>
                        </a:rPr>
                        <a:t>LINFOMA DE HODGKIN</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C81</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3458">
                <a:tc>
                  <a:txBody>
                    <a:bodyPr/>
                    <a:lstStyle/>
                    <a:p>
                      <a:pPr algn="l">
                        <a:spcAft>
                          <a:spcPts val="0"/>
                        </a:spcAft>
                      </a:pPr>
                      <a:r>
                        <a:rPr lang="es-ES" sz="1400" b="1" dirty="0">
                          <a:latin typeface="+mn-lt"/>
                          <a:ea typeface="Times New Roman"/>
                          <a:cs typeface="Arial"/>
                        </a:rPr>
                        <a:t>LINFOMA NO HODGKIN</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C82-86,C96</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3458">
                <a:tc>
                  <a:txBody>
                    <a:bodyPr/>
                    <a:lstStyle/>
                    <a:p>
                      <a:pPr algn="l">
                        <a:spcAft>
                          <a:spcPts val="0"/>
                        </a:spcAft>
                      </a:pPr>
                      <a:r>
                        <a:rPr lang="es-ES" sz="1400" b="1" dirty="0">
                          <a:latin typeface="+mn-lt"/>
                          <a:ea typeface="Times New Roman"/>
                          <a:cs typeface="Arial"/>
                        </a:rPr>
                        <a:t>MIELOMA</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C90</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3458">
                <a:tc>
                  <a:txBody>
                    <a:bodyPr/>
                    <a:lstStyle/>
                    <a:p>
                      <a:pPr algn="l">
                        <a:spcAft>
                          <a:spcPts val="0"/>
                        </a:spcAft>
                      </a:pPr>
                      <a:r>
                        <a:rPr lang="es-ES" sz="1400" b="1" dirty="0">
                          <a:latin typeface="+mn-lt"/>
                          <a:ea typeface="Times New Roman"/>
                          <a:cs typeface="Arial"/>
                        </a:rPr>
                        <a:t>LEUCEMIAS</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C91-95</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3458">
                <a:tc>
                  <a:txBody>
                    <a:bodyPr/>
                    <a:lstStyle/>
                    <a:p>
                      <a:pPr algn="l">
                        <a:spcAft>
                          <a:spcPts val="0"/>
                        </a:spcAft>
                      </a:pPr>
                      <a:r>
                        <a:rPr lang="es-ES" sz="1400" b="1" dirty="0">
                          <a:latin typeface="+mn-lt"/>
                          <a:ea typeface="Times New Roman"/>
                          <a:cs typeface="Arial"/>
                        </a:rPr>
                        <a:t>OTROS</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3458">
                <a:tc>
                  <a:txBody>
                    <a:bodyPr/>
                    <a:lstStyle/>
                    <a:p>
                      <a:pPr algn="l">
                        <a:spcAft>
                          <a:spcPts val="0"/>
                        </a:spcAft>
                      </a:pPr>
                      <a:r>
                        <a:rPr lang="es-ES" sz="1400" b="1" dirty="0">
                          <a:latin typeface="+mn-lt"/>
                          <a:ea typeface="Times New Roman"/>
                          <a:cs typeface="Arial"/>
                        </a:rPr>
                        <a:t>TODOS</a:t>
                      </a:r>
                      <a:r>
                        <a:rPr lang="es-ES" sz="1400" b="1" baseline="0" dirty="0">
                          <a:latin typeface="+mn-lt"/>
                          <a:ea typeface="Times New Roman"/>
                          <a:cs typeface="Arial"/>
                        </a:rPr>
                        <a:t> (</a:t>
                      </a:r>
                      <a:r>
                        <a:rPr lang="es-ES" sz="1400" b="1" baseline="0" dirty="0" err="1">
                          <a:latin typeface="+mn-lt"/>
                          <a:ea typeface="Times New Roman"/>
                          <a:cs typeface="Arial"/>
                        </a:rPr>
                        <a:t>exc</a:t>
                      </a:r>
                      <a:r>
                        <a:rPr lang="es-ES" sz="1400" b="1" baseline="0" dirty="0">
                          <a:latin typeface="+mn-lt"/>
                          <a:ea typeface="Times New Roman"/>
                          <a:cs typeface="Arial"/>
                        </a:rPr>
                        <a:t>. piel</a:t>
                      </a:r>
                      <a:r>
                        <a:rPr lang="es-ES" sz="1400" b="1" dirty="0">
                          <a:latin typeface="+mn-lt"/>
                          <a:ea typeface="Times New Roman"/>
                          <a:cs typeface="Arial"/>
                        </a:rPr>
                        <a:t> no-melanoma)  </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s-ES" sz="1400" b="1" dirty="0">
                          <a:latin typeface="+mn-lt"/>
                          <a:ea typeface="Times New Roman"/>
                          <a:cs typeface="Arial"/>
                        </a:rPr>
                        <a:t>C00-96 (excepto C44)</a:t>
                      </a:r>
                    </a:p>
                  </a:txBody>
                  <a:tcPr marL="44452" marR="44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6" name="Line 13">
            <a:extLst>
              <a:ext uri="{FF2B5EF4-FFF2-40B4-BE49-F238E27FC236}">
                <a16:creationId xmlns:a16="http://schemas.microsoft.com/office/drawing/2014/main" id="{044BC7A9-C714-47A3-9AFB-5317F2DAFAB1}"/>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663712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4 CuadroTexto"/>
          <p:cNvSpPr txBox="1">
            <a:spLocks noChangeArrowheads="1"/>
          </p:cNvSpPr>
          <p:nvPr/>
        </p:nvSpPr>
        <p:spPr bwMode="auto">
          <a:xfrm>
            <a:off x="611188" y="1052513"/>
            <a:ext cx="8353425" cy="5324535"/>
          </a:xfrm>
          <a:prstGeom prst="rect">
            <a:avLst/>
          </a:prstGeom>
          <a:noFill/>
          <a:ln w="9525">
            <a:noFill/>
            <a:miter lim="800000"/>
            <a:headEnd/>
            <a:tailEnd/>
          </a:ln>
        </p:spPr>
        <p:txBody>
          <a:bodyPr>
            <a:spAutoFit/>
          </a:bodyPr>
          <a:lstStyle/>
          <a:p>
            <a:pPr>
              <a:defRPr/>
            </a:pPr>
            <a:r>
              <a:rPr lang="es-ES" sz="2000" b="1" u="sng" dirty="0"/>
              <a:t>Análisis estadístico</a:t>
            </a:r>
            <a:endParaRPr lang="es-ES" sz="2000" dirty="0"/>
          </a:p>
          <a:p>
            <a:pPr>
              <a:defRPr/>
            </a:pPr>
            <a:r>
              <a:rPr lang="es-ES" sz="2000" i="1" dirty="0"/>
              <a:t> </a:t>
            </a:r>
          </a:p>
          <a:p>
            <a:pPr marL="342900" indent="-342900">
              <a:spcAft>
                <a:spcPts val="600"/>
              </a:spcAft>
              <a:buFont typeface="Arial" panose="020B0604020202020204" pitchFamily="34" charset="0"/>
              <a:buChar char="•"/>
              <a:defRPr/>
            </a:pPr>
            <a:r>
              <a:rPr lang="es-ES" sz="2000" dirty="0"/>
              <a:t>Análisis estándar</a:t>
            </a:r>
          </a:p>
          <a:p>
            <a:pPr marL="800100" lvl="1" indent="-342900">
              <a:spcAft>
                <a:spcPts val="600"/>
              </a:spcAft>
              <a:buFont typeface="Arial" panose="020B0604020202020204" pitchFamily="34" charset="0"/>
              <a:buChar char="•"/>
              <a:defRPr/>
            </a:pPr>
            <a:r>
              <a:rPr lang="es-ES" sz="2000" b="1" dirty="0"/>
              <a:t>Modelos IMR </a:t>
            </a:r>
            <a:r>
              <a:rPr lang="es-ES" sz="2000" dirty="0"/>
              <a:t>(Método REDECAN) – Ajuste 2001-2015</a:t>
            </a:r>
          </a:p>
          <a:p>
            <a:pPr marL="800100" lvl="1" indent="-342900" algn="just">
              <a:spcAft>
                <a:spcPts val="600"/>
              </a:spcAft>
              <a:buFont typeface="Arial" panose="020B0604020202020204" pitchFamily="34" charset="0"/>
              <a:buChar char="•"/>
              <a:defRPr/>
            </a:pPr>
            <a:r>
              <a:rPr lang="es-ES" sz="2000" dirty="0"/>
              <a:t>Proyección 2022</a:t>
            </a:r>
          </a:p>
          <a:p>
            <a:pPr marL="1257300" lvl="2" indent="-342900" algn="just">
              <a:spcAft>
                <a:spcPts val="600"/>
              </a:spcAft>
              <a:buFont typeface="Arial" panose="020B0604020202020204" pitchFamily="34" charset="0"/>
              <a:buChar char="•"/>
              <a:defRPr/>
            </a:pPr>
            <a:r>
              <a:rPr lang="es-ES" sz="2000" dirty="0"/>
              <a:t>Per la mayoría de tumores: Elección del mejor escenario entre 2 posibilidades (IMR constante, IMR lineal)</a:t>
            </a:r>
          </a:p>
          <a:p>
            <a:pPr marL="342900" indent="-342900">
              <a:spcAft>
                <a:spcPts val="600"/>
              </a:spcAft>
              <a:buFont typeface="Arial" panose="020B0604020202020204" pitchFamily="34" charset="0"/>
              <a:buChar char="•"/>
              <a:defRPr/>
            </a:pPr>
            <a:endParaRPr lang="es-ES" sz="1000" dirty="0"/>
          </a:p>
          <a:p>
            <a:pPr marL="342900" indent="-342900">
              <a:spcAft>
                <a:spcPts val="600"/>
              </a:spcAft>
              <a:buFont typeface="Arial" panose="020B0604020202020204" pitchFamily="34" charset="0"/>
              <a:buChar char="•"/>
              <a:defRPr/>
            </a:pPr>
            <a:r>
              <a:rPr lang="es-ES" sz="2000" dirty="0"/>
              <a:t>Excepciones al análisis estándar</a:t>
            </a:r>
          </a:p>
          <a:p>
            <a:pPr marL="800100" lvl="1" indent="-342900">
              <a:spcAft>
                <a:spcPts val="600"/>
              </a:spcAft>
              <a:buFont typeface="Arial" panose="020B0604020202020204" pitchFamily="34" charset="0"/>
              <a:buChar char="•"/>
              <a:defRPr/>
            </a:pPr>
            <a:r>
              <a:rPr lang="es-ES" altLang="ca-ES" sz="2000" dirty="0"/>
              <a:t>En combinaciones de tipo de cáncer y género con poca casuística de mortalidad y no idoneidad de modelos IMR.  </a:t>
            </a:r>
          </a:p>
          <a:p>
            <a:pPr marL="800100" lvl="1" indent="-342900">
              <a:spcAft>
                <a:spcPts val="600"/>
              </a:spcAft>
              <a:buFont typeface="Arial" panose="020B0604020202020204" pitchFamily="34" charset="0"/>
              <a:buChar char="•"/>
              <a:defRPr/>
            </a:pPr>
            <a:r>
              <a:rPr lang="es-ES" altLang="ca-ES" sz="2000" dirty="0"/>
              <a:t>Modelo “</a:t>
            </a:r>
            <a:r>
              <a:rPr lang="es-ES" altLang="ca-ES" sz="2000" b="1" dirty="0"/>
              <a:t>Data Local + APC</a:t>
            </a:r>
            <a:r>
              <a:rPr lang="es-ES" altLang="ca-ES" sz="2000" dirty="0"/>
              <a:t>”</a:t>
            </a:r>
          </a:p>
          <a:p>
            <a:pPr marL="800100" lvl="1" indent="-342900">
              <a:spcAft>
                <a:spcPts val="600"/>
              </a:spcAft>
              <a:buFont typeface="Arial" panose="020B0604020202020204" pitchFamily="34" charset="0"/>
              <a:buChar char="•"/>
              <a:defRPr/>
            </a:pPr>
            <a:r>
              <a:rPr lang="es-ES" altLang="ca-ES" sz="2000" dirty="0"/>
              <a:t>Tipos tumorales:</a:t>
            </a:r>
          </a:p>
          <a:p>
            <a:pPr marL="1085850" lvl="1" indent="-342900" algn="just">
              <a:spcAft>
                <a:spcPts val="600"/>
              </a:spcAft>
              <a:buFont typeface="Arial" panose="020B0604020202020204" pitchFamily="34" charset="0"/>
              <a:buChar char="•"/>
            </a:pPr>
            <a:r>
              <a:rPr lang="es-ES" altLang="ca-ES" sz="2000" dirty="0"/>
              <a:t>En hombres: próstata, testículos, tiroides y linfoma de Hodgkin. </a:t>
            </a:r>
          </a:p>
          <a:p>
            <a:pPr marL="1085850" lvl="1" indent="-342900" algn="just">
              <a:spcAft>
                <a:spcPts val="600"/>
              </a:spcAft>
              <a:buFont typeface="Arial" panose="020B0604020202020204" pitchFamily="34" charset="0"/>
              <a:buChar char="•"/>
            </a:pPr>
            <a:r>
              <a:rPr lang="es-ES" altLang="ca-ES" sz="2000" dirty="0"/>
              <a:t>En mujeres: laringe, mama, tiroides y linfoma de Hodgkin.</a:t>
            </a:r>
            <a:endParaRPr lang="es-ES" sz="2000" dirty="0"/>
          </a:p>
        </p:txBody>
      </p:sp>
      <p:sp>
        <p:nvSpPr>
          <p:cNvPr id="4"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Line 13">
            <a:extLst>
              <a:ext uri="{FF2B5EF4-FFF2-40B4-BE49-F238E27FC236}">
                <a16:creationId xmlns:a16="http://schemas.microsoft.com/office/drawing/2014/main" id="{6D4B26FC-4F6D-5340-826A-E2DD97F87B91}"/>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882595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4 CuadroTexto"/>
          <p:cNvSpPr txBox="1">
            <a:spLocks noChangeArrowheads="1"/>
          </p:cNvSpPr>
          <p:nvPr/>
        </p:nvSpPr>
        <p:spPr bwMode="auto">
          <a:xfrm>
            <a:off x="611188" y="1052513"/>
            <a:ext cx="8353425" cy="4094162"/>
          </a:xfrm>
          <a:prstGeom prst="rect">
            <a:avLst/>
          </a:prstGeom>
          <a:noFill/>
          <a:ln w="9525">
            <a:noFill/>
            <a:miter lim="800000"/>
            <a:headEnd/>
            <a:tailEnd/>
          </a:ln>
        </p:spPr>
        <p:txBody>
          <a:bodyPr>
            <a:spAutoFit/>
          </a:bodyPr>
          <a:lstStyle/>
          <a:p>
            <a:pPr algn="just">
              <a:defRPr/>
            </a:pPr>
            <a:r>
              <a:rPr lang="ca-ES" sz="2000" b="1" u="sng" dirty="0"/>
              <a:t>Modelo IMR (</a:t>
            </a:r>
            <a:r>
              <a:rPr lang="ca-ES" sz="2000" b="1" u="sng" dirty="0" err="1"/>
              <a:t>Método</a:t>
            </a:r>
            <a:r>
              <a:rPr lang="ca-ES" sz="2000" b="1" u="sng" dirty="0"/>
              <a:t> REDECAN)</a:t>
            </a:r>
            <a:endParaRPr lang="ca-ES" sz="2000" dirty="0"/>
          </a:p>
          <a:p>
            <a:pPr algn="just">
              <a:defRPr/>
            </a:pPr>
            <a:r>
              <a:rPr lang="ca-ES" sz="2000" i="1" dirty="0"/>
              <a:t> </a:t>
            </a:r>
            <a:endParaRPr lang="ca-ES" sz="2000" dirty="0"/>
          </a:p>
          <a:p>
            <a:pPr algn="just">
              <a:defRPr/>
            </a:pPr>
            <a:r>
              <a:rPr lang="es-ES" sz="2000" b="1" u="sng" dirty="0"/>
              <a:t>Hipótesis: </a:t>
            </a:r>
          </a:p>
          <a:p>
            <a:pPr algn="just">
              <a:defRPr/>
            </a:pPr>
            <a:r>
              <a:rPr lang="en-GB" sz="2000" b="1" i="1" u="sng" dirty="0"/>
              <a:t> </a:t>
            </a:r>
          </a:p>
          <a:p>
            <a:pPr algn="just">
              <a:defRPr/>
            </a:pPr>
            <a:r>
              <a:rPr lang="es-ES" sz="2000" dirty="0"/>
              <a:t>La hipótesis de partida es, que, para cada tipo tumoral y sexo, </a:t>
            </a:r>
            <a:r>
              <a:rPr lang="es-ES" sz="2000" b="1" dirty="0"/>
              <a:t>la razón entre la incidencia y la mortalidad (IMR) es similar en todas las provincias. </a:t>
            </a:r>
          </a:p>
          <a:p>
            <a:pPr algn="just">
              <a:defRPr/>
            </a:pPr>
            <a:endParaRPr lang="es-ES" sz="2000" b="1" dirty="0"/>
          </a:p>
          <a:p>
            <a:pPr algn="just">
              <a:defRPr/>
            </a:pPr>
            <a:endParaRPr lang="en-GB" sz="2000" dirty="0"/>
          </a:p>
          <a:p>
            <a:pPr algn="just">
              <a:defRPr/>
            </a:pPr>
            <a:r>
              <a:rPr lang="es-ES" sz="2000" b="1" u="sng" dirty="0"/>
              <a:t>Proyecciones nacionales de la incidencia de cáncer para el año 2022.</a:t>
            </a:r>
          </a:p>
          <a:p>
            <a:pPr algn="just">
              <a:defRPr/>
            </a:pPr>
            <a:r>
              <a:rPr lang="es-ES" sz="2000" b="1" i="1" dirty="0"/>
              <a:t> </a:t>
            </a:r>
            <a:endParaRPr lang="es-ES" sz="2000" dirty="0"/>
          </a:p>
          <a:p>
            <a:pPr algn="just">
              <a:defRPr/>
            </a:pPr>
            <a:r>
              <a:rPr lang="es-ES" sz="2000" dirty="0"/>
              <a:t>Se estimó el número de casos incidentes del año 2022, aplicando a la mortalidad nacional estimada para dicho año las razones estimadas de incidencia/mortalidad (IMR) en función de diferentes escenarios.</a:t>
            </a:r>
            <a:endParaRPr lang="en-GB" sz="2000" dirty="0"/>
          </a:p>
        </p:txBody>
      </p:sp>
      <p:pic>
        <p:nvPicPr>
          <p:cNvPr id="4" name="Imagen 3">
            <a:extLst>
              <a:ext uri="{FF2B5EF4-FFF2-40B4-BE49-F238E27FC236}">
                <a16:creationId xmlns:a16="http://schemas.microsoft.com/office/drawing/2014/main" id="{4B4D1E1C-4E51-4017-8F23-06CD32E5A588}"/>
              </a:ext>
            </a:extLst>
          </p:cNvPr>
          <p:cNvPicPr>
            <a:picLocks noChangeAspect="1"/>
          </p:cNvPicPr>
          <p:nvPr/>
        </p:nvPicPr>
        <p:blipFill rotWithShape="1">
          <a:blip r:embed="rId3" cstate="print"/>
          <a:srcRect l="43876" t="65616" r="30752" b="20189"/>
          <a:stretch/>
        </p:blipFill>
        <p:spPr>
          <a:xfrm>
            <a:off x="3131840" y="5445223"/>
            <a:ext cx="2088232" cy="720081"/>
          </a:xfrm>
          <a:prstGeom prst="rect">
            <a:avLst/>
          </a:prstGeom>
          <a:ln>
            <a:solidFill>
              <a:schemeClr val="tx1"/>
            </a:solidFill>
          </a:ln>
        </p:spPr>
      </p:pic>
      <p:sp>
        <p:nvSpPr>
          <p:cNvPr id="6"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Line 13">
            <a:extLst>
              <a:ext uri="{FF2B5EF4-FFF2-40B4-BE49-F238E27FC236}">
                <a16:creationId xmlns:a16="http://schemas.microsoft.com/office/drawing/2014/main" id="{68FA0796-01FF-1CDD-B692-C66C7E8EF7E8}"/>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77825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4 CuadroTexto"/>
          <p:cNvSpPr txBox="1">
            <a:spLocks noChangeArrowheads="1"/>
          </p:cNvSpPr>
          <p:nvPr/>
        </p:nvSpPr>
        <p:spPr bwMode="auto">
          <a:xfrm>
            <a:off x="468313" y="1290638"/>
            <a:ext cx="8229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ca-ES" sz="2000" b="1" u="sng" dirty="0"/>
              <a:t>Estimación de la mortalidad nacional por cáncer para el año 2022</a:t>
            </a:r>
          </a:p>
          <a:p>
            <a:pPr eaLnBrk="1" hangingPunct="1">
              <a:spcBef>
                <a:spcPct val="0"/>
              </a:spcBef>
              <a:buFontTx/>
              <a:buNone/>
            </a:pPr>
            <a:r>
              <a:rPr lang="en-GB" altLang="ca-ES" sz="2000" dirty="0"/>
              <a:t> </a:t>
            </a:r>
          </a:p>
          <a:p>
            <a:pPr algn="just" eaLnBrk="1" hangingPunct="1">
              <a:spcBef>
                <a:spcPct val="0"/>
              </a:spcBef>
              <a:buFontTx/>
              <a:buNone/>
            </a:pPr>
            <a:r>
              <a:rPr lang="es-ES" altLang="ca-ES" sz="2000" dirty="0"/>
              <a:t>Se estimó las tasas de mortalidad para el periodo 2020-2024 de toda España, para cada combinación tipo tumoral y sexo aplicando a los periodos de mortalidad 2000-2004, 2005-2009, 2010-2014 y 2015-2019 el modelo NORDPRED .</a:t>
            </a:r>
          </a:p>
          <a:p>
            <a:pPr eaLnBrk="1" hangingPunct="1">
              <a:spcBef>
                <a:spcPct val="0"/>
              </a:spcBef>
              <a:buFontTx/>
              <a:buNone/>
            </a:pPr>
            <a:endParaRPr lang="en-GB" altLang="ca-ES" sz="2000" dirty="0"/>
          </a:p>
          <a:p>
            <a:pPr algn="just" eaLnBrk="1" hangingPunct="1">
              <a:spcBef>
                <a:spcPct val="0"/>
              </a:spcBef>
              <a:buFontTx/>
              <a:buNone/>
            </a:pPr>
            <a:r>
              <a:rPr lang="es-ES" altLang="ca-ES" sz="2000" dirty="0"/>
              <a:t>Se asumió que las tasas de mortalidad del año 2022 son las mismas que las del periodo 2020-2024.</a:t>
            </a:r>
          </a:p>
          <a:p>
            <a:pPr algn="just" eaLnBrk="1" hangingPunct="1">
              <a:spcBef>
                <a:spcPct val="0"/>
              </a:spcBef>
              <a:buFontTx/>
              <a:buNone/>
            </a:pPr>
            <a:endParaRPr lang="en-GB" altLang="ca-ES" sz="2000" dirty="0"/>
          </a:p>
          <a:p>
            <a:pPr algn="just" eaLnBrk="1" hangingPunct="1">
              <a:spcBef>
                <a:spcPct val="0"/>
              </a:spcBef>
              <a:buFontTx/>
              <a:buNone/>
            </a:pPr>
            <a:r>
              <a:rPr lang="es-ES" altLang="ca-ES" sz="2000" dirty="0"/>
              <a:t>El número de defunciones para el año 2022 se estimó aplicando las tasas de mortalidad del año 2022 a la población de ese mismo año.</a:t>
            </a:r>
          </a:p>
          <a:p>
            <a:pPr eaLnBrk="1" hangingPunct="1">
              <a:spcBef>
                <a:spcPct val="0"/>
              </a:spcBef>
              <a:buFontTx/>
              <a:buNone/>
            </a:pPr>
            <a:endParaRPr lang="en-GB" altLang="ca-ES" sz="2400" dirty="0"/>
          </a:p>
          <a:p>
            <a:pPr eaLnBrk="1" hangingPunct="1">
              <a:spcBef>
                <a:spcPct val="0"/>
              </a:spcBef>
              <a:buFontTx/>
              <a:buNone/>
            </a:pPr>
            <a:endParaRPr lang="en-GB" altLang="ca-ES" sz="2400" dirty="0"/>
          </a:p>
        </p:txBody>
      </p:sp>
      <p:sp>
        <p:nvSpPr>
          <p:cNvPr id="5"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Line 13">
            <a:extLst>
              <a:ext uri="{FF2B5EF4-FFF2-40B4-BE49-F238E27FC236}">
                <a16:creationId xmlns:a16="http://schemas.microsoft.com/office/drawing/2014/main" id="{6168735F-1D93-9073-3AF8-112EF6EAD022}"/>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854502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4 CuadroTexto"/>
          <p:cNvSpPr txBox="1">
            <a:spLocks noChangeArrowheads="1"/>
          </p:cNvSpPr>
          <p:nvPr/>
        </p:nvSpPr>
        <p:spPr bwMode="auto">
          <a:xfrm>
            <a:off x="179388" y="765175"/>
            <a:ext cx="8964611" cy="601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2000" b="1" u="sng" dirty="0"/>
          </a:p>
          <a:p>
            <a:pPr eaLnBrk="1" hangingPunct="1">
              <a:spcBef>
                <a:spcPct val="0"/>
              </a:spcBef>
              <a:buFontTx/>
              <a:buNone/>
            </a:pPr>
            <a:r>
              <a:rPr lang="es-ES" altLang="ca-ES" sz="2000" b="1" u="sng" dirty="0"/>
              <a:t>Estimación de les razones de incidencia/mortalidad (IMR)</a:t>
            </a:r>
          </a:p>
          <a:p>
            <a:pPr eaLnBrk="1" hangingPunct="1">
              <a:spcBef>
                <a:spcPct val="0"/>
              </a:spcBef>
              <a:buFontTx/>
              <a:buNone/>
            </a:pPr>
            <a:endParaRPr lang="es-ES" altLang="ca-ES" sz="2000" u="sng" dirty="0"/>
          </a:p>
          <a:p>
            <a:pPr eaLnBrk="1" hangingPunct="1">
              <a:spcBef>
                <a:spcPct val="0"/>
              </a:spcBef>
              <a:spcAft>
                <a:spcPts val="600"/>
              </a:spcAft>
              <a:buFontTx/>
              <a:buNone/>
            </a:pPr>
            <a:r>
              <a:rPr lang="es-ES" altLang="ca-ES" sz="2000" dirty="0"/>
              <a:t>La estimación de las razones de incidencia/mortalidad (IMR) se calcularon a partir de los datos de incidencia y mortalidad en aquellas provincias y períodos donde estaban disponibles los datos de incidencia y mortalidad provinciales para este período.</a:t>
            </a:r>
          </a:p>
          <a:p>
            <a:pPr eaLnBrk="1" hangingPunct="1">
              <a:spcBef>
                <a:spcPct val="0"/>
              </a:spcBef>
              <a:buFontTx/>
              <a:buNone/>
            </a:pPr>
            <a:r>
              <a:rPr lang="es-ES" altLang="ca-ES" sz="2000" dirty="0"/>
              <a:t>Para cada combinación de tipo tumoral y sexo se estimaron </a:t>
            </a:r>
            <a:r>
              <a:rPr lang="es-ES" altLang="ca-ES" sz="2000" b="1" dirty="0"/>
              <a:t>las razones de  incidencia/mortalidad (IMR), mediante un modelo lineal generalizado mixto</a:t>
            </a:r>
          </a:p>
          <a:p>
            <a:pPr eaLnBrk="1" hangingPunct="1">
              <a:spcBef>
                <a:spcPct val="0"/>
              </a:spcBef>
              <a:buFontTx/>
              <a:buNone/>
            </a:pPr>
            <a:endParaRPr lang="es-ES" altLang="ca-ES" sz="2000" b="1" dirty="0"/>
          </a:p>
          <a:p>
            <a:pPr eaLnBrk="1" hangingPunct="1">
              <a:spcBef>
                <a:spcPct val="0"/>
              </a:spcBef>
              <a:buFontTx/>
              <a:buNone/>
            </a:pPr>
            <a:r>
              <a:rPr lang="es-ES" altLang="ca-ES" sz="2000" b="1" dirty="0"/>
              <a:t>GLMM:  Término dependiente</a:t>
            </a:r>
            <a:r>
              <a:rPr lang="es-ES" altLang="ca-ES" sz="2000" dirty="0"/>
              <a:t>:  	 	</a:t>
            </a:r>
            <a:r>
              <a:rPr lang="es-ES" altLang="ca-ES" sz="2000" b="1" dirty="0">
                <a:solidFill>
                  <a:srgbClr val="FF0000"/>
                </a:solidFill>
              </a:rPr>
              <a:t>Casos incidentes</a:t>
            </a:r>
            <a:r>
              <a:rPr lang="es-ES" altLang="ca-ES" sz="2000" dirty="0"/>
              <a:t> ≈ </a:t>
            </a:r>
            <a:r>
              <a:rPr lang="es-ES" altLang="ca-ES" sz="2000" dirty="0" err="1"/>
              <a:t>Poisson</a:t>
            </a:r>
            <a:endParaRPr lang="es-ES" altLang="ca-ES" sz="2000" dirty="0"/>
          </a:p>
          <a:p>
            <a:pPr eaLnBrk="1" hangingPunct="1">
              <a:spcBef>
                <a:spcPct val="0"/>
              </a:spcBef>
              <a:buFontTx/>
              <a:buNone/>
            </a:pPr>
            <a:r>
              <a:rPr lang="es-ES" altLang="ca-ES" sz="2000" dirty="0"/>
              <a:t>	   </a:t>
            </a:r>
            <a:r>
              <a:rPr lang="es-ES" altLang="ca-ES" sz="2000" b="1" dirty="0"/>
              <a:t>Término de desplazamiento</a:t>
            </a:r>
            <a:r>
              <a:rPr lang="es-ES" altLang="ca-ES" sz="2000" dirty="0"/>
              <a:t>:	</a:t>
            </a:r>
            <a:r>
              <a:rPr lang="es-ES" altLang="ca-ES" sz="2000" b="1" dirty="0">
                <a:solidFill>
                  <a:srgbClr val="FF0000"/>
                </a:solidFill>
              </a:rPr>
              <a:t>Número de defunciones</a:t>
            </a:r>
          </a:p>
          <a:p>
            <a:pPr eaLnBrk="1" hangingPunct="1">
              <a:spcBef>
                <a:spcPct val="0"/>
              </a:spcBef>
              <a:buFontTx/>
              <a:buNone/>
            </a:pPr>
            <a:r>
              <a:rPr lang="es-ES" altLang="ca-ES" sz="2000" dirty="0"/>
              <a:t>	   </a:t>
            </a:r>
            <a:r>
              <a:rPr lang="es-ES" altLang="ca-ES" sz="2000" b="1" dirty="0"/>
              <a:t>Términos independientes</a:t>
            </a:r>
            <a:r>
              <a:rPr lang="es-ES" altLang="ca-ES" sz="2000" dirty="0"/>
              <a:t>:	</a:t>
            </a:r>
          </a:p>
          <a:p>
            <a:pPr lvl="2" eaLnBrk="1" hangingPunct="1">
              <a:spcBef>
                <a:spcPct val="0"/>
              </a:spcBef>
              <a:buFontTx/>
              <a:buChar char="•"/>
            </a:pPr>
            <a:r>
              <a:rPr lang="es-ES" altLang="ca-ES" sz="2000" b="1" dirty="0">
                <a:solidFill>
                  <a:srgbClr val="FF0000"/>
                </a:solidFill>
              </a:rPr>
              <a:t>Año de diagnóstico</a:t>
            </a:r>
            <a:r>
              <a:rPr lang="es-ES" altLang="ca-ES" sz="2000" dirty="0"/>
              <a:t>: Analizado mediante una función polinómica de segundo grado. </a:t>
            </a:r>
          </a:p>
          <a:p>
            <a:pPr lvl="2" eaLnBrk="1" hangingPunct="1">
              <a:spcBef>
                <a:spcPct val="0"/>
              </a:spcBef>
              <a:buFontTx/>
              <a:buChar char="•"/>
            </a:pPr>
            <a:r>
              <a:rPr lang="es-ES" altLang="ca-ES" sz="2000" b="1" dirty="0">
                <a:solidFill>
                  <a:srgbClr val="FF0000"/>
                </a:solidFill>
              </a:rPr>
              <a:t>Edad</a:t>
            </a:r>
            <a:r>
              <a:rPr lang="es-ES" altLang="ca-ES" sz="2000" b="1" dirty="0"/>
              <a:t>:</a:t>
            </a:r>
            <a:r>
              <a:rPr lang="es-ES" altLang="ca-ES" sz="2000" dirty="0"/>
              <a:t> Suavizado mediante un </a:t>
            </a:r>
            <a:r>
              <a:rPr lang="es-ES" altLang="ca-ES" sz="2000" dirty="0" err="1"/>
              <a:t>spline</a:t>
            </a:r>
            <a:r>
              <a:rPr lang="es-ES" altLang="ca-ES" sz="2000" dirty="0"/>
              <a:t> lineal con 4 nodos (Percentil 10 (P</a:t>
            </a:r>
            <a:r>
              <a:rPr lang="es-ES" altLang="ca-ES" sz="2000" baseline="-25000" dirty="0"/>
              <a:t>10</a:t>
            </a:r>
            <a:r>
              <a:rPr lang="es-ES" altLang="ca-ES" sz="2000" dirty="0"/>
              <a:t>), </a:t>
            </a:r>
            <a:r>
              <a:rPr lang="es-ES" altLang="ca-ES" sz="2000" dirty="0" err="1"/>
              <a:t>tercil</a:t>
            </a:r>
            <a:r>
              <a:rPr lang="es-ES" altLang="ca-ES" sz="2000" dirty="0"/>
              <a:t> 1 (T</a:t>
            </a:r>
            <a:r>
              <a:rPr lang="es-ES" altLang="ca-ES" sz="2000" baseline="-25000" dirty="0"/>
              <a:t>1</a:t>
            </a:r>
            <a:r>
              <a:rPr lang="es-ES" altLang="ca-ES" sz="2000" dirty="0"/>
              <a:t>), </a:t>
            </a:r>
            <a:r>
              <a:rPr lang="es-ES" altLang="ca-ES" sz="2000" dirty="0" err="1"/>
              <a:t>tercil</a:t>
            </a:r>
            <a:r>
              <a:rPr lang="es-ES" altLang="ca-ES" sz="2000" dirty="0"/>
              <a:t> 2 (T</a:t>
            </a:r>
            <a:r>
              <a:rPr lang="es-ES" altLang="ca-ES" sz="2000" baseline="-25000" dirty="0"/>
              <a:t>2</a:t>
            </a:r>
            <a:r>
              <a:rPr lang="es-ES" altLang="ca-ES" sz="2000" dirty="0"/>
              <a:t>) y percentil 90 (P</a:t>
            </a:r>
            <a:r>
              <a:rPr lang="es-ES" altLang="ca-ES" sz="2000" baseline="-25000" dirty="0"/>
              <a:t>90</a:t>
            </a:r>
            <a:r>
              <a:rPr lang="es-ES" altLang="ca-ES" sz="2000" dirty="0"/>
              <a:t>) del pool de mortalidad).</a:t>
            </a:r>
          </a:p>
          <a:p>
            <a:pPr lvl="2" algn="just" eaLnBrk="1" hangingPunct="1">
              <a:spcBef>
                <a:spcPct val="0"/>
              </a:spcBef>
              <a:buFontTx/>
              <a:buChar char="•"/>
            </a:pPr>
            <a:r>
              <a:rPr lang="es-ES" altLang="ca-ES" sz="2000" b="1" dirty="0">
                <a:solidFill>
                  <a:srgbClr val="FF0000"/>
                </a:solidFill>
              </a:rPr>
              <a:t>Provincia de residencia</a:t>
            </a:r>
            <a:r>
              <a:rPr lang="es-ES" altLang="ca-ES" sz="2000" dirty="0"/>
              <a:t>: Considerado como un efecto aleatorio para poder tener en cuenta la posible heterogeneidad de la IMR entre provincias.</a:t>
            </a:r>
          </a:p>
        </p:txBody>
      </p:sp>
      <p:sp>
        <p:nvSpPr>
          <p:cNvPr id="5"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Line 13">
            <a:extLst>
              <a:ext uri="{FF2B5EF4-FFF2-40B4-BE49-F238E27FC236}">
                <a16:creationId xmlns:a16="http://schemas.microsoft.com/office/drawing/2014/main" id="{699F3EF2-514B-DE4F-F4D1-3E6F9C4A48A2}"/>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237475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4 CuadroTexto"/>
          <p:cNvSpPr txBox="1">
            <a:spLocks noChangeArrowheads="1"/>
          </p:cNvSpPr>
          <p:nvPr/>
        </p:nvSpPr>
        <p:spPr bwMode="auto">
          <a:xfrm>
            <a:off x="179388" y="939986"/>
            <a:ext cx="8964611"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2000" b="1" u="sng" dirty="0"/>
          </a:p>
          <a:p>
            <a:pPr eaLnBrk="1" hangingPunct="1">
              <a:spcBef>
                <a:spcPct val="0"/>
              </a:spcBef>
              <a:buFontTx/>
              <a:buNone/>
            </a:pPr>
            <a:r>
              <a:rPr lang="es-ES" altLang="ca-ES" sz="2000" b="1" u="sng" dirty="0"/>
              <a:t>Estimación de les razones de incidencia/mortalidad (IMR)</a:t>
            </a:r>
          </a:p>
          <a:p>
            <a:pPr eaLnBrk="1" hangingPunct="1">
              <a:spcBef>
                <a:spcPct val="0"/>
              </a:spcBef>
              <a:buFontTx/>
              <a:buNone/>
            </a:pPr>
            <a:endParaRPr lang="es-ES" altLang="ca-ES" sz="2000" u="sng" dirty="0"/>
          </a:p>
          <a:p>
            <a:pPr eaLnBrk="1" hangingPunct="1">
              <a:spcBef>
                <a:spcPct val="0"/>
              </a:spcBef>
              <a:spcAft>
                <a:spcPts val="600"/>
              </a:spcAft>
              <a:buFontTx/>
              <a:buNone/>
            </a:pPr>
            <a:r>
              <a:rPr lang="es-ES" altLang="ca-ES" sz="2000" dirty="0"/>
              <a:t>Para cada combinación tipo tumoral y sexo.</a:t>
            </a:r>
          </a:p>
          <a:p>
            <a:pPr eaLnBrk="1" hangingPunct="1">
              <a:spcBef>
                <a:spcPct val="0"/>
              </a:spcBef>
              <a:spcAft>
                <a:spcPts val="600"/>
              </a:spcAft>
              <a:buFontTx/>
              <a:buNone/>
            </a:pPr>
            <a:r>
              <a:rPr lang="es-ES" altLang="ca-ES" sz="2000" dirty="0"/>
              <a:t>El fichero tendrá las siguientes variables:</a:t>
            </a:r>
          </a:p>
        </p:txBody>
      </p:sp>
      <p:sp>
        <p:nvSpPr>
          <p:cNvPr id="5"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Line 13">
            <a:extLst>
              <a:ext uri="{FF2B5EF4-FFF2-40B4-BE49-F238E27FC236}">
                <a16:creationId xmlns:a16="http://schemas.microsoft.com/office/drawing/2014/main" id="{699F3EF2-514B-DE4F-F4D1-3E6F9C4A48A2}"/>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graphicFrame>
        <p:nvGraphicFramePr>
          <p:cNvPr id="3" name="Tabla 3">
            <a:extLst>
              <a:ext uri="{FF2B5EF4-FFF2-40B4-BE49-F238E27FC236}">
                <a16:creationId xmlns:a16="http://schemas.microsoft.com/office/drawing/2014/main" id="{ED651453-C2CE-60E7-0FAD-6E5CF31EE84B}"/>
              </a:ext>
            </a:extLst>
          </p:cNvPr>
          <p:cNvGraphicFramePr>
            <a:graphicFrameLocks noGrp="1"/>
          </p:cNvGraphicFramePr>
          <p:nvPr>
            <p:extLst>
              <p:ext uri="{D42A27DB-BD31-4B8C-83A1-F6EECF244321}">
                <p14:modId xmlns:p14="http://schemas.microsoft.com/office/powerpoint/2010/main" val="3653127506"/>
              </p:ext>
            </p:extLst>
          </p:nvPr>
        </p:nvGraphicFramePr>
        <p:xfrm>
          <a:off x="1032553" y="2822322"/>
          <a:ext cx="7999548" cy="1010920"/>
        </p:xfrm>
        <a:graphic>
          <a:graphicData uri="http://schemas.openxmlformats.org/drawingml/2006/table">
            <a:tbl>
              <a:tblPr firstRow="1" bandRow="1">
                <a:tableStyleId>{5C22544A-7EE6-4342-B048-85BDC9FD1C3A}</a:tableStyleId>
              </a:tblPr>
              <a:tblGrid>
                <a:gridCol w="784352">
                  <a:extLst>
                    <a:ext uri="{9D8B030D-6E8A-4147-A177-3AD203B41FA5}">
                      <a16:colId xmlns:a16="http://schemas.microsoft.com/office/drawing/2014/main" val="622731765"/>
                    </a:ext>
                  </a:extLst>
                </a:gridCol>
                <a:gridCol w="2073275">
                  <a:extLst>
                    <a:ext uri="{9D8B030D-6E8A-4147-A177-3AD203B41FA5}">
                      <a16:colId xmlns:a16="http://schemas.microsoft.com/office/drawing/2014/main" val="2834588169"/>
                    </a:ext>
                  </a:extLst>
                </a:gridCol>
                <a:gridCol w="1520571">
                  <a:extLst>
                    <a:ext uri="{9D8B030D-6E8A-4147-A177-3AD203B41FA5}">
                      <a16:colId xmlns:a16="http://schemas.microsoft.com/office/drawing/2014/main" val="804595228"/>
                    </a:ext>
                  </a:extLst>
                </a:gridCol>
                <a:gridCol w="2044383">
                  <a:extLst>
                    <a:ext uri="{9D8B030D-6E8A-4147-A177-3AD203B41FA5}">
                      <a16:colId xmlns:a16="http://schemas.microsoft.com/office/drawing/2014/main" val="609711420"/>
                    </a:ext>
                  </a:extLst>
                </a:gridCol>
                <a:gridCol w="1576967">
                  <a:extLst>
                    <a:ext uri="{9D8B030D-6E8A-4147-A177-3AD203B41FA5}">
                      <a16:colId xmlns:a16="http://schemas.microsoft.com/office/drawing/2014/main" val="1961577668"/>
                    </a:ext>
                  </a:extLst>
                </a:gridCol>
              </a:tblGrid>
              <a:tr h="370840">
                <a:tc>
                  <a:txBody>
                    <a:bodyPr/>
                    <a:lstStyle/>
                    <a:p>
                      <a:r>
                        <a:rPr lang="es-ES" dirty="0"/>
                        <a:t>ZONA</a:t>
                      </a:r>
                    </a:p>
                  </a:txBody>
                  <a:tcPr/>
                </a:tc>
                <a:tc>
                  <a:txBody>
                    <a:bodyPr/>
                    <a:lstStyle/>
                    <a:p>
                      <a:r>
                        <a:rPr lang="es-ES" dirty="0"/>
                        <a:t>AÑO DIAGNOSTICO</a:t>
                      </a:r>
                    </a:p>
                    <a:p>
                      <a:endParaRPr lang="es-ES" dirty="0"/>
                    </a:p>
                  </a:txBody>
                  <a:tcPr/>
                </a:tc>
                <a:tc>
                  <a:txBody>
                    <a:bodyPr/>
                    <a:lstStyle/>
                    <a:p>
                      <a:r>
                        <a:rPr lang="es-ES" dirty="0"/>
                        <a:t>GRUPO EDAD</a:t>
                      </a:r>
                    </a:p>
                  </a:txBody>
                  <a:tcPr/>
                </a:tc>
                <a:tc>
                  <a:txBody>
                    <a:bodyPr/>
                    <a:lstStyle/>
                    <a:p>
                      <a:r>
                        <a:rPr lang="es-ES" dirty="0"/>
                        <a:t>CASOS INCIDENTES</a:t>
                      </a:r>
                    </a:p>
                  </a:txBody>
                  <a:tcPr/>
                </a:tc>
                <a:tc>
                  <a:txBody>
                    <a:bodyPr/>
                    <a:lstStyle/>
                    <a:p>
                      <a:r>
                        <a:rPr lang="es-ES" dirty="0"/>
                        <a:t>DEFUNCIONES</a:t>
                      </a:r>
                    </a:p>
                  </a:txBody>
                  <a:tcPr/>
                </a:tc>
                <a:extLst>
                  <a:ext uri="{0D108BD9-81ED-4DB2-BD59-A6C34878D82A}">
                    <a16:rowId xmlns:a16="http://schemas.microsoft.com/office/drawing/2014/main" val="1679223897"/>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768084776"/>
                  </a:ext>
                </a:extLst>
              </a:tr>
            </a:tbl>
          </a:graphicData>
        </a:graphic>
      </p:graphicFrame>
      <mc:AlternateContent xmlns:mc="http://schemas.openxmlformats.org/markup-compatibility/2006" xmlns:a14="http://schemas.microsoft.com/office/drawing/2010/main">
        <mc:Choice Requires="a14">
          <p:sp>
            <p:nvSpPr>
              <p:cNvPr id="4" name="Object 9">
                <a:extLst>
                  <a:ext uri="{FF2B5EF4-FFF2-40B4-BE49-F238E27FC236}">
                    <a16:creationId xmlns:a16="http://schemas.microsoft.com/office/drawing/2014/main" id="{4BFCAB93-9B3A-7946-BBDF-9DF7780609BE}"/>
                  </a:ext>
                </a:extLst>
              </p:cNvPr>
              <p:cNvSpPr txBox="1"/>
              <p:nvPr/>
            </p:nvSpPr>
            <p:spPr bwMode="auto">
              <a:xfrm>
                <a:off x="1122082" y="4401669"/>
                <a:ext cx="7502806" cy="52639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es-ES" i="1" smtClean="0">
                          <a:solidFill>
                            <a:srgbClr val="000000"/>
                          </a:solidFill>
                          <a:latin typeface="Cambria Math" panose="02040503050406030204" pitchFamily="18" charset="0"/>
                        </a:rPr>
                        <m:t>𝐿𝑛</m:t>
                      </m:r>
                      <m:d>
                        <m:dPr>
                          <m:ctrlPr>
                            <a:rPr lang="es-ES" i="1">
                              <a:solidFill>
                                <a:srgbClr val="000000"/>
                              </a:solidFill>
                              <a:latin typeface="Cambria Math" panose="02040503050406030204" pitchFamily="18" charset="0"/>
                            </a:rPr>
                          </m:ctrlPr>
                        </m:dPr>
                        <m:e>
                          <m:r>
                            <a:rPr lang="es-ES" i="1">
                              <a:solidFill>
                                <a:srgbClr val="000000"/>
                              </a:solidFill>
                              <a:latin typeface="Cambria Math" panose="02040503050406030204" pitchFamily="18" charset="0"/>
                            </a:rPr>
                            <m:t>𝐶𝑎𝑠𝑜</m:t>
                          </m:r>
                          <m:sSub>
                            <m:sSubPr>
                              <m:ctrlPr>
                                <a:rPr lang="es-ES" i="1">
                                  <a:solidFill>
                                    <a:srgbClr val="000000"/>
                                  </a:solidFill>
                                  <a:latin typeface="Cambria Math" panose="02040503050406030204" pitchFamily="18" charset="0"/>
                                </a:rPr>
                              </m:ctrlPr>
                            </m:sSubPr>
                            <m:e>
                              <m:r>
                                <a:rPr lang="es-ES" i="1">
                                  <a:solidFill>
                                    <a:srgbClr val="000000"/>
                                  </a:solidFill>
                                  <a:latin typeface="Cambria Math" panose="02040503050406030204" pitchFamily="18" charset="0"/>
                                </a:rPr>
                                <m:t>𝑠</m:t>
                              </m:r>
                            </m:e>
                            <m:sub>
                              <m:r>
                                <a:rPr lang="es-ES" b="0" i="1" smtClean="0">
                                  <a:solidFill>
                                    <a:srgbClr val="000000"/>
                                  </a:solidFill>
                                  <a:latin typeface="Cambria Math" panose="02040503050406030204" pitchFamily="18" charset="0"/>
                                </a:rPr>
                                <m:t>𝐸𝐷𝐴𝐷</m:t>
                              </m:r>
                              <m:r>
                                <a:rPr lang="es-ES" i="1">
                                  <a:solidFill>
                                    <a:srgbClr val="000000"/>
                                  </a:solidFill>
                                  <a:latin typeface="Cambria Math" panose="02040503050406030204" pitchFamily="18" charset="0"/>
                                </a:rPr>
                                <m:t>,</m:t>
                              </m:r>
                              <m:r>
                                <a:rPr lang="es-ES" b="0" i="1" smtClean="0">
                                  <a:solidFill>
                                    <a:srgbClr val="000000"/>
                                  </a:solidFill>
                                  <a:latin typeface="Cambria Math" panose="02040503050406030204" pitchFamily="18" charset="0"/>
                                </a:rPr>
                                <m:t>𝐴</m:t>
                              </m:r>
                              <m:r>
                                <a:rPr lang="es-ES" b="0" i="1" smtClean="0">
                                  <a:solidFill>
                                    <a:srgbClr val="000000"/>
                                  </a:solidFill>
                                  <a:latin typeface="Cambria Math" panose="02040503050406030204" pitchFamily="18" charset="0"/>
                                </a:rPr>
                                <m:t>Ñ</m:t>
                              </m:r>
                              <m:r>
                                <a:rPr lang="es-ES" b="0" i="1" smtClean="0">
                                  <a:solidFill>
                                    <a:srgbClr val="000000"/>
                                  </a:solidFill>
                                  <a:latin typeface="Cambria Math" panose="02040503050406030204" pitchFamily="18" charset="0"/>
                                </a:rPr>
                                <m:t>𝑂</m:t>
                              </m:r>
                              <m:r>
                                <a:rPr lang="es-ES" i="1">
                                  <a:solidFill>
                                    <a:srgbClr val="000000"/>
                                  </a:solidFill>
                                  <a:latin typeface="Cambria Math" panose="02040503050406030204" pitchFamily="18" charset="0"/>
                                </a:rPr>
                                <m:t>,</m:t>
                              </m:r>
                              <m:r>
                                <a:rPr lang="es-ES" b="0" i="1" smtClean="0">
                                  <a:solidFill>
                                    <a:srgbClr val="000000"/>
                                  </a:solidFill>
                                  <a:latin typeface="Cambria Math" panose="02040503050406030204" pitchFamily="18" charset="0"/>
                                </a:rPr>
                                <m:t>𝑍𝑂𝑁𝐴</m:t>
                              </m:r>
                            </m:sub>
                          </m:sSub>
                        </m:e>
                      </m:d>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𝛼</m:t>
                      </m:r>
                      <m:r>
                        <a:rPr lang="es-ES" i="1">
                          <a:solidFill>
                            <a:srgbClr val="000000"/>
                          </a:solidFill>
                          <a:latin typeface="Cambria Math" panose="02040503050406030204" pitchFamily="18" charset="0"/>
                        </a:rPr>
                        <m:t>+</m:t>
                      </m:r>
                      <m:sSub>
                        <m:sSubPr>
                          <m:ctrlPr>
                            <a:rPr lang="es-ES" i="1">
                              <a:solidFill>
                                <a:srgbClr val="000000"/>
                              </a:solidFill>
                              <a:latin typeface="Cambria Math" panose="02040503050406030204" pitchFamily="18" charset="0"/>
                            </a:rPr>
                          </m:ctrlPr>
                        </m:sSubPr>
                        <m:e>
                          <m:r>
                            <a:rPr lang="es-ES" i="1">
                              <a:solidFill>
                                <a:srgbClr val="000000"/>
                              </a:solidFill>
                              <a:latin typeface="Cambria Math" panose="02040503050406030204" pitchFamily="18" charset="0"/>
                            </a:rPr>
                            <m:t>𝑈</m:t>
                          </m:r>
                        </m:e>
                        <m:sub>
                          <m:r>
                            <a:rPr lang="es-ES" i="1">
                              <a:solidFill>
                                <a:srgbClr val="000000"/>
                              </a:solidFill>
                              <a:latin typeface="Cambria Math" panose="02040503050406030204" pitchFamily="18" charset="0"/>
                            </a:rPr>
                            <m:t>𝑃</m:t>
                          </m:r>
                        </m:sub>
                      </m:sSub>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𝑓</m:t>
                      </m:r>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𝐸𝑑𝑎𝑑</m:t>
                      </m:r>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𝑓</m:t>
                      </m:r>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𝐴</m:t>
                      </m:r>
                      <m:r>
                        <a:rPr lang="es-ES" i="1">
                          <a:solidFill>
                            <a:srgbClr val="000000"/>
                          </a:solidFill>
                          <a:latin typeface="Cambria Math" panose="02040503050406030204" pitchFamily="18" charset="0"/>
                        </a:rPr>
                        <m:t>ñ</m:t>
                      </m:r>
                      <m:r>
                        <a:rPr lang="es-ES" i="1">
                          <a:solidFill>
                            <a:srgbClr val="000000"/>
                          </a:solidFill>
                          <a:latin typeface="Cambria Math" panose="02040503050406030204" pitchFamily="18" charset="0"/>
                        </a:rPr>
                        <m:t>𝑜</m:t>
                      </m:r>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𝐿𝑛</m:t>
                      </m:r>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𝐷𝑒𝑓𝑢𝑛𝑐𝑖𝑜𝑛𝑒</m:t>
                      </m:r>
                      <m:sSub>
                        <m:sSubPr>
                          <m:ctrlPr>
                            <a:rPr lang="es-ES" i="1">
                              <a:solidFill>
                                <a:srgbClr val="000000"/>
                              </a:solidFill>
                              <a:latin typeface="Cambria Math" panose="02040503050406030204" pitchFamily="18" charset="0"/>
                            </a:rPr>
                          </m:ctrlPr>
                        </m:sSubPr>
                        <m:e>
                          <m:r>
                            <a:rPr lang="es-ES" i="1">
                              <a:solidFill>
                                <a:srgbClr val="000000"/>
                              </a:solidFill>
                              <a:latin typeface="Cambria Math" panose="02040503050406030204" pitchFamily="18" charset="0"/>
                            </a:rPr>
                            <m:t>𝑠</m:t>
                          </m:r>
                        </m:e>
                        <m:sub>
                          <m:r>
                            <a:rPr lang="es-ES" i="1">
                              <a:solidFill>
                                <a:srgbClr val="000000"/>
                              </a:solidFill>
                              <a:latin typeface="Cambria Math" panose="02040503050406030204" pitchFamily="18" charset="0"/>
                            </a:rPr>
                            <m:t>𝐸𝐷𝐴𝐷</m:t>
                          </m:r>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𝐴</m:t>
                          </m:r>
                          <m:r>
                            <a:rPr lang="es-ES" i="1">
                              <a:solidFill>
                                <a:srgbClr val="000000"/>
                              </a:solidFill>
                              <a:latin typeface="Cambria Math" panose="02040503050406030204" pitchFamily="18" charset="0"/>
                            </a:rPr>
                            <m:t>Ñ</m:t>
                          </m:r>
                          <m:r>
                            <a:rPr lang="es-ES" i="1">
                              <a:solidFill>
                                <a:srgbClr val="000000"/>
                              </a:solidFill>
                              <a:latin typeface="Cambria Math" panose="02040503050406030204" pitchFamily="18" charset="0"/>
                            </a:rPr>
                            <m:t>𝑂</m:t>
                          </m:r>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𝑍𝑂𝑁𝐴</m:t>
                          </m:r>
                        </m:sub>
                      </m:sSub>
                      <m:r>
                        <a:rPr lang="es-ES" i="1">
                          <a:solidFill>
                            <a:srgbClr val="000000"/>
                          </a:solidFill>
                          <a:latin typeface="Cambria Math" panose="02040503050406030204" pitchFamily="18" charset="0"/>
                        </a:rPr>
                        <m:t>)</m:t>
                      </m:r>
                    </m:oMath>
                  </m:oMathPara>
                </a14:m>
                <a:endParaRPr lang="es-ES" dirty="0"/>
              </a:p>
            </p:txBody>
          </p:sp>
        </mc:Choice>
        <mc:Fallback xmlns="">
          <p:sp>
            <p:nvSpPr>
              <p:cNvPr id="4" name="Object 9">
                <a:extLst>
                  <a:ext uri="{FF2B5EF4-FFF2-40B4-BE49-F238E27FC236}">
                    <a16:creationId xmlns:a16="http://schemas.microsoft.com/office/drawing/2014/main" id="{4BFCAB93-9B3A-7946-BBDF-9DF7780609BE}"/>
                  </a:ext>
                </a:extLst>
              </p:cNvPr>
              <p:cNvSpPr txBox="1">
                <a:spLocks noRot="1" noChangeAspect="1" noMove="1" noResize="1" noEditPoints="1" noAdjustHandles="1" noChangeArrowheads="1" noChangeShapeType="1" noTextEdit="1"/>
              </p:cNvSpPr>
              <p:nvPr/>
            </p:nvSpPr>
            <p:spPr bwMode="auto">
              <a:xfrm>
                <a:off x="1122082" y="4401669"/>
                <a:ext cx="7502806" cy="526395"/>
              </a:xfrm>
              <a:prstGeom prst="rect">
                <a:avLst/>
              </a:prstGeom>
              <a:blipFill>
                <a:blip r:embed="rId3"/>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Object 7">
                <a:extLst>
                  <a:ext uri="{FF2B5EF4-FFF2-40B4-BE49-F238E27FC236}">
                    <a16:creationId xmlns:a16="http://schemas.microsoft.com/office/drawing/2014/main" id="{EC3ECC19-E63B-9592-6FF0-0245E4B9873A}"/>
                  </a:ext>
                </a:extLst>
              </p:cNvPr>
              <p:cNvSpPr txBox="1"/>
              <p:nvPr/>
            </p:nvSpPr>
            <p:spPr bwMode="auto">
              <a:xfrm>
                <a:off x="1135906" y="3875274"/>
                <a:ext cx="4767353" cy="52639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es-ES" i="1" smtClean="0">
                          <a:solidFill>
                            <a:srgbClr val="000000"/>
                          </a:solidFill>
                          <a:latin typeface="Cambria Math" panose="02040503050406030204" pitchFamily="18" charset="0"/>
                        </a:rPr>
                        <m:t>𝐿𝑛</m:t>
                      </m:r>
                      <m:d>
                        <m:dPr>
                          <m:ctrlPr>
                            <a:rPr lang="es-ES" i="1">
                              <a:solidFill>
                                <a:srgbClr val="000000"/>
                              </a:solidFill>
                              <a:latin typeface="Cambria Math" panose="02040503050406030204" pitchFamily="18" charset="0"/>
                            </a:rPr>
                          </m:ctrlPr>
                        </m:dPr>
                        <m:e>
                          <m:r>
                            <a:rPr lang="es-ES" i="1">
                              <a:solidFill>
                                <a:srgbClr val="000000"/>
                              </a:solidFill>
                              <a:latin typeface="Cambria Math" panose="02040503050406030204" pitchFamily="18" charset="0"/>
                            </a:rPr>
                            <m:t>𝑅𝐼</m:t>
                          </m:r>
                          <m:sSub>
                            <m:sSubPr>
                              <m:ctrlPr>
                                <a:rPr lang="es-ES" i="1">
                                  <a:solidFill>
                                    <a:srgbClr val="000000"/>
                                  </a:solidFill>
                                  <a:latin typeface="Cambria Math" panose="02040503050406030204" pitchFamily="18" charset="0"/>
                                </a:rPr>
                              </m:ctrlPr>
                            </m:sSubPr>
                            <m:e>
                              <m:r>
                                <a:rPr lang="es-ES" i="1">
                                  <a:solidFill>
                                    <a:srgbClr val="000000"/>
                                  </a:solidFill>
                                  <a:latin typeface="Cambria Math" panose="02040503050406030204" pitchFamily="18" charset="0"/>
                                </a:rPr>
                                <m:t>𝑀</m:t>
                              </m:r>
                            </m:e>
                            <m:sub>
                              <m:r>
                                <a:rPr lang="es-ES" b="0" i="1" smtClean="0">
                                  <a:solidFill>
                                    <a:srgbClr val="000000"/>
                                  </a:solidFill>
                                  <a:latin typeface="Cambria Math" panose="02040503050406030204" pitchFamily="18" charset="0"/>
                                </a:rPr>
                                <m:t>𝐸𝐷𝐴𝐷</m:t>
                              </m:r>
                              <m:r>
                                <a:rPr lang="es-ES" b="0" i="1" smtClean="0">
                                  <a:solidFill>
                                    <a:srgbClr val="000000"/>
                                  </a:solidFill>
                                  <a:latin typeface="Cambria Math" panose="02040503050406030204" pitchFamily="18" charset="0"/>
                                </a:rPr>
                                <m:t>, </m:t>
                              </m:r>
                              <m:r>
                                <a:rPr lang="es-ES" b="0" i="1" smtClean="0">
                                  <a:solidFill>
                                    <a:srgbClr val="000000"/>
                                  </a:solidFill>
                                  <a:latin typeface="Cambria Math" panose="02040503050406030204" pitchFamily="18" charset="0"/>
                                </a:rPr>
                                <m:t>𝐴</m:t>
                              </m:r>
                              <m:r>
                                <a:rPr lang="es-ES" b="0" i="1" smtClean="0">
                                  <a:solidFill>
                                    <a:srgbClr val="000000"/>
                                  </a:solidFill>
                                  <a:latin typeface="Cambria Math" panose="02040503050406030204" pitchFamily="18" charset="0"/>
                                </a:rPr>
                                <m:t>Ñ</m:t>
                              </m:r>
                              <m:r>
                                <a:rPr lang="es-ES" b="0" i="1" smtClean="0">
                                  <a:solidFill>
                                    <a:srgbClr val="000000"/>
                                  </a:solidFill>
                                  <a:latin typeface="Cambria Math" panose="02040503050406030204" pitchFamily="18" charset="0"/>
                                </a:rPr>
                                <m:t>𝑂</m:t>
                              </m:r>
                              <m:r>
                                <a:rPr lang="es-ES" b="0" i="1" smtClean="0">
                                  <a:solidFill>
                                    <a:srgbClr val="000000"/>
                                  </a:solidFill>
                                  <a:latin typeface="Cambria Math" panose="02040503050406030204" pitchFamily="18" charset="0"/>
                                </a:rPr>
                                <m:t>, </m:t>
                              </m:r>
                              <m:r>
                                <a:rPr lang="es-ES" b="0" i="1" smtClean="0">
                                  <a:solidFill>
                                    <a:srgbClr val="000000"/>
                                  </a:solidFill>
                                  <a:latin typeface="Cambria Math" panose="02040503050406030204" pitchFamily="18" charset="0"/>
                                </a:rPr>
                                <m:t>𝑍𝑂𝑁𝐴</m:t>
                              </m:r>
                            </m:sub>
                          </m:sSub>
                        </m:e>
                      </m:d>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𝛼</m:t>
                      </m:r>
                      <m:r>
                        <a:rPr lang="es-ES" i="1">
                          <a:solidFill>
                            <a:srgbClr val="000000"/>
                          </a:solidFill>
                          <a:latin typeface="Cambria Math" panose="02040503050406030204" pitchFamily="18" charset="0"/>
                        </a:rPr>
                        <m:t>+</m:t>
                      </m:r>
                      <m:sSub>
                        <m:sSubPr>
                          <m:ctrlPr>
                            <a:rPr lang="es-ES" i="1">
                              <a:solidFill>
                                <a:srgbClr val="000000"/>
                              </a:solidFill>
                              <a:latin typeface="Cambria Math" panose="02040503050406030204" pitchFamily="18" charset="0"/>
                            </a:rPr>
                          </m:ctrlPr>
                        </m:sSubPr>
                        <m:e>
                          <m:r>
                            <a:rPr lang="es-ES" i="1">
                              <a:solidFill>
                                <a:srgbClr val="000000"/>
                              </a:solidFill>
                              <a:latin typeface="Cambria Math" panose="02040503050406030204" pitchFamily="18" charset="0"/>
                            </a:rPr>
                            <m:t>𝑈</m:t>
                          </m:r>
                        </m:e>
                        <m:sub>
                          <m:r>
                            <a:rPr lang="es-ES" i="1">
                              <a:solidFill>
                                <a:srgbClr val="000000"/>
                              </a:solidFill>
                              <a:latin typeface="Cambria Math" panose="02040503050406030204" pitchFamily="18" charset="0"/>
                            </a:rPr>
                            <m:t>𝑃</m:t>
                          </m:r>
                        </m:sub>
                      </m:sSub>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𝑓</m:t>
                      </m:r>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𝐸𝑑𝑎𝑑</m:t>
                      </m:r>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𝑓</m:t>
                      </m:r>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𝐴</m:t>
                      </m:r>
                      <m:r>
                        <a:rPr lang="es-ES" i="1">
                          <a:solidFill>
                            <a:srgbClr val="000000"/>
                          </a:solidFill>
                          <a:latin typeface="Cambria Math" panose="02040503050406030204" pitchFamily="18" charset="0"/>
                        </a:rPr>
                        <m:t>ñ</m:t>
                      </m:r>
                      <m:r>
                        <a:rPr lang="es-ES" i="1">
                          <a:solidFill>
                            <a:srgbClr val="000000"/>
                          </a:solidFill>
                          <a:latin typeface="Cambria Math" panose="02040503050406030204" pitchFamily="18" charset="0"/>
                        </a:rPr>
                        <m:t>𝑜</m:t>
                      </m:r>
                      <m:r>
                        <a:rPr lang="es-ES" i="1">
                          <a:solidFill>
                            <a:srgbClr val="000000"/>
                          </a:solidFill>
                          <a:latin typeface="Cambria Math" panose="02040503050406030204" pitchFamily="18" charset="0"/>
                        </a:rPr>
                        <m:t>)</m:t>
                      </m:r>
                    </m:oMath>
                  </m:oMathPara>
                </a14:m>
                <a:endParaRPr lang="es-ES" dirty="0"/>
              </a:p>
            </p:txBody>
          </p:sp>
        </mc:Choice>
        <mc:Fallback xmlns="">
          <p:sp>
            <p:nvSpPr>
              <p:cNvPr id="8" name="Object 7">
                <a:extLst>
                  <a:ext uri="{FF2B5EF4-FFF2-40B4-BE49-F238E27FC236}">
                    <a16:creationId xmlns:a16="http://schemas.microsoft.com/office/drawing/2014/main" id="{EC3ECC19-E63B-9592-6FF0-0245E4B9873A}"/>
                  </a:ext>
                </a:extLst>
              </p:cNvPr>
              <p:cNvSpPr txBox="1">
                <a:spLocks noRot="1" noChangeAspect="1" noMove="1" noResize="1" noEditPoints="1" noAdjustHandles="1" noChangeArrowheads="1" noChangeShapeType="1" noTextEdit="1"/>
              </p:cNvSpPr>
              <p:nvPr/>
            </p:nvSpPr>
            <p:spPr bwMode="auto">
              <a:xfrm>
                <a:off x="1135906" y="3875274"/>
                <a:ext cx="4767353" cy="526395"/>
              </a:xfrm>
              <a:prstGeom prst="rect">
                <a:avLst/>
              </a:prstGeom>
              <a:blipFill>
                <a:blip r:embed="rId4"/>
                <a:stretch>
                  <a:fillRect/>
                </a:stretch>
              </a:blipFill>
              <a:ln>
                <a:noFill/>
              </a:ln>
            </p:spPr>
            <p:txBody>
              <a:bodyPr/>
              <a:lstStyle/>
              <a:p>
                <a:r>
                  <a:rPr lang="es-ES">
                    <a:noFill/>
                  </a:rPr>
                  <a:t> </a:t>
                </a:r>
              </a:p>
            </p:txBody>
          </p:sp>
        </mc:Fallback>
      </mc:AlternateContent>
      <p:pic>
        <p:nvPicPr>
          <p:cNvPr id="12" name="Picture 11">
            <a:extLst>
              <a:ext uri="{FF2B5EF4-FFF2-40B4-BE49-F238E27FC236}">
                <a16:creationId xmlns:a16="http://schemas.microsoft.com/office/drawing/2014/main" id="{56A3D4C9-A3E3-67BC-BB36-C658CDC603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105" y="5278063"/>
            <a:ext cx="8374341"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uadroTexto 12">
            <a:extLst>
              <a:ext uri="{FF2B5EF4-FFF2-40B4-BE49-F238E27FC236}">
                <a16:creationId xmlns:a16="http://schemas.microsoft.com/office/drawing/2014/main" id="{13F79FBE-89F9-0392-D1CC-E379E3DC85BC}"/>
              </a:ext>
            </a:extLst>
          </p:cNvPr>
          <p:cNvSpPr txBox="1"/>
          <p:nvPr/>
        </p:nvSpPr>
        <p:spPr>
          <a:xfrm>
            <a:off x="1135906" y="4840942"/>
            <a:ext cx="988729" cy="400110"/>
          </a:xfrm>
          <a:prstGeom prst="rect">
            <a:avLst/>
          </a:prstGeom>
          <a:noFill/>
        </p:spPr>
        <p:txBody>
          <a:bodyPr wrap="square" rtlCol="0">
            <a:spAutoFit/>
          </a:bodyPr>
          <a:lstStyle/>
          <a:p>
            <a:r>
              <a:rPr lang="es-ES" sz="2000" dirty="0"/>
              <a:t>donde:</a:t>
            </a:r>
          </a:p>
        </p:txBody>
      </p:sp>
    </p:spTree>
    <p:extLst>
      <p:ext uri="{BB962C8B-B14F-4D97-AF65-F5344CB8AC3E}">
        <p14:creationId xmlns:p14="http://schemas.microsoft.com/office/powerpoint/2010/main" val="738337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34B81748-7A06-1B96-3C87-86501B02ECBF}"/>
              </a:ext>
            </a:extLst>
          </p:cNvPr>
          <p:cNvSpPr>
            <a:spLocks noGrp="1" noChangeArrowheads="1"/>
          </p:cNvSpPr>
          <p:nvPr>
            <p:ph type="body" idx="4294967295"/>
          </p:nvPr>
        </p:nvSpPr>
        <p:spPr>
          <a:xfrm>
            <a:off x="457200" y="1600200"/>
            <a:ext cx="8229600" cy="3160058"/>
          </a:xfrm>
        </p:spPr>
        <p:txBody>
          <a:bodyPr/>
          <a:lstStyle/>
          <a:p>
            <a:pPr eaLnBrk="1" hangingPunct="1"/>
            <a:r>
              <a:rPr lang="es-ES" altLang="es-ES" dirty="0"/>
              <a:t>Efecto edad [f(edad)]</a:t>
            </a:r>
          </a:p>
          <a:p>
            <a:pPr eaLnBrk="1" hangingPunct="1">
              <a:buFontTx/>
              <a:buNone/>
            </a:pPr>
            <a:endParaRPr lang="es-ES" altLang="es-ES" sz="1000" dirty="0"/>
          </a:p>
          <a:p>
            <a:pPr lvl="1">
              <a:lnSpc>
                <a:spcPct val="100000"/>
              </a:lnSpc>
              <a:spcBef>
                <a:spcPts val="0"/>
              </a:spcBef>
            </a:pPr>
            <a:r>
              <a:rPr lang="es-ES" altLang="es-ES" sz="2000" dirty="0"/>
              <a:t>Se suaviza el efecto de la edad mediante un </a:t>
            </a:r>
            <a:r>
              <a:rPr lang="es-ES" altLang="es-ES" sz="2000" dirty="0" err="1"/>
              <a:t>spline</a:t>
            </a:r>
            <a:r>
              <a:rPr lang="es-ES" altLang="es-ES" sz="2000" dirty="0"/>
              <a:t> lineal con 4 nodos, técnica consistente en categorizar la variable en 5 grupos según 4 puntos de corte en función del pool de casos incidentes observados</a:t>
            </a:r>
            <a:r>
              <a:rPr lang="es-ES_tradnl" altLang="es-ES" sz="2000" dirty="0"/>
              <a:t>. </a:t>
            </a:r>
          </a:p>
          <a:p>
            <a:pPr lvl="1">
              <a:lnSpc>
                <a:spcPct val="100000"/>
              </a:lnSpc>
              <a:spcBef>
                <a:spcPts val="0"/>
              </a:spcBef>
            </a:pPr>
            <a:endParaRPr lang="es-ES_tradnl" altLang="es-ES" sz="2000" dirty="0"/>
          </a:p>
          <a:p>
            <a:pPr lvl="1">
              <a:lnSpc>
                <a:spcPct val="100000"/>
              </a:lnSpc>
              <a:spcBef>
                <a:spcPts val="0"/>
              </a:spcBef>
            </a:pPr>
            <a:r>
              <a:rPr lang="es-ES_tradnl" altLang="es-ES" sz="2000" dirty="0"/>
              <a:t>Los </a:t>
            </a:r>
            <a:r>
              <a:rPr lang="es-ES" altLang="es-ES" sz="2000" dirty="0"/>
              <a:t>nodos elegidos fueron en </a:t>
            </a:r>
            <a:r>
              <a:rPr lang="es-ES_tradnl" altLang="es-ES" sz="2000" dirty="0"/>
              <a:t>el percentil 10 (P10), el </a:t>
            </a:r>
            <a:r>
              <a:rPr lang="es-ES_tradnl" altLang="es-ES" sz="2000" dirty="0" err="1"/>
              <a:t>tercil</a:t>
            </a:r>
            <a:r>
              <a:rPr lang="es-ES_tradnl" altLang="es-ES" sz="2000" dirty="0"/>
              <a:t> 2 (T2), el </a:t>
            </a:r>
            <a:r>
              <a:rPr lang="es-ES_tradnl" altLang="es-ES" sz="2000" dirty="0" err="1"/>
              <a:t>tercil</a:t>
            </a:r>
            <a:r>
              <a:rPr lang="es-ES_tradnl" altLang="es-ES" sz="2000" dirty="0"/>
              <a:t> 3 (T3) y percentil 90 (P90). </a:t>
            </a:r>
          </a:p>
        </p:txBody>
      </p:sp>
      <p:sp>
        <p:nvSpPr>
          <p:cNvPr id="67587" name="Rectangle 4">
            <a:extLst>
              <a:ext uri="{FF2B5EF4-FFF2-40B4-BE49-F238E27FC236}">
                <a16:creationId xmlns:a16="http://schemas.microsoft.com/office/drawing/2014/main" id="{B514F2F6-06BE-FBA2-0150-1495442C1F9F}"/>
              </a:ext>
            </a:extLst>
          </p:cNvPr>
          <p:cNvSpPr>
            <a:spLocks noChangeArrowheads="1"/>
          </p:cNvSpPr>
          <p:nvPr/>
        </p:nvSpPr>
        <p:spPr bwMode="auto">
          <a:xfrm>
            <a:off x="0" y="31273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ca-ES" altLang="es-ES"/>
          </a:p>
        </p:txBody>
      </p:sp>
      <p:sp>
        <p:nvSpPr>
          <p:cNvPr id="67588" name="Rectangle 6">
            <a:extLst>
              <a:ext uri="{FF2B5EF4-FFF2-40B4-BE49-F238E27FC236}">
                <a16:creationId xmlns:a16="http://schemas.microsoft.com/office/drawing/2014/main" id="{289B5AEB-19BD-6D4C-34F2-9E4E990FA9A7}"/>
              </a:ext>
            </a:extLst>
          </p:cNvPr>
          <p:cNvSpPr>
            <a:spLocks noChangeArrowheads="1"/>
          </p:cNvSpPr>
          <p:nvPr/>
        </p:nvSpPr>
        <p:spPr bwMode="auto">
          <a:xfrm>
            <a:off x="0" y="31273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ca-ES" altLang="es-ES"/>
          </a:p>
        </p:txBody>
      </p:sp>
      <p:sp>
        <p:nvSpPr>
          <p:cNvPr id="2" name="Line 13">
            <a:extLst>
              <a:ext uri="{FF2B5EF4-FFF2-40B4-BE49-F238E27FC236}">
                <a16:creationId xmlns:a16="http://schemas.microsoft.com/office/drawing/2014/main" id="{AF345464-CD62-5B88-F63E-4119E1573D18}"/>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
        <p:nvSpPr>
          <p:cNvPr id="3" name="Rectangle 2">
            <a:extLst>
              <a:ext uri="{FF2B5EF4-FFF2-40B4-BE49-F238E27FC236}">
                <a16:creationId xmlns:a16="http://schemas.microsoft.com/office/drawing/2014/main" id="{2C9D314D-820F-0DE4-E0B8-CBB568CA0EB3}"/>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a:extLst>
              <a:ext uri="{FF2B5EF4-FFF2-40B4-BE49-F238E27FC236}">
                <a16:creationId xmlns:a16="http://schemas.microsoft.com/office/drawing/2014/main" id="{8B2F86D2-7E0E-1052-69EB-9B9E8984D3D2}"/>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_tradnl" altLang="es-ES"/>
          </a:p>
        </p:txBody>
      </p:sp>
      <p:sp>
        <p:nvSpPr>
          <p:cNvPr id="71685" name="Rectangle 5">
            <a:extLst>
              <a:ext uri="{FF2B5EF4-FFF2-40B4-BE49-F238E27FC236}">
                <a16:creationId xmlns:a16="http://schemas.microsoft.com/office/drawing/2014/main" id="{8FC93ECA-501F-A2D3-0059-67CD51439022}"/>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_tradnl" altLang="es-ES"/>
          </a:p>
        </p:txBody>
      </p:sp>
      <p:sp>
        <p:nvSpPr>
          <p:cNvPr id="71686" name="Rectangle 6">
            <a:extLst>
              <a:ext uri="{FF2B5EF4-FFF2-40B4-BE49-F238E27FC236}">
                <a16:creationId xmlns:a16="http://schemas.microsoft.com/office/drawing/2014/main" id="{6F564FE0-0E37-EBC9-8B2B-E7D40F25A88F}"/>
              </a:ext>
            </a:extLst>
          </p:cNvPr>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_tradnl" altLang="es-ES"/>
          </a:p>
        </p:txBody>
      </p:sp>
      <p:sp>
        <p:nvSpPr>
          <p:cNvPr id="71687" name="Rectangle 8">
            <a:extLst>
              <a:ext uri="{FF2B5EF4-FFF2-40B4-BE49-F238E27FC236}">
                <a16:creationId xmlns:a16="http://schemas.microsoft.com/office/drawing/2014/main" id="{268845FA-B4DB-F53A-D324-D576D9A2E995}"/>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_tradnl" altLang="es-ES"/>
          </a:p>
        </p:txBody>
      </p:sp>
      <p:sp>
        <p:nvSpPr>
          <p:cNvPr id="71688" name="Rectangle 22">
            <a:extLst>
              <a:ext uri="{FF2B5EF4-FFF2-40B4-BE49-F238E27FC236}">
                <a16:creationId xmlns:a16="http://schemas.microsoft.com/office/drawing/2014/main" id="{AD819C68-90EF-26AE-787C-988CB2646CC3}"/>
              </a:ext>
            </a:extLst>
          </p:cNvPr>
          <p:cNvSpPr>
            <a:spLocks noChangeArrowheads="1"/>
          </p:cNvSpPr>
          <p:nvPr/>
        </p:nvSpPr>
        <p:spPr bwMode="auto">
          <a:xfrm>
            <a:off x="0" y="1519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_tradnl" altLang="es-ES"/>
          </a:p>
        </p:txBody>
      </p:sp>
      <p:graphicFrame>
        <p:nvGraphicFramePr>
          <p:cNvPr id="71689" name="Object 21">
            <a:extLst>
              <a:ext uri="{FF2B5EF4-FFF2-40B4-BE49-F238E27FC236}">
                <a16:creationId xmlns:a16="http://schemas.microsoft.com/office/drawing/2014/main" id="{3BDBA903-BB50-AADD-661E-56CC187C8346}"/>
              </a:ext>
            </a:extLst>
          </p:cNvPr>
          <p:cNvGraphicFramePr>
            <a:graphicFrameLocks noChangeAspect="1"/>
          </p:cNvGraphicFramePr>
          <p:nvPr/>
        </p:nvGraphicFramePr>
        <p:xfrm>
          <a:off x="611188" y="1744385"/>
          <a:ext cx="885825" cy="3819525"/>
        </p:xfrm>
        <a:graphic>
          <a:graphicData uri="http://schemas.openxmlformats.org/presentationml/2006/ole">
            <mc:AlternateContent xmlns:mc="http://schemas.openxmlformats.org/markup-compatibility/2006">
              <mc:Choice xmlns:v="urn:schemas-microsoft-com:vml" Requires="v">
                <p:oleObj name="Ecuación" r:id="rId2" imgW="952500" imgH="4114800" progId="Equation.3">
                  <p:embed/>
                </p:oleObj>
              </mc:Choice>
              <mc:Fallback>
                <p:oleObj name="Ecuación" r:id="rId2" imgW="952500" imgH="4114800" progId="Equation.3">
                  <p:embed/>
                  <p:pic>
                    <p:nvPicPr>
                      <p:cNvPr id="71689" name="Object 21">
                        <a:extLst>
                          <a:ext uri="{FF2B5EF4-FFF2-40B4-BE49-F238E27FC236}">
                            <a16:creationId xmlns:a16="http://schemas.microsoft.com/office/drawing/2014/main" id="{3BDBA903-BB50-AADD-661E-56CC187C8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44385"/>
                        <a:ext cx="885825" cy="381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694" name="Picture 14">
            <a:extLst>
              <a:ext uri="{FF2B5EF4-FFF2-40B4-BE49-F238E27FC236}">
                <a16:creationId xmlns:a16="http://schemas.microsoft.com/office/drawing/2014/main" id="{12435E97-8FCD-4772-22AD-237BF33CB9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744385"/>
            <a:ext cx="1776412"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1695" name="Object 15">
            <a:extLst>
              <a:ext uri="{FF2B5EF4-FFF2-40B4-BE49-F238E27FC236}">
                <a16:creationId xmlns:a16="http://schemas.microsoft.com/office/drawing/2014/main" id="{EFB4375E-A39A-3776-B3B4-E82D234C4084}"/>
              </a:ext>
            </a:extLst>
          </p:cNvPr>
          <p:cNvGraphicFramePr>
            <a:graphicFrameLocks noChangeAspect="1"/>
          </p:cNvGraphicFramePr>
          <p:nvPr/>
        </p:nvGraphicFramePr>
        <p:xfrm>
          <a:off x="3348038" y="1744385"/>
          <a:ext cx="1751012" cy="3816350"/>
        </p:xfrm>
        <a:graphic>
          <a:graphicData uri="http://schemas.openxmlformats.org/presentationml/2006/ole">
            <mc:AlternateContent xmlns:mc="http://schemas.openxmlformats.org/markup-compatibility/2006">
              <mc:Choice xmlns:v="urn:schemas-microsoft-com:vml" Requires="v">
                <p:oleObj name="Ecuación" r:id="rId5" imgW="1435100" imgH="3124200" progId="Equation.3">
                  <p:embed/>
                </p:oleObj>
              </mc:Choice>
              <mc:Fallback>
                <p:oleObj name="Ecuación" r:id="rId5" imgW="1435100" imgH="3124200" progId="Equation.3">
                  <p:embed/>
                  <p:pic>
                    <p:nvPicPr>
                      <p:cNvPr id="71695" name="Object 15">
                        <a:extLst>
                          <a:ext uri="{FF2B5EF4-FFF2-40B4-BE49-F238E27FC236}">
                            <a16:creationId xmlns:a16="http://schemas.microsoft.com/office/drawing/2014/main" id="{EFB4375E-A39A-3776-B3B4-E82D234C40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744385"/>
                        <a:ext cx="1751012" cy="381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697" name="Picture 17">
            <a:extLst>
              <a:ext uri="{FF2B5EF4-FFF2-40B4-BE49-F238E27FC236}">
                <a16:creationId xmlns:a16="http://schemas.microsoft.com/office/drawing/2014/main" id="{E9C380D6-DDBE-D1A8-7DA6-5F4AD31597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1744385"/>
            <a:ext cx="1763712"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98" name="Picture 18">
            <a:extLst>
              <a:ext uri="{FF2B5EF4-FFF2-40B4-BE49-F238E27FC236}">
                <a16:creationId xmlns:a16="http://schemas.microsoft.com/office/drawing/2014/main" id="{D9400891-3033-0120-DA4D-8EA9297489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488" y="1744385"/>
            <a:ext cx="1814512"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ine 13">
            <a:extLst>
              <a:ext uri="{FF2B5EF4-FFF2-40B4-BE49-F238E27FC236}">
                <a16:creationId xmlns:a16="http://schemas.microsoft.com/office/drawing/2014/main" id="{EEF640F3-1070-C194-CABE-C8D1320DCB90}"/>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
        <p:nvSpPr>
          <p:cNvPr id="3" name="Rectangle 2">
            <a:extLst>
              <a:ext uri="{FF2B5EF4-FFF2-40B4-BE49-F238E27FC236}">
                <a16:creationId xmlns:a16="http://schemas.microsoft.com/office/drawing/2014/main" id="{5066A8BF-A00E-5EC5-8066-D8C153D3A761}"/>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Tree>
    <p:extLst>
      <p:ext uri="{BB962C8B-B14F-4D97-AF65-F5344CB8AC3E}">
        <p14:creationId xmlns:p14="http://schemas.microsoft.com/office/powerpoint/2010/main" val="227196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1C843813-7EAD-6B99-052F-EDB5250A7A48}"/>
              </a:ext>
            </a:extLst>
          </p:cNvPr>
          <p:cNvSpPr>
            <a:spLocks noGrp="1" noChangeArrowheads="1"/>
          </p:cNvSpPr>
          <p:nvPr>
            <p:ph type="body" idx="4294967295"/>
          </p:nvPr>
        </p:nvSpPr>
        <p:spPr>
          <a:xfrm>
            <a:off x="457200" y="1600200"/>
            <a:ext cx="7715250" cy="1707776"/>
          </a:xfrm>
        </p:spPr>
        <p:txBody>
          <a:bodyPr/>
          <a:lstStyle/>
          <a:p>
            <a:pPr eaLnBrk="1" hangingPunct="1"/>
            <a:r>
              <a:rPr lang="es-ES" altLang="es-ES" dirty="0"/>
              <a:t>Efecto periodo [f(año)]</a:t>
            </a:r>
          </a:p>
          <a:p>
            <a:pPr eaLnBrk="1" hangingPunct="1">
              <a:buFontTx/>
              <a:buNone/>
            </a:pPr>
            <a:endParaRPr lang="es-ES" altLang="es-ES" sz="1000" dirty="0"/>
          </a:p>
          <a:p>
            <a:pPr lvl="1" eaLnBrk="1" hangingPunct="1"/>
            <a:r>
              <a:rPr lang="es-ES" altLang="es-ES" sz="2000" dirty="0"/>
              <a:t>Se trabaja en años</a:t>
            </a:r>
          </a:p>
          <a:p>
            <a:pPr lvl="1" eaLnBrk="1" hangingPunct="1"/>
            <a:r>
              <a:rPr lang="es-ES" altLang="es-ES" sz="2000" dirty="0"/>
              <a:t>Se establece un polinomio de grado 2</a:t>
            </a:r>
            <a:endParaRPr lang="es-ES_tradnl" altLang="es-ES" sz="2000" dirty="0"/>
          </a:p>
          <a:p>
            <a:pPr lvl="1" eaLnBrk="1" hangingPunct="1">
              <a:buFontTx/>
              <a:buNone/>
            </a:pPr>
            <a:endParaRPr lang="es-ES_tradnl" altLang="es-ES" sz="1000" dirty="0"/>
          </a:p>
        </p:txBody>
      </p:sp>
      <p:sp>
        <p:nvSpPr>
          <p:cNvPr id="68611" name="Rectangle 4">
            <a:extLst>
              <a:ext uri="{FF2B5EF4-FFF2-40B4-BE49-F238E27FC236}">
                <a16:creationId xmlns:a16="http://schemas.microsoft.com/office/drawing/2014/main" id="{80C53C10-4C88-4278-DA24-B5F01E99FCD9}"/>
              </a:ext>
            </a:extLst>
          </p:cNvPr>
          <p:cNvSpPr>
            <a:spLocks noChangeArrowheads="1"/>
          </p:cNvSpPr>
          <p:nvPr/>
        </p:nvSpPr>
        <p:spPr bwMode="auto">
          <a:xfrm>
            <a:off x="0" y="31273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ca-ES" altLang="es-ES"/>
          </a:p>
        </p:txBody>
      </p:sp>
      <p:sp>
        <p:nvSpPr>
          <p:cNvPr id="68612" name="Rectangle 5">
            <a:extLst>
              <a:ext uri="{FF2B5EF4-FFF2-40B4-BE49-F238E27FC236}">
                <a16:creationId xmlns:a16="http://schemas.microsoft.com/office/drawing/2014/main" id="{C77A9706-742D-5E78-4AD4-F13D9895DB7B}"/>
              </a:ext>
            </a:extLst>
          </p:cNvPr>
          <p:cNvSpPr>
            <a:spLocks noChangeArrowheads="1"/>
          </p:cNvSpPr>
          <p:nvPr/>
        </p:nvSpPr>
        <p:spPr bwMode="auto">
          <a:xfrm>
            <a:off x="0" y="31273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ca-ES" altLang="es-ES"/>
          </a:p>
        </p:txBody>
      </p:sp>
      <p:sp>
        <p:nvSpPr>
          <p:cNvPr id="2" name="Line 13">
            <a:extLst>
              <a:ext uri="{FF2B5EF4-FFF2-40B4-BE49-F238E27FC236}">
                <a16:creationId xmlns:a16="http://schemas.microsoft.com/office/drawing/2014/main" id="{0CA05870-DCE1-13D2-92AE-B8E466DA9715}"/>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
        <p:nvSpPr>
          <p:cNvPr id="3" name="Rectangle 2">
            <a:extLst>
              <a:ext uri="{FF2B5EF4-FFF2-40B4-BE49-F238E27FC236}">
                <a16:creationId xmlns:a16="http://schemas.microsoft.com/office/drawing/2014/main" id="{6AFD2881-05E2-214D-D293-E264F5803F2A}"/>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mc:AlternateContent xmlns:mc="http://schemas.openxmlformats.org/markup-compatibility/2006" xmlns:a14="http://schemas.microsoft.com/office/drawing/2010/main">
        <mc:Choice Requires="a14">
          <p:sp>
            <p:nvSpPr>
              <p:cNvPr id="4" name="Object 16">
                <a:extLst>
                  <a:ext uri="{FF2B5EF4-FFF2-40B4-BE49-F238E27FC236}">
                    <a16:creationId xmlns:a16="http://schemas.microsoft.com/office/drawing/2014/main" id="{8717A9BF-5382-B24D-1A8E-88ED58C6E21A}"/>
                  </a:ext>
                </a:extLst>
              </p:cNvPr>
              <p:cNvSpPr txBox="1"/>
              <p:nvPr/>
            </p:nvSpPr>
            <p:spPr bwMode="auto">
              <a:xfrm>
                <a:off x="2330445" y="3713346"/>
                <a:ext cx="6480175" cy="3619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s-ES" i="1">
                          <a:solidFill>
                            <a:srgbClr val="000000"/>
                          </a:solidFill>
                          <a:latin typeface="Cambria Math" panose="02040503050406030204" pitchFamily="18" charset="0"/>
                        </a:rPr>
                        <m:t>𝐴</m:t>
                      </m:r>
                      <m:r>
                        <a:rPr lang="es-ES" i="1">
                          <a:solidFill>
                            <a:srgbClr val="000000"/>
                          </a:solidFill>
                          <a:latin typeface="Cambria Math" panose="02040503050406030204" pitchFamily="18" charset="0"/>
                        </a:rPr>
                        <m:t>ñ</m:t>
                      </m:r>
                      <m:r>
                        <a:rPr lang="es-ES" i="1">
                          <a:solidFill>
                            <a:srgbClr val="000000"/>
                          </a:solidFill>
                          <a:latin typeface="Cambria Math" panose="02040503050406030204" pitchFamily="18" charset="0"/>
                        </a:rPr>
                        <m:t>𝑜</m:t>
                      </m:r>
                      <m:r>
                        <a:rPr lang="es-ES"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𝐴</m:t>
                      </m:r>
                      <m:r>
                        <a:rPr lang="es-ES" i="1">
                          <a:solidFill>
                            <a:srgbClr val="000000"/>
                          </a:solidFill>
                          <a:latin typeface="Cambria Math" panose="02040503050406030204" pitchFamily="18" charset="0"/>
                        </a:rPr>
                        <m:t>ñ</m:t>
                      </m:r>
                      <m:r>
                        <a:rPr lang="es-ES" i="1">
                          <a:solidFill>
                            <a:srgbClr val="000000"/>
                          </a:solidFill>
                          <a:latin typeface="Cambria Math" panose="02040503050406030204" pitchFamily="18" charset="0"/>
                        </a:rPr>
                        <m:t>𝑜𝐷𝑖𝑎𝑔𝑛𝑜𝑠𝑡𝑖𝑐𝑜</m:t>
                      </m:r>
                      <m:r>
                        <a:rPr lang="es-ES" i="1">
                          <a:solidFill>
                            <a:srgbClr val="000000"/>
                          </a:solidFill>
                          <a:latin typeface="Cambria Math" panose="02040503050406030204" pitchFamily="18" charset="0"/>
                        </a:rPr>
                        <m:t>−2000</m:t>
                      </m:r>
                    </m:oMath>
                  </m:oMathPara>
                </a14:m>
                <a:endParaRPr lang="es-ES" dirty="0"/>
              </a:p>
            </p:txBody>
          </p:sp>
        </mc:Choice>
        <mc:Fallback xmlns="">
          <p:sp>
            <p:nvSpPr>
              <p:cNvPr id="4" name="Object 16">
                <a:extLst>
                  <a:ext uri="{FF2B5EF4-FFF2-40B4-BE49-F238E27FC236}">
                    <a16:creationId xmlns:a16="http://schemas.microsoft.com/office/drawing/2014/main" id="{8717A9BF-5382-B24D-1A8E-88ED58C6E21A}"/>
                  </a:ext>
                </a:extLst>
              </p:cNvPr>
              <p:cNvSpPr txBox="1">
                <a:spLocks noRot="1" noChangeAspect="1" noMove="1" noResize="1" noEditPoints="1" noAdjustHandles="1" noChangeArrowheads="1" noChangeShapeType="1" noTextEdit="1"/>
              </p:cNvSpPr>
              <p:nvPr/>
            </p:nvSpPr>
            <p:spPr bwMode="auto">
              <a:xfrm>
                <a:off x="2330445" y="3713346"/>
                <a:ext cx="6480175" cy="361950"/>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Object 18">
                <a:extLst>
                  <a:ext uri="{FF2B5EF4-FFF2-40B4-BE49-F238E27FC236}">
                    <a16:creationId xmlns:a16="http://schemas.microsoft.com/office/drawing/2014/main" id="{4FE01E2F-01A2-7C5B-6253-48EDA17CB620}"/>
                  </a:ext>
                </a:extLst>
              </p:cNvPr>
              <p:cNvSpPr txBox="1"/>
              <p:nvPr/>
            </p:nvSpPr>
            <p:spPr bwMode="auto">
              <a:xfrm>
                <a:off x="2330445" y="4065958"/>
                <a:ext cx="3209738" cy="58363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s-ES" i="1" smtClean="0">
                          <a:solidFill>
                            <a:srgbClr val="000000"/>
                          </a:solidFill>
                          <a:latin typeface="Cambria Math" panose="02040503050406030204" pitchFamily="18" charset="0"/>
                        </a:rPr>
                        <m:t>𝑓</m:t>
                      </m:r>
                      <m:d>
                        <m:dPr>
                          <m:ctrlPr>
                            <a:rPr lang="es-ES" i="1" smtClean="0">
                              <a:solidFill>
                                <a:srgbClr val="000000"/>
                              </a:solidFill>
                              <a:latin typeface="Cambria Math" panose="02040503050406030204" pitchFamily="18" charset="0"/>
                            </a:rPr>
                          </m:ctrlPr>
                        </m:dPr>
                        <m:e>
                          <m:r>
                            <a:rPr lang="es-ES" i="1" smtClean="0">
                              <a:solidFill>
                                <a:srgbClr val="000000"/>
                              </a:solidFill>
                              <a:latin typeface="Cambria Math" panose="02040503050406030204" pitchFamily="18" charset="0"/>
                            </a:rPr>
                            <m:t>𝐴</m:t>
                          </m:r>
                          <m:r>
                            <a:rPr lang="es-ES" i="1" smtClean="0">
                              <a:solidFill>
                                <a:srgbClr val="000000"/>
                              </a:solidFill>
                              <a:latin typeface="Cambria Math" panose="02040503050406030204" pitchFamily="18" charset="0"/>
                            </a:rPr>
                            <m:t>ñ</m:t>
                          </m:r>
                          <m:r>
                            <a:rPr lang="es-ES" i="1" smtClean="0">
                              <a:solidFill>
                                <a:srgbClr val="000000"/>
                              </a:solidFill>
                              <a:latin typeface="Cambria Math" panose="02040503050406030204" pitchFamily="18" charset="0"/>
                            </a:rPr>
                            <m:t>𝑜</m:t>
                          </m:r>
                        </m:e>
                      </m:d>
                      <m:r>
                        <a:rPr lang="es-ES" i="1">
                          <a:solidFill>
                            <a:srgbClr val="000000"/>
                          </a:solidFill>
                          <a:latin typeface="Cambria Math" panose="02040503050406030204" pitchFamily="18" charset="0"/>
                        </a:rPr>
                        <m:t>=</m:t>
                      </m:r>
                      <m:sSub>
                        <m:sSubPr>
                          <m:ctrlPr>
                            <a:rPr lang="es-ES" i="1">
                              <a:solidFill>
                                <a:srgbClr val="000000"/>
                              </a:solidFill>
                              <a:latin typeface="Cambria Math" panose="02040503050406030204" pitchFamily="18" charset="0"/>
                            </a:rPr>
                          </m:ctrlPr>
                        </m:sSubPr>
                        <m:e>
                          <m:r>
                            <a:rPr lang="es-ES" i="1">
                              <a:solidFill>
                                <a:srgbClr val="000000"/>
                              </a:solidFill>
                              <a:latin typeface="Cambria Math" panose="02040503050406030204" pitchFamily="18" charset="0"/>
                            </a:rPr>
                            <m:t>𝛾</m:t>
                          </m:r>
                        </m:e>
                        <m:sub>
                          <m:r>
                            <a:rPr lang="es-ES" i="1">
                              <a:solidFill>
                                <a:srgbClr val="000000"/>
                              </a:solidFill>
                              <a:latin typeface="Cambria Math" panose="02040503050406030204" pitchFamily="18" charset="0"/>
                            </a:rPr>
                            <m:t>2</m:t>
                          </m:r>
                        </m:sub>
                      </m:sSub>
                      <m:r>
                        <a:rPr lang="es-ES" i="1">
                          <a:solidFill>
                            <a:srgbClr val="000000"/>
                          </a:solidFill>
                          <a:latin typeface="Cambria Math" panose="02040503050406030204" pitchFamily="18" charset="0"/>
                        </a:rPr>
                        <m:t>𝐴</m:t>
                      </m:r>
                      <m:r>
                        <a:rPr lang="es-ES" i="1">
                          <a:solidFill>
                            <a:srgbClr val="000000"/>
                          </a:solidFill>
                          <a:latin typeface="Cambria Math" panose="02040503050406030204" pitchFamily="18" charset="0"/>
                        </a:rPr>
                        <m:t>ñ</m:t>
                      </m:r>
                      <m:sSup>
                        <m:sSupPr>
                          <m:ctrlPr>
                            <a:rPr lang="es-ES" i="1">
                              <a:solidFill>
                                <a:srgbClr val="000000"/>
                              </a:solidFill>
                              <a:latin typeface="Cambria Math" panose="02040503050406030204" pitchFamily="18" charset="0"/>
                            </a:rPr>
                          </m:ctrlPr>
                        </m:sSupPr>
                        <m:e>
                          <m:r>
                            <a:rPr lang="es-ES" i="1">
                              <a:solidFill>
                                <a:srgbClr val="000000"/>
                              </a:solidFill>
                              <a:latin typeface="Cambria Math" panose="02040503050406030204" pitchFamily="18" charset="0"/>
                            </a:rPr>
                            <m:t>𝑜</m:t>
                          </m:r>
                        </m:e>
                        <m:sup>
                          <m:r>
                            <a:rPr lang="es-ES" i="1">
                              <a:solidFill>
                                <a:srgbClr val="000000"/>
                              </a:solidFill>
                              <a:latin typeface="Cambria Math" panose="02040503050406030204" pitchFamily="18" charset="0"/>
                            </a:rPr>
                            <m:t>2</m:t>
                          </m:r>
                        </m:sup>
                      </m:sSup>
                      <m:r>
                        <a:rPr lang="es-ES" i="1">
                          <a:solidFill>
                            <a:srgbClr val="000000"/>
                          </a:solidFill>
                          <a:latin typeface="Cambria Math" panose="02040503050406030204" pitchFamily="18" charset="0"/>
                        </a:rPr>
                        <m:t>+</m:t>
                      </m:r>
                      <m:sSub>
                        <m:sSubPr>
                          <m:ctrlPr>
                            <a:rPr lang="es-ES" i="1">
                              <a:solidFill>
                                <a:srgbClr val="000000"/>
                              </a:solidFill>
                              <a:latin typeface="Cambria Math" panose="02040503050406030204" pitchFamily="18" charset="0"/>
                            </a:rPr>
                          </m:ctrlPr>
                        </m:sSubPr>
                        <m:e>
                          <m:r>
                            <a:rPr lang="es-ES" i="1">
                              <a:solidFill>
                                <a:srgbClr val="000000"/>
                              </a:solidFill>
                              <a:latin typeface="Cambria Math" panose="02040503050406030204" pitchFamily="18" charset="0"/>
                            </a:rPr>
                            <m:t>𝛾</m:t>
                          </m:r>
                        </m:e>
                        <m:sub>
                          <m:r>
                            <a:rPr lang="es-ES" i="1">
                              <a:solidFill>
                                <a:srgbClr val="000000"/>
                              </a:solidFill>
                              <a:latin typeface="Cambria Math" panose="02040503050406030204" pitchFamily="18" charset="0"/>
                            </a:rPr>
                            <m:t>1</m:t>
                          </m:r>
                        </m:sub>
                      </m:sSub>
                      <m:r>
                        <a:rPr lang="es-ES" i="1">
                          <a:solidFill>
                            <a:srgbClr val="000000"/>
                          </a:solidFill>
                          <a:latin typeface="Cambria Math" panose="02040503050406030204" pitchFamily="18" charset="0"/>
                        </a:rPr>
                        <m:t>𝐴</m:t>
                      </m:r>
                      <m:r>
                        <a:rPr lang="es-ES" i="1">
                          <a:solidFill>
                            <a:srgbClr val="000000"/>
                          </a:solidFill>
                          <a:latin typeface="Cambria Math" panose="02040503050406030204" pitchFamily="18" charset="0"/>
                        </a:rPr>
                        <m:t>ñ</m:t>
                      </m:r>
                      <m:r>
                        <a:rPr lang="es-ES" i="1">
                          <a:solidFill>
                            <a:srgbClr val="000000"/>
                          </a:solidFill>
                          <a:latin typeface="Cambria Math" panose="02040503050406030204" pitchFamily="18" charset="0"/>
                        </a:rPr>
                        <m:t>𝑜</m:t>
                      </m:r>
                      <m:m>
                        <m:mPr>
                          <m:plcHide m:val="on"/>
                          <m:mcs>
                            <m:mc>
                              <m:mcPr>
                                <m:count m:val="1"/>
                                <m:mcJc m:val="center"/>
                              </m:mcPr>
                            </m:mc>
                          </m:mcs>
                          <m:ctrlPr>
                            <a:rPr lang="es-ES" i="1">
                              <a:solidFill>
                                <a:srgbClr val="000000"/>
                              </a:solidFill>
                              <a:latin typeface="Cambria Math" panose="02040503050406030204" pitchFamily="18" charset="0"/>
                            </a:rPr>
                          </m:ctrlPr>
                        </m:mPr>
                        <m:mr>
                          <m:e/>
                        </m:mr>
                        <m:mr>
                          <m:e/>
                        </m:mr>
                      </m:m>
                    </m:oMath>
                  </m:oMathPara>
                </a14:m>
                <a:endParaRPr lang="es-ES" dirty="0"/>
              </a:p>
            </p:txBody>
          </p:sp>
        </mc:Choice>
        <mc:Fallback xmlns="">
          <p:sp>
            <p:nvSpPr>
              <p:cNvPr id="5" name="Object 18">
                <a:extLst>
                  <a:ext uri="{FF2B5EF4-FFF2-40B4-BE49-F238E27FC236}">
                    <a16:creationId xmlns:a16="http://schemas.microsoft.com/office/drawing/2014/main" id="{4FE01E2F-01A2-7C5B-6253-48EDA17CB620}"/>
                  </a:ext>
                </a:extLst>
              </p:cNvPr>
              <p:cNvSpPr txBox="1">
                <a:spLocks noRot="1" noChangeAspect="1" noMove="1" noResize="1" noEditPoints="1" noAdjustHandles="1" noChangeArrowheads="1" noChangeShapeType="1" noTextEdit="1"/>
              </p:cNvSpPr>
              <p:nvPr/>
            </p:nvSpPr>
            <p:spPr bwMode="auto">
              <a:xfrm>
                <a:off x="2330445" y="4065958"/>
                <a:ext cx="3209738" cy="583637"/>
              </a:xfrm>
              <a:prstGeom prst="rect">
                <a:avLst/>
              </a:prstGeom>
              <a:blipFill>
                <a:blip r:embed="rId4"/>
                <a:stretch>
                  <a:fillRect/>
                </a:stretch>
              </a:blipFill>
            </p:spPr>
            <p:txBody>
              <a:bodyPr/>
              <a:lstStyle/>
              <a:p>
                <a:r>
                  <a:rPr lang="es-E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C95FF80B-DBDC-DB53-5D93-B92841CD4D69}"/>
              </a:ext>
            </a:extLst>
          </p:cNvPr>
          <p:cNvSpPr>
            <a:spLocks noGrp="1" noChangeArrowheads="1"/>
          </p:cNvSpPr>
          <p:nvPr>
            <p:ph type="body" idx="4294967295"/>
          </p:nvPr>
        </p:nvSpPr>
        <p:spPr>
          <a:xfrm>
            <a:off x="457200" y="1600200"/>
            <a:ext cx="8218488" cy="5068888"/>
          </a:xfrm>
        </p:spPr>
        <p:txBody>
          <a:bodyPr/>
          <a:lstStyle/>
          <a:p>
            <a:r>
              <a:rPr lang="es-ES" altLang="es-ES" dirty="0"/>
              <a:t>Efecto aleatorio en provincia residencia</a:t>
            </a:r>
            <a:r>
              <a:rPr lang="es-ES_tradnl" altLang="es-ES" dirty="0"/>
              <a:t> </a:t>
            </a:r>
          </a:p>
          <a:p>
            <a:pPr lvl="1" eaLnBrk="1" hangingPunct="1">
              <a:buFontTx/>
              <a:buNone/>
            </a:pPr>
            <a:endParaRPr lang="es-ES_tradnl" altLang="es-ES" sz="1000" dirty="0"/>
          </a:p>
          <a:p>
            <a:pPr lvl="1"/>
            <a:r>
              <a:rPr lang="es-ES" altLang="es-ES" sz="2000" dirty="0"/>
              <a:t>La provincia de residencia se considerará como un efecto aleatorio para poder tener en cuenta la posible heterogeneidad de la RIM entre provincias</a:t>
            </a:r>
            <a:r>
              <a:rPr lang="es-ES_tradnl" altLang="es-ES" sz="2000" dirty="0"/>
              <a:t> </a:t>
            </a:r>
            <a:endParaRPr lang="es-ES" altLang="es-ES" sz="2000" dirty="0"/>
          </a:p>
          <a:p>
            <a:pPr lvl="1" algn="just"/>
            <a:r>
              <a:rPr lang="es-ES" altLang="es-ES" sz="2000" dirty="0"/>
              <a:t>Este modelo considera que las provincias con registros de cáncer son una muestra aleatoria del total y que cada una puede tener un valor promedio de RIM diferente, pero con un valor esperado igual para todas</a:t>
            </a:r>
            <a:endParaRPr lang="es-ES_tradnl" altLang="es-ES" sz="2000" dirty="0"/>
          </a:p>
        </p:txBody>
      </p:sp>
      <p:sp>
        <p:nvSpPr>
          <p:cNvPr id="69635" name="Rectangle 4">
            <a:extLst>
              <a:ext uri="{FF2B5EF4-FFF2-40B4-BE49-F238E27FC236}">
                <a16:creationId xmlns:a16="http://schemas.microsoft.com/office/drawing/2014/main" id="{E4C4C051-B673-E6FE-282C-CA25B2435E04}"/>
              </a:ext>
            </a:extLst>
          </p:cNvPr>
          <p:cNvSpPr>
            <a:spLocks noChangeArrowheads="1"/>
          </p:cNvSpPr>
          <p:nvPr/>
        </p:nvSpPr>
        <p:spPr bwMode="auto">
          <a:xfrm>
            <a:off x="0" y="31273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ca-ES" altLang="es-ES"/>
          </a:p>
        </p:txBody>
      </p:sp>
      <p:sp>
        <p:nvSpPr>
          <p:cNvPr id="69636" name="Rectangle 5">
            <a:extLst>
              <a:ext uri="{FF2B5EF4-FFF2-40B4-BE49-F238E27FC236}">
                <a16:creationId xmlns:a16="http://schemas.microsoft.com/office/drawing/2014/main" id="{CF665341-1969-AFDF-D03E-E3FA6C698452}"/>
              </a:ext>
            </a:extLst>
          </p:cNvPr>
          <p:cNvSpPr>
            <a:spLocks noChangeArrowheads="1"/>
          </p:cNvSpPr>
          <p:nvPr/>
        </p:nvSpPr>
        <p:spPr bwMode="auto">
          <a:xfrm>
            <a:off x="0" y="31273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ca-ES" altLang="es-ES"/>
          </a:p>
        </p:txBody>
      </p:sp>
      <p:sp>
        <p:nvSpPr>
          <p:cNvPr id="2" name="Line 13">
            <a:extLst>
              <a:ext uri="{FF2B5EF4-FFF2-40B4-BE49-F238E27FC236}">
                <a16:creationId xmlns:a16="http://schemas.microsoft.com/office/drawing/2014/main" id="{DD0348D5-92A6-85B5-24FC-A992EC2A24D4}"/>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
        <p:nvSpPr>
          <p:cNvPr id="3" name="Rectangle 2">
            <a:extLst>
              <a:ext uri="{FF2B5EF4-FFF2-40B4-BE49-F238E27FC236}">
                <a16:creationId xmlns:a16="http://schemas.microsoft.com/office/drawing/2014/main" id="{2AAFA736-D5D0-1A55-475C-438392C9BFD0}"/>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255507" y="1747021"/>
            <a:ext cx="4688625" cy="3128441"/>
          </a:xfrm>
        </p:spPr>
        <p:txBody>
          <a:bodyPr>
            <a:noAutofit/>
          </a:bodyPr>
          <a:lstStyle/>
          <a:p>
            <a:pPr marL="457200" lvl="1" indent="0" eaLnBrk="1" hangingPunct="1">
              <a:spcBef>
                <a:spcPts val="1200"/>
              </a:spcBef>
              <a:buNone/>
            </a:pPr>
            <a:r>
              <a:rPr lang="es-ES" sz="1800" dirty="0"/>
              <a:t>Como calcular la incidencia del territorio completo (nacional) (N), a partir de la incidencia de una parte de el (regional) (R)?</a:t>
            </a:r>
          </a:p>
          <a:p>
            <a:pPr marL="457200" lvl="1" indent="0" eaLnBrk="1" hangingPunct="1">
              <a:spcBef>
                <a:spcPts val="1200"/>
              </a:spcBef>
              <a:buNone/>
            </a:pPr>
            <a:r>
              <a:rPr lang="es-ES" altLang="ca-ES" sz="1800" dirty="0"/>
              <a:t>Dos filosofías:</a:t>
            </a:r>
          </a:p>
          <a:p>
            <a:pPr lvl="2" algn="just" eaLnBrk="1" hangingPunct="1">
              <a:spcBef>
                <a:spcPts val="1200"/>
              </a:spcBef>
            </a:pPr>
            <a:r>
              <a:rPr lang="es-ES" altLang="es-ES" sz="1800" b="1" dirty="0"/>
              <a:t>Local Data: </a:t>
            </a:r>
            <a:r>
              <a:rPr lang="es-ES" altLang="es-ES" sz="1800" dirty="0"/>
              <a:t>Asumir que la incidencia del territorio cubierto </a:t>
            </a:r>
            <a:r>
              <a:rPr lang="es-ES" sz="1800" dirty="0"/>
              <a:t>(R)</a:t>
            </a:r>
            <a:r>
              <a:rPr lang="es-ES" altLang="es-ES" sz="1800" dirty="0"/>
              <a:t> per los registros sea la misma que la del conjunto de todo el territorio </a:t>
            </a:r>
            <a:r>
              <a:rPr lang="es-ES" sz="1800" dirty="0"/>
              <a:t>(N)</a:t>
            </a:r>
            <a:endParaRPr lang="es-ES" altLang="es-ES" sz="1800" dirty="0"/>
          </a:p>
          <a:p>
            <a:pPr lvl="2" algn="just" eaLnBrk="1" hangingPunct="1">
              <a:spcBef>
                <a:spcPts val="1200"/>
              </a:spcBef>
            </a:pPr>
            <a:r>
              <a:rPr lang="es-ES" altLang="es-ES" sz="1800" b="1" dirty="0"/>
              <a:t>Métodos IMR: </a:t>
            </a:r>
            <a:r>
              <a:rPr lang="es-ES" altLang="es-ES" sz="1800" dirty="0"/>
              <a:t>Corregir la incidencia del territorio cubierto per los registros </a:t>
            </a:r>
            <a:r>
              <a:rPr lang="es-ES" sz="1800" dirty="0"/>
              <a:t>(R)</a:t>
            </a:r>
            <a:r>
              <a:rPr lang="es-ES" altLang="es-ES" sz="1800" dirty="0"/>
              <a:t> a partir de indicadores disponibles para todo el territorio </a:t>
            </a:r>
            <a:r>
              <a:rPr lang="es-ES" sz="1800" dirty="0"/>
              <a:t>(N)</a:t>
            </a:r>
            <a:r>
              <a:rPr lang="es-ES" altLang="es-ES" sz="1800" dirty="0"/>
              <a:t> (</a:t>
            </a:r>
            <a:r>
              <a:rPr lang="es-ES" altLang="es-ES" sz="1800" dirty="0" err="1"/>
              <a:t>Ej</a:t>
            </a:r>
            <a:r>
              <a:rPr lang="es-ES" altLang="es-ES" sz="1800" dirty="0"/>
              <a:t> mortalidad)</a:t>
            </a:r>
          </a:p>
        </p:txBody>
      </p:sp>
      <p:pic>
        <p:nvPicPr>
          <p:cNvPr id="4" name="Imagen 4">
            <a:extLst>
              <a:ext uri="{FF2B5EF4-FFF2-40B4-BE49-F238E27FC236}">
                <a16:creationId xmlns:a16="http://schemas.microsoft.com/office/drawing/2014/main" id="{87BC46B0-6C8B-4038-9DE9-1DDC21571944}"/>
              </a:ext>
            </a:extLst>
          </p:cNvPr>
          <p:cNvPicPr>
            <a:picLocks noChangeAspect="1"/>
          </p:cNvPicPr>
          <p:nvPr/>
        </p:nvPicPr>
        <p:blipFill rotWithShape="1">
          <a:blip r:embed="rId3" cstate="print"/>
          <a:srcRect l="43335" t="65853" r="25440" b="21675"/>
          <a:stretch/>
        </p:blipFill>
        <p:spPr>
          <a:xfrm>
            <a:off x="5250648" y="4827174"/>
            <a:ext cx="2202770" cy="542263"/>
          </a:xfrm>
          <a:prstGeom prst="rect">
            <a:avLst/>
          </a:prstGeom>
        </p:spPr>
      </p:pic>
      <p:sp>
        <p:nvSpPr>
          <p:cNvPr id="5" name="CuadroTexto 5">
            <a:extLst>
              <a:ext uri="{FF2B5EF4-FFF2-40B4-BE49-F238E27FC236}">
                <a16:creationId xmlns:a16="http://schemas.microsoft.com/office/drawing/2014/main" id="{1C7487A1-0798-4E0A-8974-65920DE79371}"/>
              </a:ext>
            </a:extLst>
          </p:cNvPr>
          <p:cNvSpPr txBox="1"/>
          <p:nvPr/>
        </p:nvSpPr>
        <p:spPr>
          <a:xfrm>
            <a:off x="672575" y="5989043"/>
            <a:ext cx="8237502" cy="646331"/>
          </a:xfrm>
          <a:prstGeom prst="rect">
            <a:avLst/>
          </a:prstGeom>
          <a:noFill/>
        </p:spPr>
        <p:txBody>
          <a:bodyPr wrap="square" rtlCol="0">
            <a:spAutoFit/>
          </a:bodyPr>
          <a:lstStyle/>
          <a:p>
            <a:r>
              <a:rPr lang="es-ES" sz="1800" dirty="0"/>
              <a:t>La elección de un de los métodos dependerá de las características del problema </a:t>
            </a:r>
          </a:p>
          <a:p>
            <a:r>
              <a:rPr lang="es-ES" sz="1800" dirty="0"/>
              <a:t>(% cobertura, representatividad de los registros...).</a:t>
            </a:r>
          </a:p>
        </p:txBody>
      </p:sp>
      <p:pic>
        <p:nvPicPr>
          <p:cNvPr id="2" name="Imagen 4">
            <a:extLst>
              <a:ext uri="{FF2B5EF4-FFF2-40B4-BE49-F238E27FC236}">
                <a16:creationId xmlns:a16="http://schemas.microsoft.com/office/drawing/2014/main" id="{60A7C0C4-7287-AE0E-16E5-9FBBBA69DEDE}"/>
              </a:ext>
            </a:extLst>
          </p:cNvPr>
          <p:cNvPicPr>
            <a:picLocks noChangeAspect="1"/>
          </p:cNvPicPr>
          <p:nvPr/>
        </p:nvPicPr>
        <p:blipFill rotWithShape="1">
          <a:blip r:embed="rId3" cstate="print"/>
          <a:srcRect l="43010" t="45341" r="15878" b="36185"/>
          <a:stretch/>
        </p:blipFill>
        <p:spPr>
          <a:xfrm>
            <a:off x="5295009" y="3545508"/>
            <a:ext cx="2900289" cy="803197"/>
          </a:xfrm>
          <a:prstGeom prst="rect">
            <a:avLst/>
          </a:prstGeom>
        </p:spPr>
      </p:pic>
      <p:pic>
        <p:nvPicPr>
          <p:cNvPr id="3" name="Imagen 4">
            <a:extLst>
              <a:ext uri="{FF2B5EF4-FFF2-40B4-BE49-F238E27FC236}">
                <a16:creationId xmlns:a16="http://schemas.microsoft.com/office/drawing/2014/main" id="{02D448E2-481F-59AC-57B7-5F3337634F1C}"/>
              </a:ext>
            </a:extLst>
          </p:cNvPr>
          <p:cNvPicPr>
            <a:picLocks noChangeAspect="1"/>
          </p:cNvPicPr>
          <p:nvPr/>
        </p:nvPicPr>
        <p:blipFill rotWithShape="1">
          <a:blip r:embed="rId3" cstate="print"/>
          <a:srcRect l="54464" t="83379" r="24083" b="2601"/>
          <a:stretch/>
        </p:blipFill>
        <p:spPr>
          <a:xfrm>
            <a:off x="7262041" y="4784653"/>
            <a:ext cx="1513364" cy="609591"/>
          </a:xfrm>
          <a:prstGeom prst="rect">
            <a:avLst/>
          </a:prstGeom>
        </p:spPr>
      </p:pic>
      <p:sp>
        <p:nvSpPr>
          <p:cNvPr id="8" name="Rectangle 3">
            <a:extLst>
              <a:ext uri="{FF2B5EF4-FFF2-40B4-BE49-F238E27FC236}">
                <a16:creationId xmlns:a16="http://schemas.microsoft.com/office/drawing/2014/main" id="{4B40798D-A922-9064-5B96-9FB265851836}"/>
              </a:ext>
            </a:extLst>
          </p:cNvPr>
          <p:cNvSpPr txBox="1">
            <a:spLocks noChangeArrowheads="1"/>
          </p:cNvSpPr>
          <p:nvPr/>
        </p:nvSpPr>
        <p:spPr>
          <a:xfrm>
            <a:off x="523716" y="1282410"/>
            <a:ext cx="8666359" cy="5144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ltLang="es-ES" sz="1800" b="1" dirty="0"/>
              <a:t>    La problemática de la estimación de la incidencia nacional del cáncer</a:t>
            </a:r>
            <a:r>
              <a:rPr lang="es-ES" altLang="es-ES" sz="1800" dirty="0"/>
              <a:t>.</a:t>
            </a:r>
          </a:p>
        </p:txBody>
      </p:sp>
      <p:sp>
        <p:nvSpPr>
          <p:cNvPr id="14" name="Forma libre: forma 13">
            <a:extLst>
              <a:ext uri="{FF2B5EF4-FFF2-40B4-BE49-F238E27FC236}">
                <a16:creationId xmlns:a16="http://schemas.microsoft.com/office/drawing/2014/main" id="{2CB3BFC1-5D21-718A-AA90-610A6B5D6248}"/>
              </a:ext>
            </a:extLst>
          </p:cNvPr>
          <p:cNvSpPr/>
          <p:nvPr/>
        </p:nvSpPr>
        <p:spPr>
          <a:xfrm>
            <a:off x="5334000" y="1751254"/>
            <a:ext cx="3042778" cy="1737019"/>
          </a:xfrm>
          <a:custGeom>
            <a:avLst/>
            <a:gdLst>
              <a:gd name="connsiteX0" fmla="*/ 491067 w 3042778"/>
              <a:gd name="connsiteY0" fmla="*/ 52146 h 1737019"/>
              <a:gd name="connsiteX1" fmla="*/ 491067 w 3042778"/>
              <a:gd name="connsiteY1" fmla="*/ 52146 h 1737019"/>
              <a:gd name="connsiteX2" fmla="*/ 169333 w 3042778"/>
              <a:gd name="connsiteY2" fmla="*/ 187613 h 1737019"/>
              <a:gd name="connsiteX3" fmla="*/ 127000 w 3042778"/>
              <a:gd name="connsiteY3" fmla="*/ 238413 h 1737019"/>
              <a:gd name="connsiteX4" fmla="*/ 118533 w 3042778"/>
              <a:gd name="connsiteY4" fmla="*/ 289213 h 1737019"/>
              <a:gd name="connsiteX5" fmla="*/ 237067 w 3042778"/>
              <a:gd name="connsiteY5" fmla="*/ 407746 h 1737019"/>
              <a:gd name="connsiteX6" fmla="*/ 270933 w 3042778"/>
              <a:gd name="connsiteY6" fmla="*/ 467013 h 1737019"/>
              <a:gd name="connsiteX7" fmla="*/ 228600 w 3042778"/>
              <a:gd name="connsiteY7" fmla="*/ 585546 h 1737019"/>
              <a:gd name="connsiteX8" fmla="*/ 0 w 3042778"/>
              <a:gd name="connsiteY8" fmla="*/ 771813 h 1737019"/>
              <a:gd name="connsiteX9" fmla="*/ 431800 w 3042778"/>
              <a:gd name="connsiteY9" fmla="*/ 949613 h 1737019"/>
              <a:gd name="connsiteX10" fmla="*/ 457200 w 3042778"/>
              <a:gd name="connsiteY10" fmla="*/ 1000413 h 1737019"/>
              <a:gd name="connsiteX11" fmla="*/ 465667 w 3042778"/>
              <a:gd name="connsiteY11" fmla="*/ 1059679 h 1737019"/>
              <a:gd name="connsiteX12" fmla="*/ 423333 w 3042778"/>
              <a:gd name="connsiteY12" fmla="*/ 1135879 h 1737019"/>
              <a:gd name="connsiteX13" fmla="*/ 491067 w 3042778"/>
              <a:gd name="connsiteY13" fmla="*/ 1195146 h 1737019"/>
              <a:gd name="connsiteX14" fmla="*/ 694267 w 3042778"/>
              <a:gd name="connsiteY14" fmla="*/ 1339079 h 1737019"/>
              <a:gd name="connsiteX15" fmla="*/ 719667 w 3042778"/>
              <a:gd name="connsiteY15" fmla="*/ 1415279 h 1737019"/>
              <a:gd name="connsiteX16" fmla="*/ 762000 w 3042778"/>
              <a:gd name="connsiteY16" fmla="*/ 1432213 h 1737019"/>
              <a:gd name="connsiteX17" fmla="*/ 1236133 w 3042778"/>
              <a:gd name="connsiteY17" fmla="*/ 1466079 h 1737019"/>
              <a:gd name="connsiteX18" fmla="*/ 1312333 w 3042778"/>
              <a:gd name="connsiteY18" fmla="*/ 1610013 h 1737019"/>
              <a:gd name="connsiteX19" fmla="*/ 1371600 w 3042778"/>
              <a:gd name="connsiteY19" fmla="*/ 1660813 h 1737019"/>
              <a:gd name="connsiteX20" fmla="*/ 1667933 w 3042778"/>
              <a:gd name="connsiteY20" fmla="*/ 1711613 h 1737019"/>
              <a:gd name="connsiteX21" fmla="*/ 1752600 w 3042778"/>
              <a:gd name="connsiteY21" fmla="*/ 1720079 h 1737019"/>
              <a:gd name="connsiteX22" fmla="*/ 1786467 w 3042778"/>
              <a:gd name="connsiteY22" fmla="*/ 1737013 h 1737019"/>
              <a:gd name="connsiteX23" fmla="*/ 2091267 w 3042778"/>
              <a:gd name="connsiteY23" fmla="*/ 1711613 h 1737019"/>
              <a:gd name="connsiteX24" fmla="*/ 2370667 w 3042778"/>
              <a:gd name="connsiteY24" fmla="*/ 1508413 h 1737019"/>
              <a:gd name="connsiteX25" fmla="*/ 2531533 w 3042778"/>
              <a:gd name="connsiteY25" fmla="*/ 1144346 h 1737019"/>
              <a:gd name="connsiteX26" fmla="*/ 2785533 w 3042778"/>
              <a:gd name="connsiteY26" fmla="*/ 1068146 h 1737019"/>
              <a:gd name="connsiteX27" fmla="*/ 2810933 w 3042778"/>
              <a:gd name="connsiteY27" fmla="*/ 1017346 h 1737019"/>
              <a:gd name="connsiteX28" fmla="*/ 2836333 w 3042778"/>
              <a:gd name="connsiteY28" fmla="*/ 915746 h 1737019"/>
              <a:gd name="connsiteX29" fmla="*/ 3031067 w 3042778"/>
              <a:gd name="connsiteY29" fmla="*/ 704079 h 1737019"/>
              <a:gd name="connsiteX30" fmla="*/ 3039533 w 3042778"/>
              <a:gd name="connsiteY30" fmla="*/ 670213 h 1737019"/>
              <a:gd name="connsiteX31" fmla="*/ 2667000 w 3042778"/>
              <a:gd name="connsiteY31" fmla="*/ 610946 h 1737019"/>
              <a:gd name="connsiteX32" fmla="*/ 2641600 w 3042778"/>
              <a:gd name="connsiteY32" fmla="*/ 424679 h 1737019"/>
              <a:gd name="connsiteX33" fmla="*/ 2548467 w 3042778"/>
              <a:gd name="connsiteY33" fmla="*/ 399279 h 1737019"/>
              <a:gd name="connsiteX34" fmla="*/ 2302933 w 3042778"/>
              <a:gd name="connsiteY34" fmla="*/ 424679 h 1737019"/>
              <a:gd name="connsiteX35" fmla="*/ 2116667 w 3042778"/>
              <a:gd name="connsiteY35" fmla="*/ 467013 h 1737019"/>
              <a:gd name="connsiteX36" fmla="*/ 2082800 w 3042778"/>
              <a:gd name="connsiteY36" fmla="*/ 450079 h 1737019"/>
              <a:gd name="connsiteX37" fmla="*/ 2057400 w 3042778"/>
              <a:gd name="connsiteY37" fmla="*/ 323079 h 1737019"/>
              <a:gd name="connsiteX38" fmla="*/ 2040467 w 3042778"/>
              <a:gd name="connsiteY38" fmla="*/ 213013 h 1737019"/>
              <a:gd name="connsiteX39" fmla="*/ 1769533 w 3042778"/>
              <a:gd name="connsiteY39" fmla="*/ 229946 h 1737019"/>
              <a:gd name="connsiteX40" fmla="*/ 1566333 w 3042778"/>
              <a:gd name="connsiteY40" fmla="*/ 128346 h 1737019"/>
              <a:gd name="connsiteX41" fmla="*/ 1481667 w 3042778"/>
              <a:gd name="connsiteY41" fmla="*/ 86013 h 1737019"/>
              <a:gd name="connsiteX42" fmla="*/ 1346200 w 3042778"/>
              <a:gd name="connsiteY42" fmla="*/ 18279 h 1737019"/>
              <a:gd name="connsiteX43" fmla="*/ 872067 w 3042778"/>
              <a:gd name="connsiteY43" fmla="*/ 9813 h 1737019"/>
              <a:gd name="connsiteX44" fmla="*/ 567267 w 3042778"/>
              <a:gd name="connsiteY44" fmla="*/ 18279 h 1737019"/>
              <a:gd name="connsiteX45" fmla="*/ 508000 w 3042778"/>
              <a:gd name="connsiteY45" fmla="*/ 43679 h 1737019"/>
              <a:gd name="connsiteX46" fmla="*/ 491067 w 3042778"/>
              <a:gd name="connsiteY46" fmla="*/ 52146 h 173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042778" h="1737019">
                <a:moveTo>
                  <a:pt x="491067" y="52146"/>
                </a:moveTo>
                <a:lnTo>
                  <a:pt x="491067" y="52146"/>
                </a:lnTo>
                <a:cubicBezTo>
                  <a:pt x="288929" y="109899"/>
                  <a:pt x="287531" y="77294"/>
                  <a:pt x="169333" y="187613"/>
                </a:cubicBezTo>
                <a:cubicBezTo>
                  <a:pt x="153219" y="202653"/>
                  <a:pt x="141111" y="221480"/>
                  <a:pt x="127000" y="238413"/>
                </a:cubicBezTo>
                <a:cubicBezTo>
                  <a:pt x="124178" y="255346"/>
                  <a:pt x="109177" y="274820"/>
                  <a:pt x="118533" y="289213"/>
                </a:cubicBezTo>
                <a:cubicBezTo>
                  <a:pt x="148986" y="336063"/>
                  <a:pt x="200703" y="365321"/>
                  <a:pt x="237067" y="407746"/>
                </a:cubicBezTo>
                <a:cubicBezTo>
                  <a:pt x="251875" y="425022"/>
                  <a:pt x="259644" y="447257"/>
                  <a:pt x="270933" y="467013"/>
                </a:cubicBezTo>
                <a:cubicBezTo>
                  <a:pt x="256822" y="506524"/>
                  <a:pt x="252369" y="550973"/>
                  <a:pt x="228600" y="585546"/>
                </a:cubicBezTo>
                <a:cubicBezTo>
                  <a:pt x="125639" y="735307"/>
                  <a:pt x="122642" y="722756"/>
                  <a:pt x="0" y="771813"/>
                </a:cubicBezTo>
                <a:cubicBezTo>
                  <a:pt x="173992" y="826185"/>
                  <a:pt x="291258" y="841012"/>
                  <a:pt x="431800" y="949613"/>
                </a:cubicBezTo>
                <a:cubicBezTo>
                  <a:pt x="446781" y="961189"/>
                  <a:pt x="448733" y="983480"/>
                  <a:pt x="457200" y="1000413"/>
                </a:cubicBezTo>
                <a:cubicBezTo>
                  <a:pt x="460022" y="1020168"/>
                  <a:pt x="468489" y="1039924"/>
                  <a:pt x="465667" y="1059679"/>
                </a:cubicBezTo>
                <a:cubicBezTo>
                  <a:pt x="459324" y="1104083"/>
                  <a:pt x="447220" y="1111993"/>
                  <a:pt x="423333" y="1135879"/>
                </a:cubicBezTo>
                <a:cubicBezTo>
                  <a:pt x="445911" y="1155635"/>
                  <a:pt x="466370" y="1178114"/>
                  <a:pt x="491067" y="1195146"/>
                </a:cubicBezTo>
                <a:cubicBezTo>
                  <a:pt x="701685" y="1340400"/>
                  <a:pt x="622829" y="1243831"/>
                  <a:pt x="694267" y="1339079"/>
                </a:cubicBezTo>
                <a:cubicBezTo>
                  <a:pt x="702734" y="1364479"/>
                  <a:pt x="703919" y="1393626"/>
                  <a:pt x="719667" y="1415279"/>
                </a:cubicBezTo>
                <a:cubicBezTo>
                  <a:pt x="728606" y="1427570"/>
                  <a:pt x="747023" y="1429631"/>
                  <a:pt x="762000" y="1432213"/>
                </a:cubicBezTo>
                <a:cubicBezTo>
                  <a:pt x="956491" y="1465746"/>
                  <a:pt x="1027179" y="1459550"/>
                  <a:pt x="1236133" y="1466079"/>
                </a:cubicBezTo>
                <a:cubicBezTo>
                  <a:pt x="1261533" y="1514057"/>
                  <a:pt x="1281332" y="1565449"/>
                  <a:pt x="1312333" y="1610013"/>
                </a:cubicBezTo>
                <a:cubicBezTo>
                  <a:pt x="1327192" y="1631373"/>
                  <a:pt x="1351282" y="1644559"/>
                  <a:pt x="1371600" y="1660813"/>
                </a:cubicBezTo>
                <a:cubicBezTo>
                  <a:pt x="1452651" y="1725653"/>
                  <a:pt x="1566480" y="1699535"/>
                  <a:pt x="1667933" y="1711613"/>
                </a:cubicBezTo>
                <a:cubicBezTo>
                  <a:pt x="1696097" y="1714966"/>
                  <a:pt x="1724378" y="1717257"/>
                  <a:pt x="1752600" y="1720079"/>
                </a:cubicBezTo>
                <a:cubicBezTo>
                  <a:pt x="1763889" y="1725724"/>
                  <a:pt x="1773849" y="1737328"/>
                  <a:pt x="1786467" y="1737013"/>
                </a:cubicBezTo>
                <a:cubicBezTo>
                  <a:pt x="1888387" y="1734465"/>
                  <a:pt x="1992907" y="1738438"/>
                  <a:pt x="2091267" y="1711613"/>
                </a:cubicBezTo>
                <a:cubicBezTo>
                  <a:pt x="2170336" y="1690049"/>
                  <a:pt x="2307200" y="1562813"/>
                  <a:pt x="2370667" y="1508413"/>
                </a:cubicBezTo>
                <a:cubicBezTo>
                  <a:pt x="2395004" y="1370503"/>
                  <a:pt x="2398893" y="1245268"/>
                  <a:pt x="2531533" y="1144346"/>
                </a:cubicBezTo>
                <a:cubicBezTo>
                  <a:pt x="2601880" y="1090821"/>
                  <a:pt x="2700866" y="1093546"/>
                  <a:pt x="2785533" y="1068146"/>
                </a:cubicBezTo>
                <a:cubicBezTo>
                  <a:pt x="2802978" y="1041979"/>
                  <a:pt x="2803143" y="1046560"/>
                  <a:pt x="2810933" y="1017346"/>
                </a:cubicBezTo>
                <a:cubicBezTo>
                  <a:pt x="2819928" y="983616"/>
                  <a:pt x="2819848" y="946518"/>
                  <a:pt x="2836333" y="915746"/>
                </a:cubicBezTo>
                <a:cubicBezTo>
                  <a:pt x="2898077" y="800490"/>
                  <a:pt x="2939673" y="778856"/>
                  <a:pt x="3031067" y="704079"/>
                </a:cubicBezTo>
                <a:cubicBezTo>
                  <a:pt x="3033889" y="692790"/>
                  <a:pt x="3049400" y="676380"/>
                  <a:pt x="3039533" y="670213"/>
                </a:cubicBezTo>
                <a:cubicBezTo>
                  <a:pt x="2923565" y="597734"/>
                  <a:pt x="2796766" y="615752"/>
                  <a:pt x="2667000" y="610946"/>
                </a:cubicBezTo>
                <a:cubicBezTo>
                  <a:pt x="2658533" y="548857"/>
                  <a:pt x="2672218" y="479353"/>
                  <a:pt x="2641600" y="424679"/>
                </a:cubicBezTo>
                <a:cubicBezTo>
                  <a:pt x="2625878" y="396603"/>
                  <a:pt x="2580645" y="399279"/>
                  <a:pt x="2548467" y="399279"/>
                </a:cubicBezTo>
                <a:cubicBezTo>
                  <a:pt x="2466186" y="399279"/>
                  <a:pt x="2384778" y="416212"/>
                  <a:pt x="2302933" y="424679"/>
                </a:cubicBezTo>
                <a:cubicBezTo>
                  <a:pt x="2240844" y="438790"/>
                  <a:pt x="2179919" y="459715"/>
                  <a:pt x="2116667" y="467013"/>
                </a:cubicBezTo>
                <a:cubicBezTo>
                  <a:pt x="2104129" y="468460"/>
                  <a:pt x="2087606" y="461750"/>
                  <a:pt x="2082800" y="450079"/>
                </a:cubicBezTo>
                <a:cubicBezTo>
                  <a:pt x="2066362" y="410159"/>
                  <a:pt x="2064989" y="365578"/>
                  <a:pt x="2057400" y="323079"/>
                </a:cubicBezTo>
                <a:cubicBezTo>
                  <a:pt x="2050875" y="286537"/>
                  <a:pt x="2046111" y="249702"/>
                  <a:pt x="2040467" y="213013"/>
                </a:cubicBezTo>
                <a:cubicBezTo>
                  <a:pt x="1950156" y="218657"/>
                  <a:pt x="1859989" y="227566"/>
                  <a:pt x="1769533" y="229946"/>
                </a:cubicBezTo>
                <a:cubicBezTo>
                  <a:pt x="1690000" y="232039"/>
                  <a:pt x="1629371" y="159865"/>
                  <a:pt x="1566333" y="128346"/>
                </a:cubicBezTo>
                <a:lnTo>
                  <a:pt x="1481667" y="86013"/>
                </a:lnTo>
                <a:cubicBezTo>
                  <a:pt x="1447424" y="34650"/>
                  <a:pt x="1449726" y="27153"/>
                  <a:pt x="1346200" y="18279"/>
                </a:cubicBezTo>
                <a:cubicBezTo>
                  <a:pt x="1188708" y="4780"/>
                  <a:pt x="1030111" y="12635"/>
                  <a:pt x="872067" y="9813"/>
                </a:cubicBezTo>
                <a:cubicBezTo>
                  <a:pt x="726653" y="-4729"/>
                  <a:pt x="783291" y="-4068"/>
                  <a:pt x="567267" y="18279"/>
                </a:cubicBezTo>
                <a:cubicBezTo>
                  <a:pt x="545817" y="20498"/>
                  <a:pt x="527330" y="37236"/>
                  <a:pt x="508000" y="43679"/>
                </a:cubicBezTo>
                <a:cubicBezTo>
                  <a:pt x="494348" y="48230"/>
                  <a:pt x="493889" y="50735"/>
                  <a:pt x="491067" y="52146"/>
                </a:cubicBezTo>
                <a:close/>
              </a:path>
            </a:pathLst>
          </a:cu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Forma libre: forma 14">
            <a:extLst>
              <a:ext uri="{FF2B5EF4-FFF2-40B4-BE49-F238E27FC236}">
                <a16:creationId xmlns:a16="http://schemas.microsoft.com/office/drawing/2014/main" id="{4E56258F-44AD-E490-443A-63C5AE04B0B7}"/>
              </a:ext>
            </a:extLst>
          </p:cNvPr>
          <p:cNvSpPr/>
          <p:nvPr/>
        </p:nvSpPr>
        <p:spPr>
          <a:xfrm>
            <a:off x="5816600" y="1742402"/>
            <a:ext cx="1075267" cy="873798"/>
          </a:xfrm>
          <a:custGeom>
            <a:avLst/>
            <a:gdLst>
              <a:gd name="connsiteX0" fmla="*/ 0 w 1075267"/>
              <a:gd name="connsiteY0" fmla="*/ 77931 h 873798"/>
              <a:gd name="connsiteX1" fmla="*/ 0 w 1075267"/>
              <a:gd name="connsiteY1" fmla="*/ 77931 h 873798"/>
              <a:gd name="connsiteX2" fmla="*/ 42333 w 1075267"/>
              <a:gd name="connsiteY2" fmla="*/ 154131 h 873798"/>
              <a:gd name="connsiteX3" fmla="*/ 67733 w 1075267"/>
              <a:gd name="connsiteY3" fmla="*/ 187998 h 873798"/>
              <a:gd name="connsiteX4" fmla="*/ 110067 w 1075267"/>
              <a:gd name="connsiteY4" fmla="*/ 255731 h 873798"/>
              <a:gd name="connsiteX5" fmla="*/ 135467 w 1075267"/>
              <a:gd name="connsiteY5" fmla="*/ 289598 h 873798"/>
              <a:gd name="connsiteX6" fmla="*/ 152400 w 1075267"/>
              <a:gd name="connsiteY6" fmla="*/ 331931 h 873798"/>
              <a:gd name="connsiteX7" fmla="*/ 160867 w 1075267"/>
              <a:gd name="connsiteY7" fmla="*/ 535131 h 873798"/>
              <a:gd name="connsiteX8" fmla="*/ 169333 w 1075267"/>
              <a:gd name="connsiteY8" fmla="*/ 585931 h 873798"/>
              <a:gd name="connsiteX9" fmla="*/ 203200 w 1075267"/>
              <a:gd name="connsiteY9" fmla="*/ 653665 h 873798"/>
              <a:gd name="connsiteX10" fmla="*/ 211667 w 1075267"/>
              <a:gd name="connsiteY10" fmla="*/ 679065 h 873798"/>
              <a:gd name="connsiteX11" fmla="*/ 237067 w 1075267"/>
              <a:gd name="connsiteY11" fmla="*/ 695998 h 873798"/>
              <a:gd name="connsiteX12" fmla="*/ 279400 w 1075267"/>
              <a:gd name="connsiteY12" fmla="*/ 738331 h 873798"/>
              <a:gd name="connsiteX13" fmla="*/ 321733 w 1075267"/>
              <a:gd name="connsiteY13" fmla="*/ 797598 h 873798"/>
              <a:gd name="connsiteX14" fmla="*/ 381000 w 1075267"/>
              <a:gd name="connsiteY14" fmla="*/ 822998 h 873798"/>
              <a:gd name="connsiteX15" fmla="*/ 575733 w 1075267"/>
              <a:gd name="connsiteY15" fmla="*/ 865331 h 873798"/>
              <a:gd name="connsiteX16" fmla="*/ 635000 w 1075267"/>
              <a:gd name="connsiteY16" fmla="*/ 873798 h 873798"/>
              <a:gd name="connsiteX17" fmla="*/ 651933 w 1075267"/>
              <a:gd name="connsiteY17" fmla="*/ 839931 h 873798"/>
              <a:gd name="connsiteX18" fmla="*/ 635000 w 1075267"/>
              <a:gd name="connsiteY18" fmla="*/ 628265 h 873798"/>
              <a:gd name="connsiteX19" fmla="*/ 643467 w 1075267"/>
              <a:gd name="connsiteY19" fmla="*/ 543598 h 873798"/>
              <a:gd name="connsiteX20" fmla="*/ 685800 w 1075267"/>
              <a:gd name="connsiteY20" fmla="*/ 518198 h 873798"/>
              <a:gd name="connsiteX21" fmla="*/ 702733 w 1075267"/>
              <a:gd name="connsiteY21" fmla="*/ 475865 h 873798"/>
              <a:gd name="connsiteX22" fmla="*/ 694267 w 1075267"/>
              <a:gd name="connsiteY22" fmla="*/ 374265 h 873798"/>
              <a:gd name="connsiteX23" fmla="*/ 685800 w 1075267"/>
              <a:gd name="connsiteY23" fmla="*/ 298065 h 873798"/>
              <a:gd name="connsiteX24" fmla="*/ 736600 w 1075267"/>
              <a:gd name="connsiteY24" fmla="*/ 281131 h 873798"/>
              <a:gd name="connsiteX25" fmla="*/ 787400 w 1075267"/>
              <a:gd name="connsiteY25" fmla="*/ 289598 h 873798"/>
              <a:gd name="connsiteX26" fmla="*/ 838200 w 1075267"/>
              <a:gd name="connsiteY26" fmla="*/ 340398 h 873798"/>
              <a:gd name="connsiteX27" fmla="*/ 880533 w 1075267"/>
              <a:gd name="connsiteY27" fmla="*/ 357331 h 873798"/>
              <a:gd name="connsiteX28" fmla="*/ 914400 w 1075267"/>
              <a:gd name="connsiteY28" fmla="*/ 348865 h 873798"/>
              <a:gd name="connsiteX29" fmla="*/ 948267 w 1075267"/>
              <a:gd name="connsiteY29" fmla="*/ 289598 h 873798"/>
              <a:gd name="connsiteX30" fmla="*/ 965200 w 1075267"/>
              <a:gd name="connsiteY30" fmla="*/ 247265 h 873798"/>
              <a:gd name="connsiteX31" fmla="*/ 982133 w 1075267"/>
              <a:gd name="connsiteY31" fmla="*/ 213398 h 873798"/>
              <a:gd name="connsiteX32" fmla="*/ 1058333 w 1075267"/>
              <a:gd name="connsiteY32" fmla="*/ 171065 h 873798"/>
              <a:gd name="connsiteX33" fmla="*/ 1075267 w 1075267"/>
              <a:gd name="connsiteY33" fmla="*/ 145665 h 873798"/>
              <a:gd name="connsiteX34" fmla="*/ 1016000 w 1075267"/>
              <a:gd name="connsiteY34" fmla="*/ 94865 h 873798"/>
              <a:gd name="connsiteX35" fmla="*/ 956733 w 1075267"/>
              <a:gd name="connsiteY35" fmla="*/ 44065 h 873798"/>
              <a:gd name="connsiteX36" fmla="*/ 855133 w 1075267"/>
              <a:gd name="connsiteY36" fmla="*/ 18665 h 873798"/>
              <a:gd name="connsiteX37" fmla="*/ 728133 w 1075267"/>
              <a:gd name="connsiteY37" fmla="*/ 18665 h 873798"/>
              <a:gd name="connsiteX38" fmla="*/ 237067 w 1075267"/>
              <a:gd name="connsiteY38" fmla="*/ 27131 h 873798"/>
              <a:gd name="connsiteX39" fmla="*/ 76200 w 1075267"/>
              <a:gd name="connsiteY39" fmla="*/ 35598 h 873798"/>
              <a:gd name="connsiteX40" fmla="*/ 8467 w 1075267"/>
              <a:gd name="connsiteY40" fmla="*/ 77931 h 873798"/>
              <a:gd name="connsiteX41" fmla="*/ 0 w 1075267"/>
              <a:gd name="connsiteY41" fmla="*/ 77931 h 8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75267" h="873798">
                <a:moveTo>
                  <a:pt x="0" y="77931"/>
                </a:moveTo>
                <a:lnTo>
                  <a:pt x="0" y="77931"/>
                </a:lnTo>
                <a:cubicBezTo>
                  <a:pt x="14111" y="103331"/>
                  <a:pt x="27105" y="129385"/>
                  <a:pt x="42333" y="154131"/>
                </a:cubicBezTo>
                <a:cubicBezTo>
                  <a:pt x="49729" y="166149"/>
                  <a:pt x="59905" y="176257"/>
                  <a:pt x="67733" y="187998"/>
                </a:cubicBezTo>
                <a:cubicBezTo>
                  <a:pt x="82502" y="210151"/>
                  <a:pt x="95298" y="233578"/>
                  <a:pt x="110067" y="255731"/>
                </a:cubicBezTo>
                <a:cubicBezTo>
                  <a:pt x="117895" y="267472"/>
                  <a:pt x="128614" y="277263"/>
                  <a:pt x="135467" y="289598"/>
                </a:cubicBezTo>
                <a:cubicBezTo>
                  <a:pt x="142848" y="302883"/>
                  <a:pt x="146756" y="317820"/>
                  <a:pt x="152400" y="331931"/>
                </a:cubicBezTo>
                <a:cubicBezTo>
                  <a:pt x="155222" y="399664"/>
                  <a:pt x="156358" y="467489"/>
                  <a:pt x="160867" y="535131"/>
                </a:cubicBezTo>
                <a:cubicBezTo>
                  <a:pt x="162009" y="552260"/>
                  <a:pt x="163559" y="569764"/>
                  <a:pt x="169333" y="585931"/>
                </a:cubicBezTo>
                <a:cubicBezTo>
                  <a:pt x="177823" y="609703"/>
                  <a:pt x="195217" y="629718"/>
                  <a:pt x="203200" y="653665"/>
                </a:cubicBezTo>
                <a:cubicBezTo>
                  <a:pt x="206022" y="662132"/>
                  <a:pt x="206092" y="672096"/>
                  <a:pt x="211667" y="679065"/>
                </a:cubicBezTo>
                <a:cubicBezTo>
                  <a:pt x="218024" y="687011"/>
                  <a:pt x="229409" y="689297"/>
                  <a:pt x="237067" y="695998"/>
                </a:cubicBezTo>
                <a:cubicBezTo>
                  <a:pt x="252085" y="709139"/>
                  <a:pt x="266625" y="723000"/>
                  <a:pt x="279400" y="738331"/>
                </a:cubicBezTo>
                <a:cubicBezTo>
                  <a:pt x="294942" y="756982"/>
                  <a:pt x="304566" y="780431"/>
                  <a:pt x="321733" y="797598"/>
                </a:cubicBezTo>
                <a:cubicBezTo>
                  <a:pt x="329808" y="805673"/>
                  <a:pt x="367508" y="819625"/>
                  <a:pt x="381000" y="822998"/>
                </a:cubicBezTo>
                <a:cubicBezTo>
                  <a:pt x="432090" y="835771"/>
                  <a:pt x="520661" y="855612"/>
                  <a:pt x="575733" y="865331"/>
                </a:cubicBezTo>
                <a:cubicBezTo>
                  <a:pt x="595386" y="868799"/>
                  <a:pt x="615244" y="870976"/>
                  <a:pt x="635000" y="873798"/>
                </a:cubicBezTo>
                <a:cubicBezTo>
                  <a:pt x="640644" y="862509"/>
                  <a:pt x="651429" y="852542"/>
                  <a:pt x="651933" y="839931"/>
                </a:cubicBezTo>
                <a:cubicBezTo>
                  <a:pt x="657221" y="707735"/>
                  <a:pt x="655052" y="708470"/>
                  <a:pt x="635000" y="628265"/>
                </a:cubicBezTo>
                <a:cubicBezTo>
                  <a:pt x="637822" y="600043"/>
                  <a:pt x="631581" y="569351"/>
                  <a:pt x="643467" y="543598"/>
                </a:cubicBezTo>
                <a:cubicBezTo>
                  <a:pt x="650363" y="528656"/>
                  <a:pt x="674964" y="530583"/>
                  <a:pt x="685800" y="518198"/>
                </a:cubicBezTo>
                <a:cubicBezTo>
                  <a:pt x="695808" y="506760"/>
                  <a:pt x="697089" y="489976"/>
                  <a:pt x="702733" y="475865"/>
                </a:cubicBezTo>
                <a:cubicBezTo>
                  <a:pt x="699911" y="441998"/>
                  <a:pt x="700932" y="407589"/>
                  <a:pt x="694267" y="374265"/>
                </a:cubicBezTo>
                <a:cubicBezTo>
                  <a:pt x="687637" y="341115"/>
                  <a:pt x="642212" y="347880"/>
                  <a:pt x="685800" y="298065"/>
                </a:cubicBezTo>
                <a:cubicBezTo>
                  <a:pt x="697554" y="284632"/>
                  <a:pt x="719667" y="286776"/>
                  <a:pt x="736600" y="281131"/>
                </a:cubicBezTo>
                <a:cubicBezTo>
                  <a:pt x="753533" y="283953"/>
                  <a:pt x="772572" y="280948"/>
                  <a:pt x="787400" y="289598"/>
                </a:cubicBezTo>
                <a:cubicBezTo>
                  <a:pt x="808085" y="301664"/>
                  <a:pt x="818833" y="326313"/>
                  <a:pt x="838200" y="340398"/>
                </a:cubicBezTo>
                <a:cubicBezTo>
                  <a:pt x="850491" y="349337"/>
                  <a:pt x="866422" y="351687"/>
                  <a:pt x="880533" y="357331"/>
                </a:cubicBezTo>
                <a:cubicBezTo>
                  <a:pt x="891822" y="354509"/>
                  <a:pt x="904931" y="355628"/>
                  <a:pt x="914400" y="348865"/>
                </a:cubicBezTo>
                <a:cubicBezTo>
                  <a:pt x="938892" y="331371"/>
                  <a:pt x="939298" y="313514"/>
                  <a:pt x="948267" y="289598"/>
                </a:cubicBezTo>
                <a:cubicBezTo>
                  <a:pt x="953603" y="275368"/>
                  <a:pt x="959028" y="261153"/>
                  <a:pt x="965200" y="247265"/>
                </a:cubicBezTo>
                <a:cubicBezTo>
                  <a:pt x="970326" y="235731"/>
                  <a:pt x="973208" y="222323"/>
                  <a:pt x="982133" y="213398"/>
                </a:cubicBezTo>
                <a:cubicBezTo>
                  <a:pt x="1011247" y="184284"/>
                  <a:pt x="1026392" y="181711"/>
                  <a:pt x="1058333" y="171065"/>
                </a:cubicBezTo>
                <a:cubicBezTo>
                  <a:pt x="1063978" y="162598"/>
                  <a:pt x="1075267" y="155841"/>
                  <a:pt x="1075267" y="145665"/>
                </a:cubicBezTo>
                <a:cubicBezTo>
                  <a:pt x="1075267" y="121231"/>
                  <a:pt x="1024911" y="101796"/>
                  <a:pt x="1016000" y="94865"/>
                </a:cubicBezTo>
                <a:cubicBezTo>
                  <a:pt x="988022" y="73104"/>
                  <a:pt x="987077" y="57551"/>
                  <a:pt x="956733" y="44065"/>
                </a:cubicBezTo>
                <a:cubicBezTo>
                  <a:pt x="916478" y="26174"/>
                  <a:pt x="897735" y="25765"/>
                  <a:pt x="855133" y="18665"/>
                </a:cubicBezTo>
                <a:cubicBezTo>
                  <a:pt x="793937" y="-22134"/>
                  <a:pt x="864162" y="16320"/>
                  <a:pt x="728133" y="18665"/>
                </a:cubicBezTo>
                <a:lnTo>
                  <a:pt x="237067" y="27131"/>
                </a:lnTo>
                <a:cubicBezTo>
                  <a:pt x="183445" y="29953"/>
                  <a:pt x="128618" y="23950"/>
                  <a:pt x="76200" y="35598"/>
                </a:cubicBezTo>
                <a:cubicBezTo>
                  <a:pt x="50209" y="41374"/>
                  <a:pt x="33725" y="69511"/>
                  <a:pt x="8467" y="77931"/>
                </a:cubicBezTo>
                <a:lnTo>
                  <a:pt x="0" y="7793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DD937FB9-7C1F-BF55-E9CA-A4268AB09C44}"/>
              </a:ext>
            </a:extLst>
          </p:cNvPr>
          <p:cNvSpPr/>
          <p:nvPr/>
        </p:nvSpPr>
        <p:spPr>
          <a:xfrm>
            <a:off x="6561667" y="2455333"/>
            <a:ext cx="762308" cy="787475"/>
          </a:xfrm>
          <a:custGeom>
            <a:avLst/>
            <a:gdLst>
              <a:gd name="connsiteX0" fmla="*/ 0 w 762308"/>
              <a:gd name="connsiteY0" fmla="*/ 736600 h 787475"/>
              <a:gd name="connsiteX1" fmla="*/ 0 w 762308"/>
              <a:gd name="connsiteY1" fmla="*/ 736600 h 787475"/>
              <a:gd name="connsiteX2" fmla="*/ 33866 w 762308"/>
              <a:gd name="connsiteY2" fmla="*/ 651934 h 787475"/>
              <a:gd name="connsiteX3" fmla="*/ 42333 w 762308"/>
              <a:gd name="connsiteY3" fmla="*/ 626534 h 787475"/>
              <a:gd name="connsiteX4" fmla="*/ 59266 w 762308"/>
              <a:gd name="connsiteY4" fmla="*/ 601134 h 787475"/>
              <a:gd name="connsiteX5" fmla="*/ 67733 w 762308"/>
              <a:gd name="connsiteY5" fmla="*/ 575734 h 787475"/>
              <a:gd name="connsiteX6" fmla="*/ 101600 w 762308"/>
              <a:gd name="connsiteY6" fmla="*/ 524934 h 787475"/>
              <a:gd name="connsiteX7" fmla="*/ 127000 w 762308"/>
              <a:gd name="connsiteY7" fmla="*/ 457200 h 787475"/>
              <a:gd name="connsiteX8" fmla="*/ 143933 w 762308"/>
              <a:gd name="connsiteY8" fmla="*/ 423334 h 787475"/>
              <a:gd name="connsiteX9" fmla="*/ 169333 w 762308"/>
              <a:gd name="connsiteY9" fmla="*/ 355600 h 787475"/>
              <a:gd name="connsiteX10" fmla="*/ 186266 w 762308"/>
              <a:gd name="connsiteY10" fmla="*/ 321734 h 787475"/>
              <a:gd name="connsiteX11" fmla="*/ 220133 w 762308"/>
              <a:gd name="connsiteY11" fmla="*/ 237067 h 787475"/>
              <a:gd name="connsiteX12" fmla="*/ 245533 w 762308"/>
              <a:gd name="connsiteY12" fmla="*/ 203200 h 787475"/>
              <a:gd name="connsiteX13" fmla="*/ 338666 w 762308"/>
              <a:gd name="connsiteY13" fmla="*/ 118534 h 787475"/>
              <a:gd name="connsiteX14" fmla="*/ 372533 w 762308"/>
              <a:gd name="connsiteY14" fmla="*/ 67734 h 787475"/>
              <a:gd name="connsiteX15" fmla="*/ 389466 w 762308"/>
              <a:gd name="connsiteY15" fmla="*/ 50800 h 787475"/>
              <a:gd name="connsiteX16" fmla="*/ 406400 w 762308"/>
              <a:gd name="connsiteY16" fmla="*/ 25400 h 787475"/>
              <a:gd name="connsiteX17" fmla="*/ 457200 w 762308"/>
              <a:gd name="connsiteY17" fmla="*/ 0 h 787475"/>
              <a:gd name="connsiteX18" fmla="*/ 584200 w 762308"/>
              <a:gd name="connsiteY18" fmla="*/ 8467 h 787475"/>
              <a:gd name="connsiteX19" fmla="*/ 592666 w 762308"/>
              <a:gd name="connsiteY19" fmla="*/ 42334 h 787475"/>
              <a:gd name="connsiteX20" fmla="*/ 651933 w 762308"/>
              <a:gd name="connsiteY20" fmla="*/ 93134 h 787475"/>
              <a:gd name="connsiteX21" fmla="*/ 736600 w 762308"/>
              <a:gd name="connsiteY21" fmla="*/ 169334 h 787475"/>
              <a:gd name="connsiteX22" fmla="*/ 677333 w 762308"/>
              <a:gd name="connsiteY22" fmla="*/ 533400 h 787475"/>
              <a:gd name="connsiteX23" fmla="*/ 618066 w 762308"/>
              <a:gd name="connsiteY23" fmla="*/ 541867 h 787475"/>
              <a:gd name="connsiteX24" fmla="*/ 550333 w 762308"/>
              <a:gd name="connsiteY24" fmla="*/ 550334 h 787475"/>
              <a:gd name="connsiteX25" fmla="*/ 541866 w 762308"/>
              <a:gd name="connsiteY25" fmla="*/ 584200 h 787475"/>
              <a:gd name="connsiteX26" fmla="*/ 618066 w 762308"/>
              <a:gd name="connsiteY26" fmla="*/ 694267 h 787475"/>
              <a:gd name="connsiteX27" fmla="*/ 651933 w 762308"/>
              <a:gd name="connsiteY27" fmla="*/ 702734 h 787475"/>
              <a:gd name="connsiteX28" fmla="*/ 677333 w 762308"/>
              <a:gd name="connsiteY28" fmla="*/ 719667 h 787475"/>
              <a:gd name="connsiteX29" fmla="*/ 567266 w 762308"/>
              <a:gd name="connsiteY29" fmla="*/ 778934 h 787475"/>
              <a:gd name="connsiteX30" fmla="*/ 541866 w 762308"/>
              <a:gd name="connsiteY30" fmla="*/ 787400 h 787475"/>
              <a:gd name="connsiteX31" fmla="*/ 389466 w 762308"/>
              <a:gd name="connsiteY31" fmla="*/ 762000 h 787475"/>
              <a:gd name="connsiteX32" fmla="*/ 364066 w 762308"/>
              <a:gd name="connsiteY32" fmla="*/ 736600 h 787475"/>
              <a:gd name="connsiteX33" fmla="*/ 338666 w 762308"/>
              <a:gd name="connsiteY33" fmla="*/ 702734 h 787475"/>
              <a:gd name="connsiteX34" fmla="*/ 321733 w 762308"/>
              <a:gd name="connsiteY34" fmla="*/ 685800 h 787475"/>
              <a:gd name="connsiteX35" fmla="*/ 304800 w 762308"/>
              <a:gd name="connsiteY35" fmla="*/ 651934 h 787475"/>
              <a:gd name="connsiteX36" fmla="*/ 254000 w 762308"/>
              <a:gd name="connsiteY36" fmla="*/ 660400 h 787475"/>
              <a:gd name="connsiteX37" fmla="*/ 237066 w 762308"/>
              <a:gd name="connsiteY37" fmla="*/ 677334 h 787475"/>
              <a:gd name="connsiteX38" fmla="*/ 194733 w 762308"/>
              <a:gd name="connsiteY38" fmla="*/ 702734 h 787475"/>
              <a:gd name="connsiteX39" fmla="*/ 169333 w 762308"/>
              <a:gd name="connsiteY39" fmla="*/ 719667 h 787475"/>
              <a:gd name="connsiteX40" fmla="*/ 127000 w 762308"/>
              <a:gd name="connsiteY40" fmla="*/ 728134 h 787475"/>
              <a:gd name="connsiteX41" fmla="*/ 0 w 762308"/>
              <a:gd name="connsiteY41" fmla="*/ 736600 h 78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62308" h="787475">
                <a:moveTo>
                  <a:pt x="0" y="736600"/>
                </a:moveTo>
                <a:lnTo>
                  <a:pt x="0" y="736600"/>
                </a:lnTo>
                <a:cubicBezTo>
                  <a:pt x="11289" y="708378"/>
                  <a:pt x="22954" y="680304"/>
                  <a:pt x="33866" y="651934"/>
                </a:cubicBezTo>
                <a:cubicBezTo>
                  <a:pt x="37070" y="643604"/>
                  <a:pt x="38342" y="634516"/>
                  <a:pt x="42333" y="626534"/>
                </a:cubicBezTo>
                <a:cubicBezTo>
                  <a:pt x="46884" y="617433"/>
                  <a:pt x="54715" y="610235"/>
                  <a:pt x="59266" y="601134"/>
                </a:cubicBezTo>
                <a:cubicBezTo>
                  <a:pt x="63257" y="593152"/>
                  <a:pt x="63399" y="583536"/>
                  <a:pt x="67733" y="575734"/>
                </a:cubicBezTo>
                <a:cubicBezTo>
                  <a:pt x="77617" y="557944"/>
                  <a:pt x="101600" y="524934"/>
                  <a:pt x="101600" y="524934"/>
                </a:cubicBezTo>
                <a:cubicBezTo>
                  <a:pt x="110910" y="497001"/>
                  <a:pt x="113498" y="487580"/>
                  <a:pt x="127000" y="457200"/>
                </a:cubicBezTo>
                <a:cubicBezTo>
                  <a:pt x="132126" y="445667"/>
                  <a:pt x="139079" y="434984"/>
                  <a:pt x="143933" y="423334"/>
                </a:cubicBezTo>
                <a:cubicBezTo>
                  <a:pt x="153207" y="401076"/>
                  <a:pt x="160059" y="377858"/>
                  <a:pt x="169333" y="355600"/>
                </a:cubicBezTo>
                <a:cubicBezTo>
                  <a:pt x="174187" y="343950"/>
                  <a:pt x="181579" y="333452"/>
                  <a:pt x="186266" y="321734"/>
                </a:cubicBezTo>
                <a:cubicBezTo>
                  <a:pt x="203153" y="279517"/>
                  <a:pt x="198073" y="272363"/>
                  <a:pt x="220133" y="237067"/>
                </a:cubicBezTo>
                <a:cubicBezTo>
                  <a:pt x="227612" y="225101"/>
                  <a:pt x="235555" y="213178"/>
                  <a:pt x="245533" y="203200"/>
                </a:cubicBezTo>
                <a:cubicBezTo>
                  <a:pt x="297290" y="151443"/>
                  <a:pt x="293760" y="173419"/>
                  <a:pt x="338666" y="118534"/>
                </a:cubicBezTo>
                <a:cubicBezTo>
                  <a:pt x="351553" y="102783"/>
                  <a:pt x="360322" y="84015"/>
                  <a:pt x="372533" y="67734"/>
                </a:cubicBezTo>
                <a:cubicBezTo>
                  <a:pt x="377322" y="61348"/>
                  <a:pt x="384479" y="57033"/>
                  <a:pt x="389466" y="50800"/>
                </a:cubicBezTo>
                <a:cubicBezTo>
                  <a:pt x="395823" y="42854"/>
                  <a:pt x="399205" y="32595"/>
                  <a:pt x="406400" y="25400"/>
                </a:cubicBezTo>
                <a:cubicBezTo>
                  <a:pt x="422813" y="8988"/>
                  <a:pt x="436542" y="6886"/>
                  <a:pt x="457200" y="0"/>
                </a:cubicBezTo>
                <a:cubicBezTo>
                  <a:pt x="499533" y="2822"/>
                  <a:pt x="543704" y="-4188"/>
                  <a:pt x="584200" y="8467"/>
                </a:cubicBezTo>
                <a:cubicBezTo>
                  <a:pt x="595307" y="11938"/>
                  <a:pt x="585397" y="33247"/>
                  <a:pt x="592666" y="42334"/>
                </a:cubicBezTo>
                <a:cubicBezTo>
                  <a:pt x="608920" y="62652"/>
                  <a:pt x="632866" y="75429"/>
                  <a:pt x="651933" y="93134"/>
                </a:cubicBezTo>
                <a:cubicBezTo>
                  <a:pt x="736523" y="171681"/>
                  <a:pt x="681352" y="132500"/>
                  <a:pt x="736600" y="169334"/>
                </a:cubicBezTo>
                <a:cubicBezTo>
                  <a:pt x="721075" y="495352"/>
                  <a:pt x="835776" y="506993"/>
                  <a:pt x="677333" y="533400"/>
                </a:cubicBezTo>
                <a:cubicBezTo>
                  <a:pt x="657648" y="536681"/>
                  <a:pt x="637847" y="539229"/>
                  <a:pt x="618066" y="541867"/>
                </a:cubicBezTo>
                <a:lnTo>
                  <a:pt x="550333" y="550334"/>
                </a:lnTo>
                <a:cubicBezTo>
                  <a:pt x="547511" y="561623"/>
                  <a:pt x="538669" y="573012"/>
                  <a:pt x="541866" y="584200"/>
                </a:cubicBezTo>
                <a:cubicBezTo>
                  <a:pt x="555173" y="630775"/>
                  <a:pt x="574760" y="672614"/>
                  <a:pt x="618066" y="694267"/>
                </a:cubicBezTo>
                <a:cubicBezTo>
                  <a:pt x="628474" y="699471"/>
                  <a:pt x="640644" y="699912"/>
                  <a:pt x="651933" y="702734"/>
                </a:cubicBezTo>
                <a:cubicBezTo>
                  <a:pt x="660400" y="708378"/>
                  <a:pt x="680906" y="710139"/>
                  <a:pt x="677333" y="719667"/>
                </a:cubicBezTo>
                <a:cubicBezTo>
                  <a:pt x="655288" y="778454"/>
                  <a:pt x="614518" y="772184"/>
                  <a:pt x="567266" y="778934"/>
                </a:cubicBezTo>
                <a:cubicBezTo>
                  <a:pt x="558799" y="781756"/>
                  <a:pt x="550750" y="788246"/>
                  <a:pt x="541866" y="787400"/>
                </a:cubicBezTo>
                <a:cubicBezTo>
                  <a:pt x="490597" y="782517"/>
                  <a:pt x="438985" y="776148"/>
                  <a:pt x="389466" y="762000"/>
                </a:cubicBezTo>
                <a:cubicBezTo>
                  <a:pt x="377953" y="758711"/>
                  <a:pt x="371858" y="745691"/>
                  <a:pt x="364066" y="736600"/>
                </a:cubicBezTo>
                <a:cubicBezTo>
                  <a:pt x="354883" y="725886"/>
                  <a:pt x="347700" y="713574"/>
                  <a:pt x="338666" y="702734"/>
                </a:cubicBezTo>
                <a:cubicBezTo>
                  <a:pt x="333556" y="696602"/>
                  <a:pt x="326161" y="692442"/>
                  <a:pt x="321733" y="685800"/>
                </a:cubicBezTo>
                <a:cubicBezTo>
                  <a:pt x="314732" y="675299"/>
                  <a:pt x="310444" y="663223"/>
                  <a:pt x="304800" y="651934"/>
                </a:cubicBezTo>
                <a:cubicBezTo>
                  <a:pt x="287867" y="654756"/>
                  <a:pt x="270074" y="654372"/>
                  <a:pt x="254000" y="660400"/>
                </a:cubicBezTo>
                <a:cubicBezTo>
                  <a:pt x="246525" y="663203"/>
                  <a:pt x="243562" y="672694"/>
                  <a:pt x="237066" y="677334"/>
                </a:cubicBezTo>
                <a:cubicBezTo>
                  <a:pt x="223675" y="686899"/>
                  <a:pt x="208688" y="694012"/>
                  <a:pt x="194733" y="702734"/>
                </a:cubicBezTo>
                <a:cubicBezTo>
                  <a:pt x="186104" y="708127"/>
                  <a:pt x="178861" y="716094"/>
                  <a:pt x="169333" y="719667"/>
                </a:cubicBezTo>
                <a:cubicBezTo>
                  <a:pt x="155859" y="724720"/>
                  <a:pt x="140883" y="724348"/>
                  <a:pt x="127000" y="728134"/>
                </a:cubicBezTo>
                <a:cubicBezTo>
                  <a:pt x="48551" y="749529"/>
                  <a:pt x="21167" y="735189"/>
                  <a:pt x="0" y="73660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C65D0C94-F7EF-6CBE-7956-EF196FFF0AD0}"/>
              </a:ext>
            </a:extLst>
          </p:cNvPr>
          <p:cNvSpPr/>
          <p:nvPr/>
        </p:nvSpPr>
        <p:spPr>
          <a:xfrm>
            <a:off x="7974896" y="2370771"/>
            <a:ext cx="382276" cy="442752"/>
          </a:xfrm>
          <a:custGeom>
            <a:avLst/>
            <a:gdLst>
              <a:gd name="connsiteX0" fmla="*/ 26104 w 382276"/>
              <a:gd name="connsiteY0" fmla="*/ 16829 h 442752"/>
              <a:gd name="connsiteX1" fmla="*/ 26104 w 382276"/>
              <a:gd name="connsiteY1" fmla="*/ 16829 h 442752"/>
              <a:gd name="connsiteX2" fmla="*/ 704 w 382276"/>
              <a:gd name="connsiteY2" fmla="*/ 101496 h 442752"/>
              <a:gd name="connsiteX3" fmla="*/ 26104 w 382276"/>
              <a:gd name="connsiteY3" fmla="*/ 220029 h 442752"/>
              <a:gd name="connsiteX4" fmla="*/ 17637 w 382276"/>
              <a:gd name="connsiteY4" fmla="*/ 380896 h 442752"/>
              <a:gd name="connsiteX5" fmla="*/ 704 w 382276"/>
              <a:gd name="connsiteY5" fmla="*/ 406296 h 442752"/>
              <a:gd name="connsiteX6" fmla="*/ 110771 w 382276"/>
              <a:gd name="connsiteY6" fmla="*/ 414762 h 442752"/>
              <a:gd name="connsiteX7" fmla="*/ 136171 w 382276"/>
              <a:gd name="connsiteY7" fmla="*/ 330096 h 442752"/>
              <a:gd name="connsiteX8" fmla="*/ 153104 w 382276"/>
              <a:gd name="connsiteY8" fmla="*/ 304696 h 442752"/>
              <a:gd name="connsiteX9" fmla="*/ 161571 w 382276"/>
              <a:gd name="connsiteY9" fmla="*/ 279296 h 442752"/>
              <a:gd name="connsiteX10" fmla="*/ 178504 w 382276"/>
              <a:gd name="connsiteY10" fmla="*/ 253896 h 442752"/>
              <a:gd name="connsiteX11" fmla="*/ 186971 w 382276"/>
              <a:gd name="connsiteY11" fmla="*/ 228496 h 442752"/>
              <a:gd name="connsiteX12" fmla="*/ 212371 w 382276"/>
              <a:gd name="connsiteY12" fmla="*/ 211562 h 442752"/>
              <a:gd name="connsiteX13" fmla="*/ 237771 w 382276"/>
              <a:gd name="connsiteY13" fmla="*/ 186162 h 442752"/>
              <a:gd name="connsiteX14" fmla="*/ 254704 w 382276"/>
              <a:gd name="connsiteY14" fmla="*/ 160762 h 442752"/>
              <a:gd name="connsiteX15" fmla="*/ 347837 w 382276"/>
              <a:gd name="connsiteY15" fmla="*/ 135362 h 442752"/>
              <a:gd name="connsiteX16" fmla="*/ 381704 w 382276"/>
              <a:gd name="connsiteY16" fmla="*/ 93029 h 442752"/>
              <a:gd name="connsiteX17" fmla="*/ 373237 w 382276"/>
              <a:gd name="connsiteY17" fmla="*/ 50696 h 442752"/>
              <a:gd name="connsiteX18" fmla="*/ 347837 w 382276"/>
              <a:gd name="connsiteY18" fmla="*/ 42229 h 442752"/>
              <a:gd name="connsiteX19" fmla="*/ 297037 w 382276"/>
              <a:gd name="connsiteY19" fmla="*/ 33762 h 442752"/>
              <a:gd name="connsiteX20" fmla="*/ 271637 w 382276"/>
              <a:gd name="connsiteY20" fmla="*/ 16829 h 442752"/>
              <a:gd name="connsiteX21" fmla="*/ 26104 w 382276"/>
              <a:gd name="connsiteY21" fmla="*/ 16829 h 442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2276" h="442752">
                <a:moveTo>
                  <a:pt x="26104" y="16829"/>
                </a:moveTo>
                <a:lnTo>
                  <a:pt x="26104" y="16829"/>
                </a:lnTo>
                <a:cubicBezTo>
                  <a:pt x="17637" y="45051"/>
                  <a:pt x="3958" y="72211"/>
                  <a:pt x="704" y="101496"/>
                </a:cubicBezTo>
                <a:cubicBezTo>
                  <a:pt x="-3746" y="141547"/>
                  <a:pt x="13846" y="183253"/>
                  <a:pt x="26104" y="220029"/>
                </a:cubicBezTo>
                <a:cubicBezTo>
                  <a:pt x="34966" y="299782"/>
                  <a:pt x="42718" y="299383"/>
                  <a:pt x="17637" y="380896"/>
                </a:cubicBezTo>
                <a:cubicBezTo>
                  <a:pt x="14644" y="390622"/>
                  <a:pt x="6348" y="397829"/>
                  <a:pt x="704" y="406296"/>
                </a:cubicBezTo>
                <a:cubicBezTo>
                  <a:pt x="33850" y="439442"/>
                  <a:pt x="44662" y="464344"/>
                  <a:pt x="110771" y="414762"/>
                </a:cubicBezTo>
                <a:cubicBezTo>
                  <a:pt x="115066" y="411541"/>
                  <a:pt x="127761" y="346915"/>
                  <a:pt x="136171" y="330096"/>
                </a:cubicBezTo>
                <a:cubicBezTo>
                  <a:pt x="140722" y="320995"/>
                  <a:pt x="148553" y="313797"/>
                  <a:pt x="153104" y="304696"/>
                </a:cubicBezTo>
                <a:cubicBezTo>
                  <a:pt x="157095" y="296714"/>
                  <a:pt x="157580" y="287278"/>
                  <a:pt x="161571" y="279296"/>
                </a:cubicBezTo>
                <a:cubicBezTo>
                  <a:pt x="166122" y="270195"/>
                  <a:pt x="173953" y="262997"/>
                  <a:pt x="178504" y="253896"/>
                </a:cubicBezTo>
                <a:cubicBezTo>
                  <a:pt x="182495" y="245914"/>
                  <a:pt x="181396" y="235465"/>
                  <a:pt x="186971" y="228496"/>
                </a:cubicBezTo>
                <a:cubicBezTo>
                  <a:pt x="193328" y="220550"/>
                  <a:pt x="204554" y="218076"/>
                  <a:pt x="212371" y="211562"/>
                </a:cubicBezTo>
                <a:cubicBezTo>
                  <a:pt x="221569" y="203897"/>
                  <a:pt x="230106" y="195360"/>
                  <a:pt x="237771" y="186162"/>
                </a:cubicBezTo>
                <a:cubicBezTo>
                  <a:pt x="244285" y="178345"/>
                  <a:pt x="246424" y="166676"/>
                  <a:pt x="254704" y="160762"/>
                </a:cubicBezTo>
                <a:cubicBezTo>
                  <a:pt x="279532" y="143028"/>
                  <a:pt x="319823" y="140031"/>
                  <a:pt x="347837" y="135362"/>
                </a:cubicBezTo>
                <a:cubicBezTo>
                  <a:pt x="356406" y="126793"/>
                  <a:pt x="380178" y="105237"/>
                  <a:pt x="381704" y="93029"/>
                </a:cubicBezTo>
                <a:cubicBezTo>
                  <a:pt x="383489" y="78750"/>
                  <a:pt x="381219" y="62670"/>
                  <a:pt x="373237" y="50696"/>
                </a:cubicBezTo>
                <a:cubicBezTo>
                  <a:pt x="368286" y="43270"/>
                  <a:pt x="356549" y="44165"/>
                  <a:pt x="347837" y="42229"/>
                </a:cubicBezTo>
                <a:cubicBezTo>
                  <a:pt x="331079" y="38505"/>
                  <a:pt x="313970" y="36584"/>
                  <a:pt x="297037" y="33762"/>
                </a:cubicBezTo>
                <a:cubicBezTo>
                  <a:pt x="288570" y="28118"/>
                  <a:pt x="281085" y="20608"/>
                  <a:pt x="271637" y="16829"/>
                </a:cubicBezTo>
                <a:cubicBezTo>
                  <a:pt x="176969" y="-21038"/>
                  <a:pt x="67026" y="16829"/>
                  <a:pt x="26104" y="1682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024F1060-6A97-E30D-92F9-FE331C903E5F}"/>
              </a:ext>
            </a:extLst>
          </p:cNvPr>
          <p:cNvSpPr txBox="1"/>
          <p:nvPr/>
        </p:nvSpPr>
        <p:spPr>
          <a:xfrm>
            <a:off x="7063550" y="1912493"/>
            <a:ext cx="310917" cy="400110"/>
          </a:xfrm>
          <a:prstGeom prst="rect">
            <a:avLst/>
          </a:prstGeom>
          <a:noFill/>
        </p:spPr>
        <p:txBody>
          <a:bodyPr wrap="square" rtlCol="0">
            <a:spAutoFit/>
          </a:bodyPr>
          <a:lstStyle/>
          <a:p>
            <a:r>
              <a:rPr lang="es-ES" sz="2000" dirty="0">
                <a:solidFill>
                  <a:srgbClr val="FF0000"/>
                </a:solidFill>
              </a:rPr>
              <a:t>N</a:t>
            </a:r>
          </a:p>
        </p:txBody>
      </p:sp>
      <p:sp>
        <p:nvSpPr>
          <p:cNvPr id="19" name="CuadroTexto 18">
            <a:extLst>
              <a:ext uri="{FF2B5EF4-FFF2-40B4-BE49-F238E27FC236}">
                <a16:creationId xmlns:a16="http://schemas.microsoft.com/office/drawing/2014/main" id="{A2A7690D-FA76-3900-8FA3-037FE6D0EEB0}"/>
              </a:ext>
            </a:extLst>
          </p:cNvPr>
          <p:cNvSpPr txBox="1"/>
          <p:nvPr/>
        </p:nvSpPr>
        <p:spPr>
          <a:xfrm>
            <a:off x="6061239" y="1912493"/>
            <a:ext cx="364961" cy="276999"/>
          </a:xfrm>
          <a:prstGeom prst="rect">
            <a:avLst/>
          </a:prstGeom>
          <a:noFill/>
        </p:spPr>
        <p:txBody>
          <a:bodyPr wrap="square" rtlCol="0">
            <a:spAutoFit/>
          </a:bodyPr>
          <a:lstStyle/>
          <a:p>
            <a:r>
              <a:rPr lang="es-ES" sz="1200" dirty="0">
                <a:solidFill>
                  <a:schemeClr val="bg1"/>
                </a:solidFill>
              </a:rPr>
              <a:t>R</a:t>
            </a:r>
            <a:r>
              <a:rPr lang="es-ES" sz="800" dirty="0">
                <a:solidFill>
                  <a:schemeClr val="bg1"/>
                </a:solidFill>
              </a:rPr>
              <a:t>1</a:t>
            </a:r>
          </a:p>
        </p:txBody>
      </p:sp>
      <p:sp>
        <p:nvSpPr>
          <p:cNvPr id="20" name="CuadroTexto 19">
            <a:extLst>
              <a:ext uri="{FF2B5EF4-FFF2-40B4-BE49-F238E27FC236}">
                <a16:creationId xmlns:a16="http://schemas.microsoft.com/office/drawing/2014/main" id="{1A355C3C-97ED-DB6B-DBDD-CC0154F8EF09}"/>
              </a:ext>
            </a:extLst>
          </p:cNvPr>
          <p:cNvSpPr txBox="1"/>
          <p:nvPr/>
        </p:nvSpPr>
        <p:spPr>
          <a:xfrm>
            <a:off x="6848641" y="2657560"/>
            <a:ext cx="364961" cy="276999"/>
          </a:xfrm>
          <a:prstGeom prst="rect">
            <a:avLst/>
          </a:prstGeom>
          <a:noFill/>
        </p:spPr>
        <p:txBody>
          <a:bodyPr wrap="square" rtlCol="0">
            <a:spAutoFit/>
          </a:bodyPr>
          <a:lstStyle/>
          <a:p>
            <a:r>
              <a:rPr lang="es-ES" sz="1200" dirty="0">
                <a:solidFill>
                  <a:schemeClr val="bg1"/>
                </a:solidFill>
              </a:rPr>
              <a:t>R</a:t>
            </a:r>
            <a:r>
              <a:rPr lang="es-ES" sz="800" dirty="0">
                <a:solidFill>
                  <a:schemeClr val="bg1"/>
                </a:solidFill>
              </a:rPr>
              <a:t>2</a:t>
            </a:r>
          </a:p>
        </p:txBody>
      </p:sp>
      <p:sp>
        <p:nvSpPr>
          <p:cNvPr id="21" name="CuadroTexto 20">
            <a:extLst>
              <a:ext uri="{FF2B5EF4-FFF2-40B4-BE49-F238E27FC236}">
                <a16:creationId xmlns:a16="http://schemas.microsoft.com/office/drawing/2014/main" id="{B8CC502E-F863-258A-E532-7A293288762E}"/>
              </a:ext>
            </a:extLst>
          </p:cNvPr>
          <p:cNvSpPr txBox="1"/>
          <p:nvPr/>
        </p:nvSpPr>
        <p:spPr>
          <a:xfrm>
            <a:off x="7940842" y="2361224"/>
            <a:ext cx="364961" cy="276999"/>
          </a:xfrm>
          <a:prstGeom prst="rect">
            <a:avLst/>
          </a:prstGeom>
          <a:noFill/>
        </p:spPr>
        <p:txBody>
          <a:bodyPr wrap="square" rtlCol="0">
            <a:spAutoFit/>
          </a:bodyPr>
          <a:lstStyle/>
          <a:p>
            <a:r>
              <a:rPr lang="es-ES" sz="1200" dirty="0">
                <a:solidFill>
                  <a:schemeClr val="bg1"/>
                </a:solidFill>
              </a:rPr>
              <a:t>R</a:t>
            </a:r>
            <a:r>
              <a:rPr lang="es-ES" sz="800" dirty="0">
                <a:solidFill>
                  <a:schemeClr val="bg1"/>
                </a:solidFill>
              </a:rPr>
              <a:t>3</a:t>
            </a:r>
          </a:p>
        </p:txBody>
      </p:sp>
      <p:sp>
        <p:nvSpPr>
          <p:cNvPr id="7" name="Rectangle 2">
            <a:extLst>
              <a:ext uri="{FF2B5EF4-FFF2-40B4-BE49-F238E27FC236}">
                <a16:creationId xmlns:a16="http://schemas.microsoft.com/office/drawing/2014/main" id="{C1BEF90E-7F36-F9F3-5298-C2B406BDA361}"/>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sz="3200" dirty="0">
                <a:solidFill>
                  <a:srgbClr val="C00000"/>
                </a:solidFill>
                <a:latin typeface="+mn-lt"/>
              </a:rPr>
              <a:t>INTRODUCCIÓN</a:t>
            </a:r>
          </a:p>
        </p:txBody>
      </p:sp>
      <p:sp>
        <p:nvSpPr>
          <p:cNvPr id="9" name="Line 13">
            <a:extLst>
              <a:ext uri="{FF2B5EF4-FFF2-40B4-BE49-F238E27FC236}">
                <a16:creationId xmlns:a16="http://schemas.microsoft.com/office/drawing/2014/main" id="{3544BFBC-5F90-22C9-F56D-BB3B32C583AB}"/>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203526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51520" y="1123872"/>
            <a:ext cx="8667750" cy="5600700"/>
          </a:xfrm>
          <a:prstGeom prst="rect">
            <a:avLst/>
          </a:prstGeom>
          <a:noFill/>
          <a:ln w="9525">
            <a:noFill/>
            <a:miter lim="800000"/>
            <a:headEnd/>
            <a:tailEnd/>
          </a:ln>
        </p:spPr>
      </p:pic>
      <p:sp>
        <p:nvSpPr>
          <p:cNvPr id="4" name="Line 13">
            <a:extLst>
              <a:ext uri="{FF2B5EF4-FFF2-40B4-BE49-F238E27FC236}">
                <a16:creationId xmlns:a16="http://schemas.microsoft.com/office/drawing/2014/main" id="{C6F62983-B250-D2AC-2F20-90853447AF86}"/>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
        <p:nvSpPr>
          <p:cNvPr id="5" name="Rectangle 2">
            <a:extLst>
              <a:ext uri="{FF2B5EF4-FFF2-40B4-BE49-F238E27FC236}">
                <a16:creationId xmlns:a16="http://schemas.microsoft.com/office/drawing/2014/main" id="{7A1BB4D7-4AEF-F8C4-995A-66EC518EFE2A}"/>
              </a:ext>
            </a:extLst>
          </p:cNvPr>
          <p:cNvSpPr txBox="1">
            <a:spLocks noChangeArrowheads="1"/>
          </p:cNvSpPr>
          <p:nvPr/>
        </p:nvSpPr>
        <p:spPr bwMode="auto">
          <a:xfrm>
            <a:off x="395288" y="220009"/>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CuadroTexto 1">
            <a:extLst>
              <a:ext uri="{FF2B5EF4-FFF2-40B4-BE49-F238E27FC236}">
                <a16:creationId xmlns:a16="http://schemas.microsoft.com/office/drawing/2014/main" id="{939DD384-69D2-A903-A070-2C5BEAD1BA88}"/>
              </a:ext>
            </a:extLst>
          </p:cNvPr>
          <p:cNvSpPr txBox="1"/>
          <p:nvPr/>
        </p:nvSpPr>
        <p:spPr>
          <a:xfrm>
            <a:off x="1506079" y="3859310"/>
            <a:ext cx="1949823" cy="300082"/>
          </a:xfrm>
          <a:prstGeom prst="rect">
            <a:avLst/>
          </a:prstGeom>
          <a:solidFill>
            <a:schemeClr val="bg1"/>
          </a:solidFill>
        </p:spPr>
        <p:txBody>
          <a:bodyPr wrap="square" rtlCol="0">
            <a:spAutoFit/>
          </a:bodyPr>
          <a:lstStyle/>
          <a:p>
            <a:r>
              <a:rPr lang="es-ES" dirty="0">
                <a:latin typeface="Arial" panose="020B0604020202020204" pitchFamily="34" charset="0"/>
                <a:cs typeface="Arial" panose="020B0604020202020204" pitchFamily="34" charset="0"/>
              </a:rPr>
              <a:t>2001,2002,….,2015</a:t>
            </a:r>
          </a:p>
        </p:txBody>
      </p:sp>
    </p:spTree>
    <p:extLst>
      <p:ext uri="{BB962C8B-B14F-4D97-AF65-F5344CB8AC3E}">
        <p14:creationId xmlns:p14="http://schemas.microsoft.com/office/powerpoint/2010/main" val="2224825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4 CuadroTexto"/>
          <p:cNvSpPr txBox="1">
            <a:spLocks noChangeArrowheads="1"/>
          </p:cNvSpPr>
          <p:nvPr/>
        </p:nvSpPr>
        <p:spPr bwMode="auto">
          <a:xfrm>
            <a:off x="468313" y="1174750"/>
            <a:ext cx="8496175"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ca-ES" sz="2000" b="1" u="sng" dirty="0"/>
              <a:t>Estimación de las razones de incidencia/mortalidad (IMR)</a:t>
            </a:r>
            <a:endParaRPr lang="es-ES" altLang="ca-ES" sz="2000" u="sng" dirty="0"/>
          </a:p>
          <a:p>
            <a:pPr eaLnBrk="1" hangingPunct="1">
              <a:spcBef>
                <a:spcPct val="0"/>
              </a:spcBef>
              <a:buFontTx/>
              <a:buNone/>
            </a:pPr>
            <a:endParaRPr lang="en-GB" altLang="ca-ES" sz="2000" dirty="0"/>
          </a:p>
          <a:p>
            <a:pPr algn="just" eaLnBrk="1" hangingPunct="1">
              <a:spcBef>
                <a:spcPct val="0"/>
              </a:spcBef>
              <a:buFontTx/>
              <a:buNone/>
            </a:pPr>
            <a:r>
              <a:rPr lang="es-ES" altLang="ca-ES" sz="2000" dirty="0"/>
              <a:t>La estimación de los parámetros de los modelos se realizó en base a una </a:t>
            </a:r>
            <a:r>
              <a:rPr lang="es-ES" altLang="ca-ES" sz="2000" b="1" dirty="0"/>
              <a:t>aproximación estadística bayesiana </a:t>
            </a:r>
            <a:r>
              <a:rPr lang="es-ES" altLang="ca-ES" sz="2000" dirty="0"/>
              <a:t>empleando métodos de simulación de tipo Monte Carlo y Cadenas de </a:t>
            </a:r>
            <a:r>
              <a:rPr lang="es-ES" altLang="ca-ES" sz="2000" dirty="0" err="1"/>
              <a:t>Markov</a:t>
            </a:r>
            <a:r>
              <a:rPr lang="es-ES" altLang="ca-ES" sz="2000" dirty="0"/>
              <a:t> (</a:t>
            </a:r>
            <a:r>
              <a:rPr lang="es-ES" altLang="ca-ES" sz="2000" dirty="0" err="1"/>
              <a:t>Markov</a:t>
            </a:r>
            <a:r>
              <a:rPr lang="es-ES" altLang="ca-ES" sz="2000" dirty="0"/>
              <a:t> </a:t>
            </a:r>
            <a:r>
              <a:rPr lang="es-ES" altLang="ca-ES" sz="2000" dirty="0" err="1"/>
              <a:t>Chain</a:t>
            </a:r>
            <a:r>
              <a:rPr lang="es-ES" altLang="ca-ES" sz="2000" dirty="0"/>
              <a:t> Montecarlo </a:t>
            </a:r>
            <a:r>
              <a:rPr lang="es-ES" altLang="ca-ES" sz="2000" dirty="0" err="1"/>
              <a:t>Methods</a:t>
            </a:r>
            <a:r>
              <a:rPr lang="es-ES" altLang="ca-ES" sz="2000" dirty="0"/>
              <a:t> [MCMC]).</a:t>
            </a:r>
          </a:p>
          <a:p>
            <a:pPr algn="just" eaLnBrk="1" hangingPunct="1">
              <a:spcBef>
                <a:spcPct val="0"/>
              </a:spcBef>
              <a:buFontTx/>
              <a:buNone/>
            </a:pPr>
            <a:endParaRPr lang="es-ES" altLang="ca-ES" sz="2000" dirty="0"/>
          </a:p>
          <a:p>
            <a:pPr algn="just" eaLnBrk="1" hangingPunct="1">
              <a:spcBef>
                <a:spcPct val="0"/>
              </a:spcBef>
              <a:buFontTx/>
              <a:buNone/>
            </a:pPr>
            <a:r>
              <a:rPr lang="es-ES" altLang="ca-ES" sz="2000" dirty="0"/>
              <a:t>Mediante los paquetes </a:t>
            </a:r>
            <a:r>
              <a:rPr lang="ca-ES" altLang="ca-ES" sz="2000" dirty="0"/>
              <a:t>“R2jags” y “</a:t>
            </a:r>
            <a:r>
              <a:rPr lang="ca-ES" altLang="ca-ES" sz="2000" dirty="0" err="1"/>
              <a:t>rjags</a:t>
            </a:r>
            <a:r>
              <a:rPr lang="ca-ES" altLang="ca-ES" sz="2000" dirty="0"/>
              <a:t>” </a:t>
            </a:r>
            <a:r>
              <a:rPr lang="es-ES" altLang="ca-ES" sz="2000" dirty="0"/>
              <a:t>de R y el software </a:t>
            </a:r>
            <a:r>
              <a:rPr lang="ca-ES" altLang="ca-ES" sz="2000" dirty="0"/>
              <a:t>JAGS</a:t>
            </a:r>
            <a:r>
              <a:rPr lang="es-ES" altLang="ca-ES" sz="2000" dirty="0"/>
              <a:t>, se calcularon tres cadenas de simulaciones con un período inicial de entrenamiento de 10.000 ciclos y otro posterior de análisis de 40.000 ciclos.</a:t>
            </a:r>
          </a:p>
          <a:p>
            <a:pPr algn="just" eaLnBrk="1" hangingPunct="1">
              <a:spcBef>
                <a:spcPct val="0"/>
              </a:spcBef>
              <a:buFontTx/>
              <a:buNone/>
            </a:pPr>
            <a:endParaRPr lang="es-ES" altLang="ca-ES" sz="2000" dirty="0"/>
          </a:p>
          <a:p>
            <a:pPr algn="just" eaLnBrk="1" hangingPunct="1">
              <a:spcBef>
                <a:spcPct val="0"/>
              </a:spcBef>
              <a:buFontTx/>
              <a:buNone/>
            </a:pPr>
            <a:r>
              <a:rPr lang="es-ES" altLang="ca-ES" sz="2000" dirty="0"/>
              <a:t>Se seleccionaron uno de cada cinco ciclos para obtener una matriz de 24.000 estimaciones de los parámetros.</a:t>
            </a:r>
            <a:endParaRPr lang="en-GB" altLang="ca-ES" sz="2000" dirty="0"/>
          </a:p>
        </p:txBody>
      </p:sp>
      <p:sp>
        <p:nvSpPr>
          <p:cNvPr id="5"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Line 13">
            <a:extLst>
              <a:ext uri="{FF2B5EF4-FFF2-40B4-BE49-F238E27FC236}">
                <a16:creationId xmlns:a16="http://schemas.microsoft.com/office/drawing/2014/main" id="{6DF9652B-89F0-713D-0AEA-A1555501A3F0}"/>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1970117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Line 13">
            <a:extLst>
              <a:ext uri="{FF2B5EF4-FFF2-40B4-BE49-F238E27FC236}">
                <a16:creationId xmlns:a16="http://schemas.microsoft.com/office/drawing/2014/main" id="{6DF9652B-89F0-713D-0AEA-A1555501A3F0}"/>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
        <p:nvSpPr>
          <p:cNvPr id="4" name="CuadroTexto 3">
            <a:extLst>
              <a:ext uri="{FF2B5EF4-FFF2-40B4-BE49-F238E27FC236}">
                <a16:creationId xmlns:a16="http://schemas.microsoft.com/office/drawing/2014/main" id="{A724886C-0F9F-0169-74BC-DDE72EAB90A8}"/>
              </a:ext>
            </a:extLst>
          </p:cNvPr>
          <p:cNvSpPr txBox="1"/>
          <p:nvPr/>
        </p:nvSpPr>
        <p:spPr>
          <a:xfrm>
            <a:off x="484101" y="1102653"/>
            <a:ext cx="8498533" cy="5701561"/>
          </a:xfrm>
          <a:prstGeom prst="rect">
            <a:avLst/>
          </a:prstGeom>
          <a:noFill/>
        </p:spPr>
        <p:txBody>
          <a:bodyPr wrap="square">
            <a:spAutoFit/>
          </a:bodyPr>
          <a:lstStyle/>
          <a:p>
            <a:r>
              <a:rPr lang="es-ES" dirty="0" err="1"/>
              <a:t>model</a:t>
            </a:r>
            <a:endParaRPr lang="es-ES" dirty="0"/>
          </a:p>
          <a:p>
            <a:r>
              <a:rPr lang="es-ES" dirty="0"/>
              <a:t>{</a:t>
            </a:r>
          </a:p>
          <a:p>
            <a:r>
              <a:rPr lang="es-ES" dirty="0"/>
              <a:t># Para cada una de las J observaciones</a:t>
            </a:r>
          </a:p>
          <a:p>
            <a:r>
              <a:rPr lang="es-ES" dirty="0" err="1"/>
              <a:t>for</a:t>
            </a:r>
            <a:r>
              <a:rPr lang="es-ES" dirty="0"/>
              <a:t>(i in 1:J)</a:t>
            </a:r>
          </a:p>
          <a:p>
            <a:r>
              <a:rPr lang="es-ES" dirty="0"/>
              <a:t>	{</a:t>
            </a:r>
          </a:p>
          <a:p>
            <a:r>
              <a:rPr lang="es-ES" dirty="0"/>
              <a:t>	X[i] ~ </a:t>
            </a:r>
            <a:r>
              <a:rPr lang="es-ES" dirty="0" err="1"/>
              <a:t>dpois</a:t>
            </a:r>
            <a:r>
              <a:rPr lang="es-ES" dirty="0"/>
              <a:t>(mu[i])</a:t>
            </a:r>
          </a:p>
          <a:p>
            <a:r>
              <a:rPr lang="es-ES" dirty="0"/>
              <a:t>	log(mu[i]) &lt;- log(Y[i]) + </a:t>
            </a:r>
            <a:r>
              <a:rPr lang="es-ES" dirty="0" err="1"/>
              <a:t>alpha</a:t>
            </a:r>
            <a:r>
              <a:rPr lang="es-ES" dirty="0"/>
              <a:t>[ID[i]] + YEAR*</a:t>
            </a:r>
            <a:r>
              <a:rPr lang="es-ES" dirty="0" err="1"/>
              <a:t>year</a:t>
            </a:r>
            <a:r>
              <a:rPr lang="es-ES" dirty="0"/>
              <a:t>[i] + YEAR2*year2[i] +</a:t>
            </a:r>
          </a:p>
          <a:p>
            <a:r>
              <a:rPr lang="es-ES" dirty="0"/>
              <a:t>                                                         + EDAD1*edad1[i] + EDAD2*edad2[i] + EDAD3*edad3[i] + EDAD4*edad4[i]   	</a:t>
            </a:r>
          </a:p>
          <a:p>
            <a:r>
              <a:rPr lang="es-ES" dirty="0"/>
              <a:t>	}</a:t>
            </a:r>
          </a:p>
          <a:p>
            <a:r>
              <a:rPr lang="es-ES" dirty="0"/>
              <a:t># (efecto aleatorio)</a:t>
            </a:r>
          </a:p>
          <a:p>
            <a:r>
              <a:rPr lang="es-ES" dirty="0" err="1"/>
              <a:t>for</a:t>
            </a:r>
            <a:r>
              <a:rPr lang="es-ES" dirty="0"/>
              <a:t>(i in 1:18) </a:t>
            </a:r>
          </a:p>
          <a:p>
            <a:r>
              <a:rPr lang="es-ES" dirty="0"/>
              <a:t>	{</a:t>
            </a:r>
          </a:p>
          <a:p>
            <a:r>
              <a:rPr lang="es-ES" dirty="0"/>
              <a:t>	</a:t>
            </a:r>
            <a:r>
              <a:rPr lang="es-ES" dirty="0" err="1"/>
              <a:t>alpha</a:t>
            </a:r>
            <a:r>
              <a:rPr lang="es-ES" dirty="0"/>
              <a:t>[i] ~ </a:t>
            </a:r>
            <a:r>
              <a:rPr lang="es-ES" dirty="0" err="1"/>
              <a:t>dnorm</a:t>
            </a:r>
            <a:r>
              <a:rPr lang="es-ES" dirty="0"/>
              <a:t>(a, tau)</a:t>
            </a:r>
          </a:p>
          <a:p>
            <a:r>
              <a:rPr lang="es-ES" dirty="0"/>
              <a:t>	}</a:t>
            </a:r>
          </a:p>
          <a:p>
            <a:r>
              <a:rPr lang="es-ES" dirty="0"/>
              <a:t># </a:t>
            </a:r>
            <a:r>
              <a:rPr lang="es-ES" dirty="0" err="1"/>
              <a:t>Priors</a:t>
            </a:r>
            <a:r>
              <a:rPr lang="es-ES" dirty="0"/>
              <a:t> </a:t>
            </a:r>
          </a:p>
          <a:p>
            <a:r>
              <a:rPr lang="es-ES" dirty="0"/>
              <a:t>a ~ </a:t>
            </a:r>
            <a:r>
              <a:rPr lang="es-ES" dirty="0" err="1"/>
              <a:t>dnorm</a:t>
            </a:r>
            <a:r>
              <a:rPr lang="es-ES" dirty="0"/>
              <a:t>(0.0, 0.001)</a:t>
            </a:r>
          </a:p>
          <a:p>
            <a:r>
              <a:rPr lang="es-ES" dirty="0"/>
              <a:t>YEAR ~ </a:t>
            </a:r>
            <a:r>
              <a:rPr lang="es-ES" dirty="0" err="1"/>
              <a:t>dnorm</a:t>
            </a:r>
            <a:r>
              <a:rPr lang="es-ES" dirty="0"/>
              <a:t>(0.0, 0.001) </a:t>
            </a:r>
          </a:p>
          <a:p>
            <a:r>
              <a:rPr lang="es-ES" dirty="0"/>
              <a:t>YEAR2 ~ </a:t>
            </a:r>
            <a:r>
              <a:rPr lang="es-ES" dirty="0" err="1"/>
              <a:t>dnorm</a:t>
            </a:r>
            <a:r>
              <a:rPr lang="es-ES" dirty="0"/>
              <a:t>(0.0, 0.001) </a:t>
            </a:r>
          </a:p>
          <a:p>
            <a:r>
              <a:rPr lang="es-ES" dirty="0"/>
              <a:t>EDAD1 ~ </a:t>
            </a:r>
            <a:r>
              <a:rPr lang="es-ES" dirty="0" err="1"/>
              <a:t>dnorm</a:t>
            </a:r>
            <a:r>
              <a:rPr lang="es-ES" dirty="0"/>
              <a:t>(0.0, 0.001) </a:t>
            </a:r>
          </a:p>
          <a:p>
            <a:r>
              <a:rPr lang="es-ES" dirty="0"/>
              <a:t>EDAD2 ~ </a:t>
            </a:r>
            <a:r>
              <a:rPr lang="es-ES" dirty="0" err="1"/>
              <a:t>dnorm</a:t>
            </a:r>
            <a:r>
              <a:rPr lang="es-ES" dirty="0"/>
              <a:t>(0.0, 0.001) </a:t>
            </a:r>
          </a:p>
          <a:p>
            <a:r>
              <a:rPr lang="es-ES" dirty="0"/>
              <a:t>EDAD3 ~ </a:t>
            </a:r>
            <a:r>
              <a:rPr lang="es-ES" dirty="0" err="1"/>
              <a:t>dnorm</a:t>
            </a:r>
            <a:r>
              <a:rPr lang="es-ES" dirty="0"/>
              <a:t>(0.0, 0.001) </a:t>
            </a:r>
          </a:p>
          <a:p>
            <a:r>
              <a:rPr lang="es-ES" dirty="0"/>
              <a:t>EDAD4 ~ </a:t>
            </a:r>
            <a:r>
              <a:rPr lang="es-ES" dirty="0" err="1"/>
              <a:t>dnorm</a:t>
            </a:r>
            <a:r>
              <a:rPr lang="es-ES" dirty="0"/>
              <a:t>(0.0, 0.001)</a:t>
            </a:r>
          </a:p>
          <a:p>
            <a:r>
              <a:rPr lang="es-ES" dirty="0"/>
              <a:t># </a:t>
            </a:r>
            <a:r>
              <a:rPr lang="es-ES" dirty="0" err="1"/>
              <a:t>Hyperprior</a:t>
            </a:r>
            <a:endParaRPr lang="es-ES" dirty="0"/>
          </a:p>
          <a:p>
            <a:r>
              <a:rPr lang="es-ES" dirty="0"/>
              <a:t>tau ~ </a:t>
            </a:r>
            <a:r>
              <a:rPr lang="es-ES" dirty="0" err="1"/>
              <a:t>dgamma</a:t>
            </a:r>
            <a:r>
              <a:rPr lang="es-ES" dirty="0"/>
              <a:t>(0.01,0.01)</a:t>
            </a:r>
          </a:p>
          <a:p>
            <a:r>
              <a:rPr lang="es-ES" dirty="0"/>
              <a:t>sigma &lt;- 1/</a:t>
            </a:r>
            <a:r>
              <a:rPr lang="es-ES" dirty="0" err="1"/>
              <a:t>sqrt</a:t>
            </a:r>
            <a:r>
              <a:rPr lang="es-ES" dirty="0"/>
              <a:t>(tau)</a:t>
            </a:r>
          </a:p>
          <a:p>
            <a:r>
              <a:rPr lang="es-ES" dirty="0"/>
              <a:t>}</a:t>
            </a:r>
          </a:p>
        </p:txBody>
      </p:sp>
    </p:spTree>
    <p:extLst>
      <p:ext uri="{BB962C8B-B14F-4D97-AF65-F5344CB8AC3E}">
        <p14:creationId xmlns:p14="http://schemas.microsoft.com/office/powerpoint/2010/main" val="3781761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a:extLst>
              <a:ext uri="{FF2B5EF4-FFF2-40B4-BE49-F238E27FC236}">
                <a16:creationId xmlns:a16="http://schemas.microsoft.com/office/drawing/2014/main" id="{ED0FD626-CC22-127D-C24F-47D02C425631}"/>
              </a:ext>
            </a:extLst>
          </p:cNvPr>
          <p:cNvSpPr>
            <a:spLocks noGrp="1" noChangeArrowheads="1"/>
          </p:cNvSpPr>
          <p:nvPr>
            <p:ph type="body" idx="4294967295"/>
          </p:nvPr>
        </p:nvSpPr>
        <p:spPr>
          <a:xfrm>
            <a:off x="500063" y="1643063"/>
            <a:ext cx="8229600" cy="3117195"/>
          </a:xfrm>
        </p:spPr>
        <p:txBody>
          <a:bodyPr/>
          <a:lstStyle/>
          <a:p>
            <a:pPr eaLnBrk="1" hangingPunct="1"/>
            <a:endParaRPr lang="es-ES" altLang="es-ES" sz="1000" dirty="0"/>
          </a:p>
          <a:p>
            <a:r>
              <a:rPr lang="es-ES" altLang="es-ES" sz="2000" dirty="0"/>
              <a:t>Una vez estimada la mortalidad para el año en curso (2022) del conjunto de toda España para cada combinación tipo tumoral y sexo </a:t>
            </a:r>
          </a:p>
          <a:p>
            <a:pPr>
              <a:spcBef>
                <a:spcPts val="1200"/>
              </a:spcBef>
            </a:pPr>
            <a:r>
              <a:rPr lang="es-ES" altLang="es-ES" sz="2000" dirty="0"/>
              <a:t>Se estimará el número de casos incidentes en el año 2022, en función de un determinado escenario, para cada combinación tipo tumoral y sexo y para cada grupo de edad como:</a:t>
            </a:r>
          </a:p>
          <a:p>
            <a:pPr>
              <a:spcBef>
                <a:spcPts val="1200"/>
              </a:spcBef>
            </a:pPr>
            <a:endParaRPr lang="es-ES" altLang="es-ES" sz="2000" dirty="0"/>
          </a:p>
          <a:p>
            <a:pPr>
              <a:spcBef>
                <a:spcPts val="1200"/>
              </a:spcBef>
            </a:pPr>
            <a:endParaRPr lang="es-ES" altLang="es-ES" sz="2000" dirty="0"/>
          </a:p>
        </p:txBody>
      </p:sp>
      <p:sp>
        <p:nvSpPr>
          <p:cNvPr id="6149" name="Rectangle 4">
            <a:extLst>
              <a:ext uri="{FF2B5EF4-FFF2-40B4-BE49-F238E27FC236}">
                <a16:creationId xmlns:a16="http://schemas.microsoft.com/office/drawing/2014/main" id="{98E673AF-978A-6711-C4FC-39385A14E82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_tradnl" altLang="es-ES"/>
          </a:p>
        </p:txBody>
      </p:sp>
      <p:sp>
        <p:nvSpPr>
          <p:cNvPr id="6150" name="Rectangle 6">
            <a:extLst>
              <a:ext uri="{FF2B5EF4-FFF2-40B4-BE49-F238E27FC236}">
                <a16:creationId xmlns:a16="http://schemas.microsoft.com/office/drawing/2014/main" id="{7BD4C21C-682E-9186-E5C6-8105F9257A1E}"/>
              </a:ext>
            </a:extLst>
          </p:cNvPr>
          <p:cNvSpPr>
            <a:spLocks noChangeArrowheads="1"/>
          </p:cNvSpPr>
          <p:nvPr/>
        </p:nvSpPr>
        <p:spPr bwMode="auto">
          <a:xfrm>
            <a:off x="0" y="238125"/>
            <a:ext cx="6715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s-ES" altLang="es-ES" sz="1100"/>
              <a:t> </a:t>
            </a:r>
            <a:endParaRPr lang="es-ES" altLang="es-ES"/>
          </a:p>
        </p:txBody>
      </p:sp>
      <p:sp>
        <p:nvSpPr>
          <p:cNvPr id="6151" name="Rectangle 8">
            <a:extLst>
              <a:ext uri="{FF2B5EF4-FFF2-40B4-BE49-F238E27FC236}">
                <a16:creationId xmlns:a16="http://schemas.microsoft.com/office/drawing/2014/main" id="{43820A36-231E-A129-AFAE-FD81B36032CE}"/>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_tradnl" altLang="es-ES"/>
          </a:p>
        </p:txBody>
      </p:sp>
      <mc:AlternateContent xmlns:mc="http://schemas.openxmlformats.org/markup-compatibility/2006" xmlns:a14="http://schemas.microsoft.com/office/drawing/2010/main">
        <mc:Choice Requires="a14">
          <p:sp>
            <p:nvSpPr>
              <p:cNvPr id="6146" name="Object 7">
                <a:extLst>
                  <a:ext uri="{FF2B5EF4-FFF2-40B4-BE49-F238E27FC236}">
                    <a16:creationId xmlns:a16="http://schemas.microsoft.com/office/drawing/2014/main" id="{180BA559-E48A-AC28-BE22-F348D1020325}"/>
                  </a:ext>
                </a:extLst>
              </p:cNvPr>
              <p:cNvSpPr txBox="1"/>
              <p:nvPr/>
            </p:nvSpPr>
            <p:spPr bwMode="auto">
              <a:xfrm>
                <a:off x="1036638" y="4015300"/>
                <a:ext cx="7378700" cy="4000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s-ES" i="1">
                          <a:solidFill>
                            <a:srgbClr val="000000"/>
                          </a:solidFill>
                          <a:latin typeface="Cambria Math" panose="02040503050406030204" pitchFamily="18" charset="0"/>
                        </a:rPr>
                        <m:t>𝐶𝑎𝑠𝑜</m:t>
                      </m:r>
                      <m:sSub>
                        <m:sSubPr>
                          <m:ctrlPr>
                            <a:rPr lang="es-ES" i="1">
                              <a:solidFill>
                                <a:srgbClr val="000000"/>
                              </a:solidFill>
                              <a:latin typeface="Cambria Math" panose="02040503050406030204" pitchFamily="18" charset="0"/>
                            </a:rPr>
                          </m:ctrlPr>
                        </m:sSubPr>
                        <m:e>
                          <m:r>
                            <a:rPr lang="es-ES" i="1">
                              <a:solidFill>
                                <a:srgbClr val="000000"/>
                              </a:solidFill>
                              <a:latin typeface="Cambria Math" panose="02040503050406030204" pitchFamily="18" charset="0"/>
                            </a:rPr>
                            <m:t>𝑠</m:t>
                          </m:r>
                        </m:e>
                        <m:sub>
                          <m:r>
                            <m:rPr>
                              <m:nor/>
                            </m:rPr>
                            <a:rPr lang="es-ES" i="0">
                              <a:solidFill>
                                <a:srgbClr val="000000"/>
                              </a:solidFill>
                              <a:latin typeface="Cambria Math" panose="02040503050406030204" pitchFamily="18" charset="0"/>
                            </a:rPr>
                            <m:t>Tumor</m:t>
                          </m:r>
                          <m:r>
                            <m:rPr>
                              <m:nor/>
                            </m:rPr>
                            <a:rPr lang="es-ES" i="0">
                              <a:solidFill>
                                <a:srgbClr val="000000"/>
                              </a:solidFill>
                              <a:latin typeface="Cambria Math" panose="02040503050406030204" pitchFamily="18" charset="0"/>
                            </a:rPr>
                            <m:t>,</m:t>
                          </m:r>
                          <m:r>
                            <m:rPr>
                              <m:nor/>
                            </m:rPr>
                            <a:rPr lang="es-ES" i="0">
                              <a:solidFill>
                                <a:srgbClr val="000000"/>
                              </a:solidFill>
                              <a:latin typeface="Cambria Math" panose="02040503050406030204" pitchFamily="18" charset="0"/>
                            </a:rPr>
                            <m:t>Edad</m:t>
                          </m:r>
                          <m:r>
                            <m:rPr>
                              <m:nor/>
                            </m:rPr>
                            <a:rPr lang="es-ES" i="0">
                              <a:solidFill>
                                <a:srgbClr val="000000"/>
                              </a:solidFill>
                              <a:latin typeface="Cambria Math" panose="02040503050406030204" pitchFamily="18" charset="0"/>
                            </a:rPr>
                            <m:t>,2022</m:t>
                          </m:r>
                        </m:sub>
                      </m:sSub>
                      <m:r>
                        <a:rPr lang="es-ES" i="1">
                          <a:solidFill>
                            <a:srgbClr val="000000"/>
                          </a:solidFill>
                          <a:latin typeface="Cambria Math" panose="02040503050406030204" pitchFamily="18" charset="0"/>
                        </a:rPr>
                        <m:t>=</m:t>
                      </m:r>
                      <m:r>
                        <m:rPr>
                          <m:nor/>
                        </m:rPr>
                        <a:rPr lang="es-ES" i="0">
                          <a:solidFill>
                            <a:srgbClr val="000000"/>
                          </a:solidFill>
                          <a:latin typeface="Cambria Math" panose="02040503050406030204" pitchFamily="18" charset="0"/>
                        </a:rPr>
                        <m:t>Defuncione</m:t>
                      </m:r>
                      <m:sSub>
                        <m:sSubPr>
                          <m:ctrlPr>
                            <a:rPr lang="es-ES" i="1">
                              <a:solidFill>
                                <a:srgbClr val="000000"/>
                              </a:solidFill>
                              <a:latin typeface="Cambria Math" panose="02040503050406030204" pitchFamily="18" charset="0"/>
                            </a:rPr>
                          </m:ctrlPr>
                        </m:sSubPr>
                        <m:e>
                          <m:r>
                            <m:rPr>
                              <m:nor/>
                            </m:rPr>
                            <a:rPr lang="es-ES" i="0">
                              <a:solidFill>
                                <a:srgbClr val="000000"/>
                              </a:solidFill>
                              <a:latin typeface="Cambria Math" panose="02040503050406030204" pitchFamily="18" charset="0"/>
                            </a:rPr>
                            <m:t>s</m:t>
                          </m:r>
                        </m:e>
                        <m:sub>
                          <m:r>
                            <m:rPr>
                              <m:nor/>
                            </m:rPr>
                            <a:rPr lang="es-ES" i="0">
                              <a:solidFill>
                                <a:srgbClr val="000000"/>
                              </a:solidFill>
                              <a:latin typeface="Cambria Math" panose="02040503050406030204" pitchFamily="18" charset="0"/>
                            </a:rPr>
                            <m:t>Tumor</m:t>
                          </m:r>
                          <m:r>
                            <m:rPr>
                              <m:nor/>
                            </m:rPr>
                            <a:rPr lang="es-ES" i="0">
                              <a:solidFill>
                                <a:srgbClr val="000000"/>
                              </a:solidFill>
                              <a:latin typeface="Cambria Math" panose="02040503050406030204" pitchFamily="18" charset="0"/>
                            </a:rPr>
                            <m:t>,</m:t>
                          </m:r>
                          <m:r>
                            <m:rPr>
                              <m:nor/>
                            </m:rPr>
                            <a:rPr lang="es-ES" i="0">
                              <a:solidFill>
                                <a:srgbClr val="000000"/>
                              </a:solidFill>
                              <a:latin typeface="Cambria Math" panose="02040503050406030204" pitchFamily="18" charset="0"/>
                            </a:rPr>
                            <m:t>Edad</m:t>
                          </m:r>
                          <m:r>
                            <m:rPr>
                              <m:nor/>
                            </m:rPr>
                            <a:rPr lang="es-ES" i="0">
                              <a:solidFill>
                                <a:srgbClr val="000000"/>
                              </a:solidFill>
                              <a:latin typeface="Cambria Math" panose="02040503050406030204" pitchFamily="18" charset="0"/>
                            </a:rPr>
                            <m:t>,2022</m:t>
                          </m:r>
                        </m:sub>
                      </m:sSub>
                      <m:r>
                        <m:rPr>
                          <m:nor/>
                        </m:rPr>
                        <a:rPr lang="es-ES" i="0">
                          <a:solidFill>
                            <a:srgbClr val="000000"/>
                          </a:solidFill>
                          <a:latin typeface="Cambria Math" panose="02040503050406030204" pitchFamily="18" charset="0"/>
                        </a:rPr>
                        <m:t>∗</m:t>
                      </m:r>
                      <m:r>
                        <m:rPr>
                          <m:nor/>
                        </m:rPr>
                        <a:rPr lang="es-ES" i="0">
                          <a:solidFill>
                            <a:srgbClr val="000000"/>
                          </a:solidFill>
                          <a:latin typeface="Cambria Math" panose="02040503050406030204" pitchFamily="18" charset="0"/>
                        </a:rPr>
                        <m:t>RI</m:t>
                      </m:r>
                      <m:sSub>
                        <m:sSubPr>
                          <m:ctrlPr>
                            <a:rPr lang="es-ES" i="1">
                              <a:solidFill>
                                <a:srgbClr val="000000"/>
                              </a:solidFill>
                              <a:latin typeface="Cambria Math" panose="02040503050406030204" pitchFamily="18" charset="0"/>
                            </a:rPr>
                          </m:ctrlPr>
                        </m:sSubPr>
                        <m:e>
                          <m:r>
                            <m:rPr>
                              <m:nor/>
                            </m:rPr>
                            <a:rPr lang="es-ES" i="0">
                              <a:solidFill>
                                <a:srgbClr val="000000"/>
                              </a:solidFill>
                              <a:latin typeface="Cambria Math" panose="02040503050406030204" pitchFamily="18" charset="0"/>
                            </a:rPr>
                            <m:t>M</m:t>
                          </m:r>
                        </m:e>
                        <m:sub>
                          <m:r>
                            <m:rPr>
                              <m:nor/>
                            </m:rPr>
                            <a:rPr lang="es-ES" i="0">
                              <a:solidFill>
                                <a:srgbClr val="000000"/>
                              </a:solidFill>
                              <a:latin typeface="Cambria Math" panose="02040503050406030204" pitchFamily="18" charset="0"/>
                            </a:rPr>
                            <m:t>Tumor</m:t>
                          </m:r>
                          <m:r>
                            <m:rPr>
                              <m:nor/>
                            </m:rPr>
                            <a:rPr lang="es-ES" i="0">
                              <a:solidFill>
                                <a:srgbClr val="000000"/>
                              </a:solidFill>
                              <a:latin typeface="Cambria Math" panose="02040503050406030204" pitchFamily="18" charset="0"/>
                            </a:rPr>
                            <m:t>,</m:t>
                          </m:r>
                          <m:r>
                            <m:rPr>
                              <m:nor/>
                            </m:rPr>
                            <a:rPr lang="es-ES" i="0">
                              <a:solidFill>
                                <a:srgbClr val="000000"/>
                              </a:solidFill>
                              <a:latin typeface="Cambria Math" panose="02040503050406030204" pitchFamily="18" charset="0"/>
                            </a:rPr>
                            <m:t>Edad</m:t>
                          </m:r>
                          <m:r>
                            <m:rPr>
                              <m:nor/>
                            </m:rPr>
                            <a:rPr lang="es-ES" i="0">
                              <a:solidFill>
                                <a:srgbClr val="000000"/>
                              </a:solidFill>
                              <a:latin typeface="Cambria Math" panose="02040503050406030204" pitchFamily="18" charset="0"/>
                            </a:rPr>
                            <m:t>,2022,</m:t>
                          </m:r>
                          <m:r>
                            <m:rPr>
                              <m:nor/>
                            </m:rPr>
                            <a:rPr lang="es-ES" i="0">
                              <a:solidFill>
                                <a:srgbClr val="000000"/>
                              </a:solidFill>
                              <a:latin typeface="Cambria Math" panose="02040503050406030204" pitchFamily="18" charset="0"/>
                            </a:rPr>
                            <m:t>Escenario</m:t>
                          </m:r>
                        </m:sub>
                      </m:sSub>
                    </m:oMath>
                  </m:oMathPara>
                </a14:m>
                <a:endParaRPr lang="es-ES" dirty="0"/>
              </a:p>
            </p:txBody>
          </p:sp>
        </mc:Choice>
        <mc:Fallback xmlns="">
          <p:sp>
            <p:nvSpPr>
              <p:cNvPr id="6146" name="Object 7">
                <a:extLst>
                  <a:ext uri="{FF2B5EF4-FFF2-40B4-BE49-F238E27FC236}">
                    <a16:creationId xmlns:a16="http://schemas.microsoft.com/office/drawing/2014/main" id="{180BA559-E48A-AC28-BE22-F348D1020325}"/>
                  </a:ext>
                </a:extLst>
              </p:cNvPr>
              <p:cNvSpPr txBox="1">
                <a:spLocks noRot="1" noChangeAspect="1" noMove="1" noResize="1" noEditPoints="1" noAdjustHandles="1" noChangeArrowheads="1" noChangeShapeType="1" noTextEdit="1"/>
              </p:cNvSpPr>
              <p:nvPr/>
            </p:nvSpPr>
            <p:spPr bwMode="auto">
              <a:xfrm>
                <a:off x="1036638" y="4015300"/>
                <a:ext cx="7378700" cy="400050"/>
              </a:xfrm>
              <a:prstGeom prst="rect">
                <a:avLst/>
              </a:prstGeom>
              <a:blipFill>
                <a:blip r:embed="rId2"/>
                <a:stretch>
                  <a:fillRect/>
                </a:stretch>
              </a:blipFill>
            </p:spPr>
            <p:txBody>
              <a:bodyPr/>
              <a:lstStyle/>
              <a:p>
                <a:r>
                  <a:rPr lang="es-ES">
                    <a:noFill/>
                  </a:rPr>
                  <a:t> </a:t>
                </a:r>
              </a:p>
            </p:txBody>
          </p:sp>
        </mc:Fallback>
      </mc:AlternateContent>
      <p:sp>
        <p:nvSpPr>
          <p:cNvPr id="2" name="Line 13">
            <a:extLst>
              <a:ext uri="{FF2B5EF4-FFF2-40B4-BE49-F238E27FC236}">
                <a16:creationId xmlns:a16="http://schemas.microsoft.com/office/drawing/2014/main" id="{4B7B6851-AAAA-8803-0FF6-52C09CE3C3CE}"/>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
        <p:nvSpPr>
          <p:cNvPr id="3" name="Rectangle 2">
            <a:extLst>
              <a:ext uri="{FF2B5EF4-FFF2-40B4-BE49-F238E27FC236}">
                <a16:creationId xmlns:a16="http://schemas.microsoft.com/office/drawing/2014/main" id="{D2AB6E3D-87B8-81A7-EA38-7B3F0BBD6117}"/>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4 CuadroTexto"/>
          <p:cNvSpPr txBox="1">
            <a:spLocks noChangeArrowheads="1"/>
          </p:cNvSpPr>
          <p:nvPr/>
        </p:nvSpPr>
        <p:spPr bwMode="auto">
          <a:xfrm>
            <a:off x="250825" y="1196975"/>
            <a:ext cx="8713788"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ca-ES" sz="2000" b="1" u="sng" dirty="0"/>
              <a:t>Estimación de las razones de incidencia/mortalidad (IMR) para el año 2022</a:t>
            </a:r>
            <a:endParaRPr lang="es-ES" altLang="ca-ES" sz="2000" u="sng" dirty="0"/>
          </a:p>
          <a:p>
            <a:pPr eaLnBrk="1" hangingPunct="1">
              <a:spcBef>
                <a:spcPct val="0"/>
              </a:spcBef>
              <a:buFontTx/>
              <a:buNone/>
            </a:pPr>
            <a:endParaRPr lang="en-GB" altLang="ca-ES" sz="1400" dirty="0"/>
          </a:p>
          <a:p>
            <a:pPr algn="just" eaLnBrk="1" hangingPunct="1">
              <a:spcBef>
                <a:spcPct val="0"/>
              </a:spcBef>
              <a:buFontTx/>
              <a:buNone/>
            </a:pPr>
            <a:r>
              <a:rPr lang="es-ES" altLang="ca-ES" sz="2000" dirty="0"/>
              <a:t>Se estimaron el número de casos incidentes para el año 2022, aplicando a dicho año, el modelo estimado para la IMR, sobre dos escenarios posibles, que suponen </a:t>
            </a:r>
            <a:r>
              <a:rPr lang="es-ES" altLang="ca-ES" sz="2000" b="1" dirty="0"/>
              <a:t>dos hipótesis diferentes sobre la evolución de la estimación de la razón incidencia/mortalidad (IMR)</a:t>
            </a:r>
            <a:r>
              <a:rPr lang="es-ES" altLang="ca-ES" sz="2000" dirty="0"/>
              <a:t> entre los años 2015 y 2022:</a:t>
            </a:r>
          </a:p>
          <a:p>
            <a:pPr algn="just" eaLnBrk="1" hangingPunct="1">
              <a:spcBef>
                <a:spcPct val="0"/>
              </a:spcBef>
              <a:buFontTx/>
              <a:buNone/>
            </a:pPr>
            <a:endParaRPr lang="en-GB" altLang="ca-ES" sz="1000" dirty="0"/>
          </a:p>
          <a:p>
            <a:pPr algn="just" eaLnBrk="1" hangingPunct="1">
              <a:spcBef>
                <a:spcPct val="0"/>
              </a:spcBef>
            </a:pPr>
            <a:r>
              <a:rPr lang="en-GB" altLang="ca-ES" sz="2200" dirty="0"/>
              <a:t> </a:t>
            </a:r>
            <a:r>
              <a:rPr lang="es-ES" altLang="ca-ES" sz="2000" b="1" dirty="0"/>
              <a:t>Escenario (IMR constante): </a:t>
            </a:r>
            <a:r>
              <a:rPr lang="es-ES" altLang="ca-ES" sz="2000" dirty="0"/>
              <a:t>La IMR se considera estable desde 2015 a 2022 y es igual al IMR del año 2015. </a:t>
            </a:r>
          </a:p>
          <a:p>
            <a:pPr algn="just" eaLnBrk="1" hangingPunct="1">
              <a:spcBef>
                <a:spcPct val="0"/>
              </a:spcBef>
            </a:pPr>
            <a:endParaRPr lang="es-ES" altLang="ca-ES" sz="2000" dirty="0"/>
          </a:p>
          <a:p>
            <a:pPr algn="just" eaLnBrk="1" hangingPunct="1">
              <a:spcBef>
                <a:spcPct val="0"/>
              </a:spcBef>
            </a:pPr>
            <a:r>
              <a:rPr lang="es-ES" altLang="ca-ES" sz="2000" dirty="0"/>
              <a:t> </a:t>
            </a:r>
            <a:r>
              <a:rPr lang="es-ES" altLang="ca-ES" sz="2000" b="1" dirty="0"/>
              <a:t>Escenario (IMR lineal):</a:t>
            </a:r>
            <a:r>
              <a:rPr lang="es-ES" altLang="ca-ES" sz="2000" dirty="0"/>
              <a:t> La tendencia lineal de la IMR en el periodo entre 2001 y 2015 es prolongada hasta el año 2022.</a:t>
            </a:r>
          </a:p>
          <a:p>
            <a:pPr algn="just" eaLnBrk="1" hangingPunct="1">
              <a:spcBef>
                <a:spcPct val="0"/>
              </a:spcBef>
            </a:pPr>
            <a:endParaRPr lang="es-ES" altLang="ca-ES" sz="2000" dirty="0"/>
          </a:p>
          <a:p>
            <a:pPr algn="just" eaLnBrk="1" hangingPunct="1">
              <a:spcBef>
                <a:spcPct val="0"/>
              </a:spcBef>
            </a:pPr>
            <a:r>
              <a:rPr lang="es-ES" altLang="ca-ES" sz="2000" dirty="0"/>
              <a:t> </a:t>
            </a:r>
            <a:r>
              <a:rPr lang="es-ES" altLang="ca-ES" sz="2000" b="1" dirty="0"/>
              <a:t>Escenario (IMR cuadrático): </a:t>
            </a:r>
            <a:r>
              <a:rPr lang="es-ES" altLang="ca-ES" sz="2000" dirty="0"/>
              <a:t>La tendencia cuadrática de la RIM (2001-2015) es prolongada hasta el año 2022. [</a:t>
            </a:r>
            <a:r>
              <a:rPr lang="es-ES" altLang="ca-ES" sz="2000" dirty="0">
                <a:solidFill>
                  <a:srgbClr val="FF0000"/>
                </a:solidFill>
              </a:rPr>
              <a:t>NO SE USA ACTUALMENTE]</a:t>
            </a:r>
          </a:p>
          <a:p>
            <a:pPr algn="just" eaLnBrk="1" hangingPunct="1">
              <a:spcBef>
                <a:spcPct val="0"/>
              </a:spcBef>
            </a:pPr>
            <a:endParaRPr lang="es-ES" altLang="ca-ES" sz="2000" dirty="0">
              <a:solidFill>
                <a:srgbClr val="FF0000"/>
              </a:solidFill>
            </a:endParaRPr>
          </a:p>
          <a:p>
            <a:pPr algn="just" eaLnBrk="1" hangingPunct="1">
              <a:spcBef>
                <a:spcPct val="0"/>
              </a:spcBef>
              <a:buNone/>
            </a:pPr>
            <a:endParaRPr lang="es-ES" altLang="ca-ES" sz="2000" dirty="0"/>
          </a:p>
        </p:txBody>
      </p:sp>
      <p:sp>
        <p:nvSpPr>
          <p:cNvPr id="5"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Line 13">
            <a:extLst>
              <a:ext uri="{FF2B5EF4-FFF2-40B4-BE49-F238E27FC236}">
                <a16:creationId xmlns:a16="http://schemas.microsoft.com/office/drawing/2014/main" id="{C1AF39C0-B8B9-D22F-412C-9F06F2E31233}"/>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760252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4 CuadroTexto"/>
          <p:cNvSpPr txBox="1">
            <a:spLocks noChangeArrowheads="1"/>
          </p:cNvSpPr>
          <p:nvPr/>
        </p:nvSpPr>
        <p:spPr bwMode="auto">
          <a:xfrm>
            <a:off x="323850" y="1125538"/>
            <a:ext cx="8640763"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ca-ES" sz="2000" b="1" u="sng" dirty="0"/>
              <a:t>Indicadores</a:t>
            </a:r>
          </a:p>
          <a:p>
            <a:pPr eaLnBrk="1" hangingPunct="1">
              <a:spcBef>
                <a:spcPct val="0"/>
              </a:spcBef>
              <a:buFontTx/>
              <a:buNone/>
            </a:pPr>
            <a:endParaRPr lang="en-GB" altLang="ca-ES" sz="2000" u="sng" dirty="0"/>
          </a:p>
          <a:p>
            <a:pPr eaLnBrk="1" hangingPunct="1">
              <a:spcBef>
                <a:spcPct val="0"/>
              </a:spcBef>
              <a:buFontTx/>
              <a:buNone/>
            </a:pPr>
            <a:r>
              <a:rPr lang="ca-ES" altLang="ca-ES" sz="2000" dirty="0"/>
              <a:t>P</a:t>
            </a:r>
            <a:r>
              <a:rPr lang="es-ES" altLang="ca-ES" sz="2000" dirty="0"/>
              <a:t>ara cada combinación tipo tumoral, sexo y escenario se generaron estimaciones de:</a:t>
            </a:r>
          </a:p>
          <a:p>
            <a:pPr eaLnBrk="1" hangingPunct="1">
              <a:spcBef>
                <a:spcPct val="0"/>
              </a:spcBef>
              <a:buFontTx/>
              <a:buNone/>
            </a:pPr>
            <a:endParaRPr lang="es-ES" altLang="ca-ES" sz="2000" dirty="0"/>
          </a:p>
          <a:p>
            <a:pPr lvl="1" eaLnBrk="1" hangingPunct="1">
              <a:spcBef>
                <a:spcPct val="0"/>
              </a:spcBef>
              <a:buFont typeface="Arial" charset="0"/>
              <a:buChar char="•"/>
            </a:pPr>
            <a:r>
              <a:rPr lang="es-ES" altLang="ca-ES" sz="2000" dirty="0"/>
              <a:t>El número de casos incidentes (N)</a:t>
            </a:r>
          </a:p>
          <a:p>
            <a:pPr lvl="1" eaLnBrk="1" hangingPunct="1">
              <a:spcBef>
                <a:spcPct val="0"/>
              </a:spcBef>
              <a:buFont typeface="Arial" charset="0"/>
              <a:buChar char="•"/>
            </a:pPr>
            <a:r>
              <a:rPr lang="es-ES" altLang="ca-ES" sz="2000" dirty="0"/>
              <a:t>Tasa Bruta (TB)</a:t>
            </a:r>
          </a:p>
          <a:p>
            <a:pPr lvl="1" eaLnBrk="1" hangingPunct="1">
              <a:spcBef>
                <a:spcPct val="0"/>
              </a:spcBef>
              <a:buFont typeface="Arial" charset="0"/>
              <a:buChar char="•"/>
            </a:pPr>
            <a:r>
              <a:rPr lang="es-ES" altLang="ca-ES" sz="2000" dirty="0"/>
              <a:t>Tasa ajustada a la nueva población Europea (</a:t>
            </a:r>
            <a:r>
              <a:rPr lang="es-ES" altLang="ca-ES" sz="2000" dirty="0" err="1"/>
              <a:t>TAne</a:t>
            </a:r>
            <a:r>
              <a:rPr lang="es-ES" altLang="ca-ES" sz="2000" dirty="0"/>
              <a:t>)</a:t>
            </a:r>
          </a:p>
          <a:p>
            <a:pPr lvl="1" eaLnBrk="1" hangingPunct="1">
              <a:spcBef>
                <a:spcPct val="0"/>
              </a:spcBef>
              <a:buFont typeface="Arial" charset="0"/>
              <a:buChar char="•"/>
            </a:pPr>
            <a:r>
              <a:rPr lang="es-ES" altLang="ca-ES" sz="2000" dirty="0"/>
              <a:t>Tasa ajustada a la población mundial (</a:t>
            </a:r>
            <a:r>
              <a:rPr lang="es-ES" altLang="ca-ES" sz="2000" dirty="0" err="1"/>
              <a:t>TAm</a:t>
            </a:r>
            <a:r>
              <a:rPr lang="es-ES" altLang="ca-ES" sz="2000" dirty="0"/>
              <a:t>)</a:t>
            </a:r>
          </a:p>
          <a:p>
            <a:pPr lvl="1" eaLnBrk="1" hangingPunct="1">
              <a:spcBef>
                <a:spcPct val="0"/>
              </a:spcBef>
              <a:buFont typeface="Arial" charset="0"/>
              <a:buChar char="•"/>
            </a:pPr>
            <a:r>
              <a:rPr lang="es-ES" altLang="ca-ES" sz="2000" dirty="0"/>
              <a:t>Tasa ajustada a la población Europea (</a:t>
            </a:r>
            <a:r>
              <a:rPr lang="es-ES" altLang="ca-ES" sz="2000" dirty="0" err="1"/>
              <a:t>TAe</a:t>
            </a:r>
            <a:r>
              <a:rPr lang="es-ES" altLang="ca-ES" sz="2000" dirty="0"/>
              <a:t>)</a:t>
            </a:r>
          </a:p>
          <a:p>
            <a:pPr eaLnBrk="1" hangingPunct="1">
              <a:spcBef>
                <a:spcPct val="0"/>
              </a:spcBef>
              <a:buFontTx/>
              <a:buNone/>
            </a:pPr>
            <a:r>
              <a:rPr lang="en-GB" altLang="ca-ES" sz="2000" dirty="0"/>
              <a:t> </a:t>
            </a:r>
          </a:p>
          <a:p>
            <a:pPr algn="just" eaLnBrk="1" hangingPunct="1">
              <a:spcBef>
                <a:spcPct val="0"/>
              </a:spcBef>
              <a:buFontTx/>
              <a:buNone/>
            </a:pPr>
            <a:r>
              <a:rPr lang="es-ES" altLang="ca-ES" sz="2000" dirty="0"/>
              <a:t>Los intervalos de credibilidad al 95% de cada uno de los indicadores, fueron los percentiles 2,5 y 97,5 de la distribución de los valores generados para cada indicador.</a:t>
            </a:r>
            <a:endParaRPr lang="en-GB" altLang="ca-ES" sz="2400" dirty="0"/>
          </a:p>
        </p:txBody>
      </p:sp>
      <p:sp>
        <p:nvSpPr>
          <p:cNvPr id="5"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Line 13">
            <a:extLst>
              <a:ext uri="{FF2B5EF4-FFF2-40B4-BE49-F238E27FC236}">
                <a16:creationId xmlns:a16="http://schemas.microsoft.com/office/drawing/2014/main" id="{0589F0EB-A626-858F-87CC-03439CB418A4}"/>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008470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4 CuadroTexto"/>
          <p:cNvSpPr txBox="1">
            <a:spLocks noChangeArrowheads="1"/>
          </p:cNvSpPr>
          <p:nvPr/>
        </p:nvSpPr>
        <p:spPr bwMode="auto">
          <a:xfrm>
            <a:off x="468313" y="1076796"/>
            <a:ext cx="8568183"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ca-ES" sz="1800" b="1" u="sng" dirty="0"/>
              <a:t>Elección de escenario</a:t>
            </a:r>
          </a:p>
          <a:p>
            <a:pPr eaLnBrk="1" hangingPunct="1">
              <a:spcBef>
                <a:spcPct val="0"/>
              </a:spcBef>
              <a:buFontTx/>
              <a:buNone/>
            </a:pPr>
            <a:r>
              <a:rPr lang="en-GB" altLang="ca-ES" sz="1800" dirty="0"/>
              <a:t> </a:t>
            </a:r>
          </a:p>
          <a:p>
            <a:pPr algn="just" eaLnBrk="1" hangingPunct="1">
              <a:spcBef>
                <a:spcPct val="0"/>
              </a:spcBef>
              <a:buFontTx/>
              <a:buNone/>
            </a:pPr>
            <a:r>
              <a:rPr lang="es-ES" altLang="ca-ES" sz="1800" dirty="0"/>
              <a:t>Una vez calculados los indicadores para cada uno de los escenarios, un grupo de trabajo de REDECAN compuesto por </a:t>
            </a:r>
            <a:r>
              <a:rPr lang="es-ES" altLang="ca-ES" sz="1800" b="1" dirty="0"/>
              <a:t>epidemiólogos y estadísticos definió por consenso el escenario más plausible para cada combinación “tipo tumoral y sexo”. </a:t>
            </a:r>
          </a:p>
          <a:p>
            <a:pPr algn="just" eaLnBrk="1" hangingPunct="1">
              <a:spcBef>
                <a:spcPct val="0"/>
              </a:spcBef>
              <a:buFontTx/>
              <a:buNone/>
            </a:pPr>
            <a:endParaRPr lang="es-ES" altLang="ca-ES" sz="1800" b="1" dirty="0"/>
          </a:p>
          <a:p>
            <a:pPr algn="just" eaLnBrk="1" hangingPunct="1">
              <a:spcBef>
                <a:spcPct val="0"/>
              </a:spcBef>
              <a:buFontTx/>
              <a:buNone/>
            </a:pPr>
            <a:r>
              <a:rPr lang="es-ES" altLang="ca-ES" sz="1800" dirty="0"/>
              <a:t>Para la elección de escenario en cada tipo tumoral-sexo se han tenido en cuenta:</a:t>
            </a:r>
          </a:p>
          <a:p>
            <a:pPr lvl="1" algn="just" eaLnBrk="1" hangingPunct="1">
              <a:spcBef>
                <a:spcPct val="0"/>
              </a:spcBef>
              <a:buFontTx/>
              <a:buChar char="•"/>
            </a:pPr>
            <a:r>
              <a:rPr lang="es-ES" sz="1800" dirty="0">
                <a:ea typeface="Calibri" panose="020F0502020204030204" pitchFamily="34" charset="0"/>
              </a:rPr>
              <a:t>empleo de </a:t>
            </a:r>
            <a:r>
              <a:rPr lang="es-ES" sz="1800" b="1" dirty="0">
                <a:ea typeface="Calibri" panose="020F0502020204030204" pitchFamily="34" charset="0"/>
              </a:rPr>
              <a:t>varios criterios técnicos </a:t>
            </a:r>
            <a:r>
              <a:rPr lang="es-ES" sz="1800" dirty="0">
                <a:ea typeface="Calibri" panose="020F0502020204030204" pitchFamily="34" charset="0"/>
              </a:rPr>
              <a:t>(Regla del mejor escenario, coeficientes del modelo, criterios de aproximación, ….)</a:t>
            </a:r>
          </a:p>
          <a:p>
            <a:pPr marL="0" lvl="1" indent="0" algn="just" eaLnBrk="1" hangingPunct="1">
              <a:spcBef>
                <a:spcPct val="0"/>
              </a:spcBef>
              <a:buNone/>
            </a:pPr>
            <a:r>
              <a:rPr lang="es-ES" altLang="ca-ES" sz="1800" dirty="0"/>
              <a:t>Así como:</a:t>
            </a:r>
          </a:p>
          <a:p>
            <a:pPr lvl="1" algn="just" eaLnBrk="1" hangingPunct="1">
              <a:spcBef>
                <a:spcPct val="0"/>
              </a:spcBef>
              <a:buFontTx/>
              <a:buChar char="•"/>
            </a:pPr>
            <a:r>
              <a:rPr lang="es-ES" altLang="ca-ES" sz="1800" dirty="0"/>
              <a:t>los conocimientos de la </a:t>
            </a:r>
            <a:r>
              <a:rPr lang="es-ES" altLang="ca-ES" sz="1800" b="1" dirty="0"/>
              <a:t>epidemiología descriptiva y etiológica </a:t>
            </a:r>
            <a:r>
              <a:rPr lang="es-ES" altLang="ca-ES" sz="1800" dirty="0"/>
              <a:t>de cada tipo de cáncer. </a:t>
            </a:r>
          </a:p>
          <a:p>
            <a:pPr lvl="1" algn="just" eaLnBrk="1" hangingPunct="1">
              <a:spcBef>
                <a:spcPct val="0"/>
              </a:spcBef>
              <a:buFontTx/>
              <a:buChar char="•"/>
            </a:pPr>
            <a:r>
              <a:rPr lang="es-ES" altLang="ca-ES" sz="1800" dirty="0"/>
              <a:t>La </a:t>
            </a:r>
            <a:r>
              <a:rPr lang="es-ES" altLang="ca-ES" sz="1800" b="1" dirty="0"/>
              <a:t>evolución de las tasas de incidencia</a:t>
            </a:r>
            <a:r>
              <a:rPr lang="es-ES" altLang="ca-ES" sz="1800" dirty="0"/>
              <a:t> en los últimos años</a:t>
            </a:r>
          </a:p>
          <a:p>
            <a:pPr lvl="1" algn="just" eaLnBrk="1" hangingPunct="1">
              <a:spcBef>
                <a:spcPct val="0"/>
              </a:spcBef>
              <a:buFontTx/>
              <a:buChar char="•"/>
            </a:pPr>
            <a:r>
              <a:rPr lang="es-ES" altLang="ca-ES" sz="1800" dirty="0"/>
              <a:t>La preferencia de </a:t>
            </a:r>
            <a:r>
              <a:rPr lang="es-ES" altLang="ca-ES" sz="1800" b="1" dirty="0"/>
              <a:t>elección del mismo escenario</a:t>
            </a:r>
            <a:r>
              <a:rPr lang="es-ES" altLang="ca-ES" sz="1800" dirty="0"/>
              <a:t> para un mismo patrón de gráfica evolutiva de la IMR</a:t>
            </a:r>
            <a:r>
              <a:rPr lang="en-GB" altLang="ca-ES" sz="1800" dirty="0"/>
              <a:t> </a:t>
            </a:r>
          </a:p>
          <a:p>
            <a:pPr lvl="1" algn="just" eaLnBrk="1" hangingPunct="1">
              <a:spcBef>
                <a:spcPct val="0"/>
              </a:spcBef>
              <a:buFontTx/>
              <a:buChar char="•"/>
            </a:pPr>
            <a:r>
              <a:rPr lang="en-GB" altLang="ca-ES" sz="1800" b="1" dirty="0"/>
              <a:t>La </a:t>
            </a:r>
            <a:r>
              <a:rPr lang="es-ES" altLang="ca-ES" sz="1800" b="1" dirty="0"/>
              <a:t>coherencia entre la solución aplicada a hombres y mujeres </a:t>
            </a:r>
            <a:r>
              <a:rPr lang="es-ES" altLang="ca-ES" sz="1800" dirty="0"/>
              <a:t>siempre que la epidemiología del cáncer para ambos sexos no fuera claramente distinta. </a:t>
            </a:r>
          </a:p>
          <a:p>
            <a:pPr lvl="1" algn="just" eaLnBrk="1" hangingPunct="1">
              <a:spcBef>
                <a:spcPct val="0"/>
              </a:spcBef>
              <a:buFontTx/>
              <a:buChar char="•"/>
            </a:pPr>
            <a:r>
              <a:rPr lang="es-ES" altLang="ca-ES" sz="1800" dirty="0"/>
              <a:t>Evitar </a:t>
            </a:r>
            <a:r>
              <a:rPr lang="es-ES" altLang="ca-ES" sz="1800" b="1" dirty="0"/>
              <a:t>situaciones poco plausibles </a:t>
            </a:r>
            <a:r>
              <a:rPr lang="es-ES" altLang="ca-ES" sz="1800" dirty="0"/>
              <a:t>como descensos de la IMR o incrementos muy elevados de ésta.</a:t>
            </a:r>
            <a:endParaRPr lang="en-GB" altLang="ca-ES" sz="1800" dirty="0"/>
          </a:p>
        </p:txBody>
      </p:sp>
      <p:sp>
        <p:nvSpPr>
          <p:cNvPr id="5"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Line 13">
            <a:extLst>
              <a:ext uri="{FF2B5EF4-FFF2-40B4-BE49-F238E27FC236}">
                <a16:creationId xmlns:a16="http://schemas.microsoft.com/office/drawing/2014/main" id="{969ACEE8-F515-90FE-DD91-2C63F4463D1B}"/>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112211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4 CuadroTexto"/>
          <p:cNvSpPr txBox="1">
            <a:spLocks noChangeArrowheads="1"/>
          </p:cNvSpPr>
          <p:nvPr/>
        </p:nvSpPr>
        <p:spPr bwMode="auto">
          <a:xfrm>
            <a:off x="250825" y="1196975"/>
            <a:ext cx="8713788" cy="568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ca-ES" sz="2000" b="1" u="sng" dirty="0"/>
              <a:t>Método “Local Data + APC”</a:t>
            </a:r>
          </a:p>
          <a:p>
            <a:pPr algn="just" eaLnBrk="1" hangingPunct="1">
              <a:spcBef>
                <a:spcPct val="0"/>
              </a:spcBef>
              <a:buFontTx/>
              <a:buNone/>
            </a:pPr>
            <a:endParaRPr lang="es-ES" altLang="ca-ES" sz="2000" b="1" u="sng" dirty="0"/>
          </a:p>
          <a:p>
            <a:pPr marL="342900" indent="-342900" algn="just" eaLnBrk="1" hangingPunct="1">
              <a:spcBef>
                <a:spcPct val="0"/>
              </a:spcBef>
              <a:spcAft>
                <a:spcPts val="600"/>
              </a:spcAft>
            </a:pPr>
            <a:r>
              <a:rPr lang="es-ES" altLang="ca-ES" sz="2000" dirty="0"/>
              <a:t>Se aplica a:</a:t>
            </a:r>
          </a:p>
          <a:p>
            <a:pPr marL="1085850" lvl="1" indent="-342900" algn="just">
              <a:spcAft>
                <a:spcPts val="0"/>
              </a:spcAft>
              <a:buFont typeface="Arial" panose="020B0604020202020204" pitchFamily="34" charset="0"/>
              <a:buChar char="•"/>
            </a:pPr>
            <a:r>
              <a:rPr lang="es-ES" altLang="ca-ES" sz="1800" dirty="0"/>
              <a:t>En hombres: próstata, testículos, tiroides y linfoma de Hodgkin. </a:t>
            </a:r>
          </a:p>
          <a:p>
            <a:pPr marL="1085850" lvl="1" indent="-342900" algn="just">
              <a:spcAft>
                <a:spcPts val="0"/>
              </a:spcAft>
              <a:buFont typeface="Arial" panose="020B0604020202020204" pitchFamily="34" charset="0"/>
              <a:buChar char="•"/>
            </a:pPr>
            <a:r>
              <a:rPr lang="es-ES" altLang="ca-ES" sz="1800" dirty="0"/>
              <a:t>En mujeres: laringe, mama, tiroides y linfoma de Hodgkin.</a:t>
            </a:r>
          </a:p>
          <a:p>
            <a:pPr lvl="1" indent="0" algn="just">
              <a:spcAft>
                <a:spcPts val="0"/>
              </a:spcAft>
              <a:buNone/>
            </a:pPr>
            <a:endParaRPr lang="es-ES" sz="1000" dirty="0"/>
          </a:p>
          <a:p>
            <a:pPr marL="342900" indent="-342900" algn="just" eaLnBrk="1" hangingPunct="1">
              <a:spcBef>
                <a:spcPct val="0"/>
              </a:spcBef>
              <a:spcAft>
                <a:spcPts val="600"/>
              </a:spcAft>
            </a:pPr>
            <a:r>
              <a:rPr lang="es-ES" altLang="ca-ES" sz="2000" dirty="0"/>
              <a:t>Consiste en:</a:t>
            </a:r>
          </a:p>
          <a:p>
            <a:pPr marL="1200150" lvl="1" indent="-457200" algn="just" eaLnBrk="1" hangingPunct="1">
              <a:spcBef>
                <a:spcPct val="0"/>
              </a:spcBef>
              <a:spcAft>
                <a:spcPts val="600"/>
              </a:spcAft>
              <a:buFont typeface="+mj-lt"/>
              <a:buAutoNum type="arabicPeriod"/>
            </a:pPr>
            <a:r>
              <a:rPr lang="es-ES" sz="1800" dirty="0"/>
              <a:t>Calcular al territorio compuesto por la suma de todos los registros con incidencia conocida, las tasas especificas per edad en el período 2011-2015. </a:t>
            </a:r>
          </a:p>
          <a:p>
            <a:pPr marL="1200150" lvl="1" indent="-457200" algn="just" eaLnBrk="1" hangingPunct="1">
              <a:spcBef>
                <a:spcPct val="0"/>
              </a:spcBef>
              <a:spcAft>
                <a:spcPts val="600"/>
              </a:spcAft>
              <a:buFont typeface="+mj-lt"/>
              <a:buAutoNum type="arabicPeriod"/>
            </a:pPr>
            <a:r>
              <a:rPr lang="es-ES" sz="1800" dirty="0"/>
              <a:t>Calcular el porcentaje anual de cambio anual (PAC) a partir de un modelo </a:t>
            </a:r>
            <a:r>
              <a:rPr lang="es-ES" sz="1800" dirty="0" err="1"/>
              <a:t>loglineal</a:t>
            </a:r>
            <a:r>
              <a:rPr lang="es-ES" sz="1800" dirty="0"/>
              <a:t>, en el período 2006-2015, que estima la tasa de incidencia a partir de la edad y del año de diagnóstico. </a:t>
            </a:r>
          </a:p>
          <a:p>
            <a:pPr marL="1200150" lvl="1" indent="-457200" algn="just" eaLnBrk="1" hangingPunct="1">
              <a:spcBef>
                <a:spcPct val="0"/>
              </a:spcBef>
              <a:spcAft>
                <a:spcPts val="600"/>
              </a:spcAft>
              <a:buFont typeface="+mj-lt"/>
              <a:buAutoNum type="arabicPeriod"/>
            </a:pPr>
            <a:r>
              <a:rPr lang="es-ES" sz="1800" dirty="0"/>
              <a:t>Estimar las tasas especificas por edad de los años posteriores al ultimo periodo de incidencia conocida (2011-2015) mediante la aplicación del porcentaje anual de cambio anual (PAC) sobre las tasas específicas por edad del año anterior. </a:t>
            </a:r>
          </a:p>
          <a:p>
            <a:pPr marL="1200150" lvl="1" indent="-457200" algn="just" eaLnBrk="1" hangingPunct="1">
              <a:spcBef>
                <a:spcPct val="0"/>
              </a:spcBef>
              <a:spcAft>
                <a:spcPts val="600"/>
              </a:spcAft>
              <a:buFont typeface="+mj-lt"/>
              <a:buAutoNum type="arabicPeriod"/>
            </a:pPr>
            <a:r>
              <a:rPr lang="es-ES" sz="1800" dirty="0"/>
              <a:t>El numero de casos para el año 2022 se determina a partir de aplicar les tasas especificas por edad de este año a la población española del 2022.</a:t>
            </a:r>
            <a:endParaRPr lang="es-ES" altLang="ca-ES" sz="2000" dirty="0"/>
          </a:p>
        </p:txBody>
      </p:sp>
      <p:sp>
        <p:nvSpPr>
          <p:cNvPr id="5"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2" name="Line 13">
            <a:extLst>
              <a:ext uri="{FF2B5EF4-FFF2-40B4-BE49-F238E27FC236}">
                <a16:creationId xmlns:a16="http://schemas.microsoft.com/office/drawing/2014/main" id="{9CFE30B3-C23A-DF9E-AB17-D58AEA5FEB2C}"/>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4240223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28625" y="1214438"/>
            <a:ext cx="8320088" cy="2167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s-ES" altLang="es-ES" sz="2000" b="1" dirty="0"/>
              <a:t>280100 Nuevos casos de cáncer al 2022</a:t>
            </a:r>
          </a:p>
          <a:p>
            <a:pPr lvl="1" eaLnBrk="1" hangingPunct="1">
              <a:buFont typeface="Arial" panose="020B0604020202020204" pitchFamily="34" charset="0"/>
              <a:buChar char="•"/>
            </a:pPr>
            <a:r>
              <a:rPr lang="es-ES" altLang="es-ES" sz="2000" dirty="0"/>
              <a:t>160066 Hombres</a:t>
            </a:r>
          </a:p>
          <a:p>
            <a:pPr lvl="1" eaLnBrk="1" hangingPunct="1">
              <a:buFont typeface="Arial" panose="020B0604020202020204" pitchFamily="34" charset="0"/>
              <a:buChar char="•"/>
            </a:pPr>
            <a:r>
              <a:rPr lang="es-ES" altLang="es-ES" sz="2000" dirty="0"/>
              <a:t>120035 Mujeres</a:t>
            </a:r>
          </a:p>
          <a:p>
            <a:pPr lvl="1" algn="just" eaLnBrk="1" hangingPunct="1">
              <a:buFont typeface="Arial" panose="020B0604020202020204" pitchFamily="34" charset="0"/>
              <a:buChar char="•"/>
            </a:pPr>
            <a:r>
              <a:rPr lang="es-ES" altLang="es-ES" sz="2000" dirty="0"/>
              <a:t>Los 5 tipos de cáncer mes comunes representan el 57,9% de la casuística y son: colorrectal (43370), mama (34750), próstata (30884), pulmón (30948) y vejiga urinaria (22295)</a:t>
            </a:r>
          </a:p>
        </p:txBody>
      </p:sp>
      <p:pic>
        <p:nvPicPr>
          <p:cNvPr id="4" name="Imagen 3">
            <a:extLst>
              <a:ext uri="{FF2B5EF4-FFF2-40B4-BE49-F238E27FC236}">
                <a16:creationId xmlns:a16="http://schemas.microsoft.com/office/drawing/2014/main" id="{2B760E1B-974E-4254-850F-3371CA924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87614"/>
            <a:ext cx="9144000" cy="2621706"/>
          </a:xfrm>
          <a:prstGeom prst="rect">
            <a:avLst/>
          </a:prstGeom>
        </p:spPr>
      </p:pic>
      <p:sp>
        <p:nvSpPr>
          <p:cNvPr id="6"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RESULTADOS</a:t>
            </a:r>
          </a:p>
        </p:txBody>
      </p:sp>
      <p:pic>
        <p:nvPicPr>
          <p:cNvPr id="8" name="Imagen 7">
            <a:extLst>
              <a:ext uri="{FF2B5EF4-FFF2-40B4-BE49-F238E27FC236}">
                <a16:creationId xmlns:a16="http://schemas.microsoft.com/office/drawing/2014/main" id="{552A496A-B548-3F75-EBDD-AAAD4F9D1CBB}"/>
              </a:ext>
            </a:extLst>
          </p:cNvPr>
          <p:cNvPicPr>
            <a:picLocks noChangeAspect="1"/>
          </p:cNvPicPr>
          <p:nvPr/>
        </p:nvPicPr>
        <p:blipFill>
          <a:blip r:embed="rId4"/>
          <a:stretch>
            <a:fillRect/>
          </a:stretch>
        </p:blipFill>
        <p:spPr>
          <a:xfrm>
            <a:off x="120810" y="3697936"/>
            <a:ext cx="3110735" cy="2385775"/>
          </a:xfrm>
          <a:prstGeom prst="rect">
            <a:avLst/>
          </a:prstGeom>
        </p:spPr>
      </p:pic>
      <p:pic>
        <p:nvPicPr>
          <p:cNvPr id="12" name="Imagen 11">
            <a:extLst>
              <a:ext uri="{FF2B5EF4-FFF2-40B4-BE49-F238E27FC236}">
                <a16:creationId xmlns:a16="http://schemas.microsoft.com/office/drawing/2014/main" id="{DB99F5FC-B127-E6FA-517E-0689762EB294}"/>
              </a:ext>
            </a:extLst>
          </p:cNvPr>
          <p:cNvPicPr>
            <a:picLocks noChangeAspect="1"/>
          </p:cNvPicPr>
          <p:nvPr/>
        </p:nvPicPr>
        <p:blipFill>
          <a:blip r:embed="rId5"/>
          <a:stretch>
            <a:fillRect/>
          </a:stretch>
        </p:blipFill>
        <p:spPr>
          <a:xfrm>
            <a:off x="5720316" y="3692182"/>
            <a:ext cx="3249135" cy="2385775"/>
          </a:xfrm>
          <a:prstGeom prst="rect">
            <a:avLst/>
          </a:prstGeom>
        </p:spPr>
      </p:pic>
      <p:sp>
        <p:nvSpPr>
          <p:cNvPr id="2" name="Line 13">
            <a:extLst>
              <a:ext uri="{FF2B5EF4-FFF2-40B4-BE49-F238E27FC236}">
                <a16:creationId xmlns:a16="http://schemas.microsoft.com/office/drawing/2014/main" id="{23D786B0-722A-FF14-D7E9-1412F7C57830}"/>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1647602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76" name="6 CuadroTexto"/>
          <p:cNvSpPr txBox="1">
            <a:spLocks noChangeArrowheads="1"/>
          </p:cNvSpPr>
          <p:nvPr/>
        </p:nvSpPr>
        <p:spPr bwMode="auto">
          <a:xfrm>
            <a:off x="683568" y="1196752"/>
            <a:ext cx="7200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ca-ES" sz="2000" b="1" dirty="0"/>
              <a:t>Número estimado de casos incidentes, tasas brutas y tasas estandarizadas por tipo de cáncer en España en 2022. Hombres</a:t>
            </a:r>
          </a:p>
        </p:txBody>
      </p:sp>
      <p:sp>
        <p:nvSpPr>
          <p:cNvPr id="36034" name="Oval 194"/>
          <p:cNvSpPr>
            <a:spLocks noChangeArrowheads="1"/>
          </p:cNvSpPr>
          <p:nvPr/>
        </p:nvSpPr>
        <p:spPr bwMode="auto">
          <a:xfrm>
            <a:off x="4716463" y="6092825"/>
            <a:ext cx="863600" cy="50482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36039" name="Text Box 199"/>
          <p:cNvSpPr txBox="1">
            <a:spLocks noChangeArrowheads="1"/>
          </p:cNvSpPr>
          <p:nvPr/>
        </p:nvSpPr>
        <p:spPr bwMode="auto">
          <a:xfrm>
            <a:off x="7596336" y="450244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ca-ES" altLang="ca-ES" sz="1800" b="1" dirty="0">
                <a:solidFill>
                  <a:srgbClr val="FF0000"/>
                </a:solidFill>
              </a:rPr>
              <a:t>1</a:t>
            </a:r>
          </a:p>
        </p:txBody>
      </p:sp>
      <p:sp>
        <p:nvSpPr>
          <p:cNvPr id="36040" name="Text Box 200"/>
          <p:cNvSpPr txBox="1">
            <a:spLocks noChangeArrowheads="1"/>
          </p:cNvSpPr>
          <p:nvPr/>
        </p:nvSpPr>
        <p:spPr bwMode="auto">
          <a:xfrm>
            <a:off x="7596336" y="2774255"/>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ca-ES" altLang="ca-ES" sz="1800" b="1" dirty="0">
                <a:solidFill>
                  <a:srgbClr val="FF0000"/>
                </a:solidFill>
              </a:rPr>
              <a:t>2</a:t>
            </a:r>
          </a:p>
        </p:txBody>
      </p:sp>
      <p:sp>
        <p:nvSpPr>
          <p:cNvPr id="36041" name="Text Box 201"/>
          <p:cNvSpPr txBox="1">
            <a:spLocks noChangeArrowheads="1"/>
          </p:cNvSpPr>
          <p:nvPr/>
        </p:nvSpPr>
        <p:spPr bwMode="auto">
          <a:xfrm>
            <a:off x="7596584" y="414240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ca-ES" altLang="ca-ES" sz="1800" b="1" dirty="0">
                <a:solidFill>
                  <a:srgbClr val="FF0000"/>
                </a:solidFill>
              </a:rPr>
              <a:t>3</a:t>
            </a:r>
          </a:p>
        </p:txBody>
      </p:sp>
      <p:sp>
        <p:nvSpPr>
          <p:cNvPr id="36042" name="Text Box 202"/>
          <p:cNvSpPr txBox="1">
            <a:spLocks noChangeArrowheads="1"/>
          </p:cNvSpPr>
          <p:nvPr/>
        </p:nvSpPr>
        <p:spPr bwMode="auto">
          <a:xfrm>
            <a:off x="7596336" y="5085184"/>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ca-ES" altLang="ca-ES" sz="1800" b="1" dirty="0">
                <a:solidFill>
                  <a:srgbClr val="FF0000"/>
                </a:solidFill>
              </a:rPr>
              <a:t>4</a:t>
            </a:r>
          </a:p>
        </p:txBody>
      </p:sp>
      <p:graphicFrame>
        <p:nvGraphicFramePr>
          <p:cNvPr id="2" name="Tabla 1">
            <a:extLst>
              <a:ext uri="{FF2B5EF4-FFF2-40B4-BE49-F238E27FC236}">
                <a16:creationId xmlns:a16="http://schemas.microsoft.com/office/drawing/2014/main" id="{4A063CA3-710D-489F-94FB-55C094CCBFE3}"/>
              </a:ext>
            </a:extLst>
          </p:cNvPr>
          <p:cNvGraphicFramePr>
            <a:graphicFrameLocks noGrp="1"/>
          </p:cNvGraphicFramePr>
          <p:nvPr>
            <p:extLst>
              <p:ext uri="{D42A27DB-BD31-4B8C-83A1-F6EECF244321}">
                <p14:modId xmlns:p14="http://schemas.microsoft.com/office/powerpoint/2010/main" val="1216963184"/>
              </p:ext>
            </p:extLst>
          </p:nvPr>
        </p:nvGraphicFramePr>
        <p:xfrm>
          <a:off x="1259632" y="2039710"/>
          <a:ext cx="5976667" cy="4825325"/>
        </p:xfrm>
        <a:graphic>
          <a:graphicData uri="http://schemas.openxmlformats.org/drawingml/2006/table">
            <a:tbl>
              <a:tblPr>
                <a:tableStyleId>{5C22544A-7EE6-4342-B048-85BDC9FD1C3A}</a:tableStyleId>
              </a:tblPr>
              <a:tblGrid>
                <a:gridCol w="2342206">
                  <a:extLst>
                    <a:ext uri="{9D8B030D-6E8A-4147-A177-3AD203B41FA5}">
                      <a16:colId xmlns:a16="http://schemas.microsoft.com/office/drawing/2014/main" val="2829458343"/>
                    </a:ext>
                  </a:extLst>
                </a:gridCol>
                <a:gridCol w="865347">
                  <a:extLst>
                    <a:ext uri="{9D8B030D-6E8A-4147-A177-3AD203B41FA5}">
                      <a16:colId xmlns:a16="http://schemas.microsoft.com/office/drawing/2014/main" val="3345951662"/>
                    </a:ext>
                  </a:extLst>
                </a:gridCol>
                <a:gridCol w="1353788">
                  <a:extLst>
                    <a:ext uri="{9D8B030D-6E8A-4147-A177-3AD203B41FA5}">
                      <a16:colId xmlns:a16="http://schemas.microsoft.com/office/drawing/2014/main" val="999764523"/>
                    </a:ext>
                  </a:extLst>
                </a:gridCol>
                <a:gridCol w="707663">
                  <a:extLst>
                    <a:ext uri="{9D8B030D-6E8A-4147-A177-3AD203B41FA5}">
                      <a16:colId xmlns:a16="http://schemas.microsoft.com/office/drawing/2014/main" val="1677237833"/>
                    </a:ext>
                  </a:extLst>
                </a:gridCol>
                <a:gridCol w="707663">
                  <a:extLst>
                    <a:ext uri="{9D8B030D-6E8A-4147-A177-3AD203B41FA5}">
                      <a16:colId xmlns:a16="http://schemas.microsoft.com/office/drawing/2014/main" val="1977839635"/>
                    </a:ext>
                  </a:extLst>
                </a:gridCol>
              </a:tblGrid>
              <a:tr h="193013">
                <a:tc>
                  <a:txBody>
                    <a:bodyPr/>
                    <a:lstStyle/>
                    <a:p>
                      <a:pPr algn="ctr" fontAlgn="b"/>
                      <a:r>
                        <a:rPr lang="es-ES" sz="1200" u="none" strike="noStrike" dirty="0">
                          <a:effectLst/>
                        </a:rPr>
                        <a:t>TIPO DE CANCER</a:t>
                      </a:r>
                      <a:endParaRPr lang="es-E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N</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IC 95% (N)</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a:effectLst/>
                        </a:rPr>
                        <a:t>TB</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200" u="none" strike="noStrike" dirty="0" err="1">
                          <a:effectLst/>
                        </a:rPr>
                        <a:t>TAne</a:t>
                      </a:r>
                      <a:endParaRPr lang="es-E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5326457"/>
                  </a:ext>
                </a:extLst>
              </a:tr>
              <a:tr h="193013">
                <a:tc>
                  <a:txBody>
                    <a:bodyPr/>
                    <a:lstStyle/>
                    <a:p>
                      <a:pPr algn="l" fontAlgn="b"/>
                      <a:r>
                        <a:rPr lang="es-ES" sz="1200" u="none" strike="noStrike" dirty="0">
                          <a:effectLst/>
                        </a:rPr>
                        <a:t>Labio, cavidad oral y faringe</a:t>
                      </a:r>
                      <a:endParaRPr lang="es-E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5.643</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( 4518 - 6917 )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24,3</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23,9</a:t>
                      </a:r>
                    </a:p>
                  </a:txBody>
                  <a:tcPr marL="6350" marR="6350" marT="6350" marB="0" anchor="b"/>
                </a:tc>
                <a:extLst>
                  <a:ext uri="{0D108BD9-81ED-4DB2-BD59-A6C34878D82A}">
                    <a16:rowId xmlns:a16="http://schemas.microsoft.com/office/drawing/2014/main" val="1021510023"/>
                  </a:ext>
                </a:extLst>
              </a:tr>
              <a:tr h="193013">
                <a:tc>
                  <a:txBody>
                    <a:bodyPr/>
                    <a:lstStyle/>
                    <a:p>
                      <a:pPr algn="l" fontAlgn="b"/>
                      <a:r>
                        <a:rPr lang="es-ES" sz="1200" u="none" strike="noStrike">
                          <a:effectLst/>
                        </a:rPr>
                        <a:t>Esófago</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1.861</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( 1636 - 2113 )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8,0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8,0</a:t>
                      </a:r>
                    </a:p>
                  </a:txBody>
                  <a:tcPr marL="6350" marR="6350" marT="6350" marB="0" anchor="b"/>
                </a:tc>
                <a:extLst>
                  <a:ext uri="{0D108BD9-81ED-4DB2-BD59-A6C34878D82A}">
                    <a16:rowId xmlns:a16="http://schemas.microsoft.com/office/drawing/2014/main" val="1813055424"/>
                  </a:ext>
                </a:extLst>
              </a:tr>
              <a:tr h="193013">
                <a:tc>
                  <a:txBody>
                    <a:bodyPr/>
                    <a:lstStyle/>
                    <a:p>
                      <a:pPr algn="l" fontAlgn="b"/>
                      <a:r>
                        <a:rPr lang="es-ES" sz="1200" u="none" strike="noStrike">
                          <a:effectLst/>
                        </a:rPr>
                        <a:t>Estómago</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4.262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( 3842 - 4706 )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18,4</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18,6</a:t>
                      </a:r>
                    </a:p>
                  </a:txBody>
                  <a:tcPr marL="6350" marR="6350" marT="6350" marB="0" anchor="b"/>
                </a:tc>
                <a:extLst>
                  <a:ext uri="{0D108BD9-81ED-4DB2-BD59-A6C34878D82A}">
                    <a16:rowId xmlns:a16="http://schemas.microsoft.com/office/drawing/2014/main" val="1783108022"/>
                  </a:ext>
                </a:extLst>
              </a:tr>
              <a:tr h="193013">
                <a:tc>
                  <a:txBody>
                    <a:bodyPr/>
                    <a:lstStyle/>
                    <a:p>
                      <a:pPr algn="l" fontAlgn="b"/>
                      <a:r>
                        <a:rPr lang="es-ES" sz="1200" u="none" strike="noStrike">
                          <a:effectLst/>
                        </a:rPr>
                        <a:t>Colon y recto</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26.862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( 24730 - 29137 )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115,8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117,4</a:t>
                      </a:r>
                    </a:p>
                  </a:txBody>
                  <a:tcPr marL="6350" marR="6350" marT="6350" marB="0" anchor="b"/>
                </a:tc>
                <a:extLst>
                  <a:ext uri="{0D108BD9-81ED-4DB2-BD59-A6C34878D82A}">
                    <a16:rowId xmlns:a16="http://schemas.microsoft.com/office/drawing/2014/main" val="802497146"/>
                  </a:ext>
                </a:extLst>
              </a:tr>
              <a:tr h="193013">
                <a:tc>
                  <a:txBody>
                    <a:bodyPr/>
                    <a:lstStyle/>
                    <a:p>
                      <a:pPr algn="l" fontAlgn="b"/>
                      <a:r>
                        <a:rPr lang="es-ES" sz="1200" u="none" strike="noStrike">
                          <a:effectLst/>
                        </a:rPr>
                        <a:t>Colon</a:t>
                      </a:r>
                      <a:endParaRPr lang="es-ES" sz="1200" b="1" i="0" u="none" strike="noStrike">
                        <a:solidFill>
                          <a:srgbClr val="000000"/>
                        </a:solidFill>
                        <a:effectLst/>
                        <a:latin typeface="Calibri" panose="020F0502020204030204" pitchFamily="34" charset="0"/>
                      </a:endParaRPr>
                    </a:p>
                  </a:txBody>
                  <a:tcPr marL="85725" marR="9525" marT="9525" marB="0" anchor="b"/>
                </a:tc>
                <a:tc>
                  <a:txBody>
                    <a:bodyPr/>
                    <a:lstStyle/>
                    <a:p>
                      <a:pPr algn="ctr" fontAlgn="b"/>
                      <a:r>
                        <a:rPr lang="es-ES" sz="1100" b="0" i="0" u="none" strike="noStrike">
                          <a:solidFill>
                            <a:srgbClr val="000000"/>
                          </a:solidFill>
                          <a:effectLst/>
                          <a:latin typeface="Calibri" panose="020F0502020204030204" pitchFamily="34" charset="0"/>
                        </a:rPr>
                        <a:t>17.608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( 15835 - 19489 )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75,9</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77,5</a:t>
                      </a:r>
                    </a:p>
                  </a:txBody>
                  <a:tcPr marL="6350" marR="6350" marT="6350" marB="0" anchor="b"/>
                </a:tc>
                <a:extLst>
                  <a:ext uri="{0D108BD9-81ED-4DB2-BD59-A6C34878D82A}">
                    <a16:rowId xmlns:a16="http://schemas.microsoft.com/office/drawing/2014/main" val="1234938929"/>
                  </a:ext>
                </a:extLst>
              </a:tr>
              <a:tr h="193013">
                <a:tc>
                  <a:txBody>
                    <a:bodyPr/>
                    <a:lstStyle/>
                    <a:p>
                      <a:pPr algn="l" fontAlgn="b"/>
                      <a:r>
                        <a:rPr lang="es-ES" sz="1200" u="none" strike="noStrike">
                          <a:effectLst/>
                        </a:rPr>
                        <a:t>Recto</a:t>
                      </a:r>
                      <a:endParaRPr lang="es-ES" sz="1200" b="1" i="0" u="none" strike="noStrike">
                        <a:solidFill>
                          <a:srgbClr val="000000"/>
                        </a:solidFill>
                        <a:effectLst/>
                        <a:latin typeface="Calibri" panose="020F0502020204030204" pitchFamily="34" charset="0"/>
                      </a:endParaRPr>
                    </a:p>
                  </a:txBody>
                  <a:tcPr marL="85725" marR="9525" marT="9525" marB="0" anchor="b"/>
                </a:tc>
                <a:tc>
                  <a:txBody>
                    <a:bodyPr/>
                    <a:lstStyle/>
                    <a:p>
                      <a:pPr algn="ctr" fontAlgn="b"/>
                      <a:r>
                        <a:rPr lang="es-ES" sz="1100" b="0" i="0" u="none" strike="noStrike">
                          <a:solidFill>
                            <a:srgbClr val="000000"/>
                          </a:solidFill>
                          <a:effectLst/>
                          <a:latin typeface="Calibri" panose="020F0502020204030204" pitchFamily="34" charset="0"/>
                        </a:rPr>
                        <a:t>9.254</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( 8070 - 10534 )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39,9</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39,9</a:t>
                      </a:r>
                    </a:p>
                  </a:txBody>
                  <a:tcPr marL="6350" marR="6350" marT="6350" marB="0" anchor="b"/>
                </a:tc>
                <a:extLst>
                  <a:ext uri="{0D108BD9-81ED-4DB2-BD59-A6C34878D82A}">
                    <a16:rowId xmlns:a16="http://schemas.microsoft.com/office/drawing/2014/main" val="4162785423"/>
                  </a:ext>
                </a:extLst>
              </a:tr>
              <a:tr h="193013">
                <a:tc>
                  <a:txBody>
                    <a:bodyPr/>
                    <a:lstStyle/>
                    <a:p>
                      <a:pPr algn="l" fontAlgn="b"/>
                      <a:r>
                        <a:rPr lang="es-ES" sz="1200" u="none" strike="noStrike" dirty="0">
                          <a:effectLst/>
                        </a:rPr>
                        <a:t>Hígado</a:t>
                      </a:r>
                      <a:endParaRPr lang="es-E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5.100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( 4378 - 5895 )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22,0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21,8</a:t>
                      </a:r>
                    </a:p>
                  </a:txBody>
                  <a:tcPr marL="6350" marR="6350" marT="6350" marB="0" anchor="b"/>
                </a:tc>
                <a:extLst>
                  <a:ext uri="{0D108BD9-81ED-4DB2-BD59-A6C34878D82A}">
                    <a16:rowId xmlns:a16="http://schemas.microsoft.com/office/drawing/2014/main" val="3181821529"/>
                  </a:ext>
                </a:extLst>
              </a:tr>
              <a:tr h="193013">
                <a:tc>
                  <a:txBody>
                    <a:bodyPr/>
                    <a:lstStyle/>
                    <a:p>
                      <a:pPr algn="l" fontAlgn="b"/>
                      <a:r>
                        <a:rPr lang="es-ES" sz="1200" u="none" strike="noStrike">
                          <a:effectLst/>
                        </a:rPr>
                        <a:t>Vesícula biliar y vias</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1.439</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( 1141 - 1783 )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6,2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6,4</a:t>
                      </a:r>
                    </a:p>
                  </a:txBody>
                  <a:tcPr marL="6350" marR="6350" marT="6350" marB="0" anchor="b"/>
                </a:tc>
                <a:extLst>
                  <a:ext uri="{0D108BD9-81ED-4DB2-BD59-A6C34878D82A}">
                    <a16:rowId xmlns:a16="http://schemas.microsoft.com/office/drawing/2014/main" val="795443479"/>
                  </a:ext>
                </a:extLst>
              </a:tr>
              <a:tr h="193013">
                <a:tc>
                  <a:txBody>
                    <a:bodyPr/>
                    <a:lstStyle/>
                    <a:p>
                      <a:pPr algn="l" fontAlgn="b"/>
                      <a:r>
                        <a:rPr lang="es-ES" sz="1200" u="none" strike="noStrike">
                          <a:effectLst/>
                        </a:rPr>
                        <a:t>Páncreas</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4.743</a:t>
                      </a:r>
                    </a:p>
                  </a:txBody>
                  <a:tcPr marL="6350" marR="6350" marT="6350" marB="0" anchor="b"/>
                </a:tc>
                <a:tc>
                  <a:txBody>
                    <a:bodyPr/>
                    <a:lstStyle/>
                    <a:p>
                      <a:pPr algn="ctr" fontAlgn="b"/>
                      <a:r>
                        <a:rPr lang="es-ES" sz="1100" b="0" i="0" u="none" strike="noStrike" dirty="0">
                          <a:solidFill>
                            <a:srgbClr val="000000"/>
                          </a:solidFill>
                          <a:effectLst/>
                          <a:latin typeface="Calibri" panose="020F0502020204030204" pitchFamily="34" charset="0"/>
                        </a:rPr>
                        <a:t>( 4294 - 5226 )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20,4</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20,7</a:t>
                      </a:r>
                    </a:p>
                  </a:txBody>
                  <a:tcPr marL="6350" marR="6350" marT="6350" marB="0" anchor="b"/>
                </a:tc>
                <a:extLst>
                  <a:ext uri="{0D108BD9-81ED-4DB2-BD59-A6C34878D82A}">
                    <a16:rowId xmlns:a16="http://schemas.microsoft.com/office/drawing/2014/main" val="3253923983"/>
                  </a:ext>
                </a:extLst>
              </a:tr>
              <a:tr h="193013">
                <a:tc>
                  <a:txBody>
                    <a:bodyPr/>
                    <a:lstStyle/>
                    <a:p>
                      <a:pPr algn="l" fontAlgn="b"/>
                      <a:r>
                        <a:rPr lang="es-ES" sz="1200" u="none" strike="noStrike">
                          <a:effectLst/>
                        </a:rPr>
                        <a:t>Laringe</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2.932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( 2535 - 3370 )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12,6</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12,4</a:t>
                      </a:r>
                    </a:p>
                  </a:txBody>
                  <a:tcPr marL="6350" marR="6350" marT="6350" marB="0" anchor="b"/>
                </a:tc>
                <a:extLst>
                  <a:ext uri="{0D108BD9-81ED-4DB2-BD59-A6C34878D82A}">
                    <a16:rowId xmlns:a16="http://schemas.microsoft.com/office/drawing/2014/main" val="635826120"/>
                  </a:ext>
                </a:extLst>
              </a:tr>
              <a:tr h="193013">
                <a:tc>
                  <a:txBody>
                    <a:bodyPr/>
                    <a:lstStyle/>
                    <a:p>
                      <a:pPr algn="l" fontAlgn="b"/>
                      <a:r>
                        <a:rPr lang="es-ES" sz="1200" u="none" strike="noStrike" dirty="0">
                          <a:effectLst/>
                        </a:rPr>
                        <a:t>Pulmón</a:t>
                      </a:r>
                      <a:endParaRPr lang="es-E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22.316</a:t>
                      </a:r>
                    </a:p>
                  </a:txBody>
                  <a:tcPr marL="6350" marR="6350" marT="6350" marB="0" anchor="b"/>
                </a:tc>
                <a:tc>
                  <a:txBody>
                    <a:bodyPr/>
                    <a:lstStyle/>
                    <a:p>
                      <a:pPr algn="ctr" fontAlgn="b"/>
                      <a:r>
                        <a:rPr lang="es-ES" sz="1100" b="0" i="0" u="none" strike="noStrike" dirty="0">
                          <a:solidFill>
                            <a:srgbClr val="000000"/>
                          </a:solidFill>
                          <a:effectLst/>
                          <a:latin typeface="Calibri" panose="020F0502020204030204" pitchFamily="34" charset="0"/>
                        </a:rPr>
                        <a:t>( 20560 - 24159 )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96,2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97,5</a:t>
                      </a:r>
                    </a:p>
                  </a:txBody>
                  <a:tcPr marL="6350" marR="6350" marT="6350" marB="0" anchor="b"/>
                </a:tc>
                <a:extLst>
                  <a:ext uri="{0D108BD9-81ED-4DB2-BD59-A6C34878D82A}">
                    <a16:rowId xmlns:a16="http://schemas.microsoft.com/office/drawing/2014/main" val="1816552153"/>
                  </a:ext>
                </a:extLst>
              </a:tr>
              <a:tr h="193013">
                <a:tc>
                  <a:txBody>
                    <a:bodyPr/>
                    <a:lstStyle/>
                    <a:p>
                      <a:pPr algn="l" fontAlgn="b"/>
                      <a:r>
                        <a:rPr lang="es-ES" sz="1200" u="none" strike="noStrike">
                          <a:effectLst/>
                        </a:rPr>
                        <a:t>Melanoma de piel</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3.377</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( 2761 - 4071 )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14,6</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14,3</a:t>
                      </a:r>
                    </a:p>
                  </a:txBody>
                  <a:tcPr marL="6350" marR="6350" marT="6350" marB="0" anchor="b"/>
                </a:tc>
                <a:extLst>
                  <a:ext uri="{0D108BD9-81ED-4DB2-BD59-A6C34878D82A}">
                    <a16:rowId xmlns:a16="http://schemas.microsoft.com/office/drawing/2014/main" val="2948546765"/>
                  </a:ext>
                </a:extLst>
              </a:tr>
              <a:tr h="193013">
                <a:tc>
                  <a:txBody>
                    <a:bodyPr/>
                    <a:lstStyle/>
                    <a:p>
                      <a:pPr algn="l" fontAlgn="b"/>
                      <a:r>
                        <a:rPr lang="es-ES" sz="1200" u="none" strike="noStrike">
                          <a:effectLst/>
                        </a:rPr>
                        <a:t>Próstata</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30.884</a:t>
                      </a:r>
                    </a:p>
                  </a:txBody>
                  <a:tcPr marL="6350" marR="6350" marT="6350" marB="0" anchor="b"/>
                </a:tc>
                <a:tc>
                  <a:txBody>
                    <a:bodyPr/>
                    <a:lstStyle/>
                    <a:p>
                      <a:pPr algn="ctr" fontAlgn="b"/>
                      <a:r>
                        <a:rPr lang="es-ES" sz="1100" b="0" i="0" u="none" strike="noStrike" dirty="0">
                          <a:solidFill>
                            <a:srgbClr val="000000"/>
                          </a:solidFill>
                          <a:effectLst/>
                          <a:latin typeface="Calibri" panose="020F0502020204030204" pitchFamily="34" charset="0"/>
                        </a:rPr>
                        <a:t>( 25141 - 37136 )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133,1</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135,8</a:t>
                      </a:r>
                    </a:p>
                  </a:txBody>
                  <a:tcPr marL="6350" marR="6350" marT="6350" marB="0" anchor="b"/>
                </a:tc>
                <a:extLst>
                  <a:ext uri="{0D108BD9-81ED-4DB2-BD59-A6C34878D82A}">
                    <a16:rowId xmlns:a16="http://schemas.microsoft.com/office/drawing/2014/main" val="2383198440"/>
                  </a:ext>
                </a:extLst>
              </a:tr>
              <a:tr h="193013">
                <a:tc>
                  <a:txBody>
                    <a:bodyPr/>
                    <a:lstStyle/>
                    <a:p>
                      <a:pPr algn="l" fontAlgn="b"/>
                      <a:r>
                        <a:rPr lang="es-ES" sz="1200" u="none" strike="noStrike">
                          <a:effectLst/>
                        </a:rPr>
                        <a:t>Testículo</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1.428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( 1297 - 1572 )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6,2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6,4</a:t>
                      </a:r>
                    </a:p>
                  </a:txBody>
                  <a:tcPr marL="6350" marR="6350" marT="6350" marB="0" anchor="b"/>
                </a:tc>
                <a:extLst>
                  <a:ext uri="{0D108BD9-81ED-4DB2-BD59-A6C34878D82A}">
                    <a16:rowId xmlns:a16="http://schemas.microsoft.com/office/drawing/2014/main" val="1906507507"/>
                  </a:ext>
                </a:extLst>
              </a:tr>
              <a:tr h="193013">
                <a:tc>
                  <a:txBody>
                    <a:bodyPr/>
                    <a:lstStyle/>
                    <a:p>
                      <a:pPr algn="l" fontAlgn="b"/>
                      <a:r>
                        <a:rPr lang="es-ES" sz="1200" u="none" strike="noStrike">
                          <a:effectLst/>
                        </a:rPr>
                        <a:t>Riñón</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5.572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( 4692 - 6554 )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24,0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23,5</a:t>
                      </a:r>
                    </a:p>
                  </a:txBody>
                  <a:tcPr marL="6350" marR="6350" marT="6350" marB="0" anchor="b"/>
                </a:tc>
                <a:extLst>
                  <a:ext uri="{0D108BD9-81ED-4DB2-BD59-A6C34878D82A}">
                    <a16:rowId xmlns:a16="http://schemas.microsoft.com/office/drawing/2014/main" val="2698039551"/>
                  </a:ext>
                </a:extLst>
              </a:tr>
              <a:tr h="193013">
                <a:tc>
                  <a:txBody>
                    <a:bodyPr/>
                    <a:lstStyle/>
                    <a:p>
                      <a:pPr algn="l" fontAlgn="b"/>
                      <a:r>
                        <a:rPr lang="es-ES" sz="1200" u="none" strike="noStrike">
                          <a:effectLst/>
                        </a:rPr>
                        <a:t>Vejiga urinaria</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17.992</a:t>
                      </a:r>
                    </a:p>
                  </a:txBody>
                  <a:tcPr marL="6350" marR="6350" marT="6350" marB="0" anchor="b"/>
                </a:tc>
                <a:tc>
                  <a:txBody>
                    <a:bodyPr/>
                    <a:lstStyle/>
                    <a:p>
                      <a:pPr algn="ctr" fontAlgn="b"/>
                      <a:r>
                        <a:rPr lang="es-ES" sz="1100" b="0" i="0" u="none" strike="noStrike" dirty="0">
                          <a:solidFill>
                            <a:srgbClr val="000000"/>
                          </a:solidFill>
                          <a:effectLst/>
                          <a:latin typeface="Calibri" panose="020F0502020204030204" pitchFamily="34" charset="0"/>
                        </a:rPr>
                        <a:t>( 15759 - 20398 )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77,5</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78,9</a:t>
                      </a:r>
                    </a:p>
                  </a:txBody>
                  <a:tcPr marL="6350" marR="6350" marT="6350" marB="0" anchor="b"/>
                </a:tc>
                <a:extLst>
                  <a:ext uri="{0D108BD9-81ED-4DB2-BD59-A6C34878D82A}">
                    <a16:rowId xmlns:a16="http://schemas.microsoft.com/office/drawing/2014/main" val="129595929"/>
                  </a:ext>
                </a:extLst>
              </a:tr>
              <a:tr h="193013">
                <a:tc>
                  <a:txBody>
                    <a:bodyPr/>
                    <a:lstStyle/>
                    <a:p>
                      <a:pPr algn="l" fontAlgn="b"/>
                      <a:r>
                        <a:rPr lang="es-ES" sz="1200" u="none" strike="noStrike">
                          <a:effectLst/>
                        </a:rPr>
                        <a:t>Celebro y sistema nervios central</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2.198</a:t>
                      </a:r>
                    </a:p>
                  </a:txBody>
                  <a:tcPr marL="6350" marR="6350" marT="6350" marB="0" anchor="b"/>
                </a:tc>
                <a:tc>
                  <a:txBody>
                    <a:bodyPr/>
                    <a:lstStyle/>
                    <a:p>
                      <a:pPr algn="ctr" fontAlgn="b"/>
                      <a:r>
                        <a:rPr lang="es-ES" sz="1100" b="0" i="0" u="none" strike="noStrike" dirty="0">
                          <a:solidFill>
                            <a:srgbClr val="000000"/>
                          </a:solidFill>
                          <a:effectLst/>
                          <a:latin typeface="Calibri" panose="020F0502020204030204" pitchFamily="34" charset="0"/>
                        </a:rPr>
                        <a:t>( 1943 - 2476 )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9,5</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9,4</a:t>
                      </a:r>
                    </a:p>
                  </a:txBody>
                  <a:tcPr marL="6350" marR="6350" marT="6350" marB="0" anchor="b"/>
                </a:tc>
                <a:extLst>
                  <a:ext uri="{0D108BD9-81ED-4DB2-BD59-A6C34878D82A}">
                    <a16:rowId xmlns:a16="http://schemas.microsoft.com/office/drawing/2014/main" val="4213923357"/>
                  </a:ext>
                </a:extLst>
              </a:tr>
              <a:tr h="193013">
                <a:tc>
                  <a:txBody>
                    <a:bodyPr/>
                    <a:lstStyle/>
                    <a:p>
                      <a:pPr algn="l" fontAlgn="b"/>
                      <a:r>
                        <a:rPr lang="es-ES" sz="1200" u="none" strike="noStrike">
                          <a:effectLst/>
                        </a:rPr>
                        <a:t>Tiroides</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1.400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( 1266 - 1544 )</a:t>
                      </a:r>
                    </a:p>
                  </a:txBody>
                  <a:tcPr marL="6350" marR="6350" marT="6350" marB="0" anchor="b"/>
                </a:tc>
                <a:tc>
                  <a:txBody>
                    <a:bodyPr/>
                    <a:lstStyle/>
                    <a:p>
                      <a:pPr algn="ctr" fontAlgn="b"/>
                      <a:r>
                        <a:rPr lang="es-ES" sz="1100" b="0" i="0" u="none" strike="noStrike" dirty="0">
                          <a:solidFill>
                            <a:srgbClr val="000000"/>
                          </a:solidFill>
                          <a:effectLst/>
                          <a:latin typeface="Calibri" panose="020F0502020204030204" pitchFamily="34" charset="0"/>
                        </a:rPr>
                        <a:t>6,0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5,8</a:t>
                      </a:r>
                    </a:p>
                  </a:txBody>
                  <a:tcPr marL="6350" marR="6350" marT="6350" marB="0" anchor="b"/>
                </a:tc>
                <a:extLst>
                  <a:ext uri="{0D108BD9-81ED-4DB2-BD59-A6C34878D82A}">
                    <a16:rowId xmlns:a16="http://schemas.microsoft.com/office/drawing/2014/main" val="4048596296"/>
                  </a:ext>
                </a:extLst>
              </a:tr>
              <a:tr h="193013">
                <a:tc>
                  <a:txBody>
                    <a:bodyPr/>
                    <a:lstStyle/>
                    <a:p>
                      <a:pPr algn="l" fontAlgn="b"/>
                      <a:r>
                        <a:rPr lang="es-ES" sz="1200" u="none" strike="noStrike">
                          <a:effectLst/>
                        </a:rPr>
                        <a:t>Linfoma de Hodgkin</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881</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( 781 - 988 )</a:t>
                      </a:r>
                    </a:p>
                  </a:txBody>
                  <a:tcPr marL="6350" marR="6350" marT="6350" marB="0" anchor="b"/>
                </a:tc>
                <a:tc>
                  <a:txBody>
                    <a:bodyPr/>
                    <a:lstStyle/>
                    <a:p>
                      <a:pPr algn="ctr" fontAlgn="b"/>
                      <a:r>
                        <a:rPr lang="es-ES"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3,8</a:t>
                      </a:r>
                    </a:p>
                  </a:txBody>
                  <a:tcPr marL="6350" marR="6350" marT="6350" marB="0" anchor="b"/>
                </a:tc>
                <a:extLst>
                  <a:ext uri="{0D108BD9-81ED-4DB2-BD59-A6C34878D82A}">
                    <a16:rowId xmlns:a16="http://schemas.microsoft.com/office/drawing/2014/main" val="2548778167"/>
                  </a:ext>
                </a:extLst>
              </a:tr>
              <a:tr h="193013">
                <a:tc>
                  <a:txBody>
                    <a:bodyPr/>
                    <a:lstStyle/>
                    <a:p>
                      <a:pPr algn="l" fontAlgn="b"/>
                      <a:r>
                        <a:rPr lang="es-ES" sz="1200" u="none" strike="noStrike">
                          <a:effectLst/>
                        </a:rPr>
                        <a:t>Linfomas no hodgkinianos</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5.231</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( 4600 - 5918 )</a:t>
                      </a:r>
                    </a:p>
                  </a:txBody>
                  <a:tcPr marL="6350" marR="6350" marT="6350" marB="0" anchor="b"/>
                </a:tc>
                <a:tc>
                  <a:txBody>
                    <a:bodyPr/>
                    <a:lstStyle/>
                    <a:p>
                      <a:pPr algn="ctr" fontAlgn="b"/>
                      <a:r>
                        <a:rPr lang="es-ES" sz="1100" b="0" i="0" u="none" strike="noStrike" dirty="0">
                          <a:solidFill>
                            <a:srgbClr val="000000"/>
                          </a:solidFill>
                          <a:effectLst/>
                          <a:latin typeface="Calibri" panose="020F0502020204030204" pitchFamily="34" charset="0"/>
                        </a:rPr>
                        <a:t>22,5</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22,3</a:t>
                      </a:r>
                    </a:p>
                  </a:txBody>
                  <a:tcPr marL="6350" marR="6350" marT="6350" marB="0" anchor="b"/>
                </a:tc>
                <a:extLst>
                  <a:ext uri="{0D108BD9-81ED-4DB2-BD59-A6C34878D82A}">
                    <a16:rowId xmlns:a16="http://schemas.microsoft.com/office/drawing/2014/main" val="686024309"/>
                  </a:ext>
                </a:extLst>
              </a:tr>
              <a:tr h="193013">
                <a:tc>
                  <a:txBody>
                    <a:bodyPr/>
                    <a:lstStyle/>
                    <a:p>
                      <a:pPr algn="l" fontAlgn="b"/>
                      <a:r>
                        <a:rPr lang="es-ES" sz="1200" u="none" strike="noStrike">
                          <a:effectLst/>
                        </a:rPr>
                        <a:t>Mieloma</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1.632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( 1359 - 1944 )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7,0</a:t>
                      </a:r>
                    </a:p>
                  </a:txBody>
                  <a:tcPr marL="6350" marR="6350" marT="6350" marB="0" anchor="b"/>
                </a:tc>
                <a:tc>
                  <a:txBody>
                    <a:bodyPr/>
                    <a:lstStyle/>
                    <a:p>
                      <a:pPr algn="ctr" fontAlgn="b"/>
                      <a:r>
                        <a:rPr lang="es-ES" sz="1100" b="0" i="0" u="none" strike="noStrike" dirty="0">
                          <a:solidFill>
                            <a:srgbClr val="000000"/>
                          </a:solidFill>
                          <a:effectLst/>
                          <a:latin typeface="Calibri" panose="020F0502020204030204" pitchFamily="34" charset="0"/>
                        </a:rPr>
                        <a:t>7,1</a:t>
                      </a:r>
                    </a:p>
                  </a:txBody>
                  <a:tcPr marL="6350" marR="6350" marT="6350" marB="0" anchor="b"/>
                </a:tc>
                <a:extLst>
                  <a:ext uri="{0D108BD9-81ED-4DB2-BD59-A6C34878D82A}">
                    <a16:rowId xmlns:a16="http://schemas.microsoft.com/office/drawing/2014/main" val="1218066884"/>
                  </a:ext>
                </a:extLst>
              </a:tr>
              <a:tr h="193013">
                <a:tc>
                  <a:txBody>
                    <a:bodyPr/>
                    <a:lstStyle/>
                    <a:p>
                      <a:pPr algn="l" fontAlgn="b"/>
                      <a:r>
                        <a:rPr lang="es-ES" sz="1200" u="none" strike="noStrike">
                          <a:effectLst/>
                        </a:rPr>
                        <a:t>Leucemias</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3.328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( 2765 - 3965 )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14,3</a:t>
                      </a:r>
                    </a:p>
                  </a:txBody>
                  <a:tcPr marL="6350" marR="6350" marT="6350" marB="0" anchor="b"/>
                </a:tc>
                <a:tc>
                  <a:txBody>
                    <a:bodyPr/>
                    <a:lstStyle/>
                    <a:p>
                      <a:pPr algn="ctr" fontAlgn="b"/>
                      <a:r>
                        <a:rPr lang="es-ES" sz="1100" b="0" i="0" u="none" strike="noStrike" dirty="0">
                          <a:solidFill>
                            <a:srgbClr val="000000"/>
                          </a:solidFill>
                          <a:effectLst/>
                          <a:latin typeface="Calibri" panose="020F0502020204030204" pitchFamily="34" charset="0"/>
                        </a:rPr>
                        <a:t>14,6</a:t>
                      </a:r>
                    </a:p>
                  </a:txBody>
                  <a:tcPr marL="6350" marR="6350" marT="6350" marB="0" anchor="b"/>
                </a:tc>
                <a:extLst>
                  <a:ext uri="{0D108BD9-81ED-4DB2-BD59-A6C34878D82A}">
                    <a16:rowId xmlns:a16="http://schemas.microsoft.com/office/drawing/2014/main" val="388800967"/>
                  </a:ext>
                </a:extLst>
              </a:tr>
              <a:tr h="193013">
                <a:tc>
                  <a:txBody>
                    <a:bodyPr/>
                    <a:lstStyle/>
                    <a:p>
                      <a:pPr algn="l" fontAlgn="b"/>
                      <a:r>
                        <a:rPr lang="es-ES" sz="1200" u="none" strike="noStrike">
                          <a:effectLst/>
                        </a:rPr>
                        <a:t>Otros</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10.985</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( 9675 - 12390 )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47,3</a:t>
                      </a:r>
                    </a:p>
                  </a:txBody>
                  <a:tcPr marL="6350" marR="6350" marT="6350" marB="0" anchor="b"/>
                </a:tc>
                <a:tc>
                  <a:txBody>
                    <a:bodyPr/>
                    <a:lstStyle/>
                    <a:p>
                      <a:pPr algn="ctr" fontAlgn="b"/>
                      <a:r>
                        <a:rPr lang="es-ES" sz="1100" b="0" i="0" u="none" strike="noStrike" dirty="0">
                          <a:solidFill>
                            <a:srgbClr val="000000"/>
                          </a:solidFill>
                          <a:effectLst/>
                          <a:latin typeface="Calibri" panose="020F0502020204030204" pitchFamily="34" charset="0"/>
                        </a:rPr>
                        <a:t>47,9</a:t>
                      </a:r>
                    </a:p>
                  </a:txBody>
                  <a:tcPr marL="6350" marR="6350" marT="6350" marB="0" anchor="b"/>
                </a:tc>
                <a:extLst>
                  <a:ext uri="{0D108BD9-81ED-4DB2-BD59-A6C34878D82A}">
                    <a16:rowId xmlns:a16="http://schemas.microsoft.com/office/drawing/2014/main" val="805784632"/>
                  </a:ext>
                </a:extLst>
              </a:tr>
              <a:tr h="193013">
                <a:tc>
                  <a:txBody>
                    <a:bodyPr/>
                    <a:lstStyle/>
                    <a:p>
                      <a:pPr algn="l" fontAlgn="b"/>
                      <a:r>
                        <a:rPr lang="es-ES" sz="1200" u="none" strike="noStrike">
                          <a:effectLst/>
                        </a:rPr>
                        <a:t>TOTAL (excepto piel no melanoma)</a:t>
                      </a:r>
                      <a:endParaRPr lang="es-E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1" i="0" u="none" strike="noStrike">
                          <a:solidFill>
                            <a:srgbClr val="000000"/>
                          </a:solidFill>
                          <a:effectLst/>
                          <a:latin typeface="Calibri" panose="020F0502020204030204" pitchFamily="34" charset="0"/>
                        </a:rPr>
                        <a:t>160.066</a:t>
                      </a:r>
                    </a:p>
                  </a:txBody>
                  <a:tcPr marL="6350" marR="6350" marT="6350" marB="0" anchor="b"/>
                </a:tc>
                <a:tc>
                  <a:txBody>
                    <a:bodyPr/>
                    <a:lstStyle/>
                    <a:p>
                      <a:pPr algn="ctr" fontAlgn="b"/>
                      <a:r>
                        <a:rPr lang="es-ES" sz="1100" b="1" i="0" u="none" strike="noStrike">
                          <a:solidFill>
                            <a:srgbClr val="000000"/>
                          </a:solidFill>
                          <a:effectLst/>
                          <a:latin typeface="Calibri" panose="020F0502020204030204" pitchFamily="34" charset="0"/>
                        </a:rPr>
                        <a:t>( 152866 - 167878 )</a:t>
                      </a:r>
                    </a:p>
                  </a:txBody>
                  <a:tcPr marL="6350" marR="6350" marT="6350" marB="0" anchor="b"/>
                </a:tc>
                <a:tc>
                  <a:txBody>
                    <a:bodyPr/>
                    <a:lstStyle/>
                    <a:p>
                      <a:pPr algn="ctr" fontAlgn="b"/>
                      <a:r>
                        <a:rPr lang="es-ES" sz="1100" b="1" i="0" u="none" strike="noStrike">
                          <a:solidFill>
                            <a:srgbClr val="000000"/>
                          </a:solidFill>
                          <a:effectLst/>
                          <a:latin typeface="Calibri" panose="020F0502020204030204" pitchFamily="34" charset="0"/>
                        </a:rPr>
                        <a:t>689,8</a:t>
                      </a:r>
                    </a:p>
                  </a:txBody>
                  <a:tcPr marL="6350" marR="6350" marT="6350" marB="0" anchor="b"/>
                </a:tc>
                <a:tc>
                  <a:txBody>
                    <a:bodyPr/>
                    <a:lstStyle/>
                    <a:p>
                      <a:pPr algn="ctr" fontAlgn="b"/>
                      <a:r>
                        <a:rPr lang="es-ES" sz="1100" b="1" i="0" u="none" strike="noStrike" dirty="0">
                          <a:solidFill>
                            <a:srgbClr val="000000"/>
                          </a:solidFill>
                          <a:effectLst/>
                          <a:latin typeface="Calibri" panose="020F0502020204030204" pitchFamily="34" charset="0"/>
                        </a:rPr>
                        <a:t>696,7</a:t>
                      </a:r>
                    </a:p>
                  </a:txBody>
                  <a:tcPr marL="6350" marR="6350" marT="6350" marB="0" anchor="b"/>
                </a:tc>
                <a:extLst>
                  <a:ext uri="{0D108BD9-81ED-4DB2-BD59-A6C34878D82A}">
                    <a16:rowId xmlns:a16="http://schemas.microsoft.com/office/drawing/2014/main" val="2257834002"/>
                  </a:ext>
                </a:extLst>
              </a:tr>
            </a:tbl>
          </a:graphicData>
        </a:graphic>
      </p:graphicFrame>
      <p:sp>
        <p:nvSpPr>
          <p:cNvPr id="36037" name="Rectangle 197"/>
          <p:cNvSpPr>
            <a:spLocks noChangeArrowheads="1"/>
          </p:cNvSpPr>
          <p:nvPr/>
        </p:nvSpPr>
        <p:spPr bwMode="auto">
          <a:xfrm>
            <a:off x="683568" y="2828008"/>
            <a:ext cx="6842125" cy="2159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36038" name="Rectangle 198"/>
          <p:cNvSpPr>
            <a:spLocks noChangeArrowheads="1"/>
          </p:cNvSpPr>
          <p:nvPr/>
        </p:nvSpPr>
        <p:spPr bwMode="auto">
          <a:xfrm>
            <a:off x="683568" y="4196160"/>
            <a:ext cx="6842125" cy="2159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36035" name="Rectangle 195"/>
          <p:cNvSpPr>
            <a:spLocks noChangeArrowheads="1"/>
          </p:cNvSpPr>
          <p:nvPr/>
        </p:nvSpPr>
        <p:spPr bwMode="auto">
          <a:xfrm>
            <a:off x="683568" y="4568602"/>
            <a:ext cx="6842125" cy="2159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36036" name="Rectangle 196"/>
          <p:cNvSpPr>
            <a:spLocks noChangeArrowheads="1"/>
          </p:cNvSpPr>
          <p:nvPr/>
        </p:nvSpPr>
        <p:spPr bwMode="auto">
          <a:xfrm>
            <a:off x="683568" y="5144666"/>
            <a:ext cx="6842125" cy="2159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16" name="Oval 208">
            <a:extLst>
              <a:ext uri="{FF2B5EF4-FFF2-40B4-BE49-F238E27FC236}">
                <a16:creationId xmlns:a16="http://schemas.microsoft.com/office/drawing/2014/main" id="{87432CFE-3731-4222-9E3D-32E46E22F0BB}"/>
              </a:ext>
            </a:extLst>
          </p:cNvPr>
          <p:cNvSpPr>
            <a:spLocks noChangeArrowheads="1"/>
          </p:cNvSpPr>
          <p:nvPr/>
        </p:nvSpPr>
        <p:spPr bwMode="auto">
          <a:xfrm>
            <a:off x="3635896" y="6524575"/>
            <a:ext cx="863600" cy="50482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18"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RESULTADOS</a:t>
            </a:r>
          </a:p>
        </p:txBody>
      </p:sp>
      <p:sp>
        <p:nvSpPr>
          <p:cNvPr id="3" name="Line 13">
            <a:extLst>
              <a:ext uri="{FF2B5EF4-FFF2-40B4-BE49-F238E27FC236}">
                <a16:creationId xmlns:a16="http://schemas.microsoft.com/office/drawing/2014/main" id="{BB1B2A0F-2CA0-736D-22F2-6B2BEF4C7FEE}"/>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50808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035"/>
                                        </p:tgtEl>
                                        <p:attrNameLst>
                                          <p:attrName>style.visibility</p:attrName>
                                        </p:attrNameLst>
                                      </p:cBhvr>
                                      <p:to>
                                        <p:strVal val="visible"/>
                                      </p:to>
                                    </p:set>
                                    <p:animEffect transition="in" filter="box(in)">
                                      <p:cBhvr>
                                        <p:cTn id="12" dur="500"/>
                                        <p:tgtEl>
                                          <p:spTgt spid="3603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6039"/>
                                        </p:tgtEl>
                                        <p:attrNameLst>
                                          <p:attrName>style.visibility</p:attrName>
                                        </p:attrNameLst>
                                      </p:cBhvr>
                                      <p:to>
                                        <p:strVal val="visible"/>
                                      </p:to>
                                    </p:set>
                                    <p:animEffect transition="in" filter="box(in)">
                                      <p:cBhvr>
                                        <p:cTn id="15" dur="500"/>
                                        <p:tgtEl>
                                          <p:spTgt spid="3603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6037"/>
                                        </p:tgtEl>
                                        <p:attrNameLst>
                                          <p:attrName>style.visibility</p:attrName>
                                        </p:attrNameLst>
                                      </p:cBhvr>
                                      <p:to>
                                        <p:strVal val="visible"/>
                                      </p:to>
                                    </p:set>
                                    <p:animEffect transition="in" filter="box(in)">
                                      <p:cBhvr>
                                        <p:cTn id="20" dur="500"/>
                                        <p:tgtEl>
                                          <p:spTgt spid="36037"/>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6040"/>
                                        </p:tgtEl>
                                        <p:attrNameLst>
                                          <p:attrName>style.visibility</p:attrName>
                                        </p:attrNameLst>
                                      </p:cBhvr>
                                      <p:to>
                                        <p:strVal val="visible"/>
                                      </p:to>
                                    </p:set>
                                    <p:animEffect transition="in" filter="box(in)">
                                      <p:cBhvr>
                                        <p:cTn id="23" dur="500"/>
                                        <p:tgtEl>
                                          <p:spTgt spid="3604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6038"/>
                                        </p:tgtEl>
                                        <p:attrNameLst>
                                          <p:attrName>style.visibility</p:attrName>
                                        </p:attrNameLst>
                                      </p:cBhvr>
                                      <p:to>
                                        <p:strVal val="visible"/>
                                      </p:to>
                                    </p:set>
                                    <p:animEffect transition="in" filter="box(in)">
                                      <p:cBhvr>
                                        <p:cTn id="28" dur="500"/>
                                        <p:tgtEl>
                                          <p:spTgt spid="3603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6041"/>
                                        </p:tgtEl>
                                        <p:attrNameLst>
                                          <p:attrName>style.visibility</p:attrName>
                                        </p:attrNameLst>
                                      </p:cBhvr>
                                      <p:to>
                                        <p:strVal val="visible"/>
                                      </p:to>
                                    </p:set>
                                    <p:animEffect transition="in" filter="box(in)">
                                      <p:cBhvr>
                                        <p:cTn id="31" dur="500"/>
                                        <p:tgtEl>
                                          <p:spTgt spid="36041"/>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6036"/>
                                        </p:tgtEl>
                                        <p:attrNameLst>
                                          <p:attrName>style.visibility</p:attrName>
                                        </p:attrNameLst>
                                      </p:cBhvr>
                                      <p:to>
                                        <p:strVal val="visible"/>
                                      </p:to>
                                    </p:set>
                                    <p:animEffect transition="in" filter="box(in)">
                                      <p:cBhvr>
                                        <p:cTn id="36" dur="500"/>
                                        <p:tgtEl>
                                          <p:spTgt spid="36036"/>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6042"/>
                                        </p:tgtEl>
                                        <p:attrNameLst>
                                          <p:attrName>style.visibility</p:attrName>
                                        </p:attrNameLst>
                                      </p:cBhvr>
                                      <p:to>
                                        <p:strVal val="visible"/>
                                      </p:to>
                                    </p:set>
                                    <p:animEffect transition="in" filter="box(in)">
                                      <p:cBhvr>
                                        <p:cTn id="39" dur="500"/>
                                        <p:tgtEl>
                                          <p:spTgt spid="36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39" grpId="0"/>
      <p:bldP spid="36040" grpId="0"/>
      <p:bldP spid="36041" grpId="0"/>
      <p:bldP spid="36042" grpId="0"/>
      <p:bldP spid="36037" grpId="0" animBg="1"/>
      <p:bldP spid="36038" grpId="0" animBg="1"/>
      <p:bldP spid="36035" grpId="0" animBg="1"/>
      <p:bldP spid="36036"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a:extLst>
              <a:ext uri="{FF2B5EF4-FFF2-40B4-BE49-F238E27FC236}">
                <a16:creationId xmlns:a16="http://schemas.microsoft.com/office/drawing/2014/main" id="{36A540F8-9727-4BE3-98A0-AD27D50A726F}"/>
              </a:ext>
            </a:extLst>
          </p:cNvPr>
          <p:cNvSpPr txBox="1">
            <a:spLocks noChangeArrowheads="1"/>
          </p:cNvSpPr>
          <p:nvPr/>
        </p:nvSpPr>
        <p:spPr bwMode="auto">
          <a:xfrm>
            <a:off x="323850" y="1052513"/>
            <a:ext cx="84248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ES" sz="2000" dirty="0"/>
              <a:t>Los 15 registros de base poblacional (RCBP) miembros de REDECAN que participan en estas estimaciones </a:t>
            </a:r>
            <a:r>
              <a:rPr lang="es-ES" sz="2000" b="1" u="sng" dirty="0"/>
              <a:t>cubren el  26,7%</a:t>
            </a:r>
            <a:r>
              <a:rPr lang="es-ES" sz="2000" dirty="0"/>
              <a:t> de la población española.</a:t>
            </a:r>
            <a:endParaRPr lang="es-ES" altLang="ca-ES" sz="2000" dirty="0"/>
          </a:p>
        </p:txBody>
      </p:sp>
      <p:sp>
        <p:nvSpPr>
          <p:cNvPr id="7" name="CuadroTexto 6">
            <a:extLst>
              <a:ext uri="{FF2B5EF4-FFF2-40B4-BE49-F238E27FC236}">
                <a16:creationId xmlns:a16="http://schemas.microsoft.com/office/drawing/2014/main" id="{840C0479-6075-4279-8B3F-4566C1D4EE16}"/>
              </a:ext>
            </a:extLst>
          </p:cNvPr>
          <p:cNvSpPr txBox="1"/>
          <p:nvPr/>
        </p:nvSpPr>
        <p:spPr>
          <a:xfrm>
            <a:off x="6371113" y="2243200"/>
            <a:ext cx="2772887" cy="3970318"/>
          </a:xfrm>
          <a:prstGeom prst="rect">
            <a:avLst/>
          </a:prstGeom>
          <a:noFill/>
        </p:spPr>
        <p:txBody>
          <a:bodyPr wrap="square" rtlCol="0">
            <a:spAutoFit/>
          </a:bodyPr>
          <a:lstStyle/>
          <a:p>
            <a:pPr marL="342900" indent="-342900">
              <a:buFont typeface="Arial" panose="020B0604020202020204" pitchFamily="34" charset="0"/>
              <a:buChar char="•"/>
            </a:pPr>
            <a:r>
              <a:rPr lang="es-ES" sz="1800" dirty="0"/>
              <a:t>La mayoría de registros están localizados al este y el norte de España.</a:t>
            </a:r>
          </a:p>
          <a:p>
            <a:pPr marL="342900" indent="-342900">
              <a:buFont typeface="Arial" panose="020B0604020202020204" pitchFamily="34" charset="0"/>
              <a:buChar char="•"/>
            </a:pPr>
            <a:endParaRPr lang="es-ES" sz="1800" dirty="0"/>
          </a:p>
          <a:p>
            <a:pPr marL="342900" indent="-342900">
              <a:buFont typeface="Arial" panose="020B0604020202020204" pitchFamily="34" charset="0"/>
              <a:buChar char="•"/>
            </a:pPr>
            <a:r>
              <a:rPr lang="es-ES" sz="1800" dirty="0"/>
              <a:t>No incluyen les grandes ciudades (Madrid, Barcelona, Valencia, Sevilla).</a:t>
            </a:r>
          </a:p>
          <a:p>
            <a:pPr marL="342900" indent="-342900">
              <a:buFont typeface="Arial" panose="020B0604020202020204" pitchFamily="34" charset="0"/>
              <a:buChar char="•"/>
            </a:pPr>
            <a:endParaRPr lang="es-ES" sz="1800" dirty="0"/>
          </a:p>
          <a:p>
            <a:pPr marL="342900" indent="-342900">
              <a:buFont typeface="Arial" panose="020B0604020202020204" pitchFamily="34" charset="0"/>
              <a:buChar char="•"/>
            </a:pPr>
            <a:r>
              <a:rPr lang="es-ES" sz="1800" dirty="0"/>
              <a:t>No podemos asumir que las áreas con registro tengan la misma incidencia que las áreas sin registro</a:t>
            </a:r>
          </a:p>
        </p:txBody>
      </p:sp>
      <p:sp>
        <p:nvSpPr>
          <p:cNvPr id="2" name="CuadroTexto 1">
            <a:extLst>
              <a:ext uri="{FF2B5EF4-FFF2-40B4-BE49-F238E27FC236}">
                <a16:creationId xmlns:a16="http://schemas.microsoft.com/office/drawing/2014/main" id="{95E02D3D-CBDA-4EB5-A9ED-536B1B709E8F}"/>
              </a:ext>
            </a:extLst>
          </p:cNvPr>
          <p:cNvSpPr txBox="1"/>
          <p:nvPr/>
        </p:nvSpPr>
        <p:spPr>
          <a:xfrm>
            <a:off x="6300192" y="4615558"/>
            <a:ext cx="2772887" cy="1591390"/>
          </a:xfrm>
          <a:prstGeom prst="rect">
            <a:avLst/>
          </a:prstGeom>
          <a:noFill/>
          <a:ln w="38100">
            <a:solidFill>
              <a:srgbClr val="FF0000"/>
            </a:solidFill>
          </a:ln>
        </p:spPr>
        <p:txBody>
          <a:bodyPr wrap="square" rtlCol="0">
            <a:spAutoFit/>
          </a:bodyPr>
          <a:lstStyle/>
          <a:p>
            <a:endParaRPr lang="es-ES" dirty="0"/>
          </a:p>
        </p:txBody>
      </p:sp>
      <p:pic>
        <p:nvPicPr>
          <p:cNvPr id="3" name="Imagen 2">
            <a:extLst>
              <a:ext uri="{FF2B5EF4-FFF2-40B4-BE49-F238E27FC236}">
                <a16:creationId xmlns:a16="http://schemas.microsoft.com/office/drawing/2014/main" id="{766A874D-5F3D-FBA3-FC49-02FBF762DDE9}"/>
              </a:ext>
            </a:extLst>
          </p:cNvPr>
          <p:cNvPicPr>
            <a:picLocks noChangeAspect="1"/>
          </p:cNvPicPr>
          <p:nvPr/>
        </p:nvPicPr>
        <p:blipFill rotWithShape="1">
          <a:blip r:embed="rId3"/>
          <a:srcRect l="23717" t="19034" r="21688" b="10115"/>
          <a:stretch/>
        </p:blipFill>
        <p:spPr>
          <a:xfrm>
            <a:off x="356146" y="2221281"/>
            <a:ext cx="5888505" cy="4139445"/>
          </a:xfrm>
          <a:prstGeom prst="rect">
            <a:avLst/>
          </a:prstGeom>
        </p:spPr>
      </p:pic>
      <p:sp>
        <p:nvSpPr>
          <p:cNvPr id="4" name="Rectangle 2">
            <a:extLst>
              <a:ext uri="{FF2B5EF4-FFF2-40B4-BE49-F238E27FC236}">
                <a16:creationId xmlns:a16="http://schemas.microsoft.com/office/drawing/2014/main" id="{64017CAA-D72D-9CF0-9EA2-27C8AA4E6F99}"/>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sz="3200" dirty="0">
                <a:solidFill>
                  <a:srgbClr val="C00000"/>
                </a:solidFill>
                <a:latin typeface="+mn-lt"/>
              </a:rPr>
              <a:t>INTRODUCCIÓN</a:t>
            </a:r>
          </a:p>
        </p:txBody>
      </p:sp>
      <p:sp>
        <p:nvSpPr>
          <p:cNvPr id="6" name="Line 13">
            <a:extLst>
              <a:ext uri="{FF2B5EF4-FFF2-40B4-BE49-F238E27FC236}">
                <a16:creationId xmlns:a16="http://schemas.microsoft.com/office/drawing/2014/main" id="{E81CBF3F-1D62-BBE2-203B-261D1A15F0FA}"/>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13427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2" name="Oval 208"/>
          <p:cNvSpPr>
            <a:spLocks noChangeArrowheads="1"/>
          </p:cNvSpPr>
          <p:nvPr/>
        </p:nvSpPr>
        <p:spPr bwMode="auto">
          <a:xfrm>
            <a:off x="4787900" y="6092825"/>
            <a:ext cx="863600" cy="50482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37077" name="Text Box 213"/>
          <p:cNvSpPr txBox="1">
            <a:spLocks noChangeArrowheads="1"/>
          </p:cNvSpPr>
          <p:nvPr/>
        </p:nvSpPr>
        <p:spPr bwMode="auto">
          <a:xfrm>
            <a:off x="7668344" y="4214416"/>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ca-ES" altLang="ca-ES" sz="1800" b="1" dirty="0">
                <a:solidFill>
                  <a:srgbClr val="FF0000"/>
                </a:solidFill>
              </a:rPr>
              <a:t>1</a:t>
            </a:r>
          </a:p>
        </p:txBody>
      </p:sp>
      <p:sp>
        <p:nvSpPr>
          <p:cNvPr id="37078" name="Text Box 214"/>
          <p:cNvSpPr txBox="1">
            <a:spLocks noChangeArrowheads="1"/>
          </p:cNvSpPr>
          <p:nvPr/>
        </p:nvSpPr>
        <p:spPr bwMode="auto">
          <a:xfrm>
            <a:off x="7668344" y="2630240"/>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ca-ES" altLang="ca-ES" sz="1800" b="1" dirty="0">
                <a:solidFill>
                  <a:srgbClr val="FF0000"/>
                </a:solidFill>
              </a:rPr>
              <a:t>2</a:t>
            </a:r>
          </a:p>
        </p:txBody>
      </p:sp>
      <p:sp>
        <p:nvSpPr>
          <p:cNvPr id="37079" name="Text Box 215"/>
          <p:cNvSpPr txBox="1">
            <a:spLocks noChangeArrowheads="1"/>
          </p:cNvSpPr>
          <p:nvPr/>
        </p:nvSpPr>
        <p:spPr bwMode="auto">
          <a:xfrm>
            <a:off x="7668592" y="3854376"/>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ca-ES" altLang="ca-ES" sz="1800" b="1">
                <a:solidFill>
                  <a:srgbClr val="FF0000"/>
                </a:solidFill>
              </a:rPr>
              <a:t>3</a:t>
            </a:r>
          </a:p>
        </p:txBody>
      </p:sp>
      <p:sp>
        <p:nvSpPr>
          <p:cNvPr id="37080" name="Text Box 216"/>
          <p:cNvSpPr txBox="1">
            <a:spLocks noChangeArrowheads="1"/>
          </p:cNvSpPr>
          <p:nvPr/>
        </p:nvSpPr>
        <p:spPr bwMode="auto">
          <a:xfrm>
            <a:off x="7668344" y="458112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ca-ES" altLang="ca-ES" sz="1800" b="1" dirty="0">
                <a:solidFill>
                  <a:srgbClr val="FF0000"/>
                </a:solidFill>
              </a:rPr>
              <a:t>4</a:t>
            </a:r>
          </a:p>
        </p:txBody>
      </p:sp>
      <p:sp>
        <p:nvSpPr>
          <p:cNvPr id="14" name="6 CuadroTexto">
            <a:extLst>
              <a:ext uri="{FF2B5EF4-FFF2-40B4-BE49-F238E27FC236}">
                <a16:creationId xmlns:a16="http://schemas.microsoft.com/office/drawing/2014/main" id="{C06160D9-488F-4067-9940-D8792D109A20}"/>
              </a:ext>
            </a:extLst>
          </p:cNvPr>
          <p:cNvSpPr txBox="1">
            <a:spLocks noChangeArrowheads="1"/>
          </p:cNvSpPr>
          <p:nvPr/>
        </p:nvSpPr>
        <p:spPr bwMode="auto">
          <a:xfrm>
            <a:off x="683568" y="1196752"/>
            <a:ext cx="7200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ca-ES" sz="2000" b="1" dirty="0"/>
              <a:t>Número estimado de casos incidentes, tasas brutas y tasas estandarizadas por tipo de cáncer en España en 2022. Mujeres</a:t>
            </a:r>
          </a:p>
        </p:txBody>
      </p:sp>
      <p:graphicFrame>
        <p:nvGraphicFramePr>
          <p:cNvPr id="2" name="Tabla 1">
            <a:extLst>
              <a:ext uri="{FF2B5EF4-FFF2-40B4-BE49-F238E27FC236}">
                <a16:creationId xmlns:a16="http://schemas.microsoft.com/office/drawing/2014/main" id="{959C7159-3CB3-4137-B799-3FE84BB8A1D4}"/>
              </a:ext>
            </a:extLst>
          </p:cNvPr>
          <p:cNvGraphicFramePr>
            <a:graphicFrameLocks noGrp="1"/>
          </p:cNvGraphicFramePr>
          <p:nvPr>
            <p:extLst>
              <p:ext uri="{D42A27DB-BD31-4B8C-83A1-F6EECF244321}">
                <p14:modId xmlns:p14="http://schemas.microsoft.com/office/powerpoint/2010/main" val="1160725241"/>
              </p:ext>
            </p:extLst>
          </p:nvPr>
        </p:nvGraphicFramePr>
        <p:xfrm>
          <a:off x="1331641" y="2009352"/>
          <a:ext cx="5832649" cy="4783455"/>
        </p:xfrm>
        <a:graphic>
          <a:graphicData uri="http://schemas.openxmlformats.org/drawingml/2006/table">
            <a:tbl>
              <a:tblPr>
                <a:tableStyleId>{5C22544A-7EE6-4342-B048-85BDC9FD1C3A}</a:tableStyleId>
              </a:tblPr>
              <a:tblGrid>
                <a:gridCol w="2285766">
                  <a:extLst>
                    <a:ext uri="{9D8B030D-6E8A-4147-A177-3AD203B41FA5}">
                      <a16:colId xmlns:a16="http://schemas.microsoft.com/office/drawing/2014/main" val="973072044"/>
                    </a:ext>
                  </a:extLst>
                </a:gridCol>
                <a:gridCol w="844495">
                  <a:extLst>
                    <a:ext uri="{9D8B030D-6E8A-4147-A177-3AD203B41FA5}">
                      <a16:colId xmlns:a16="http://schemas.microsoft.com/office/drawing/2014/main" val="2377461228"/>
                    </a:ext>
                  </a:extLst>
                </a:gridCol>
                <a:gridCol w="1321166">
                  <a:extLst>
                    <a:ext uri="{9D8B030D-6E8A-4147-A177-3AD203B41FA5}">
                      <a16:colId xmlns:a16="http://schemas.microsoft.com/office/drawing/2014/main" val="880873147"/>
                    </a:ext>
                  </a:extLst>
                </a:gridCol>
                <a:gridCol w="690611">
                  <a:extLst>
                    <a:ext uri="{9D8B030D-6E8A-4147-A177-3AD203B41FA5}">
                      <a16:colId xmlns:a16="http://schemas.microsoft.com/office/drawing/2014/main" val="70653381"/>
                    </a:ext>
                  </a:extLst>
                </a:gridCol>
                <a:gridCol w="690611">
                  <a:extLst>
                    <a:ext uri="{9D8B030D-6E8A-4147-A177-3AD203B41FA5}">
                      <a16:colId xmlns:a16="http://schemas.microsoft.com/office/drawing/2014/main" val="834628399"/>
                    </a:ext>
                  </a:extLst>
                </a:gridCol>
              </a:tblGrid>
              <a:tr h="175260">
                <a:tc>
                  <a:txBody>
                    <a:bodyPr/>
                    <a:lstStyle/>
                    <a:p>
                      <a:pPr algn="ctr" fontAlgn="b"/>
                      <a:r>
                        <a:rPr lang="es-ES" sz="1100" u="none" strike="noStrike" dirty="0">
                          <a:effectLst/>
                        </a:rPr>
                        <a:t>TIPO DE CANCER</a:t>
                      </a:r>
                      <a:endParaRPr lang="es-E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N</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IC 95% (N)</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TB</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TAne</a:t>
                      </a:r>
                      <a:endParaRPr lang="es-E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1424122"/>
                  </a:ext>
                </a:extLst>
              </a:tr>
              <a:tr h="175260">
                <a:tc>
                  <a:txBody>
                    <a:bodyPr/>
                    <a:lstStyle/>
                    <a:p>
                      <a:pPr algn="l" fontAlgn="b"/>
                      <a:r>
                        <a:rPr lang="es-ES" sz="1100" u="none" strike="noStrike" dirty="0">
                          <a:effectLst/>
                        </a:rPr>
                        <a:t>Labio, cavidad oral y faringe</a:t>
                      </a:r>
                      <a:endParaRPr lang="es-E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2.136</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( 1874 - 2417 )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8,8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7,6</a:t>
                      </a:r>
                    </a:p>
                  </a:txBody>
                  <a:tcPr marL="6350" marR="6350" marT="6350" marB="0" anchor="b"/>
                </a:tc>
                <a:extLst>
                  <a:ext uri="{0D108BD9-81ED-4DB2-BD59-A6C34878D82A}">
                    <a16:rowId xmlns:a16="http://schemas.microsoft.com/office/drawing/2014/main" val="2401777864"/>
                  </a:ext>
                </a:extLst>
              </a:tr>
              <a:tr h="175260">
                <a:tc>
                  <a:txBody>
                    <a:bodyPr/>
                    <a:lstStyle/>
                    <a:p>
                      <a:pPr algn="l" fontAlgn="b"/>
                      <a:r>
                        <a:rPr lang="es-ES" sz="1100" u="none" strike="noStrike" dirty="0">
                          <a:effectLst/>
                        </a:rPr>
                        <a:t>Esófago</a:t>
                      </a:r>
                      <a:endParaRPr lang="es-E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388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( 323 - 460 )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1,6</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1,4</a:t>
                      </a:r>
                    </a:p>
                  </a:txBody>
                  <a:tcPr marL="6350" marR="6350" marT="6350" marB="0" anchor="b"/>
                </a:tc>
                <a:extLst>
                  <a:ext uri="{0D108BD9-81ED-4DB2-BD59-A6C34878D82A}">
                    <a16:rowId xmlns:a16="http://schemas.microsoft.com/office/drawing/2014/main" val="2944542946"/>
                  </a:ext>
                </a:extLst>
              </a:tr>
              <a:tr h="175260">
                <a:tc>
                  <a:txBody>
                    <a:bodyPr/>
                    <a:lstStyle/>
                    <a:p>
                      <a:pPr algn="l" fontAlgn="b"/>
                      <a:r>
                        <a:rPr lang="es-ES" sz="1100" u="none" strike="noStrike" dirty="0">
                          <a:effectLst/>
                        </a:rPr>
                        <a:t>Estómago</a:t>
                      </a:r>
                      <a:endParaRPr lang="es-E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2.651</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( 2426 - 2888 )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11,0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9,2</a:t>
                      </a:r>
                    </a:p>
                  </a:txBody>
                  <a:tcPr marL="6350" marR="6350" marT="6350" marB="0" anchor="b"/>
                </a:tc>
                <a:extLst>
                  <a:ext uri="{0D108BD9-81ED-4DB2-BD59-A6C34878D82A}">
                    <a16:rowId xmlns:a16="http://schemas.microsoft.com/office/drawing/2014/main" val="302484682"/>
                  </a:ext>
                </a:extLst>
              </a:tr>
              <a:tr h="175260">
                <a:tc>
                  <a:txBody>
                    <a:bodyPr/>
                    <a:lstStyle/>
                    <a:p>
                      <a:pPr algn="l" fontAlgn="b"/>
                      <a:r>
                        <a:rPr lang="es-ES" sz="1100" u="none" strike="noStrike" dirty="0">
                          <a:effectLst/>
                        </a:rPr>
                        <a:t>Colon y recto</a:t>
                      </a:r>
                      <a:endParaRPr lang="es-E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16.508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( 15138 - 17992 )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68,3</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58,1</a:t>
                      </a:r>
                    </a:p>
                  </a:txBody>
                  <a:tcPr marL="6350" marR="6350" marT="6350" marB="0" anchor="b"/>
                </a:tc>
                <a:extLst>
                  <a:ext uri="{0D108BD9-81ED-4DB2-BD59-A6C34878D82A}">
                    <a16:rowId xmlns:a16="http://schemas.microsoft.com/office/drawing/2014/main" val="945097602"/>
                  </a:ext>
                </a:extLst>
              </a:tr>
              <a:tr h="175260">
                <a:tc>
                  <a:txBody>
                    <a:bodyPr/>
                    <a:lstStyle/>
                    <a:p>
                      <a:pPr algn="l" fontAlgn="b"/>
                      <a:r>
                        <a:rPr lang="es-ES" sz="1100" u="none" strike="noStrike" dirty="0">
                          <a:effectLst/>
                        </a:rPr>
                        <a:t>Colon</a:t>
                      </a:r>
                      <a:endParaRPr lang="es-ES" sz="1100" b="1" i="0" u="none" strike="noStrike" dirty="0">
                        <a:solidFill>
                          <a:srgbClr val="000000"/>
                        </a:solidFill>
                        <a:effectLst/>
                        <a:latin typeface="Calibri" panose="020F0502020204030204" pitchFamily="34" charset="0"/>
                      </a:endParaRPr>
                    </a:p>
                  </a:txBody>
                  <a:tcPr marL="85725" marR="9525" marT="9525" marB="0" anchor="b"/>
                </a:tc>
                <a:tc>
                  <a:txBody>
                    <a:bodyPr/>
                    <a:lstStyle/>
                    <a:p>
                      <a:pPr algn="ctr" fontAlgn="b"/>
                      <a:r>
                        <a:rPr lang="es-ES" sz="1100" b="0" i="0" u="none" strike="noStrike">
                          <a:solidFill>
                            <a:srgbClr val="000000"/>
                          </a:solidFill>
                          <a:effectLst/>
                          <a:latin typeface="Calibri" panose="020F0502020204030204" pitchFamily="34" charset="0"/>
                        </a:rPr>
                        <a:t>11.098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( 9919 - 12372 )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45,9</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38,8</a:t>
                      </a:r>
                    </a:p>
                  </a:txBody>
                  <a:tcPr marL="6350" marR="6350" marT="6350" marB="0" anchor="b"/>
                </a:tc>
                <a:extLst>
                  <a:ext uri="{0D108BD9-81ED-4DB2-BD59-A6C34878D82A}">
                    <a16:rowId xmlns:a16="http://schemas.microsoft.com/office/drawing/2014/main" val="2366821303"/>
                  </a:ext>
                </a:extLst>
              </a:tr>
              <a:tr h="175260">
                <a:tc>
                  <a:txBody>
                    <a:bodyPr/>
                    <a:lstStyle/>
                    <a:p>
                      <a:pPr algn="l" fontAlgn="b"/>
                      <a:r>
                        <a:rPr lang="es-ES" sz="1100" u="none" strike="noStrike" dirty="0">
                          <a:effectLst/>
                        </a:rPr>
                        <a:t>Recto</a:t>
                      </a:r>
                      <a:endParaRPr lang="es-ES" sz="1100" b="1" i="0" u="none" strike="noStrike" dirty="0">
                        <a:solidFill>
                          <a:srgbClr val="000000"/>
                        </a:solidFill>
                        <a:effectLst/>
                        <a:latin typeface="Calibri" panose="020F0502020204030204" pitchFamily="34" charset="0"/>
                      </a:endParaRPr>
                    </a:p>
                  </a:txBody>
                  <a:tcPr marL="85725" marR="9525" marT="9525" marB="0" anchor="b"/>
                </a:tc>
                <a:tc>
                  <a:txBody>
                    <a:bodyPr/>
                    <a:lstStyle/>
                    <a:p>
                      <a:pPr algn="ctr" fontAlgn="b"/>
                      <a:r>
                        <a:rPr lang="es-ES" sz="1100" b="0" i="0" u="none" strike="noStrike">
                          <a:solidFill>
                            <a:srgbClr val="000000"/>
                          </a:solidFill>
                          <a:effectLst/>
                          <a:latin typeface="Calibri" panose="020F0502020204030204" pitchFamily="34" charset="0"/>
                        </a:rPr>
                        <a:t>5.410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( 4713 - 6171 )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22,4</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19,4</a:t>
                      </a:r>
                    </a:p>
                  </a:txBody>
                  <a:tcPr marL="6350" marR="6350" marT="6350" marB="0" anchor="b"/>
                </a:tc>
                <a:extLst>
                  <a:ext uri="{0D108BD9-81ED-4DB2-BD59-A6C34878D82A}">
                    <a16:rowId xmlns:a16="http://schemas.microsoft.com/office/drawing/2014/main" val="4294859779"/>
                  </a:ext>
                </a:extLst>
              </a:tr>
              <a:tr h="175260">
                <a:tc>
                  <a:txBody>
                    <a:bodyPr/>
                    <a:lstStyle/>
                    <a:p>
                      <a:pPr algn="l" fontAlgn="b"/>
                      <a:r>
                        <a:rPr lang="es-ES" sz="1100" u="none" strike="noStrike" dirty="0">
                          <a:effectLst/>
                        </a:rPr>
                        <a:t>Hígado</a:t>
                      </a:r>
                      <a:endParaRPr lang="es-E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1.504</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( 1292 - 1739 )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6,2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5,2</a:t>
                      </a:r>
                    </a:p>
                  </a:txBody>
                  <a:tcPr marL="6350" marR="6350" marT="6350" marB="0" anchor="b"/>
                </a:tc>
                <a:extLst>
                  <a:ext uri="{0D108BD9-81ED-4DB2-BD59-A6C34878D82A}">
                    <a16:rowId xmlns:a16="http://schemas.microsoft.com/office/drawing/2014/main" val="3987138452"/>
                  </a:ext>
                </a:extLst>
              </a:tr>
              <a:tr h="175260">
                <a:tc>
                  <a:txBody>
                    <a:bodyPr/>
                    <a:lstStyle/>
                    <a:p>
                      <a:pPr algn="l" fontAlgn="b"/>
                      <a:r>
                        <a:rPr lang="es-ES" sz="1100" u="none" strike="noStrike" dirty="0">
                          <a:effectLst/>
                        </a:rPr>
                        <a:t>Vesícula biliar y </a:t>
                      </a:r>
                      <a:r>
                        <a:rPr lang="es-ES" sz="1100" u="none" strike="noStrike" dirty="0" err="1">
                          <a:effectLst/>
                        </a:rPr>
                        <a:t>vias</a:t>
                      </a:r>
                      <a:endParaRPr lang="es-E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1.395</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( 1153 - 1671 )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5,8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4,6</a:t>
                      </a:r>
                    </a:p>
                  </a:txBody>
                  <a:tcPr marL="6350" marR="6350" marT="6350" marB="0" anchor="b"/>
                </a:tc>
                <a:extLst>
                  <a:ext uri="{0D108BD9-81ED-4DB2-BD59-A6C34878D82A}">
                    <a16:rowId xmlns:a16="http://schemas.microsoft.com/office/drawing/2014/main" val="1817640250"/>
                  </a:ext>
                </a:extLst>
              </a:tr>
              <a:tr h="175260">
                <a:tc>
                  <a:txBody>
                    <a:bodyPr/>
                    <a:lstStyle/>
                    <a:p>
                      <a:pPr algn="l" fontAlgn="b"/>
                      <a:r>
                        <a:rPr lang="es-ES" sz="1100" u="none" strike="noStrike">
                          <a:effectLst/>
                        </a:rPr>
                        <a:t>Páncreas</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4.509</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( 4089 - 4955 )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18,7</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15,5</a:t>
                      </a:r>
                    </a:p>
                  </a:txBody>
                  <a:tcPr marL="6350" marR="6350" marT="6350" marB="0" anchor="b"/>
                </a:tc>
                <a:extLst>
                  <a:ext uri="{0D108BD9-81ED-4DB2-BD59-A6C34878D82A}">
                    <a16:rowId xmlns:a16="http://schemas.microsoft.com/office/drawing/2014/main" val="3976338023"/>
                  </a:ext>
                </a:extLst>
              </a:tr>
              <a:tr h="175260">
                <a:tc>
                  <a:txBody>
                    <a:bodyPr/>
                    <a:lstStyle/>
                    <a:p>
                      <a:pPr algn="l" fontAlgn="b"/>
                      <a:r>
                        <a:rPr lang="es-ES" sz="1100" u="none" strike="noStrike">
                          <a:effectLst/>
                        </a:rPr>
                        <a:t>Laringe</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403</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( 332 - 484 )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1,7</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1,5</a:t>
                      </a:r>
                    </a:p>
                  </a:txBody>
                  <a:tcPr marL="6350" marR="6350" marT="6350" marB="0" anchor="b"/>
                </a:tc>
                <a:extLst>
                  <a:ext uri="{0D108BD9-81ED-4DB2-BD59-A6C34878D82A}">
                    <a16:rowId xmlns:a16="http://schemas.microsoft.com/office/drawing/2014/main" val="3151157495"/>
                  </a:ext>
                </a:extLst>
              </a:tr>
              <a:tr h="175260">
                <a:tc>
                  <a:txBody>
                    <a:bodyPr/>
                    <a:lstStyle/>
                    <a:p>
                      <a:pPr algn="l" fontAlgn="b"/>
                      <a:r>
                        <a:rPr lang="es-ES" sz="1100" u="none" strike="noStrike">
                          <a:effectLst/>
                        </a:rPr>
                        <a:t>Pulmón</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8.632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( 7933 - 9390 )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35,7</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31,7</a:t>
                      </a:r>
                    </a:p>
                  </a:txBody>
                  <a:tcPr marL="6350" marR="6350" marT="6350" marB="0" anchor="b"/>
                </a:tc>
                <a:extLst>
                  <a:ext uri="{0D108BD9-81ED-4DB2-BD59-A6C34878D82A}">
                    <a16:rowId xmlns:a16="http://schemas.microsoft.com/office/drawing/2014/main" val="725195664"/>
                  </a:ext>
                </a:extLst>
              </a:tr>
              <a:tr h="175260">
                <a:tc>
                  <a:txBody>
                    <a:bodyPr/>
                    <a:lstStyle/>
                    <a:p>
                      <a:pPr algn="l" fontAlgn="b"/>
                      <a:r>
                        <a:rPr lang="es-ES" sz="1100" u="none" strike="noStrike">
                          <a:effectLst/>
                        </a:rPr>
                        <a:t>Melanoma de piel</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4.097</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( 3433 - 4831 )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17,0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15,2</a:t>
                      </a:r>
                    </a:p>
                  </a:txBody>
                  <a:tcPr marL="6350" marR="6350" marT="6350" marB="0" anchor="b"/>
                </a:tc>
                <a:extLst>
                  <a:ext uri="{0D108BD9-81ED-4DB2-BD59-A6C34878D82A}">
                    <a16:rowId xmlns:a16="http://schemas.microsoft.com/office/drawing/2014/main" val="1291483343"/>
                  </a:ext>
                </a:extLst>
              </a:tr>
              <a:tr h="175260">
                <a:tc>
                  <a:txBody>
                    <a:bodyPr/>
                    <a:lstStyle/>
                    <a:p>
                      <a:pPr algn="l" fontAlgn="b"/>
                      <a:r>
                        <a:rPr lang="es-ES" sz="1100" u="none" strike="noStrike">
                          <a:effectLst/>
                        </a:rPr>
                        <a:t>Mama</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34.750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( 30168 - 39736 )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143,8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128,2</a:t>
                      </a:r>
                    </a:p>
                  </a:txBody>
                  <a:tcPr marL="6350" marR="6350" marT="6350" marB="0" anchor="b"/>
                </a:tc>
                <a:extLst>
                  <a:ext uri="{0D108BD9-81ED-4DB2-BD59-A6C34878D82A}">
                    <a16:rowId xmlns:a16="http://schemas.microsoft.com/office/drawing/2014/main" val="3241897412"/>
                  </a:ext>
                </a:extLst>
              </a:tr>
              <a:tr h="175260">
                <a:tc>
                  <a:txBody>
                    <a:bodyPr/>
                    <a:lstStyle/>
                    <a:p>
                      <a:pPr algn="l" fontAlgn="b"/>
                      <a:r>
                        <a:rPr lang="es-ES" sz="1100" u="none" strike="noStrike">
                          <a:effectLst/>
                        </a:rPr>
                        <a:t>Cérvix Uterino</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2.480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( 2027 - 2996 )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10,3</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9,4</a:t>
                      </a:r>
                    </a:p>
                  </a:txBody>
                  <a:tcPr marL="6350" marR="6350" marT="6350" marB="0" anchor="b"/>
                </a:tc>
                <a:extLst>
                  <a:ext uri="{0D108BD9-81ED-4DB2-BD59-A6C34878D82A}">
                    <a16:rowId xmlns:a16="http://schemas.microsoft.com/office/drawing/2014/main" val="711068769"/>
                  </a:ext>
                </a:extLst>
              </a:tr>
              <a:tr h="175260">
                <a:tc>
                  <a:txBody>
                    <a:bodyPr/>
                    <a:lstStyle/>
                    <a:p>
                      <a:pPr algn="l" fontAlgn="b"/>
                      <a:r>
                        <a:rPr lang="es-ES" sz="1100" u="none" strike="noStrike" dirty="0">
                          <a:effectLst/>
                        </a:rPr>
                        <a:t>Cuerpo Uterino</a:t>
                      </a:r>
                      <a:endParaRPr lang="es-E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6.773</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( 5750 - 7893 )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28,0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25,0</a:t>
                      </a:r>
                    </a:p>
                  </a:txBody>
                  <a:tcPr marL="6350" marR="6350" marT="6350" marB="0" anchor="b"/>
                </a:tc>
                <a:extLst>
                  <a:ext uri="{0D108BD9-81ED-4DB2-BD59-A6C34878D82A}">
                    <a16:rowId xmlns:a16="http://schemas.microsoft.com/office/drawing/2014/main" val="3929259889"/>
                  </a:ext>
                </a:extLst>
              </a:tr>
              <a:tr h="175260">
                <a:tc>
                  <a:txBody>
                    <a:bodyPr/>
                    <a:lstStyle/>
                    <a:p>
                      <a:pPr algn="l" fontAlgn="b"/>
                      <a:r>
                        <a:rPr lang="es-ES" sz="1100" u="none" strike="noStrike">
                          <a:effectLst/>
                        </a:rPr>
                        <a:t>Ovario</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3.600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( 3188 - 4049 )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14,9</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13,1</a:t>
                      </a:r>
                    </a:p>
                  </a:txBody>
                  <a:tcPr marL="6350" marR="6350" marT="6350" marB="0" anchor="b"/>
                </a:tc>
                <a:extLst>
                  <a:ext uri="{0D108BD9-81ED-4DB2-BD59-A6C34878D82A}">
                    <a16:rowId xmlns:a16="http://schemas.microsoft.com/office/drawing/2014/main" val="3515947950"/>
                  </a:ext>
                </a:extLst>
              </a:tr>
              <a:tr h="175260">
                <a:tc>
                  <a:txBody>
                    <a:bodyPr/>
                    <a:lstStyle/>
                    <a:p>
                      <a:pPr algn="l" fontAlgn="b"/>
                      <a:r>
                        <a:rPr lang="es-ES" sz="1100" u="none" strike="noStrike">
                          <a:effectLst/>
                        </a:rPr>
                        <a:t>Riñón</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2.506</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( 1988 - 3108 )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10,4</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9,1</a:t>
                      </a:r>
                    </a:p>
                  </a:txBody>
                  <a:tcPr marL="6350" marR="6350" marT="6350" marB="0" anchor="b"/>
                </a:tc>
                <a:extLst>
                  <a:ext uri="{0D108BD9-81ED-4DB2-BD59-A6C34878D82A}">
                    <a16:rowId xmlns:a16="http://schemas.microsoft.com/office/drawing/2014/main" val="1689404915"/>
                  </a:ext>
                </a:extLst>
              </a:tr>
              <a:tr h="175260">
                <a:tc>
                  <a:txBody>
                    <a:bodyPr/>
                    <a:lstStyle/>
                    <a:p>
                      <a:pPr algn="l" fontAlgn="b"/>
                      <a:r>
                        <a:rPr lang="es-ES" sz="1100" u="none" strike="noStrike">
                          <a:effectLst/>
                        </a:rPr>
                        <a:t>Vejiga urinaria</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4.303</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( 3547 - 5161 )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17,8</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15,3</a:t>
                      </a:r>
                    </a:p>
                  </a:txBody>
                  <a:tcPr marL="6350" marR="6350" marT="6350" marB="0" anchor="b"/>
                </a:tc>
                <a:extLst>
                  <a:ext uri="{0D108BD9-81ED-4DB2-BD59-A6C34878D82A}">
                    <a16:rowId xmlns:a16="http://schemas.microsoft.com/office/drawing/2014/main" val="2943901143"/>
                  </a:ext>
                </a:extLst>
              </a:tr>
              <a:tr h="175260">
                <a:tc>
                  <a:txBody>
                    <a:bodyPr/>
                    <a:lstStyle/>
                    <a:p>
                      <a:pPr algn="l" fontAlgn="b"/>
                      <a:r>
                        <a:rPr lang="es-ES" sz="1100" u="none" strike="noStrike">
                          <a:effectLst/>
                        </a:rPr>
                        <a:t>Cerebro y sistema nervioso central</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1.971</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( 1747 - 2218 )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8,2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7,4</a:t>
                      </a:r>
                    </a:p>
                  </a:txBody>
                  <a:tcPr marL="6350" marR="6350" marT="6350" marB="0" anchor="b"/>
                </a:tc>
                <a:extLst>
                  <a:ext uri="{0D108BD9-81ED-4DB2-BD59-A6C34878D82A}">
                    <a16:rowId xmlns:a16="http://schemas.microsoft.com/office/drawing/2014/main" val="3295734592"/>
                  </a:ext>
                </a:extLst>
              </a:tr>
              <a:tr h="175260">
                <a:tc>
                  <a:txBody>
                    <a:bodyPr/>
                    <a:lstStyle/>
                    <a:p>
                      <a:pPr algn="l" fontAlgn="b"/>
                      <a:r>
                        <a:rPr lang="es-ES" sz="1100" u="none" strike="noStrike">
                          <a:effectLst/>
                        </a:rPr>
                        <a:t>Tiroides</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4.640</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( 4381 - 4916 )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19,2</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18,2</a:t>
                      </a:r>
                    </a:p>
                  </a:txBody>
                  <a:tcPr marL="6350" marR="6350" marT="6350" marB="0" anchor="b"/>
                </a:tc>
                <a:extLst>
                  <a:ext uri="{0D108BD9-81ED-4DB2-BD59-A6C34878D82A}">
                    <a16:rowId xmlns:a16="http://schemas.microsoft.com/office/drawing/2014/main" val="1551547579"/>
                  </a:ext>
                </a:extLst>
              </a:tr>
              <a:tr h="175260">
                <a:tc>
                  <a:txBody>
                    <a:bodyPr/>
                    <a:lstStyle/>
                    <a:p>
                      <a:pPr algn="l" fontAlgn="b"/>
                      <a:r>
                        <a:rPr lang="es-ES" sz="1100" u="none" strike="noStrike">
                          <a:effectLst/>
                        </a:rPr>
                        <a:t>Linfoma de Hodgkin</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709</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( 616 - 811 )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2,9</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3,0</a:t>
                      </a:r>
                    </a:p>
                  </a:txBody>
                  <a:tcPr marL="6350" marR="6350" marT="6350" marB="0" anchor="b"/>
                </a:tc>
                <a:extLst>
                  <a:ext uri="{0D108BD9-81ED-4DB2-BD59-A6C34878D82A}">
                    <a16:rowId xmlns:a16="http://schemas.microsoft.com/office/drawing/2014/main" val="4252436485"/>
                  </a:ext>
                </a:extLst>
              </a:tr>
              <a:tr h="175260">
                <a:tc>
                  <a:txBody>
                    <a:bodyPr/>
                    <a:lstStyle/>
                    <a:p>
                      <a:pPr algn="l" fontAlgn="b"/>
                      <a:r>
                        <a:rPr lang="es-ES" sz="1100" u="none" strike="noStrike">
                          <a:effectLst/>
                        </a:rPr>
                        <a:t>Linfomas no hodgkinianos</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4.283</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( 3801 - 4814 )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17,7</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15,6</a:t>
                      </a:r>
                    </a:p>
                  </a:txBody>
                  <a:tcPr marL="6350" marR="6350" marT="6350" marB="0" anchor="b"/>
                </a:tc>
                <a:extLst>
                  <a:ext uri="{0D108BD9-81ED-4DB2-BD59-A6C34878D82A}">
                    <a16:rowId xmlns:a16="http://schemas.microsoft.com/office/drawing/2014/main" val="2749498655"/>
                  </a:ext>
                </a:extLst>
              </a:tr>
              <a:tr h="175260">
                <a:tc>
                  <a:txBody>
                    <a:bodyPr/>
                    <a:lstStyle/>
                    <a:p>
                      <a:pPr algn="l" fontAlgn="b"/>
                      <a:r>
                        <a:rPr lang="es-ES" sz="1100" u="none" strike="noStrike">
                          <a:effectLst/>
                        </a:rPr>
                        <a:t>Mieloma</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1.331</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( 1087 - 1603 )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5,5</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4,7</a:t>
                      </a:r>
                    </a:p>
                  </a:txBody>
                  <a:tcPr marL="6350" marR="6350" marT="6350" marB="0" anchor="b"/>
                </a:tc>
                <a:extLst>
                  <a:ext uri="{0D108BD9-81ED-4DB2-BD59-A6C34878D82A}">
                    <a16:rowId xmlns:a16="http://schemas.microsoft.com/office/drawing/2014/main" val="1066888613"/>
                  </a:ext>
                </a:extLst>
              </a:tr>
              <a:tr h="175260">
                <a:tc>
                  <a:txBody>
                    <a:bodyPr/>
                    <a:lstStyle/>
                    <a:p>
                      <a:pPr algn="l" fontAlgn="b"/>
                      <a:r>
                        <a:rPr lang="es-ES" sz="1100" u="none" strike="noStrike">
                          <a:effectLst/>
                        </a:rPr>
                        <a:t>Leucemias</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2.751</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( 2138 - 3468 )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11,4</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9,9</a:t>
                      </a:r>
                    </a:p>
                  </a:txBody>
                  <a:tcPr marL="6350" marR="6350" marT="6350" marB="0" anchor="b"/>
                </a:tc>
                <a:extLst>
                  <a:ext uri="{0D108BD9-81ED-4DB2-BD59-A6C34878D82A}">
                    <a16:rowId xmlns:a16="http://schemas.microsoft.com/office/drawing/2014/main" val="3845762644"/>
                  </a:ext>
                </a:extLst>
              </a:tr>
              <a:tr h="175260">
                <a:tc>
                  <a:txBody>
                    <a:bodyPr/>
                    <a:lstStyle/>
                    <a:p>
                      <a:pPr algn="l" fontAlgn="b"/>
                      <a:r>
                        <a:rPr lang="es-ES" sz="1100" u="none" strike="noStrike">
                          <a:effectLst/>
                        </a:rPr>
                        <a:t>Otros</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a:solidFill>
                            <a:srgbClr val="000000"/>
                          </a:solidFill>
                          <a:effectLst/>
                          <a:latin typeface="Calibri" panose="020F0502020204030204" pitchFamily="34" charset="0"/>
                        </a:rPr>
                        <a:t>7.715</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( 6926 - 8562 )</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31,9</a:t>
                      </a:r>
                    </a:p>
                  </a:txBody>
                  <a:tcPr marL="6350" marR="6350" marT="6350" marB="0" anchor="b"/>
                </a:tc>
                <a:tc>
                  <a:txBody>
                    <a:bodyPr/>
                    <a:lstStyle/>
                    <a:p>
                      <a:pPr algn="ctr" fontAlgn="b"/>
                      <a:r>
                        <a:rPr lang="es-ES" sz="1100" b="0" i="0" u="none" strike="noStrike">
                          <a:solidFill>
                            <a:srgbClr val="000000"/>
                          </a:solidFill>
                          <a:effectLst/>
                          <a:latin typeface="Calibri" panose="020F0502020204030204" pitchFamily="34" charset="0"/>
                        </a:rPr>
                        <a:t>26,3</a:t>
                      </a:r>
                    </a:p>
                  </a:txBody>
                  <a:tcPr marL="6350" marR="6350" marT="6350" marB="0" anchor="b"/>
                </a:tc>
                <a:extLst>
                  <a:ext uri="{0D108BD9-81ED-4DB2-BD59-A6C34878D82A}">
                    <a16:rowId xmlns:a16="http://schemas.microsoft.com/office/drawing/2014/main" val="2287856949"/>
                  </a:ext>
                </a:extLst>
              </a:tr>
              <a:tr h="175260">
                <a:tc>
                  <a:txBody>
                    <a:bodyPr/>
                    <a:lstStyle/>
                    <a:p>
                      <a:pPr algn="l" fontAlgn="b"/>
                      <a:r>
                        <a:rPr lang="es-ES" sz="1100" u="none" strike="noStrike">
                          <a:effectLst/>
                        </a:rPr>
                        <a:t>TOTAL (excepto piel no melanoma)</a:t>
                      </a:r>
                      <a:endParaRPr lang="es-E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1" i="0" u="none" strike="noStrike">
                          <a:solidFill>
                            <a:srgbClr val="000000"/>
                          </a:solidFill>
                          <a:effectLst/>
                          <a:latin typeface="Calibri" panose="020F0502020204030204" pitchFamily="34" charset="0"/>
                        </a:rPr>
                        <a:t>120.035</a:t>
                      </a:r>
                    </a:p>
                  </a:txBody>
                  <a:tcPr marL="6350" marR="6350" marT="6350" marB="0" anchor="b"/>
                </a:tc>
                <a:tc>
                  <a:txBody>
                    <a:bodyPr/>
                    <a:lstStyle/>
                    <a:p>
                      <a:pPr algn="ctr" fontAlgn="b"/>
                      <a:r>
                        <a:rPr lang="es-ES" sz="1100" b="1" i="0" u="none" strike="noStrike">
                          <a:solidFill>
                            <a:srgbClr val="000000"/>
                          </a:solidFill>
                          <a:effectLst/>
                          <a:latin typeface="Calibri" panose="020F0502020204030204" pitchFamily="34" charset="0"/>
                        </a:rPr>
                        <a:t>( 114754 - 125797 )</a:t>
                      </a:r>
                    </a:p>
                  </a:txBody>
                  <a:tcPr marL="6350" marR="6350" marT="6350" marB="0" anchor="b"/>
                </a:tc>
                <a:tc>
                  <a:txBody>
                    <a:bodyPr/>
                    <a:lstStyle/>
                    <a:p>
                      <a:pPr algn="ctr" fontAlgn="b"/>
                      <a:r>
                        <a:rPr lang="es-ES" sz="1100" b="1" i="0" u="none" strike="noStrike">
                          <a:solidFill>
                            <a:srgbClr val="000000"/>
                          </a:solidFill>
                          <a:effectLst/>
                          <a:latin typeface="Calibri" panose="020F0502020204030204" pitchFamily="34" charset="0"/>
                        </a:rPr>
                        <a:t>496,7</a:t>
                      </a:r>
                    </a:p>
                  </a:txBody>
                  <a:tcPr marL="6350" marR="6350" marT="6350" marB="0" anchor="b"/>
                </a:tc>
                <a:tc>
                  <a:txBody>
                    <a:bodyPr/>
                    <a:lstStyle/>
                    <a:p>
                      <a:pPr algn="ctr" fontAlgn="b"/>
                      <a:r>
                        <a:rPr lang="es-ES" sz="1100" b="1" i="0" u="none" strike="noStrike" dirty="0">
                          <a:solidFill>
                            <a:srgbClr val="000000"/>
                          </a:solidFill>
                          <a:effectLst/>
                          <a:latin typeface="Calibri" panose="020F0502020204030204" pitchFamily="34" charset="0"/>
                        </a:rPr>
                        <a:t>435,2</a:t>
                      </a:r>
                    </a:p>
                  </a:txBody>
                  <a:tcPr marL="6350" marR="6350" marT="6350" marB="0" anchor="b"/>
                </a:tc>
                <a:extLst>
                  <a:ext uri="{0D108BD9-81ED-4DB2-BD59-A6C34878D82A}">
                    <a16:rowId xmlns:a16="http://schemas.microsoft.com/office/drawing/2014/main" val="2065929287"/>
                  </a:ext>
                </a:extLst>
              </a:tr>
            </a:tbl>
          </a:graphicData>
        </a:graphic>
      </p:graphicFrame>
      <p:sp>
        <p:nvSpPr>
          <p:cNvPr id="37073" name="Rectangle 209"/>
          <p:cNvSpPr>
            <a:spLocks noChangeArrowheads="1"/>
          </p:cNvSpPr>
          <p:nvPr/>
        </p:nvSpPr>
        <p:spPr bwMode="auto">
          <a:xfrm>
            <a:off x="755576" y="2708920"/>
            <a:ext cx="6842125" cy="2159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37074" name="Rectangle 210"/>
          <p:cNvSpPr>
            <a:spLocks noChangeArrowheads="1"/>
          </p:cNvSpPr>
          <p:nvPr/>
        </p:nvSpPr>
        <p:spPr bwMode="auto">
          <a:xfrm>
            <a:off x="754211" y="3933180"/>
            <a:ext cx="6842125" cy="2159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37075" name="Rectangle 211"/>
          <p:cNvSpPr>
            <a:spLocks noChangeArrowheads="1"/>
          </p:cNvSpPr>
          <p:nvPr/>
        </p:nvSpPr>
        <p:spPr bwMode="auto">
          <a:xfrm>
            <a:off x="755576" y="4293220"/>
            <a:ext cx="6842125" cy="2159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37076" name="Rectangle 212"/>
          <p:cNvSpPr>
            <a:spLocks noChangeArrowheads="1"/>
          </p:cNvSpPr>
          <p:nvPr/>
        </p:nvSpPr>
        <p:spPr bwMode="auto">
          <a:xfrm>
            <a:off x="754211" y="4653136"/>
            <a:ext cx="6842125" cy="2159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16" name="Oval 208">
            <a:extLst>
              <a:ext uri="{FF2B5EF4-FFF2-40B4-BE49-F238E27FC236}">
                <a16:creationId xmlns:a16="http://schemas.microsoft.com/office/drawing/2014/main" id="{C223631A-4885-4C41-8EED-7E1F781D346B}"/>
              </a:ext>
            </a:extLst>
          </p:cNvPr>
          <p:cNvSpPr>
            <a:spLocks noChangeArrowheads="1"/>
          </p:cNvSpPr>
          <p:nvPr/>
        </p:nvSpPr>
        <p:spPr bwMode="auto">
          <a:xfrm>
            <a:off x="3635896" y="6524575"/>
            <a:ext cx="863600" cy="50482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ca-ES" altLang="ca-ES" sz="1800"/>
          </a:p>
        </p:txBody>
      </p:sp>
      <p:sp>
        <p:nvSpPr>
          <p:cNvPr id="18"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RESULTADOS</a:t>
            </a:r>
          </a:p>
        </p:txBody>
      </p:sp>
      <p:sp>
        <p:nvSpPr>
          <p:cNvPr id="3" name="Line 13">
            <a:extLst>
              <a:ext uri="{FF2B5EF4-FFF2-40B4-BE49-F238E27FC236}">
                <a16:creationId xmlns:a16="http://schemas.microsoft.com/office/drawing/2014/main" id="{D66B2D35-6534-F0F3-25AB-84B557D36307}"/>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1767758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075"/>
                                        </p:tgtEl>
                                        <p:attrNameLst>
                                          <p:attrName>style.visibility</p:attrName>
                                        </p:attrNameLst>
                                      </p:cBhvr>
                                      <p:to>
                                        <p:strVal val="visible"/>
                                      </p:to>
                                    </p:set>
                                    <p:animEffect transition="in" filter="box(in)">
                                      <p:cBhvr>
                                        <p:cTn id="12" dur="500"/>
                                        <p:tgtEl>
                                          <p:spTgt spid="3707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7077"/>
                                        </p:tgtEl>
                                        <p:attrNameLst>
                                          <p:attrName>style.visibility</p:attrName>
                                        </p:attrNameLst>
                                      </p:cBhvr>
                                      <p:to>
                                        <p:strVal val="visible"/>
                                      </p:to>
                                    </p:set>
                                    <p:animEffect transition="in" filter="box(in)">
                                      <p:cBhvr>
                                        <p:cTn id="15" dur="500"/>
                                        <p:tgtEl>
                                          <p:spTgt spid="3707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7078"/>
                                        </p:tgtEl>
                                        <p:attrNameLst>
                                          <p:attrName>style.visibility</p:attrName>
                                        </p:attrNameLst>
                                      </p:cBhvr>
                                      <p:to>
                                        <p:strVal val="visible"/>
                                      </p:to>
                                    </p:set>
                                    <p:animEffect transition="in" filter="box(in)">
                                      <p:cBhvr>
                                        <p:cTn id="20" dur="500"/>
                                        <p:tgtEl>
                                          <p:spTgt spid="3707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7073"/>
                                        </p:tgtEl>
                                        <p:attrNameLst>
                                          <p:attrName>style.visibility</p:attrName>
                                        </p:attrNameLst>
                                      </p:cBhvr>
                                      <p:to>
                                        <p:strVal val="visible"/>
                                      </p:to>
                                    </p:set>
                                    <p:animEffect transition="in" filter="box(in)">
                                      <p:cBhvr>
                                        <p:cTn id="23" dur="500"/>
                                        <p:tgtEl>
                                          <p:spTgt spid="3707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7074"/>
                                        </p:tgtEl>
                                        <p:attrNameLst>
                                          <p:attrName>style.visibility</p:attrName>
                                        </p:attrNameLst>
                                      </p:cBhvr>
                                      <p:to>
                                        <p:strVal val="visible"/>
                                      </p:to>
                                    </p:set>
                                    <p:animEffect transition="in" filter="box(in)">
                                      <p:cBhvr>
                                        <p:cTn id="28" dur="500"/>
                                        <p:tgtEl>
                                          <p:spTgt spid="37074"/>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7079"/>
                                        </p:tgtEl>
                                        <p:attrNameLst>
                                          <p:attrName>style.visibility</p:attrName>
                                        </p:attrNameLst>
                                      </p:cBhvr>
                                      <p:to>
                                        <p:strVal val="visible"/>
                                      </p:to>
                                    </p:set>
                                    <p:animEffect transition="in" filter="box(in)">
                                      <p:cBhvr>
                                        <p:cTn id="31" dur="500"/>
                                        <p:tgtEl>
                                          <p:spTgt spid="3707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7076"/>
                                        </p:tgtEl>
                                        <p:attrNameLst>
                                          <p:attrName>style.visibility</p:attrName>
                                        </p:attrNameLst>
                                      </p:cBhvr>
                                      <p:to>
                                        <p:strVal val="visible"/>
                                      </p:to>
                                    </p:set>
                                    <p:animEffect transition="in" filter="box(in)">
                                      <p:cBhvr>
                                        <p:cTn id="36" dur="500"/>
                                        <p:tgtEl>
                                          <p:spTgt spid="37076"/>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7080"/>
                                        </p:tgtEl>
                                        <p:attrNameLst>
                                          <p:attrName>style.visibility</p:attrName>
                                        </p:attrNameLst>
                                      </p:cBhvr>
                                      <p:to>
                                        <p:strVal val="visible"/>
                                      </p:to>
                                    </p:set>
                                    <p:animEffect transition="in" filter="box(in)">
                                      <p:cBhvr>
                                        <p:cTn id="39" dur="500"/>
                                        <p:tgtEl>
                                          <p:spTgt spid="37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7" grpId="0"/>
      <p:bldP spid="37078" grpId="0"/>
      <p:bldP spid="37079" grpId="0"/>
      <p:bldP spid="37080" grpId="0"/>
      <p:bldP spid="37073" grpId="0" animBg="1"/>
      <p:bldP spid="37074" grpId="0" animBg="1"/>
      <p:bldP spid="37075" grpId="0" animBg="1"/>
      <p:bldP spid="37076"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6 CuadroTexto">
            <a:extLst>
              <a:ext uri="{FF2B5EF4-FFF2-40B4-BE49-F238E27FC236}">
                <a16:creationId xmlns:a16="http://schemas.microsoft.com/office/drawing/2014/main" id="{2ED5C69B-8E34-4894-94E5-AE150BFB1797}"/>
              </a:ext>
            </a:extLst>
          </p:cNvPr>
          <p:cNvSpPr txBox="1">
            <a:spLocks noChangeArrowheads="1"/>
          </p:cNvSpPr>
          <p:nvPr/>
        </p:nvSpPr>
        <p:spPr bwMode="auto">
          <a:xfrm>
            <a:off x="539552" y="1196752"/>
            <a:ext cx="8229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es-ES" altLang="ca-ES" sz="1800" b="1" dirty="0"/>
              <a:t>Probabilidad de desarrollar un cáncer invasivo desde el nacimiento hasta la edad seleccionada por sexo en España, 2022. Todos los canceres excepto piel no </a:t>
            </a:r>
            <a:r>
              <a:rPr lang="es-ES" altLang="ca-ES" sz="1800" b="1" dirty="0" err="1"/>
              <a:t>mel</a:t>
            </a:r>
            <a:r>
              <a:rPr lang="es-ES" altLang="ca-ES" sz="1800" dirty="0"/>
              <a:t>.</a:t>
            </a:r>
          </a:p>
        </p:txBody>
      </p:sp>
      <p:sp>
        <p:nvSpPr>
          <p:cNvPr id="6"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RESULTADOS</a:t>
            </a:r>
          </a:p>
        </p:txBody>
      </p:sp>
      <p:pic>
        <p:nvPicPr>
          <p:cNvPr id="2" name="Imagen 1">
            <a:extLst>
              <a:ext uri="{FF2B5EF4-FFF2-40B4-BE49-F238E27FC236}">
                <a16:creationId xmlns:a16="http://schemas.microsoft.com/office/drawing/2014/main" id="{9A45EF08-F83F-3B68-F9D0-35D1A18E61CC}"/>
              </a:ext>
            </a:extLst>
          </p:cNvPr>
          <p:cNvPicPr>
            <a:picLocks noChangeAspect="1"/>
          </p:cNvPicPr>
          <p:nvPr/>
        </p:nvPicPr>
        <p:blipFill>
          <a:blip r:embed="rId2"/>
          <a:stretch>
            <a:fillRect/>
          </a:stretch>
        </p:blipFill>
        <p:spPr>
          <a:xfrm>
            <a:off x="1368766" y="2076469"/>
            <a:ext cx="6298872" cy="4372457"/>
          </a:xfrm>
          <a:prstGeom prst="rect">
            <a:avLst/>
          </a:prstGeom>
        </p:spPr>
      </p:pic>
      <p:sp>
        <p:nvSpPr>
          <p:cNvPr id="4" name="Line 13">
            <a:extLst>
              <a:ext uri="{FF2B5EF4-FFF2-40B4-BE49-F238E27FC236}">
                <a16:creationId xmlns:a16="http://schemas.microsoft.com/office/drawing/2014/main" id="{870F4F6A-96FF-ADB2-9A2A-2238AA696B42}"/>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19145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6 CuadroTexto">
            <a:extLst>
              <a:ext uri="{FF2B5EF4-FFF2-40B4-BE49-F238E27FC236}">
                <a16:creationId xmlns:a16="http://schemas.microsoft.com/office/drawing/2014/main" id="{2ED5C69B-8E34-4894-94E5-AE150BFB1797}"/>
              </a:ext>
            </a:extLst>
          </p:cNvPr>
          <p:cNvSpPr txBox="1">
            <a:spLocks noChangeArrowheads="1"/>
          </p:cNvSpPr>
          <p:nvPr/>
        </p:nvSpPr>
        <p:spPr bwMode="auto">
          <a:xfrm>
            <a:off x="539552" y="1223646"/>
            <a:ext cx="8229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es-ES" altLang="ca-ES" sz="1800" b="1" dirty="0"/>
              <a:t>Número y porcentaje de casos incidentes por grupo de edad. Año 2022. Todos los canceres excepto piel no melanoma</a:t>
            </a:r>
            <a:r>
              <a:rPr lang="es-ES" altLang="ca-ES" sz="1800" dirty="0"/>
              <a:t>.</a:t>
            </a:r>
          </a:p>
        </p:txBody>
      </p:sp>
      <p:sp>
        <p:nvSpPr>
          <p:cNvPr id="6"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RESULTADOS</a:t>
            </a:r>
          </a:p>
        </p:txBody>
      </p:sp>
      <p:graphicFrame>
        <p:nvGraphicFramePr>
          <p:cNvPr id="5" name="Tabla 7">
            <a:extLst>
              <a:ext uri="{FF2B5EF4-FFF2-40B4-BE49-F238E27FC236}">
                <a16:creationId xmlns:a16="http://schemas.microsoft.com/office/drawing/2014/main" id="{DF8B16A9-E3D7-FC2D-7371-900D0AFBB7E0}"/>
              </a:ext>
            </a:extLst>
          </p:cNvPr>
          <p:cNvGraphicFramePr>
            <a:graphicFrameLocks noGrp="1"/>
          </p:cNvGraphicFramePr>
          <p:nvPr>
            <p:extLst>
              <p:ext uri="{D42A27DB-BD31-4B8C-83A1-F6EECF244321}">
                <p14:modId xmlns:p14="http://schemas.microsoft.com/office/powerpoint/2010/main" val="1933323588"/>
              </p:ext>
            </p:extLst>
          </p:nvPr>
        </p:nvGraphicFramePr>
        <p:xfrm>
          <a:off x="1349189" y="2271055"/>
          <a:ext cx="6096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47901389"/>
                    </a:ext>
                  </a:extLst>
                </a:gridCol>
                <a:gridCol w="1219200">
                  <a:extLst>
                    <a:ext uri="{9D8B030D-6E8A-4147-A177-3AD203B41FA5}">
                      <a16:colId xmlns:a16="http://schemas.microsoft.com/office/drawing/2014/main" val="2430075680"/>
                    </a:ext>
                  </a:extLst>
                </a:gridCol>
                <a:gridCol w="1219200">
                  <a:extLst>
                    <a:ext uri="{9D8B030D-6E8A-4147-A177-3AD203B41FA5}">
                      <a16:colId xmlns:a16="http://schemas.microsoft.com/office/drawing/2014/main" val="311841362"/>
                    </a:ext>
                  </a:extLst>
                </a:gridCol>
                <a:gridCol w="1219200">
                  <a:extLst>
                    <a:ext uri="{9D8B030D-6E8A-4147-A177-3AD203B41FA5}">
                      <a16:colId xmlns:a16="http://schemas.microsoft.com/office/drawing/2014/main" val="3603560470"/>
                    </a:ext>
                  </a:extLst>
                </a:gridCol>
                <a:gridCol w="1219200">
                  <a:extLst>
                    <a:ext uri="{9D8B030D-6E8A-4147-A177-3AD203B41FA5}">
                      <a16:colId xmlns:a16="http://schemas.microsoft.com/office/drawing/2014/main" val="20708229"/>
                    </a:ext>
                  </a:extLst>
                </a:gridCol>
              </a:tblGrid>
              <a:tr h="370840">
                <a:tc>
                  <a:txBody>
                    <a:bodyPr/>
                    <a:lstStyle/>
                    <a:p>
                      <a:pPr algn="ctr" fontAlgn="ctr"/>
                      <a:r>
                        <a:rPr lang="es-ES" sz="1800" b="1" i="0" u="none" strike="noStrike" dirty="0">
                          <a:ln>
                            <a:noFill/>
                          </a:ln>
                          <a:solidFill>
                            <a:srgbClr val="000000"/>
                          </a:solidFill>
                          <a:effectLst/>
                          <a:latin typeface="Calibri" panose="020F0502020204030204" pitchFamily="34" charset="0"/>
                        </a:rPr>
                        <a:t> 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800" b="1" i="0" u="none" strike="noStrike" dirty="0">
                          <a:ln>
                            <a:noFill/>
                          </a:ln>
                          <a:solidFill>
                            <a:srgbClr val="000000"/>
                          </a:solidFill>
                          <a:effectLst/>
                          <a:latin typeface="Calibri" panose="020F0502020204030204" pitchFamily="34" charset="0"/>
                        </a:rPr>
                        <a:t>0-44</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800" b="1" i="0" u="none" strike="noStrike" dirty="0">
                          <a:ln>
                            <a:noFill/>
                          </a:ln>
                          <a:solidFill>
                            <a:srgbClr val="000000"/>
                          </a:solidFill>
                          <a:effectLst/>
                          <a:latin typeface="Calibri" panose="020F0502020204030204" pitchFamily="34" charset="0"/>
                        </a:rPr>
                        <a:t>45-64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800" b="1" i="0" u="none" strike="noStrike" dirty="0">
                          <a:ln>
                            <a:noFill/>
                          </a:ln>
                          <a:solidFill>
                            <a:srgbClr val="000000"/>
                          </a:solidFill>
                          <a:effectLst/>
                          <a:latin typeface="Calibri" panose="020F0502020204030204" pitchFamily="34" charset="0"/>
                        </a:rPr>
                        <a:t>65+</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800" b="1" i="0" u="none" strike="noStrike" dirty="0">
                          <a:ln>
                            <a:noFill/>
                          </a:ln>
                          <a:solidFill>
                            <a:srgbClr val="000000"/>
                          </a:solidFill>
                          <a:effectLst/>
                          <a:latin typeface="Calibri" panose="020F0502020204030204" pitchFamily="34" charset="0"/>
                        </a:rPr>
                        <a:t>TOTAL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0879909"/>
                  </a:ext>
                </a:extLst>
              </a:tr>
              <a:tr h="370840">
                <a:tc>
                  <a:txBody>
                    <a:bodyPr/>
                    <a:lstStyle/>
                    <a:p>
                      <a:pPr algn="l" fontAlgn="b"/>
                      <a:r>
                        <a:rPr lang="es-ES" sz="1800" b="1" i="0" u="none" strike="noStrike" dirty="0">
                          <a:ln>
                            <a:noFill/>
                          </a:ln>
                          <a:solidFill>
                            <a:srgbClr val="000000"/>
                          </a:solidFill>
                          <a:effectLst/>
                          <a:latin typeface="Calibri" panose="020F0502020204030204" pitchFamily="34" charset="0"/>
                        </a:rPr>
                        <a:t> Hombres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5808</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51529</a:t>
                      </a:r>
                    </a:p>
                  </a:txBody>
                  <a:tcPr marL="9525" marR="9525" marT="9525"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102729</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fontAlgn="b"/>
                      <a:r>
                        <a:rPr lang="es-ES" sz="1800" b="1" i="0" u="none" strike="noStrike" dirty="0">
                          <a:ln>
                            <a:noFill/>
                          </a:ln>
                          <a:solidFill>
                            <a:srgbClr val="000000"/>
                          </a:solidFill>
                          <a:effectLst/>
                          <a:latin typeface="Calibri" panose="020F0502020204030204" pitchFamily="34" charset="0"/>
                        </a:rPr>
                        <a:t>160066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257716883"/>
                  </a:ext>
                </a:extLst>
              </a:tr>
              <a:tr h="370840">
                <a:tc>
                  <a:txBody>
                    <a:bodyPr/>
                    <a:lstStyle/>
                    <a:p>
                      <a:pPr algn="l" fontAlgn="b"/>
                      <a:r>
                        <a:rPr lang="es-ES" sz="1800" b="1" i="0" u="none" strike="noStrike" dirty="0">
                          <a:ln>
                            <a:noFill/>
                          </a:ln>
                          <a:solidFill>
                            <a:srgbClr val="000000"/>
                          </a:solidFill>
                          <a:effectLst/>
                          <a:latin typeface="Calibri" panose="020F0502020204030204" pitchFamily="34" charset="0"/>
                        </a:rPr>
                        <a:t> Mujeres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10132</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46504</a:t>
                      </a:r>
                    </a:p>
                  </a:txBody>
                  <a:tcPr marL="9525" marR="9525" marT="9525"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63398</a:t>
                      </a: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ES" sz="1800" b="1" i="0" u="none" strike="noStrike" dirty="0">
                          <a:ln>
                            <a:noFill/>
                          </a:ln>
                          <a:solidFill>
                            <a:srgbClr val="000000"/>
                          </a:solidFill>
                          <a:effectLst/>
                          <a:latin typeface="Calibri" panose="020F0502020204030204" pitchFamily="34" charset="0"/>
                        </a:rPr>
                        <a:t>120035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8746842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Entrada de lápiz 8">
                <a:extLst>
                  <a:ext uri="{FF2B5EF4-FFF2-40B4-BE49-F238E27FC236}">
                    <a16:creationId xmlns:a16="http://schemas.microsoft.com/office/drawing/2014/main" id="{9DE79726-3E6D-BE69-B042-FFC28BD690D1}"/>
                  </a:ext>
                </a:extLst>
              </p14:cNvPr>
              <p14:cNvContentPartPr/>
              <p14:nvPr/>
            </p14:nvContentPartPr>
            <p14:xfrm>
              <a:off x="1761798" y="2702668"/>
              <a:ext cx="360" cy="360"/>
            </p14:xfrm>
          </p:contentPart>
        </mc:Choice>
        <mc:Fallback xmlns="">
          <p:pic>
            <p:nvPicPr>
              <p:cNvPr id="9" name="Entrada de lápiz 8">
                <a:extLst>
                  <a:ext uri="{FF2B5EF4-FFF2-40B4-BE49-F238E27FC236}">
                    <a16:creationId xmlns:a16="http://schemas.microsoft.com/office/drawing/2014/main" id="{9DE79726-3E6D-BE69-B042-FFC28BD690D1}"/>
                  </a:ext>
                </a:extLst>
              </p:cNvPr>
              <p:cNvPicPr/>
              <p:nvPr/>
            </p:nvPicPr>
            <p:blipFill>
              <a:blip r:embed="rId4"/>
              <a:stretch>
                <a:fillRect/>
              </a:stretch>
            </p:blipFill>
            <p:spPr>
              <a:xfrm>
                <a:off x="1752798" y="26936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Entrada de lápiz 9">
                <a:extLst>
                  <a:ext uri="{FF2B5EF4-FFF2-40B4-BE49-F238E27FC236}">
                    <a16:creationId xmlns:a16="http://schemas.microsoft.com/office/drawing/2014/main" id="{2CDB6D55-3C0D-8EA7-043A-F2F0F9E39734}"/>
                  </a:ext>
                </a:extLst>
              </p14:cNvPr>
              <p14:cNvContentPartPr/>
              <p14:nvPr/>
            </p14:nvContentPartPr>
            <p14:xfrm>
              <a:off x="1747758" y="2299108"/>
              <a:ext cx="360" cy="360"/>
            </p14:xfrm>
          </p:contentPart>
        </mc:Choice>
        <mc:Fallback xmlns="">
          <p:pic>
            <p:nvPicPr>
              <p:cNvPr id="10" name="Entrada de lápiz 9">
                <a:extLst>
                  <a:ext uri="{FF2B5EF4-FFF2-40B4-BE49-F238E27FC236}">
                    <a16:creationId xmlns:a16="http://schemas.microsoft.com/office/drawing/2014/main" id="{2CDB6D55-3C0D-8EA7-043A-F2F0F9E39734}"/>
                  </a:ext>
                </a:extLst>
              </p:cNvPr>
              <p:cNvPicPr/>
              <p:nvPr/>
            </p:nvPicPr>
            <p:blipFill>
              <a:blip r:embed="rId4"/>
              <a:stretch>
                <a:fillRect/>
              </a:stretch>
            </p:blipFill>
            <p:spPr>
              <a:xfrm>
                <a:off x="1739118" y="22904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Entrada de lápiz 10">
                <a:extLst>
                  <a:ext uri="{FF2B5EF4-FFF2-40B4-BE49-F238E27FC236}">
                    <a16:creationId xmlns:a16="http://schemas.microsoft.com/office/drawing/2014/main" id="{6BD2D2AB-2F19-A9E1-C3AF-B843FE51814F}"/>
                  </a:ext>
                </a:extLst>
              </p14:cNvPr>
              <p14:cNvContentPartPr/>
              <p14:nvPr/>
            </p14:nvContentPartPr>
            <p14:xfrm>
              <a:off x="7167198" y="3160228"/>
              <a:ext cx="360" cy="360"/>
            </p14:xfrm>
          </p:contentPart>
        </mc:Choice>
        <mc:Fallback xmlns="">
          <p:pic>
            <p:nvPicPr>
              <p:cNvPr id="11" name="Entrada de lápiz 10">
                <a:extLst>
                  <a:ext uri="{FF2B5EF4-FFF2-40B4-BE49-F238E27FC236}">
                    <a16:creationId xmlns:a16="http://schemas.microsoft.com/office/drawing/2014/main" id="{6BD2D2AB-2F19-A9E1-C3AF-B843FE51814F}"/>
                  </a:ext>
                </a:extLst>
              </p:cNvPr>
              <p:cNvPicPr/>
              <p:nvPr/>
            </p:nvPicPr>
            <p:blipFill>
              <a:blip r:embed="rId4"/>
              <a:stretch>
                <a:fillRect/>
              </a:stretch>
            </p:blipFill>
            <p:spPr>
              <a:xfrm>
                <a:off x="7158558" y="31512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Entrada de lápiz 11">
                <a:extLst>
                  <a:ext uri="{FF2B5EF4-FFF2-40B4-BE49-F238E27FC236}">
                    <a16:creationId xmlns:a16="http://schemas.microsoft.com/office/drawing/2014/main" id="{40C78442-C3FE-04FB-B855-48EEE22076EC}"/>
                  </a:ext>
                </a:extLst>
              </p14:cNvPr>
              <p14:cNvContentPartPr/>
              <p14:nvPr/>
            </p14:nvContentPartPr>
            <p14:xfrm>
              <a:off x="7167198" y="3160228"/>
              <a:ext cx="360" cy="360"/>
            </p14:xfrm>
          </p:contentPart>
        </mc:Choice>
        <mc:Fallback xmlns="">
          <p:pic>
            <p:nvPicPr>
              <p:cNvPr id="12" name="Entrada de lápiz 11">
                <a:extLst>
                  <a:ext uri="{FF2B5EF4-FFF2-40B4-BE49-F238E27FC236}">
                    <a16:creationId xmlns:a16="http://schemas.microsoft.com/office/drawing/2014/main" id="{40C78442-C3FE-04FB-B855-48EEE22076EC}"/>
                  </a:ext>
                </a:extLst>
              </p:cNvPr>
              <p:cNvPicPr/>
              <p:nvPr/>
            </p:nvPicPr>
            <p:blipFill>
              <a:blip r:embed="rId4"/>
              <a:stretch>
                <a:fillRect/>
              </a:stretch>
            </p:blipFill>
            <p:spPr>
              <a:xfrm>
                <a:off x="7158558" y="3151228"/>
                <a:ext cx="18000" cy="18000"/>
              </a:xfrm>
              <a:prstGeom prst="rect">
                <a:avLst/>
              </a:prstGeom>
            </p:spPr>
          </p:pic>
        </mc:Fallback>
      </mc:AlternateContent>
      <p:graphicFrame>
        <p:nvGraphicFramePr>
          <p:cNvPr id="18" name="Tabla 7">
            <a:extLst>
              <a:ext uri="{FF2B5EF4-FFF2-40B4-BE49-F238E27FC236}">
                <a16:creationId xmlns:a16="http://schemas.microsoft.com/office/drawing/2014/main" id="{378B2DE1-F563-C25C-2B10-6E0C75ED16A2}"/>
              </a:ext>
            </a:extLst>
          </p:cNvPr>
          <p:cNvGraphicFramePr>
            <a:graphicFrameLocks noGrp="1"/>
          </p:cNvGraphicFramePr>
          <p:nvPr>
            <p:extLst>
              <p:ext uri="{D42A27DB-BD31-4B8C-83A1-F6EECF244321}">
                <p14:modId xmlns:p14="http://schemas.microsoft.com/office/powerpoint/2010/main" val="1818692385"/>
              </p:ext>
            </p:extLst>
          </p:nvPr>
        </p:nvGraphicFramePr>
        <p:xfrm>
          <a:off x="1340225" y="3889178"/>
          <a:ext cx="48768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47901389"/>
                    </a:ext>
                  </a:extLst>
                </a:gridCol>
                <a:gridCol w="1219200">
                  <a:extLst>
                    <a:ext uri="{9D8B030D-6E8A-4147-A177-3AD203B41FA5}">
                      <a16:colId xmlns:a16="http://schemas.microsoft.com/office/drawing/2014/main" val="2430075680"/>
                    </a:ext>
                  </a:extLst>
                </a:gridCol>
                <a:gridCol w="1219200">
                  <a:extLst>
                    <a:ext uri="{9D8B030D-6E8A-4147-A177-3AD203B41FA5}">
                      <a16:colId xmlns:a16="http://schemas.microsoft.com/office/drawing/2014/main" val="311841362"/>
                    </a:ext>
                  </a:extLst>
                </a:gridCol>
                <a:gridCol w="1219200">
                  <a:extLst>
                    <a:ext uri="{9D8B030D-6E8A-4147-A177-3AD203B41FA5}">
                      <a16:colId xmlns:a16="http://schemas.microsoft.com/office/drawing/2014/main" val="3603560470"/>
                    </a:ext>
                  </a:extLst>
                </a:gridCol>
              </a:tblGrid>
              <a:tr h="370840">
                <a:tc>
                  <a:txBody>
                    <a:bodyPr/>
                    <a:lstStyle/>
                    <a:p>
                      <a:pPr algn="ctr" fontAlgn="ctr"/>
                      <a:r>
                        <a:rPr lang="es-ES" sz="1800" b="1" i="0" u="none" strike="noStrike" dirty="0">
                          <a:ln>
                            <a:noFill/>
                          </a:ln>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800" b="1" i="0" u="none" strike="noStrike" dirty="0">
                          <a:ln>
                            <a:noFill/>
                          </a:ln>
                          <a:solidFill>
                            <a:srgbClr val="000000"/>
                          </a:solidFill>
                          <a:effectLst/>
                          <a:latin typeface="Calibri" panose="020F0502020204030204" pitchFamily="34" charset="0"/>
                        </a:rPr>
                        <a:t>0-44</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800" b="1" i="0" u="none" strike="noStrike" dirty="0">
                          <a:ln>
                            <a:noFill/>
                          </a:ln>
                          <a:solidFill>
                            <a:srgbClr val="000000"/>
                          </a:solidFill>
                          <a:effectLst/>
                          <a:latin typeface="Calibri" panose="020F0502020204030204" pitchFamily="34" charset="0"/>
                        </a:rPr>
                        <a:t>45-64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800" b="1" i="0" u="none" strike="noStrike" dirty="0">
                          <a:ln>
                            <a:noFill/>
                          </a:ln>
                          <a:solidFill>
                            <a:srgbClr val="000000"/>
                          </a:solidFill>
                          <a:effectLst/>
                          <a:latin typeface="Calibri" panose="020F0502020204030204" pitchFamily="34" charset="0"/>
                        </a:rPr>
                        <a:t>65+</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0879909"/>
                  </a:ext>
                </a:extLst>
              </a:tr>
              <a:tr h="370840">
                <a:tc>
                  <a:txBody>
                    <a:bodyPr/>
                    <a:lstStyle/>
                    <a:p>
                      <a:pPr algn="l" fontAlgn="b"/>
                      <a:r>
                        <a:rPr lang="es-ES" sz="1800" b="1" i="0" u="none" strike="noStrike" dirty="0">
                          <a:ln>
                            <a:noFill/>
                          </a:ln>
                          <a:solidFill>
                            <a:srgbClr val="000000"/>
                          </a:solidFill>
                          <a:effectLst/>
                          <a:latin typeface="Calibri" panose="020F0502020204030204" pitchFamily="34" charset="0"/>
                        </a:rPr>
                        <a:t> Hombres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4 %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32 %</a:t>
                      </a:r>
                    </a:p>
                  </a:txBody>
                  <a:tcPr marL="9525" marR="9525" marT="9525"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64 %</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257716883"/>
                  </a:ext>
                </a:extLst>
              </a:tr>
              <a:tr h="370840">
                <a:tc>
                  <a:txBody>
                    <a:bodyPr/>
                    <a:lstStyle/>
                    <a:p>
                      <a:pPr algn="l" fontAlgn="b"/>
                      <a:r>
                        <a:rPr lang="es-ES" sz="1800" b="1" i="0" u="none" strike="noStrike" dirty="0">
                          <a:ln>
                            <a:noFill/>
                          </a:ln>
                          <a:solidFill>
                            <a:srgbClr val="000000"/>
                          </a:solidFill>
                          <a:effectLst/>
                          <a:latin typeface="Calibri" panose="020F0502020204030204" pitchFamily="34" charset="0"/>
                        </a:rPr>
                        <a:t> Mujeres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8 %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39 %</a:t>
                      </a:r>
                    </a:p>
                  </a:txBody>
                  <a:tcPr marL="9525" marR="9525" marT="9525"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ES" sz="1800" b="0" i="0" u="none" strike="noStrike" dirty="0">
                          <a:ln>
                            <a:noFill/>
                          </a:ln>
                          <a:solidFill>
                            <a:srgbClr val="000000"/>
                          </a:solidFill>
                          <a:effectLst/>
                          <a:latin typeface="Calibri" panose="020F0502020204030204" pitchFamily="34" charset="0"/>
                        </a:rPr>
                        <a:t>53 %</a:t>
                      </a: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87468427"/>
                  </a:ext>
                </a:extLst>
              </a:tr>
            </a:tbl>
          </a:graphicData>
        </a:graphic>
      </p:graphicFrame>
      <p:sp>
        <p:nvSpPr>
          <p:cNvPr id="2" name="Line 13">
            <a:extLst>
              <a:ext uri="{FF2B5EF4-FFF2-40B4-BE49-F238E27FC236}">
                <a16:creationId xmlns:a16="http://schemas.microsoft.com/office/drawing/2014/main" id="{1A3D7399-11CD-617C-C09F-AA353B160B1B}"/>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1286733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1 Rectángulo"/>
          <p:cNvSpPr>
            <a:spLocks noChangeArrowheads="1"/>
          </p:cNvSpPr>
          <p:nvPr/>
        </p:nvSpPr>
        <p:spPr bwMode="auto">
          <a:xfrm>
            <a:off x="971550" y="1344144"/>
            <a:ext cx="73592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es-ES" sz="1800" b="1" dirty="0"/>
              <a:t>Evolución de la </a:t>
            </a:r>
            <a:r>
              <a:rPr lang="es-ES" altLang="es-ES" sz="1800" b="1" dirty="0" err="1"/>
              <a:t>TAne</a:t>
            </a:r>
            <a:r>
              <a:rPr lang="es-ES" altLang="es-ES" sz="1800" b="1" dirty="0"/>
              <a:t> para el total de cánceres (excepto piel no melanoma). </a:t>
            </a:r>
          </a:p>
          <a:p>
            <a:pPr eaLnBrk="1" hangingPunct="1">
              <a:spcBef>
                <a:spcPct val="0"/>
              </a:spcBef>
              <a:buFontTx/>
              <a:buNone/>
            </a:pPr>
            <a:r>
              <a:rPr lang="es-ES" altLang="es-ES" sz="1800" b="1" dirty="0"/>
              <a:t>España, 2001-2022</a:t>
            </a:r>
            <a:endParaRPr lang="ca-ES" altLang="es-ES" sz="1800" dirty="0"/>
          </a:p>
        </p:txBody>
      </p:sp>
      <p:sp>
        <p:nvSpPr>
          <p:cNvPr id="7"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RESULTADOS</a:t>
            </a:r>
          </a:p>
        </p:txBody>
      </p:sp>
      <p:pic>
        <p:nvPicPr>
          <p:cNvPr id="4" name="Imagen 3">
            <a:extLst>
              <a:ext uri="{FF2B5EF4-FFF2-40B4-BE49-F238E27FC236}">
                <a16:creationId xmlns:a16="http://schemas.microsoft.com/office/drawing/2014/main" id="{0746F9AD-ECE5-4DD7-EA7C-41ADF2993DFD}"/>
              </a:ext>
            </a:extLst>
          </p:cNvPr>
          <p:cNvPicPr>
            <a:picLocks noChangeAspect="1"/>
          </p:cNvPicPr>
          <p:nvPr/>
        </p:nvPicPr>
        <p:blipFill>
          <a:blip r:embed="rId2"/>
          <a:stretch>
            <a:fillRect/>
          </a:stretch>
        </p:blipFill>
        <p:spPr>
          <a:xfrm>
            <a:off x="1071443" y="2038719"/>
            <a:ext cx="6959990" cy="4591660"/>
          </a:xfrm>
          <a:prstGeom prst="rect">
            <a:avLst/>
          </a:prstGeom>
        </p:spPr>
      </p:pic>
      <p:sp>
        <p:nvSpPr>
          <p:cNvPr id="2" name="Line 13">
            <a:extLst>
              <a:ext uri="{FF2B5EF4-FFF2-40B4-BE49-F238E27FC236}">
                <a16:creationId xmlns:a16="http://schemas.microsoft.com/office/drawing/2014/main" id="{B60126AC-4715-1C8F-D4C9-C580D22968AF}"/>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1569001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4 Rectángulo"/>
          <p:cNvSpPr>
            <a:spLocks noChangeArrowheads="1"/>
          </p:cNvSpPr>
          <p:nvPr/>
        </p:nvSpPr>
        <p:spPr bwMode="auto">
          <a:xfrm>
            <a:off x="1692275" y="1357244"/>
            <a:ext cx="56450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es-ES" sz="1800" b="1" dirty="0"/>
              <a:t>Evolución de la </a:t>
            </a:r>
            <a:r>
              <a:rPr lang="es-ES" altLang="es-ES" sz="1800" b="1" dirty="0" err="1"/>
              <a:t>TAne</a:t>
            </a:r>
            <a:r>
              <a:rPr lang="es-ES" altLang="es-ES" sz="1800" b="1" dirty="0"/>
              <a:t> para los principales tipos tumorales.</a:t>
            </a:r>
          </a:p>
          <a:p>
            <a:pPr eaLnBrk="1" hangingPunct="1">
              <a:spcBef>
                <a:spcPct val="0"/>
              </a:spcBef>
              <a:buFontTx/>
              <a:buNone/>
            </a:pPr>
            <a:r>
              <a:rPr lang="es-ES" altLang="es-ES" sz="1800" b="1" dirty="0"/>
              <a:t>España, 2001-2022. Hombres</a:t>
            </a:r>
            <a:endParaRPr lang="ca-ES" altLang="es-ES" sz="1800" dirty="0"/>
          </a:p>
        </p:txBody>
      </p:sp>
      <p:sp>
        <p:nvSpPr>
          <p:cNvPr id="7"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RESULTADOS</a:t>
            </a:r>
          </a:p>
        </p:txBody>
      </p:sp>
      <p:pic>
        <p:nvPicPr>
          <p:cNvPr id="4" name="Imagen 3">
            <a:extLst>
              <a:ext uri="{FF2B5EF4-FFF2-40B4-BE49-F238E27FC236}">
                <a16:creationId xmlns:a16="http://schemas.microsoft.com/office/drawing/2014/main" id="{156C3BA1-5777-6676-9D0E-A8F3DA7BC1D1}"/>
              </a:ext>
            </a:extLst>
          </p:cNvPr>
          <p:cNvPicPr>
            <a:picLocks noChangeAspect="1"/>
          </p:cNvPicPr>
          <p:nvPr/>
        </p:nvPicPr>
        <p:blipFill>
          <a:blip r:embed="rId2"/>
          <a:stretch>
            <a:fillRect/>
          </a:stretch>
        </p:blipFill>
        <p:spPr>
          <a:xfrm>
            <a:off x="1140858" y="2185268"/>
            <a:ext cx="7000446" cy="4582595"/>
          </a:xfrm>
          <a:prstGeom prst="rect">
            <a:avLst/>
          </a:prstGeom>
        </p:spPr>
      </p:pic>
      <p:sp>
        <p:nvSpPr>
          <p:cNvPr id="2" name="Line 13">
            <a:extLst>
              <a:ext uri="{FF2B5EF4-FFF2-40B4-BE49-F238E27FC236}">
                <a16:creationId xmlns:a16="http://schemas.microsoft.com/office/drawing/2014/main" id="{2457EE2B-3CAE-2063-0111-978C606B8EF2}"/>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602521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4 Rectángulo"/>
          <p:cNvSpPr>
            <a:spLocks noChangeArrowheads="1"/>
          </p:cNvSpPr>
          <p:nvPr/>
        </p:nvSpPr>
        <p:spPr bwMode="auto">
          <a:xfrm>
            <a:off x="1763713" y="1303456"/>
            <a:ext cx="56450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es-ES" sz="1800" b="1" dirty="0"/>
              <a:t>Evolución de la </a:t>
            </a:r>
            <a:r>
              <a:rPr lang="es-ES" altLang="es-ES" sz="1800" b="1" dirty="0" err="1"/>
              <a:t>TAne</a:t>
            </a:r>
            <a:r>
              <a:rPr lang="es-ES" altLang="es-ES" sz="1800" b="1" dirty="0"/>
              <a:t> para los principales tipos tumorales.</a:t>
            </a:r>
          </a:p>
          <a:p>
            <a:pPr eaLnBrk="1" hangingPunct="1">
              <a:spcBef>
                <a:spcPct val="0"/>
              </a:spcBef>
              <a:buFontTx/>
              <a:buNone/>
            </a:pPr>
            <a:r>
              <a:rPr lang="es-ES" altLang="es-ES" sz="1800" b="1" dirty="0"/>
              <a:t>España, 2001-2022. Mujeres</a:t>
            </a:r>
          </a:p>
        </p:txBody>
      </p:sp>
      <p:sp>
        <p:nvSpPr>
          <p:cNvPr id="7"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RESULTADOS</a:t>
            </a:r>
          </a:p>
        </p:txBody>
      </p:sp>
      <p:pic>
        <p:nvPicPr>
          <p:cNvPr id="4" name="Imagen 3">
            <a:extLst>
              <a:ext uri="{FF2B5EF4-FFF2-40B4-BE49-F238E27FC236}">
                <a16:creationId xmlns:a16="http://schemas.microsoft.com/office/drawing/2014/main" id="{55A61BFF-8993-FC34-FE1E-C75A18DC4681}"/>
              </a:ext>
            </a:extLst>
          </p:cNvPr>
          <p:cNvPicPr>
            <a:picLocks noChangeAspect="1"/>
          </p:cNvPicPr>
          <p:nvPr/>
        </p:nvPicPr>
        <p:blipFill>
          <a:blip r:embed="rId2"/>
          <a:stretch>
            <a:fillRect/>
          </a:stretch>
        </p:blipFill>
        <p:spPr>
          <a:xfrm>
            <a:off x="1127726" y="2129775"/>
            <a:ext cx="6909368" cy="4647882"/>
          </a:xfrm>
          <a:prstGeom prst="rect">
            <a:avLst/>
          </a:prstGeom>
        </p:spPr>
      </p:pic>
      <p:sp>
        <p:nvSpPr>
          <p:cNvPr id="2" name="Line 13">
            <a:extLst>
              <a:ext uri="{FF2B5EF4-FFF2-40B4-BE49-F238E27FC236}">
                <a16:creationId xmlns:a16="http://schemas.microsoft.com/office/drawing/2014/main" id="{982B05C2-3380-8FDF-2D9E-FC9CE59F0C2B}"/>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9096922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Gráfico"/>
          <p:cNvGraphicFramePr/>
          <p:nvPr>
            <p:extLst>
              <p:ext uri="{D42A27DB-BD31-4B8C-83A1-F6EECF244321}">
                <p14:modId xmlns:p14="http://schemas.microsoft.com/office/powerpoint/2010/main" val="4023980703"/>
              </p:ext>
            </p:extLst>
          </p:nvPr>
        </p:nvGraphicFramePr>
        <p:xfrm>
          <a:off x="1524000" y="2132856"/>
          <a:ext cx="6096000" cy="4496048"/>
        </p:xfrm>
        <a:graphic>
          <a:graphicData uri="http://schemas.openxmlformats.org/drawingml/2006/chart">
            <c:chart xmlns:c="http://schemas.openxmlformats.org/drawingml/2006/chart" xmlns:r="http://schemas.openxmlformats.org/officeDocument/2006/relationships" r:id="rId2"/>
          </a:graphicData>
        </a:graphic>
      </p:graphicFrame>
      <p:sp>
        <p:nvSpPr>
          <p:cNvPr id="4" name="4 Rectángulo"/>
          <p:cNvSpPr>
            <a:spLocks noChangeArrowheads="1"/>
          </p:cNvSpPr>
          <p:nvPr/>
        </p:nvSpPr>
        <p:spPr bwMode="auto">
          <a:xfrm>
            <a:off x="1331640" y="1270501"/>
            <a:ext cx="64087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altLang="es-ES" sz="1800" b="1" dirty="0"/>
              <a:t>Evolución del numero de casos incidentes de cáncer.</a:t>
            </a:r>
          </a:p>
          <a:p>
            <a:pPr eaLnBrk="1" hangingPunct="1">
              <a:spcBef>
                <a:spcPct val="0"/>
              </a:spcBef>
              <a:buFontTx/>
              <a:buNone/>
            </a:pPr>
            <a:r>
              <a:rPr lang="es-ES" altLang="es-ES" sz="1800" b="1" dirty="0"/>
              <a:t>España, 2002, 2012 y 2022</a:t>
            </a:r>
          </a:p>
        </p:txBody>
      </p:sp>
      <p:sp>
        <p:nvSpPr>
          <p:cNvPr id="6"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RESULTADOS</a:t>
            </a:r>
          </a:p>
        </p:txBody>
      </p:sp>
      <p:sp>
        <p:nvSpPr>
          <p:cNvPr id="2" name="Line 13">
            <a:extLst>
              <a:ext uri="{FF2B5EF4-FFF2-40B4-BE49-F238E27FC236}">
                <a16:creationId xmlns:a16="http://schemas.microsoft.com/office/drawing/2014/main" id="{362994CB-AAC3-0954-C251-B7962115ACB6}"/>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1638089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4 Rectángulo"/>
          <p:cNvSpPr>
            <a:spLocks noChangeArrowheads="1"/>
          </p:cNvSpPr>
          <p:nvPr/>
        </p:nvSpPr>
        <p:spPr bwMode="auto">
          <a:xfrm>
            <a:off x="1331640" y="1270501"/>
            <a:ext cx="66967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s-ES" sz="1800" b="1" dirty="0"/>
              <a:t>Estimación del porcentaje de cambio del número de casos incidentes descompuesto en factores. España 2002-2012 y 2012-2022</a:t>
            </a:r>
            <a:endParaRPr lang="es-ES" altLang="es-ES" sz="1800" b="1" dirty="0"/>
          </a:p>
        </p:txBody>
      </p:sp>
      <p:graphicFrame>
        <p:nvGraphicFramePr>
          <p:cNvPr id="4" name="3 Tabla"/>
          <p:cNvGraphicFramePr>
            <a:graphicFrameLocks noGrp="1"/>
          </p:cNvGraphicFramePr>
          <p:nvPr>
            <p:extLst>
              <p:ext uri="{D42A27DB-BD31-4B8C-83A1-F6EECF244321}">
                <p14:modId xmlns:p14="http://schemas.microsoft.com/office/powerpoint/2010/main" val="3619420141"/>
              </p:ext>
            </p:extLst>
          </p:nvPr>
        </p:nvGraphicFramePr>
        <p:xfrm>
          <a:off x="1524000" y="2348880"/>
          <a:ext cx="6096000" cy="1112520"/>
        </p:xfrm>
        <a:graphic>
          <a:graphicData uri="http://schemas.openxmlformats.org/drawingml/2006/table">
            <a:tbl>
              <a:tblPr firstRow="1" bandRow="1">
                <a:tableStyleId>{69012ECD-51FC-41F1-AA8D-1B2483CD663E}</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fontAlgn="b"/>
                      <a:r>
                        <a:rPr lang="es-ES" sz="1400" b="1" i="0" u="none" strike="noStrike" dirty="0">
                          <a:solidFill>
                            <a:srgbClr val="000000"/>
                          </a:solidFill>
                          <a:effectLst/>
                          <a:latin typeface="Arial"/>
                        </a:rPr>
                        <a:t>HOMBRES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ES" sz="1400" b="1" i="0" u="none" strike="noStrike" dirty="0">
                          <a:solidFill>
                            <a:srgbClr val="000000"/>
                          </a:solidFill>
                          <a:effectLst/>
                          <a:latin typeface="Arial"/>
                        </a:rPr>
                        <a:t>Total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ES" sz="1400" b="1" i="0" u="none" strike="noStrike" dirty="0">
                          <a:solidFill>
                            <a:srgbClr val="000000"/>
                          </a:solidFill>
                          <a:effectLst/>
                          <a:latin typeface="Arial"/>
                        </a:rPr>
                        <a:t>Población</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ES" sz="1400" b="1" i="0" u="none" strike="noStrike" dirty="0">
                          <a:solidFill>
                            <a:srgbClr val="000000"/>
                          </a:solidFill>
                          <a:effectLst/>
                          <a:latin typeface="Arial"/>
                        </a:rPr>
                        <a:t>Estructura</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ES" sz="1400" b="1" i="0" u="none" strike="noStrike" dirty="0">
                          <a:solidFill>
                            <a:srgbClr val="000000"/>
                          </a:solidFill>
                          <a:effectLst/>
                          <a:latin typeface="Arial"/>
                        </a:rPr>
                        <a:t>Riesgo</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ES" sz="1400" b="1" i="0" u="none" strike="noStrike" dirty="0">
                          <a:solidFill>
                            <a:srgbClr val="000000"/>
                          </a:solidFill>
                          <a:effectLst/>
                          <a:latin typeface="Arial"/>
                        </a:rPr>
                        <a:t>PCA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fontAlgn="b"/>
                      <a:r>
                        <a:rPr lang="es-ES" sz="1400" b="0" i="0" u="none" strike="noStrike" dirty="0">
                          <a:solidFill>
                            <a:srgbClr val="000000"/>
                          </a:solidFill>
                          <a:effectLst/>
                          <a:latin typeface="Arial"/>
                        </a:rPr>
                        <a:t>2002-2012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400" b="0" i="0" u="none" strike="noStrike" dirty="0">
                          <a:solidFill>
                            <a:srgbClr val="000000"/>
                          </a:solidFill>
                          <a:effectLst/>
                          <a:latin typeface="Arial"/>
                        </a:rPr>
                        <a:t>25,4 %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b="0" i="0" u="none" strike="noStrike" dirty="0">
                          <a:solidFill>
                            <a:srgbClr val="000000"/>
                          </a:solidFill>
                          <a:effectLst/>
                          <a:latin typeface="Arial"/>
                        </a:rPr>
                        <a:t>14,8 %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b="0" i="0" u="none" strike="noStrike" dirty="0">
                          <a:solidFill>
                            <a:srgbClr val="000000"/>
                          </a:solidFill>
                          <a:effectLst/>
                          <a:latin typeface="Arial"/>
                        </a:rPr>
                        <a:t>9,1 %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b="0" i="0" u="none" strike="noStrike" dirty="0">
                          <a:solidFill>
                            <a:srgbClr val="000000"/>
                          </a:solidFill>
                          <a:effectLst/>
                          <a:latin typeface="Arial"/>
                        </a:rPr>
                        <a:t>1,5 %</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b="0" i="0" u="none" strike="noStrike" dirty="0">
                          <a:solidFill>
                            <a:srgbClr val="000000"/>
                          </a:solidFill>
                          <a:effectLst/>
                          <a:latin typeface="Arial"/>
                        </a:rPr>
                        <a:t>0,2 %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b"/>
                      <a:r>
                        <a:rPr lang="es-ES" sz="1400" b="0" i="0" u="none" strike="noStrike" dirty="0">
                          <a:solidFill>
                            <a:srgbClr val="000000"/>
                          </a:solidFill>
                          <a:effectLst/>
                          <a:latin typeface="Arial"/>
                        </a:rPr>
                        <a:t>2012-2022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s-ES" sz="1400" b="0" i="0" u="none" strike="noStrike" dirty="0">
                          <a:solidFill>
                            <a:srgbClr val="000000"/>
                          </a:solidFill>
                          <a:effectLst/>
                          <a:latin typeface="Arial"/>
                        </a:rPr>
                        <a:t>7,6 %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b="0" i="0" u="none" strike="noStrike" dirty="0">
                          <a:solidFill>
                            <a:srgbClr val="000000"/>
                          </a:solidFill>
                          <a:effectLst/>
                          <a:latin typeface="Arial"/>
                        </a:rPr>
                        <a:t>0,7 %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b="0" i="0" u="none" strike="noStrike" dirty="0">
                          <a:solidFill>
                            <a:srgbClr val="000000"/>
                          </a:solidFill>
                          <a:effectLst/>
                          <a:latin typeface="Arial"/>
                        </a:rPr>
                        <a:t>18,9 %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b="0" i="0" u="none" strike="noStrike" dirty="0">
                          <a:solidFill>
                            <a:srgbClr val="000000"/>
                          </a:solidFill>
                          <a:effectLst/>
                          <a:latin typeface="Arial"/>
                        </a:rPr>
                        <a:t>-12,0 %</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b="0" i="0" u="none" strike="noStrike" dirty="0">
                          <a:solidFill>
                            <a:srgbClr val="000000"/>
                          </a:solidFill>
                          <a:effectLst/>
                          <a:latin typeface="Arial"/>
                        </a:rPr>
                        <a:t>-1,3 %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217320357"/>
              </p:ext>
            </p:extLst>
          </p:nvPr>
        </p:nvGraphicFramePr>
        <p:xfrm>
          <a:off x="1500336" y="4365104"/>
          <a:ext cx="6096000" cy="1112520"/>
        </p:xfrm>
        <a:graphic>
          <a:graphicData uri="http://schemas.openxmlformats.org/drawingml/2006/table">
            <a:tbl>
              <a:tblPr firstRow="1" bandRow="1">
                <a:tableStyleId>{69012ECD-51FC-41F1-AA8D-1B2483CD663E}</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fontAlgn="b"/>
                      <a:r>
                        <a:rPr lang="es-ES" sz="1400" b="1" i="0" u="none" strike="noStrike" dirty="0">
                          <a:solidFill>
                            <a:srgbClr val="000000"/>
                          </a:solidFill>
                          <a:effectLst/>
                          <a:latin typeface="Arial"/>
                        </a:rPr>
                        <a:t>MUJERES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ctr"/>
                      <a:r>
                        <a:rPr lang="es-ES" sz="1400" b="1" i="0" u="none" strike="noStrike" dirty="0">
                          <a:solidFill>
                            <a:srgbClr val="000000"/>
                          </a:solidFill>
                          <a:effectLst/>
                          <a:latin typeface="Arial"/>
                        </a:rPr>
                        <a:t>Total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s-ES" sz="1400" b="1" i="0" u="none" strike="noStrike" dirty="0">
                          <a:solidFill>
                            <a:srgbClr val="000000"/>
                          </a:solidFill>
                          <a:effectLst/>
                          <a:latin typeface="Arial"/>
                        </a:rPr>
                        <a:t>Población</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s-ES" sz="1400" b="1" i="0" u="none" strike="noStrike" dirty="0">
                          <a:solidFill>
                            <a:srgbClr val="000000"/>
                          </a:solidFill>
                          <a:effectLst/>
                          <a:latin typeface="Arial"/>
                        </a:rPr>
                        <a:t>Estructura</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s-ES" sz="1400" b="1" i="0" u="none" strike="noStrike" dirty="0">
                          <a:solidFill>
                            <a:srgbClr val="000000"/>
                          </a:solidFill>
                          <a:effectLst/>
                          <a:latin typeface="Arial"/>
                        </a:rPr>
                        <a:t>Riesgo</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s-ES" sz="1400" b="1" i="0" u="none" strike="noStrike" dirty="0">
                          <a:solidFill>
                            <a:srgbClr val="000000"/>
                          </a:solidFill>
                          <a:effectLst/>
                          <a:latin typeface="Arial"/>
                        </a:rPr>
                        <a:t>PCA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r h="370840">
                <a:tc>
                  <a:txBody>
                    <a:bodyPr/>
                    <a:lstStyle/>
                    <a:p>
                      <a:pPr algn="ctr" fontAlgn="b"/>
                      <a:r>
                        <a:rPr lang="es-ES" sz="1400" b="0" i="0" u="none" strike="noStrike" dirty="0">
                          <a:solidFill>
                            <a:srgbClr val="000000"/>
                          </a:solidFill>
                          <a:effectLst/>
                          <a:latin typeface="Arial"/>
                        </a:rPr>
                        <a:t>2002-2012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s-ES" sz="1400" b="0" i="0" u="none" strike="noStrike" kern="1200" dirty="0">
                          <a:solidFill>
                            <a:srgbClr val="000000"/>
                          </a:solidFill>
                          <a:effectLst/>
                          <a:latin typeface="Arial"/>
                          <a:ea typeface="+mn-ea"/>
                          <a:cs typeface="+mn-cs"/>
                        </a:rPr>
                        <a:t>32,3 %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s-ES" sz="1400" b="0" i="0" u="none" strike="noStrike" kern="1200" dirty="0">
                          <a:solidFill>
                            <a:srgbClr val="000000"/>
                          </a:solidFill>
                          <a:effectLst/>
                          <a:latin typeface="Arial"/>
                          <a:ea typeface="+mn-ea"/>
                          <a:cs typeface="+mn-cs"/>
                        </a:rPr>
                        <a:t>14,6 %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s-ES" sz="1400" b="0" i="0" u="none" strike="noStrike" kern="1200" dirty="0">
                          <a:solidFill>
                            <a:srgbClr val="000000"/>
                          </a:solidFill>
                          <a:effectLst/>
                          <a:latin typeface="Arial"/>
                          <a:ea typeface="+mn-ea"/>
                          <a:cs typeface="+mn-cs"/>
                        </a:rPr>
                        <a:t>8,2 %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s-ES" sz="1400" b="0" i="0" u="none" strike="noStrike" kern="1200" dirty="0">
                          <a:solidFill>
                            <a:srgbClr val="000000"/>
                          </a:solidFill>
                          <a:effectLst/>
                          <a:latin typeface="Arial"/>
                          <a:ea typeface="+mn-ea"/>
                          <a:cs typeface="+mn-cs"/>
                        </a:rPr>
                        <a:t>9,6 %</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s-ES" sz="1400" b="0" i="0" u="none" strike="noStrike" kern="1200" dirty="0">
                          <a:solidFill>
                            <a:srgbClr val="000000"/>
                          </a:solidFill>
                          <a:effectLst/>
                          <a:latin typeface="Arial"/>
                          <a:ea typeface="+mn-ea"/>
                          <a:cs typeface="+mn-cs"/>
                        </a:rPr>
                        <a:t>0,9 %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b"/>
                      <a:r>
                        <a:rPr lang="es-ES" sz="1400" b="0" i="0" u="none" strike="noStrike" dirty="0">
                          <a:solidFill>
                            <a:srgbClr val="000000"/>
                          </a:solidFill>
                          <a:effectLst/>
                          <a:latin typeface="Arial"/>
                        </a:rPr>
                        <a:t>2012-2022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s-ES" sz="1400" b="0" i="0" u="none" strike="noStrike" kern="1200" dirty="0">
                          <a:solidFill>
                            <a:srgbClr val="000000"/>
                          </a:solidFill>
                          <a:effectLst/>
                          <a:latin typeface="Arial"/>
                          <a:ea typeface="+mn-ea"/>
                          <a:cs typeface="+mn-cs"/>
                        </a:rPr>
                        <a:t>14,6 %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s-ES" sz="1400" b="0" i="0" u="none" strike="noStrike" kern="1200" dirty="0">
                          <a:solidFill>
                            <a:srgbClr val="000000"/>
                          </a:solidFill>
                          <a:effectLst/>
                          <a:latin typeface="Arial"/>
                          <a:ea typeface="+mn-ea"/>
                          <a:cs typeface="+mn-cs"/>
                        </a:rPr>
                        <a:t>2,3 %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s-ES" sz="1400" b="0" i="0" u="none" strike="noStrike" kern="1200" dirty="0">
                          <a:solidFill>
                            <a:srgbClr val="000000"/>
                          </a:solidFill>
                          <a:effectLst/>
                          <a:latin typeface="Arial"/>
                          <a:ea typeface="+mn-ea"/>
                          <a:cs typeface="+mn-cs"/>
                        </a:rPr>
                        <a:t>12,3 %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s-ES" sz="1400" b="0" i="0" u="none" strike="noStrike" kern="1200" dirty="0">
                          <a:solidFill>
                            <a:srgbClr val="000000"/>
                          </a:solidFill>
                          <a:effectLst/>
                          <a:latin typeface="Arial"/>
                          <a:ea typeface="+mn-ea"/>
                          <a:cs typeface="+mn-cs"/>
                        </a:rPr>
                        <a:t>-0.1 %</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s-ES" sz="1400" b="0" i="0" u="none" strike="noStrike" kern="1200" dirty="0">
                          <a:solidFill>
                            <a:srgbClr val="000000"/>
                          </a:solidFill>
                          <a:effectLst/>
                          <a:latin typeface="Arial"/>
                          <a:ea typeface="+mn-ea"/>
                          <a:cs typeface="+mn-cs"/>
                        </a:rPr>
                        <a:t>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Rectangle 2">
            <a:extLst>
              <a:ext uri="{FF2B5EF4-FFF2-40B4-BE49-F238E27FC236}">
                <a16:creationId xmlns:a16="http://schemas.microsoft.com/office/drawing/2014/main" id="{C834379B-D4F4-43C0-AC5A-68B01B7658B6}"/>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RESULTADOS</a:t>
            </a:r>
          </a:p>
        </p:txBody>
      </p:sp>
      <p:sp>
        <p:nvSpPr>
          <p:cNvPr id="2" name="Elipse 1">
            <a:extLst>
              <a:ext uri="{FF2B5EF4-FFF2-40B4-BE49-F238E27FC236}">
                <a16:creationId xmlns:a16="http://schemas.microsoft.com/office/drawing/2014/main" id="{2404DCF2-0AD5-4455-1581-BE4E0A19A698}"/>
              </a:ext>
            </a:extLst>
          </p:cNvPr>
          <p:cNvSpPr/>
          <p:nvPr/>
        </p:nvSpPr>
        <p:spPr>
          <a:xfrm>
            <a:off x="2446110" y="2635615"/>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Elipse 4">
            <a:extLst>
              <a:ext uri="{FF2B5EF4-FFF2-40B4-BE49-F238E27FC236}">
                <a16:creationId xmlns:a16="http://schemas.microsoft.com/office/drawing/2014/main" id="{1282F95C-EFB1-EDA5-1649-6D8AFDEC346F}"/>
              </a:ext>
            </a:extLst>
          </p:cNvPr>
          <p:cNvSpPr/>
          <p:nvPr/>
        </p:nvSpPr>
        <p:spPr>
          <a:xfrm>
            <a:off x="2423699" y="3043508"/>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Elipse 6">
            <a:extLst>
              <a:ext uri="{FF2B5EF4-FFF2-40B4-BE49-F238E27FC236}">
                <a16:creationId xmlns:a16="http://schemas.microsoft.com/office/drawing/2014/main" id="{3C419E66-34EA-D331-C20D-0D26853F7080}"/>
              </a:ext>
            </a:extLst>
          </p:cNvPr>
          <p:cNvSpPr/>
          <p:nvPr/>
        </p:nvSpPr>
        <p:spPr>
          <a:xfrm>
            <a:off x="2437146" y="4657153"/>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Elipse 9">
            <a:extLst>
              <a:ext uri="{FF2B5EF4-FFF2-40B4-BE49-F238E27FC236}">
                <a16:creationId xmlns:a16="http://schemas.microsoft.com/office/drawing/2014/main" id="{BE523F2B-719C-4C06-3AD5-970F580E2409}"/>
              </a:ext>
            </a:extLst>
          </p:cNvPr>
          <p:cNvSpPr/>
          <p:nvPr/>
        </p:nvSpPr>
        <p:spPr>
          <a:xfrm>
            <a:off x="2414735" y="5065046"/>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4EF17463-8F18-00CF-63A0-4BB63ED4E658}"/>
              </a:ext>
            </a:extLst>
          </p:cNvPr>
          <p:cNvSpPr/>
          <p:nvPr/>
        </p:nvSpPr>
        <p:spPr>
          <a:xfrm>
            <a:off x="4377998" y="3047991"/>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7A036FCC-C7B2-1DA9-8B47-426A0686D989}"/>
              </a:ext>
            </a:extLst>
          </p:cNvPr>
          <p:cNvSpPr/>
          <p:nvPr/>
        </p:nvSpPr>
        <p:spPr>
          <a:xfrm>
            <a:off x="5471688" y="3039027"/>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3C816104-2F03-CCDB-19B6-6D43454F1C3D}"/>
              </a:ext>
            </a:extLst>
          </p:cNvPr>
          <p:cNvSpPr/>
          <p:nvPr/>
        </p:nvSpPr>
        <p:spPr>
          <a:xfrm>
            <a:off x="3347062" y="2649064"/>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Elipse 13">
            <a:extLst>
              <a:ext uri="{FF2B5EF4-FFF2-40B4-BE49-F238E27FC236}">
                <a16:creationId xmlns:a16="http://schemas.microsoft.com/office/drawing/2014/main" id="{15CABF43-7D81-729D-212A-C7150A8F0208}"/>
              </a:ext>
            </a:extLst>
          </p:cNvPr>
          <p:cNvSpPr/>
          <p:nvPr/>
        </p:nvSpPr>
        <p:spPr>
          <a:xfrm>
            <a:off x="4440752" y="2640100"/>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Elipse 19">
            <a:extLst>
              <a:ext uri="{FF2B5EF4-FFF2-40B4-BE49-F238E27FC236}">
                <a16:creationId xmlns:a16="http://schemas.microsoft.com/office/drawing/2014/main" id="{21113784-0BD1-2ADE-3D54-B26BC07D9079}"/>
              </a:ext>
            </a:extLst>
          </p:cNvPr>
          <p:cNvSpPr/>
          <p:nvPr/>
        </p:nvSpPr>
        <p:spPr>
          <a:xfrm>
            <a:off x="4422822" y="5069527"/>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Elipse 20">
            <a:extLst>
              <a:ext uri="{FF2B5EF4-FFF2-40B4-BE49-F238E27FC236}">
                <a16:creationId xmlns:a16="http://schemas.microsoft.com/office/drawing/2014/main" id="{33CD1CD3-9138-A414-C78B-F50E99320C06}"/>
              </a:ext>
            </a:extLst>
          </p:cNvPr>
          <p:cNvSpPr/>
          <p:nvPr/>
        </p:nvSpPr>
        <p:spPr>
          <a:xfrm>
            <a:off x="5516512" y="5060563"/>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id="{A5903E6D-D1D7-ADE5-FBC5-FB391E25CDD0}"/>
              </a:ext>
            </a:extLst>
          </p:cNvPr>
          <p:cNvSpPr/>
          <p:nvPr/>
        </p:nvSpPr>
        <p:spPr>
          <a:xfrm>
            <a:off x="3391886" y="4670600"/>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Elipse 22">
            <a:extLst>
              <a:ext uri="{FF2B5EF4-FFF2-40B4-BE49-F238E27FC236}">
                <a16:creationId xmlns:a16="http://schemas.microsoft.com/office/drawing/2014/main" id="{3EB4EE91-5F62-CD4D-496E-90F7D5C45FF7}"/>
              </a:ext>
            </a:extLst>
          </p:cNvPr>
          <p:cNvSpPr/>
          <p:nvPr/>
        </p:nvSpPr>
        <p:spPr>
          <a:xfrm>
            <a:off x="4485576" y="4661636"/>
            <a:ext cx="1152376" cy="5151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Line 13">
            <a:extLst>
              <a:ext uri="{FF2B5EF4-FFF2-40B4-BE49-F238E27FC236}">
                <a16:creationId xmlns:a16="http://schemas.microsoft.com/office/drawing/2014/main" id="{75069A2B-5912-1CB3-62A0-66A8E5A56156}"/>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02692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10" grpId="0" animBg="1"/>
      <p:bldP spid="11" grpId="0" animBg="1"/>
      <p:bldP spid="12" grpId="0" animBg="1"/>
      <p:bldP spid="13" grpId="0" animBg="1"/>
      <p:bldP spid="14" grpId="0" animBg="1"/>
      <p:bldP spid="20" grpId="0" animBg="1"/>
      <p:bldP spid="21" grpId="0" animBg="1"/>
      <p:bldP spid="22" grpId="0" animBg="1"/>
      <p:bldP spid="2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4 CuadroTexto"/>
          <p:cNvSpPr txBox="1">
            <a:spLocks noChangeArrowheads="1"/>
          </p:cNvSpPr>
          <p:nvPr/>
        </p:nvSpPr>
        <p:spPr bwMode="auto">
          <a:xfrm>
            <a:off x="468313" y="1268413"/>
            <a:ext cx="835183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lgn="just" eaLnBrk="1" hangingPunct="1">
              <a:spcBef>
                <a:spcPct val="0"/>
              </a:spcBef>
              <a:buNone/>
              <a:defRPr/>
            </a:pPr>
            <a:r>
              <a:rPr lang="es-ES" altLang="ca-ES" sz="2000" b="1" dirty="0"/>
              <a:t>Consideraciones sobre el impacto de la pandemia de Covid-19 en la incidencia del cáncer</a:t>
            </a:r>
          </a:p>
          <a:p>
            <a:pPr algn="just" eaLnBrk="1" hangingPunct="1">
              <a:spcBef>
                <a:spcPct val="0"/>
              </a:spcBef>
              <a:buFontTx/>
              <a:buAutoNum type="arabicPeriod"/>
              <a:defRPr/>
            </a:pPr>
            <a:endParaRPr lang="es-ES" altLang="ca-ES" sz="2000" dirty="0"/>
          </a:p>
          <a:p>
            <a:pPr algn="just" eaLnBrk="1" hangingPunct="1">
              <a:spcBef>
                <a:spcPct val="0"/>
              </a:spcBef>
              <a:defRPr/>
            </a:pPr>
            <a:r>
              <a:rPr lang="es-ES" altLang="ca-ES" sz="2000" dirty="0"/>
              <a:t>Las estimaciones de la incidencia de cáncer se realizan a partir de </a:t>
            </a:r>
            <a:r>
              <a:rPr lang="es-ES" altLang="ca-ES" sz="2000" b="1" dirty="0"/>
              <a:t>datos de incidencia y mortalidad anteriores al impacto</a:t>
            </a:r>
            <a:r>
              <a:rPr lang="es-ES" altLang="ca-ES" sz="2000" dirty="0"/>
              <a:t> de la pandemia de </a:t>
            </a:r>
            <a:r>
              <a:rPr lang="es-ES" altLang="ca-ES" sz="2000" b="1" dirty="0"/>
              <a:t>Covid-19</a:t>
            </a:r>
          </a:p>
          <a:p>
            <a:pPr algn="just" eaLnBrk="1" hangingPunct="1">
              <a:spcBef>
                <a:spcPct val="0"/>
              </a:spcBef>
              <a:defRPr/>
            </a:pPr>
            <a:endParaRPr lang="es-ES" altLang="ca-ES" sz="2000" dirty="0"/>
          </a:p>
          <a:p>
            <a:pPr algn="just" eaLnBrk="1" hangingPunct="1">
              <a:spcBef>
                <a:spcPct val="0"/>
              </a:spcBef>
              <a:defRPr/>
            </a:pPr>
            <a:r>
              <a:rPr lang="es-ES" altLang="ca-ES" sz="2000" dirty="0"/>
              <a:t>Por lo tanto, </a:t>
            </a:r>
            <a:r>
              <a:rPr lang="es-ES" altLang="ca-ES" sz="2000" b="1" dirty="0"/>
              <a:t>las estimaciones de 2022 </a:t>
            </a:r>
            <a:r>
              <a:rPr lang="es-ES" altLang="ca-ES" sz="2000" dirty="0"/>
              <a:t>deben entenderse como la </a:t>
            </a:r>
            <a:r>
              <a:rPr lang="es-ES" altLang="ca-ES" sz="2000" b="1" dirty="0"/>
              <a:t>incidencia</a:t>
            </a:r>
            <a:r>
              <a:rPr lang="es-ES" altLang="ca-ES" sz="2000" dirty="0"/>
              <a:t> que habría este año </a:t>
            </a:r>
            <a:r>
              <a:rPr lang="es-ES" altLang="ca-ES" sz="2000" b="1" dirty="0"/>
              <a:t>2022</a:t>
            </a:r>
            <a:r>
              <a:rPr lang="es-ES" altLang="ca-ES" sz="2000" dirty="0"/>
              <a:t> si </a:t>
            </a:r>
            <a:r>
              <a:rPr lang="es-ES" altLang="ca-ES" sz="2000" b="1" dirty="0"/>
              <a:t>no</a:t>
            </a:r>
            <a:r>
              <a:rPr lang="es-ES" altLang="ca-ES" sz="2000" dirty="0"/>
              <a:t> hubiera habido </a:t>
            </a:r>
            <a:r>
              <a:rPr lang="es-ES" altLang="ca-ES" sz="2000" b="1" dirty="0"/>
              <a:t>factores</a:t>
            </a:r>
            <a:r>
              <a:rPr lang="es-ES" altLang="ca-ES" sz="2000" dirty="0"/>
              <a:t> que hubieran </a:t>
            </a:r>
            <a:r>
              <a:rPr lang="es-ES" altLang="ca-ES" sz="2000" b="1" dirty="0"/>
              <a:t>alterado las posibilidades diagnósticas </a:t>
            </a:r>
            <a:r>
              <a:rPr lang="es-ES" altLang="ca-ES" sz="2000" dirty="0"/>
              <a:t>del sistema sanitario. </a:t>
            </a:r>
          </a:p>
        </p:txBody>
      </p:sp>
      <p:sp>
        <p:nvSpPr>
          <p:cNvPr id="6" name="Rectangle 2"/>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b="1" dirty="0">
                <a:solidFill>
                  <a:srgbClr val="C00000"/>
                </a:solidFill>
              </a:rPr>
              <a:t>RESULTADOS</a:t>
            </a:r>
          </a:p>
        </p:txBody>
      </p:sp>
      <p:sp>
        <p:nvSpPr>
          <p:cNvPr id="2" name="Line 13">
            <a:extLst>
              <a:ext uri="{FF2B5EF4-FFF2-40B4-BE49-F238E27FC236}">
                <a16:creationId xmlns:a16="http://schemas.microsoft.com/office/drawing/2014/main" id="{0B15A2DE-2BDA-198B-282E-1C803FC8E113}"/>
              </a:ext>
            </a:extLst>
          </p:cNvPr>
          <p:cNvSpPr>
            <a:spLocks noChangeShapeType="1"/>
          </p:cNvSpPr>
          <p:nvPr/>
        </p:nvSpPr>
        <p:spPr bwMode="auto">
          <a:xfrm>
            <a:off x="485091" y="1007605"/>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6418271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4 CuadroTexto"/>
          <p:cNvSpPr txBox="1">
            <a:spLocks noChangeArrowheads="1"/>
          </p:cNvSpPr>
          <p:nvPr/>
        </p:nvSpPr>
        <p:spPr bwMode="auto">
          <a:xfrm>
            <a:off x="468313" y="1268413"/>
            <a:ext cx="8351837"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AutoNum type="arabicPeriod"/>
              <a:defRPr/>
            </a:pPr>
            <a:r>
              <a:rPr lang="es-ES" altLang="ca-ES" sz="2000" dirty="0"/>
              <a:t>Para el año 2022, se esperan un total de 280.100 nuevos casos de cáncer (160.066 en hombres y 120.035 en mujeres). </a:t>
            </a:r>
          </a:p>
          <a:p>
            <a:pPr algn="just" eaLnBrk="1" hangingPunct="1">
              <a:spcBef>
                <a:spcPct val="0"/>
              </a:spcBef>
              <a:buFontTx/>
              <a:buAutoNum type="arabicPeriod"/>
              <a:defRPr/>
            </a:pPr>
            <a:endParaRPr lang="es-ES" altLang="ca-ES" sz="2000" dirty="0"/>
          </a:p>
          <a:p>
            <a:pPr algn="just" eaLnBrk="1" hangingPunct="1">
              <a:spcBef>
                <a:spcPct val="0"/>
              </a:spcBef>
              <a:buFontTx/>
              <a:buAutoNum type="arabicPeriod"/>
              <a:defRPr/>
            </a:pPr>
            <a:r>
              <a:rPr lang="es-ES" altLang="ca-ES" sz="2000" dirty="0"/>
              <a:t>El cáncer de próstata y de mama, en hombres y mujeres respectivamente, así como el cáncer de colon y recto en la población general se mantienen como los canceres mas frecuentes.</a:t>
            </a:r>
          </a:p>
          <a:p>
            <a:pPr algn="just" eaLnBrk="1" hangingPunct="1">
              <a:spcBef>
                <a:spcPct val="0"/>
              </a:spcBef>
              <a:buFontTx/>
              <a:buAutoNum type="arabicPeriod"/>
              <a:defRPr/>
            </a:pPr>
            <a:endParaRPr lang="es-ES" altLang="ca-ES" sz="2000" dirty="0"/>
          </a:p>
          <a:p>
            <a:pPr algn="just" eaLnBrk="1" hangingPunct="1">
              <a:spcBef>
                <a:spcPct val="0"/>
              </a:spcBef>
              <a:buFontTx/>
              <a:buAutoNum type="arabicPeriod"/>
              <a:defRPr/>
            </a:pPr>
            <a:r>
              <a:rPr lang="es-ES" sz="2000" dirty="0"/>
              <a:t>La incidencia disminuyó ligeramente en los hombres y aumentó en las mujeres principalmente debido a los canceres relacionados con el tabaco.</a:t>
            </a:r>
          </a:p>
          <a:p>
            <a:pPr algn="just" eaLnBrk="1" hangingPunct="1">
              <a:spcBef>
                <a:spcPct val="0"/>
              </a:spcBef>
              <a:buFontTx/>
              <a:buAutoNum type="arabicPeriod"/>
              <a:defRPr/>
            </a:pPr>
            <a:endParaRPr lang="es-ES" sz="2000" dirty="0"/>
          </a:p>
          <a:p>
            <a:pPr algn="just" eaLnBrk="1" hangingPunct="1">
              <a:spcBef>
                <a:spcPct val="0"/>
              </a:spcBef>
              <a:buFontTx/>
              <a:buAutoNum type="arabicPeriod"/>
              <a:defRPr/>
            </a:pPr>
            <a:r>
              <a:rPr lang="es-ES" sz="2000" dirty="0"/>
              <a:t>El método basado en la IMR fue útil per la mayoría de los tipos de cáncer, excepto para aquellos con baja letalidad o cambios súbitos en las tendencias de incidencia. En estas situaciones se necesitan otros métodos para obtener una estimación adecuada.</a:t>
            </a:r>
            <a:endParaRPr lang="es-ES" altLang="ca-ES" sz="2000" dirty="0"/>
          </a:p>
        </p:txBody>
      </p:sp>
      <p:sp>
        <p:nvSpPr>
          <p:cNvPr id="6" name="Rectangle 2"/>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CONCLUSIONES</a:t>
            </a:r>
          </a:p>
        </p:txBody>
      </p:sp>
      <p:sp>
        <p:nvSpPr>
          <p:cNvPr id="2" name="Line 13">
            <a:extLst>
              <a:ext uri="{FF2B5EF4-FFF2-40B4-BE49-F238E27FC236}">
                <a16:creationId xmlns:a16="http://schemas.microsoft.com/office/drawing/2014/main" id="{31409F01-61EC-F7D6-2573-A3AB3357C831}"/>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1399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4 CuadroTexto"/>
          <p:cNvSpPr txBox="1">
            <a:spLocks noChangeArrowheads="1"/>
          </p:cNvSpPr>
          <p:nvPr/>
        </p:nvSpPr>
        <p:spPr bwMode="auto">
          <a:xfrm>
            <a:off x="468313" y="1557338"/>
            <a:ext cx="84963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es-ES" altLang="ca-ES" sz="2000" dirty="0"/>
              <a:t>Todas las estimaciones de incidencia a España han sido elaboradas utilizando diferentes correctores de la incidencia (mortalidad, supervivencia,..)</a:t>
            </a:r>
          </a:p>
          <a:p>
            <a:pPr algn="just" eaLnBrk="1" hangingPunct="1">
              <a:spcBef>
                <a:spcPct val="0"/>
              </a:spcBef>
              <a:buFontTx/>
              <a:buNone/>
            </a:pPr>
            <a:endParaRPr lang="ca-ES" altLang="ca-ES" sz="2000" dirty="0"/>
          </a:p>
          <a:p>
            <a:pPr marL="342900" indent="-342900" algn="just" eaLnBrk="1" hangingPunct="1">
              <a:spcBef>
                <a:spcPct val="0"/>
              </a:spcBef>
            </a:pPr>
            <a:r>
              <a:rPr lang="es-ES" altLang="ca-ES" sz="2000" dirty="0"/>
              <a:t>Estimaciones hechas desde España: Moreno V (2001), López-</a:t>
            </a:r>
            <a:r>
              <a:rPr lang="es-ES" altLang="ca-ES" sz="2000" dirty="0" err="1"/>
              <a:t>Abente</a:t>
            </a:r>
            <a:r>
              <a:rPr lang="es-ES" altLang="ca-ES" sz="2000" dirty="0"/>
              <a:t> G (2004) y Sánchez MJ (2010)</a:t>
            </a:r>
          </a:p>
          <a:p>
            <a:pPr marL="342900" indent="-342900" algn="just" eaLnBrk="1" hangingPunct="1">
              <a:spcBef>
                <a:spcPct val="0"/>
              </a:spcBef>
            </a:pPr>
            <a:endParaRPr lang="es-ES" altLang="ca-ES" sz="2000" dirty="0"/>
          </a:p>
          <a:p>
            <a:pPr marL="342900" indent="-342900" algn="just" eaLnBrk="1" hangingPunct="1">
              <a:spcBef>
                <a:spcPct val="0"/>
              </a:spcBef>
            </a:pPr>
            <a:r>
              <a:rPr lang="es-ES" altLang="ca-ES" sz="2000" dirty="0"/>
              <a:t>Estimaciones hechas per organizaciones internacionales: ENCR, EUCAN, GLOBOCAN, ECIS</a:t>
            </a:r>
          </a:p>
          <a:p>
            <a:pPr marL="342900" indent="-342900" algn="just" eaLnBrk="1" hangingPunct="1">
              <a:spcBef>
                <a:spcPct val="0"/>
              </a:spcBef>
            </a:pPr>
            <a:endParaRPr lang="es-ES" altLang="ca-ES" sz="2000" dirty="0"/>
          </a:p>
          <a:p>
            <a:pPr marL="342900" indent="-342900" algn="just" eaLnBrk="1" hangingPunct="1">
              <a:spcBef>
                <a:spcPct val="0"/>
              </a:spcBef>
            </a:pPr>
            <a:r>
              <a:rPr lang="es-ES" altLang="ca-ES" sz="2000" dirty="0"/>
              <a:t>REDECAN</a:t>
            </a:r>
          </a:p>
          <a:p>
            <a:pPr marL="1085850" lvl="1" indent="-342900" algn="just" eaLnBrk="1" hangingPunct="1">
              <a:spcBef>
                <a:spcPct val="0"/>
              </a:spcBef>
              <a:buFont typeface="Arial" panose="020B0604020202020204" pitchFamily="34" charset="0"/>
              <a:buChar char="•"/>
            </a:pPr>
            <a:r>
              <a:rPr lang="es-ES" altLang="ca-ES" sz="2000" dirty="0"/>
              <a:t>BD 1993-2007   Estimaciones 2014-2015-2016</a:t>
            </a:r>
          </a:p>
          <a:p>
            <a:pPr marL="1085850" lvl="1" indent="-342900" algn="just" eaLnBrk="1" hangingPunct="1">
              <a:spcBef>
                <a:spcPct val="0"/>
              </a:spcBef>
              <a:buFont typeface="Arial" panose="020B0604020202020204" pitchFamily="34" charset="0"/>
              <a:buChar char="•"/>
            </a:pPr>
            <a:r>
              <a:rPr lang="es-ES" altLang="ca-ES" sz="2000" dirty="0"/>
              <a:t>BD 1998-2012   Estimaciones 2019-2020-2021</a:t>
            </a:r>
          </a:p>
          <a:p>
            <a:pPr marL="1085850" lvl="1" indent="-342900" algn="just" eaLnBrk="1" hangingPunct="1">
              <a:spcBef>
                <a:spcPct val="0"/>
              </a:spcBef>
              <a:buFont typeface="Arial" panose="020B0604020202020204" pitchFamily="34" charset="0"/>
              <a:buChar char="•"/>
            </a:pPr>
            <a:r>
              <a:rPr lang="es-ES" altLang="ca-ES" sz="2000" dirty="0"/>
              <a:t>BD 2001-2015   Estimaciones 2022</a:t>
            </a:r>
          </a:p>
          <a:p>
            <a:pPr marL="1085850" lvl="1" indent="-342900" algn="just" eaLnBrk="1" hangingPunct="1">
              <a:spcBef>
                <a:spcPct val="0"/>
              </a:spcBef>
              <a:buFont typeface="Arial" panose="020B0604020202020204" pitchFamily="34" charset="0"/>
              <a:buChar char="•"/>
            </a:pPr>
            <a:endParaRPr lang="es-ES" altLang="ca-ES" sz="2000" dirty="0"/>
          </a:p>
          <a:p>
            <a:pPr eaLnBrk="1" hangingPunct="1">
              <a:spcBef>
                <a:spcPct val="0"/>
              </a:spcBef>
              <a:buFontTx/>
              <a:buNone/>
            </a:pPr>
            <a:endParaRPr lang="en-GB" altLang="ca-ES" sz="2400" dirty="0"/>
          </a:p>
        </p:txBody>
      </p:sp>
      <p:pic>
        <p:nvPicPr>
          <p:cNvPr id="4" name="3 Imagen" descr="LOGO_REDECA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6237288"/>
            <a:ext cx="8905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errar llave 2">
            <a:extLst>
              <a:ext uri="{FF2B5EF4-FFF2-40B4-BE49-F238E27FC236}">
                <a16:creationId xmlns:a16="http://schemas.microsoft.com/office/drawing/2014/main" id="{2B2E4D3C-7D39-B6E0-C3B0-72C6C567FFA4}"/>
              </a:ext>
            </a:extLst>
          </p:cNvPr>
          <p:cNvSpPr/>
          <p:nvPr/>
        </p:nvSpPr>
        <p:spPr>
          <a:xfrm>
            <a:off x="6519333" y="4783662"/>
            <a:ext cx="397934" cy="7620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ES"/>
          </a:p>
        </p:txBody>
      </p:sp>
      <p:sp>
        <p:nvSpPr>
          <p:cNvPr id="6" name="Abrir llave 5">
            <a:extLst>
              <a:ext uri="{FF2B5EF4-FFF2-40B4-BE49-F238E27FC236}">
                <a16:creationId xmlns:a16="http://schemas.microsoft.com/office/drawing/2014/main" id="{7FC54A04-B3ED-6701-B37C-DF8538F2E585}"/>
              </a:ext>
            </a:extLst>
          </p:cNvPr>
          <p:cNvSpPr/>
          <p:nvPr/>
        </p:nvSpPr>
        <p:spPr>
          <a:xfrm>
            <a:off x="7052732" y="4783662"/>
            <a:ext cx="397934" cy="7620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ES"/>
          </a:p>
        </p:txBody>
      </p:sp>
      <p:sp>
        <p:nvSpPr>
          <p:cNvPr id="7" name="CuadroTexto 6">
            <a:extLst>
              <a:ext uri="{FF2B5EF4-FFF2-40B4-BE49-F238E27FC236}">
                <a16:creationId xmlns:a16="http://schemas.microsoft.com/office/drawing/2014/main" id="{A5C92B19-D97A-72EF-6F1E-22E20A283045}"/>
              </a:ext>
            </a:extLst>
          </p:cNvPr>
          <p:cNvSpPr txBox="1"/>
          <p:nvPr/>
        </p:nvSpPr>
        <p:spPr>
          <a:xfrm>
            <a:off x="7518398" y="4766728"/>
            <a:ext cx="1320800" cy="830997"/>
          </a:xfrm>
          <a:prstGeom prst="rect">
            <a:avLst/>
          </a:prstGeom>
          <a:noFill/>
        </p:spPr>
        <p:txBody>
          <a:bodyPr wrap="square" rtlCol="0">
            <a:spAutoFit/>
          </a:bodyPr>
          <a:lstStyle/>
          <a:p>
            <a:pPr marL="285750" indent="-285750">
              <a:buFont typeface="Arial" panose="020B0604020202020204" pitchFamily="34" charset="0"/>
              <a:buChar char="•"/>
            </a:pPr>
            <a:r>
              <a:rPr lang="es-ES" sz="1600" dirty="0"/>
              <a:t>Ministerio</a:t>
            </a:r>
          </a:p>
          <a:p>
            <a:pPr marL="285750" indent="-285750">
              <a:buFont typeface="Arial" panose="020B0604020202020204" pitchFamily="34" charset="0"/>
              <a:buChar char="•"/>
            </a:pPr>
            <a:r>
              <a:rPr lang="es-ES" sz="1600" dirty="0"/>
              <a:t>SEOM</a:t>
            </a:r>
          </a:p>
          <a:p>
            <a:pPr marL="285750" indent="-285750">
              <a:buFont typeface="Arial" panose="020B0604020202020204" pitchFamily="34" charset="0"/>
              <a:buChar char="•"/>
            </a:pPr>
            <a:r>
              <a:rPr lang="es-ES" sz="1600" dirty="0"/>
              <a:t>Articulo</a:t>
            </a:r>
          </a:p>
        </p:txBody>
      </p:sp>
      <p:sp>
        <p:nvSpPr>
          <p:cNvPr id="2" name="Rectangle 2">
            <a:extLst>
              <a:ext uri="{FF2B5EF4-FFF2-40B4-BE49-F238E27FC236}">
                <a16:creationId xmlns:a16="http://schemas.microsoft.com/office/drawing/2014/main" id="{9FC04D56-B527-9D81-F86A-00A36888150F}"/>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sz="3200" dirty="0">
                <a:solidFill>
                  <a:srgbClr val="C00000"/>
                </a:solidFill>
                <a:latin typeface="+mn-lt"/>
              </a:rPr>
              <a:t>INTRODUCCIÓN</a:t>
            </a:r>
          </a:p>
        </p:txBody>
      </p:sp>
      <p:sp>
        <p:nvSpPr>
          <p:cNvPr id="8" name="Line 13">
            <a:extLst>
              <a:ext uri="{FF2B5EF4-FFF2-40B4-BE49-F238E27FC236}">
                <a16:creationId xmlns:a16="http://schemas.microsoft.com/office/drawing/2014/main" id="{FF30E824-031D-F8F2-2C9A-3329A4AEBCE4}"/>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9193531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4 CuadroTexto">
            <a:extLst>
              <a:ext uri="{FF2B5EF4-FFF2-40B4-BE49-F238E27FC236}">
                <a16:creationId xmlns:a16="http://schemas.microsoft.com/office/drawing/2014/main" id="{B8DFD1C0-3A3A-4421-B711-81E3DA308510}"/>
              </a:ext>
            </a:extLst>
          </p:cNvPr>
          <p:cNvSpPr txBox="1">
            <a:spLocks noChangeArrowheads="1"/>
          </p:cNvSpPr>
          <p:nvPr/>
        </p:nvSpPr>
        <p:spPr bwMode="auto">
          <a:xfrm>
            <a:off x="468313" y="995363"/>
            <a:ext cx="8496175" cy="5632311"/>
          </a:xfrm>
          <a:prstGeom prst="rect">
            <a:avLst/>
          </a:prstGeom>
          <a:solidFill>
            <a:schemeClr val="bg1"/>
          </a:solidFill>
          <a:ln>
            <a:noFill/>
          </a:ln>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s-ES" sz="2000" b="1" u="sng" dirty="0"/>
              <a:t>GRANADA</a:t>
            </a:r>
            <a:endParaRPr lang="es-ES" sz="2000" u="sng" dirty="0"/>
          </a:p>
          <a:p>
            <a:pPr algn="just">
              <a:buNone/>
            </a:pPr>
            <a:endParaRPr lang="es-ES" sz="1000" dirty="0"/>
          </a:p>
          <a:p>
            <a:pPr algn="just">
              <a:buNone/>
            </a:pPr>
            <a:r>
              <a:rPr lang="es-ES" sz="2000" dirty="0"/>
              <a:t>Cánceres estudiados:</a:t>
            </a:r>
          </a:p>
          <a:p>
            <a:pPr marL="342900" indent="-342900" algn="just"/>
            <a:r>
              <a:rPr lang="es-ES" sz="2000" b="1" dirty="0"/>
              <a:t>Hombres: </a:t>
            </a:r>
            <a:r>
              <a:rPr lang="es-ES" sz="2000" dirty="0"/>
              <a:t>colon, recto, pulmón, próstata, vejiga urinaria, estómago, otros, todos los tipos tumorales (excepto el de piel no-melanoma)</a:t>
            </a:r>
          </a:p>
          <a:p>
            <a:pPr marL="342900" indent="-342900" algn="just"/>
            <a:r>
              <a:rPr lang="es-ES" sz="2000" b="1" dirty="0"/>
              <a:t>Dones: </a:t>
            </a:r>
            <a:r>
              <a:rPr lang="es-ES" sz="2000" dirty="0"/>
              <a:t>colon, recto, pulmón, mama, cuerpo uterino, ovario, otros, todos los tipos tumorales (excepto el de piel no-melanoma)</a:t>
            </a:r>
          </a:p>
          <a:p>
            <a:pPr algn="just">
              <a:buNone/>
            </a:pPr>
            <a:endParaRPr lang="es-ES" sz="1000" dirty="0"/>
          </a:p>
          <a:p>
            <a:pPr algn="just">
              <a:buNone/>
            </a:pPr>
            <a:r>
              <a:rPr lang="es-ES" sz="2000" dirty="0"/>
              <a:t>Cinco asunciones por la evolución de la IMR:</a:t>
            </a:r>
          </a:p>
          <a:p>
            <a:pPr lvl="1" algn="just">
              <a:spcBef>
                <a:spcPct val="0"/>
              </a:spcBef>
              <a:buFontTx/>
              <a:buChar char="•"/>
            </a:pPr>
            <a:r>
              <a:rPr lang="es-ES" sz="2000" b="1" dirty="0"/>
              <a:t>C1: </a:t>
            </a:r>
            <a:r>
              <a:rPr lang="es-ES" sz="2000" dirty="0"/>
              <a:t>IMR se mantiene constante des del último año disponible,</a:t>
            </a:r>
          </a:p>
          <a:p>
            <a:pPr lvl="1" algn="just">
              <a:spcBef>
                <a:spcPct val="0"/>
              </a:spcBef>
              <a:buFontTx/>
              <a:buChar char="•"/>
            </a:pPr>
            <a:r>
              <a:rPr lang="es-ES" sz="2000" b="1" dirty="0"/>
              <a:t>C3: </a:t>
            </a:r>
            <a:r>
              <a:rPr lang="es-ES" sz="2000" dirty="0"/>
              <a:t>La media de los últimos tres años disponibles se mantiene constante hasta el último año de estimación.</a:t>
            </a:r>
          </a:p>
          <a:p>
            <a:pPr lvl="1" algn="just">
              <a:spcBef>
                <a:spcPct val="0"/>
              </a:spcBef>
              <a:buFontTx/>
              <a:buChar char="•"/>
            </a:pPr>
            <a:r>
              <a:rPr lang="es-ES" sz="2000" b="1" dirty="0"/>
              <a:t>C5: </a:t>
            </a:r>
            <a:r>
              <a:rPr lang="es-ES" sz="2000" dirty="0"/>
              <a:t>La media de los últimos cinco años disponibles se mantiene constante hasta el último año de estimación.</a:t>
            </a:r>
          </a:p>
          <a:p>
            <a:pPr lvl="1" algn="just">
              <a:spcBef>
                <a:spcPct val="0"/>
              </a:spcBef>
              <a:buFontTx/>
              <a:buChar char="•"/>
            </a:pPr>
            <a:r>
              <a:rPr lang="es-ES" sz="2000" b="1" dirty="0"/>
              <a:t>L: </a:t>
            </a:r>
            <a:r>
              <a:rPr lang="es-ES" sz="2000" dirty="0"/>
              <a:t>La IMR tiene una tendencia lineal que se proyecta hasta el último año de estimación.</a:t>
            </a:r>
          </a:p>
          <a:p>
            <a:pPr lvl="1" algn="just">
              <a:spcBef>
                <a:spcPct val="0"/>
              </a:spcBef>
              <a:buFontTx/>
              <a:buChar char="•"/>
            </a:pPr>
            <a:r>
              <a:rPr lang="es-ES" sz="2000" b="1" dirty="0"/>
              <a:t>Q: </a:t>
            </a:r>
            <a:r>
              <a:rPr lang="es-ES" sz="2000" dirty="0"/>
              <a:t>La IMR tiene una tendencia lineal que se proyecta hasta el último año de estimación.</a:t>
            </a:r>
          </a:p>
        </p:txBody>
      </p:sp>
      <p:sp>
        <p:nvSpPr>
          <p:cNvPr id="4" name="Rectangle 2">
            <a:extLst>
              <a:ext uri="{FF2B5EF4-FFF2-40B4-BE49-F238E27FC236}">
                <a16:creationId xmlns:a16="http://schemas.microsoft.com/office/drawing/2014/main" id="{1C73761F-EB7C-ECB6-B74F-419C2FF3D39B}"/>
              </a:ext>
            </a:extLst>
          </p:cNvPr>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ESTUDIOS DE VALIDACION</a:t>
            </a:r>
          </a:p>
        </p:txBody>
      </p:sp>
      <p:sp>
        <p:nvSpPr>
          <p:cNvPr id="2" name="Line 13">
            <a:extLst>
              <a:ext uri="{FF2B5EF4-FFF2-40B4-BE49-F238E27FC236}">
                <a16:creationId xmlns:a16="http://schemas.microsoft.com/office/drawing/2014/main" id="{15AC4B0C-8A63-4EA6-BADC-9D865A41621A}"/>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1582479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4 CuadroTexto">
            <a:extLst>
              <a:ext uri="{FF2B5EF4-FFF2-40B4-BE49-F238E27FC236}">
                <a16:creationId xmlns:a16="http://schemas.microsoft.com/office/drawing/2014/main" id="{B8DFD1C0-3A3A-4421-B711-81E3DA308510}"/>
              </a:ext>
            </a:extLst>
          </p:cNvPr>
          <p:cNvSpPr txBox="1">
            <a:spLocks noChangeArrowheads="1"/>
          </p:cNvSpPr>
          <p:nvPr/>
        </p:nvSpPr>
        <p:spPr bwMode="auto">
          <a:xfrm>
            <a:off x="468313" y="995363"/>
            <a:ext cx="8424167" cy="1446550"/>
          </a:xfrm>
          <a:prstGeom prst="rect">
            <a:avLst/>
          </a:prstGeom>
          <a:solidFill>
            <a:schemeClr val="bg1"/>
          </a:solidFill>
          <a:ln>
            <a:noFill/>
          </a:ln>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s-ES" sz="2000" b="1" u="sng" dirty="0"/>
              <a:t>GRANADA</a:t>
            </a:r>
            <a:endParaRPr lang="es-ES" sz="2000" u="sng" dirty="0"/>
          </a:p>
          <a:p>
            <a:pPr algn="just">
              <a:buNone/>
            </a:pPr>
            <a:endParaRPr lang="es-ES" sz="2000" dirty="0"/>
          </a:p>
          <a:p>
            <a:pPr algn="just">
              <a:buNone/>
            </a:pPr>
            <a:r>
              <a:rPr lang="es-ES" sz="2000" dirty="0"/>
              <a:t>Granada propone el indicador “</a:t>
            </a:r>
            <a:r>
              <a:rPr lang="es-ES" sz="2000" dirty="0" err="1"/>
              <a:t>The</a:t>
            </a:r>
            <a:r>
              <a:rPr lang="es-ES" sz="2000" dirty="0"/>
              <a:t> </a:t>
            </a:r>
            <a:r>
              <a:rPr lang="es-ES" sz="2000" dirty="0" err="1"/>
              <a:t>goodness</a:t>
            </a:r>
            <a:r>
              <a:rPr lang="es-ES" sz="2000" dirty="0"/>
              <a:t> of </a:t>
            </a:r>
            <a:r>
              <a:rPr lang="es-ES" sz="2000" dirty="0" err="1"/>
              <a:t>fit</a:t>
            </a:r>
            <a:r>
              <a:rPr lang="es-ES" sz="2000" dirty="0"/>
              <a:t>” (GOF) para comparar casos esperados y observados.</a:t>
            </a:r>
          </a:p>
        </p:txBody>
      </p:sp>
      <mc:AlternateContent xmlns:mc="http://schemas.openxmlformats.org/markup-compatibility/2006" xmlns:a14="http://schemas.microsoft.com/office/drawing/2010/main">
        <mc:Choice Requires="a14">
          <p:sp>
            <p:nvSpPr>
              <p:cNvPr id="5" name="Rectángulo 3"/>
              <p:cNvSpPr/>
              <p:nvPr/>
            </p:nvSpPr>
            <p:spPr>
              <a:xfrm>
                <a:off x="971600" y="2636912"/>
                <a:ext cx="7377784" cy="9578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rPr>
                        <m:t>𝐹</m:t>
                      </m:r>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i="0">
                          <a:latin typeface="Cambria Math" panose="02040503050406030204" pitchFamily="18" charset="0"/>
                        </a:rPr>
                        <m:t>=</m:t>
                      </m:r>
                      <m:f>
                        <m:fPr>
                          <m:ctrlPr>
                            <a:rPr lang="es-ES" sz="2000" i="1">
                              <a:latin typeface="Cambria Math" panose="02040503050406030204" pitchFamily="18" charset="0"/>
                            </a:rPr>
                          </m:ctrlPr>
                        </m:fPr>
                        <m:num>
                          <m:r>
                            <a:rPr lang="es-ES" sz="2000" i="0">
                              <a:latin typeface="Cambria Math" panose="02040503050406030204" pitchFamily="18" charset="0"/>
                            </a:rPr>
                            <m:t>1</m:t>
                          </m:r>
                        </m:num>
                        <m:den>
                          <m:sSubSup>
                            <m:sSubSupPr>
                              <m:ctrlPr>
                                <a:rPr lang="es-ES" sz="2000" i="1">
                                  <a:latin typeface="Cambria Math" panose="02040503050406030204" pitchFamily="18" charset="0"/>
                                </a:rPr>
                              </m:ctrlPr>
                            </m:sSubSupPr>
                            <m:e>
                              <m:r>
                                <a:rPr lang="en-GB" sz="2000" i="1">
                                  <a:latin typeface="Cambria Math" panose="02040503050406030204" pitchFamily="18" charset="0"/>
                                  <a:ea typeface="Calibri" panose="020F0502020204030204" pitchFamily="34" charset="0"/>
                                  <a:cs typeface="Times New Roman" panose="02020603050405020304" pitchFamily="18" charset="0"/>
                                  <a:sym typeface="Symbol" panose="05050102010706020507" pitchFamily="18" charset="2"/>
                                </a:rPr>
                                <m:t>𝜒</m:t>
                              </m:r>
                            </m:e>
                            <m:sub>
                              <m:r>
                                <a:rPr lang="es-ES" sz="2000" i="0">
                                  <a:latin typeface="Cambria Math" panose="02040503050406030204" pitchFamily="18" charset="0"/>
                                </a:rPr>
                                <m:t>9;0,05</m:t>
                              </m:r>
                            </m:sub>
                            <m:sup>
                              <m:r>
                                <a:rPr lang="es-ES" sz="2000" i="0">
                                  <a:latin typeface="Cambria Math" panose="02040503050406030204" pitchFamily="18" charset="0"/>
                                </a:rPr>
                                <m:t>2</m:t>
                              </m:r>
                            </m:sup>
                          </m:sSubSup>
                        </m:den>
                      </m:f>
                      <m:nary>
                        <m:naryPr>
                          <m:chr m:val="∑"/>
                          <m:limLoc m:val="undOvr"/>
                          <m:ctrlPr>
                            <a:rPr lang="es-ES" sz="2000" i="1">
                              <a:latin typeface="Cambria Math" panose="02040503050406030204" pitchFamily="18" charset="0"/>
                            </a:rPr>
                          </m:ctrlPr>
                        </m:naryPr>
                        <m:sub>
                          <m:r>
                            <a:rPr lang="es-ES" sz="2000" i="1">
                              <a:latin typeface="Cambria Math" panose="02040503050406030204" pitchFamily="18" charset="0"/>
                            </a:rPr>
                            <m:t>𝑖</m:t>
                          </m:r>
                          <m:r>
                            <a:rPr lang="es-ES" sz="2000" i="0">
                              <a:latin typeface="Cambria Math" panose="02040503050406030204" pitchFamily="18" charset="0"/>
                            </a:rPr>
                            <m:t>=2004</m:t>
                          </m:r>
                        </m:sub>
                        <m:sup>
                          <m:r>
                            <a:rPr lang="es-ES" sz="2000" i="0">
                              <a:latin typeface="Cambria Math" panose="02040503050406030204" pitchFamily="18" charset="0"/>
                            </a:rPr>
                            <m:t>2013</m:t>
                          </m:r>
                        </m:sup>
                        <m:e>
                          <m:f>
                            <m:fPr>
                              <m:ctrlPr>
                                <a:rPr lang="es-ES" sz="2000" i="1">
                                  <a:latin typeface="Cambria Math" panose="02040503050406030204" pitchFamily="18" charset="0"/>
                                </a:rPr>
                              </m:ctrlPr>
                            </m:fPr>
                            <m:num>
                              <m:sSup>
                                <m:sSupPr>
                                  <m:ctrlPr>
                                    <a:rPr lang="es-ES" sz="2000" i="1">
                                      <a:latin typeface="Cambria Math" panose="02040503050406030204" pitchFamily="18" charset="0"/>
                                    </a:rPr>
                                  </m:ctrlPr>
                                </m:sSupPr>
                                <m:e>
                                  <m:d>
                                    <m:dPr>
                                      <m:ctrlPr>
                                        <a:rPr lang="es-ES" sz="2000" i="1">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𝐸</m:t>
                                          </m:r>
                                        </m:e>
                                        <m:sub>
                                          <m:r>
                                            <a:rPr lang="es-ES" sz="2000" i="1">
                                              <a:latin typeface="Cambria Math" panose="02040503050406030204" pitchFamily="18" charset="0"/>
                                            </a:rPr>
                                            <m:t>𝑖</m:t>
                                          </m:r>
                                        </m:sub>
                                      </m:sSub>
                                      <m:d>
                                        <m:dPr>
                                          <m:ctrlPr>
                                            <a:rPr lang="es-ES" sz="2000" i="1">
                                              <a:latin typeface="Cambria Math" panose="02040503050406030204" pitchFamily="18" charset="0"/>
                                            </a:rPr>
                                          </m:ctrlPr>
                                        </m:dPr>
                                        <m:e>
                                          <m:r>
                                            <a:rPr lang="es-ES" sz="2000" i="1">
                                              <a:latin typeface="Cambria Math" panose="02040503050406030204" pitchFamily="18" charset="0"/>
                                            </a:rPr>
                                            <m:t>𝑠</m:t>
                                          </m:r>
                                        </m:e>
                                      </m:d>
                                      <m:sSub>
                                        <m:sSubPr>
                                          <m:ctrlPr>
                                            <a:rPr lang="es-ES" sz="2000" i="1">
                                              <a:latin typeface="Cambria Math" panose="02040503050406030204" pitchFamily="18" charset="0"/>
                                            </a:rPr>
                                          </m:ctrlPr>
                                        </m:sSubPr>
                                        <m:e>
                                          <m:r>
                                            <a:rPr lang="es-ES" sz="2000" i="0">
                                              <a:latin typeface="Cambria Math" panose="02040503050406030204" pitchFamily="18" charset="0"/>
                                            </a:rPr>
                                            <m:t>−</m:t>
                                          </m:r>
                                          <m:r>
                                            <a:rPr lang="es-ES" sz="2000" i="1">
                                              <a:latin typeface="Cambria Math" panose="02040503050406030204" pitchFamily="18" charset="0"/>
                                            </a:rPr>
                                            <m:t>𝑂</m:t>
                                          </m:r>
                                        </m:e>
                                        <m:sub>
                                          <m:r>
                                            <a:rPr lang="es-ES" sz="2000" i="1">
                                              <a:latin typeface="Cambria Math" panose="02040503050406030204" pitchFamily="18" charset="0"/>
                                            </a:rPr>
                                            <m:t>𝑖</m:t>
                                          </m:r>
                                        </m:sub>
                                      </m:sSub>
                                    </m:e>
                                  </m:d>
                                </m:e>
                                <m:sup>
                                  <m:r>
                                    <a:rPr lang="es-ES" sz="2000" i="0">
                                      <a:latin typeface="Cambria Math" panose="02040503050406030204" pitchFamily="18" charset="0"/>
                                    </a:rPr>
                                    <m:t>2</m:t>
                                  </m:r>
                                </m:sup>
                              </m:sSup>
                            </m:num>
                            <m:den>
                              <m:sSub>
                                <m:sSubPr>
                                  <m:ctrlPr>
                                    <a:rPr lang="es-ES" sz="2000" i="1">
                                      <a:latin typeface="Cambria Math" panose="02040503050406030204" pitchFamily="18" charset="0"/>
                                    </a:rPr>
                                  </m:ctrlPr>
                                </m:sSubPr>
                                <m:e>
                                  <m:r>
                                    <a:rPr lang="es-ES" sz="2000" i="1">
                                      <a:latin typeface="Cambria Math" panose="02040503050406030204" pitchFamily="18" charset="0"/>
                                    </a:rPr>
                                    <m:t>𝐸</m:t>
                                  </m:r>
                                </m:e>
                                <m:sub>
                                  <m:r>
                                    <a:rPr lang="es-ES" sz="2000" i="1">
                                      <a:latin typeface="Cambria Math" panose="02040503050406030204" pitchFamily="18" charset="0"/>
                                    </a:rPr>
                                    <m:t>𝑖</m:t>
                                  </m:r>
                                </m:sub>
                              </m:sSub>
                            </m:den>
                          </m:f>
                        </m:e>
                      </m:nary>
                      <m:r>
                        <a:rPr lang="es-ES" sz="2000" i="0">
                          <a:latin typeface="Cambria Math" panose="02040503050406030204" pitchFamily="18" charset="0"/>
                        </a:rPr>
                        <m:t>=</m:t>
                      </m:r>
                      <m:f>
                        <m:fPr>
                          <m:ctrlPr>
                            <a:rPr lang="es-ES" sz="2000" i="1">
                              <a:latin typeface="Cambria Math" panose="02040503050406030204" pitchFamily="18" charset="0"/>
                            </a:rPr>
                          </m:ctrlPr>
                        </m:fPr>
                        <m:num>
                          <m:r>
                            <a:rPr lang="es-ES" sz="2000" i="0">
                              <a:latin typeface="Cambria Math" panose="02040503050406030204" pitchFamily="18" charset="0"/>
                            </a:rPr>
                            <m:t>1</m:t>
                          </m:r>
                        </m:num>
                        <m:den>
                          <m:r>
                            <a:rPr lang="es-ES" sz="2000" i="0">
                              <a:latin typeface="Cambria Math" panose="02040503050406030204" pitchFamily="18" charset="0"/>
                            </a:rPr>
                            <m:t>16,92</m:t>
                          </m:r>
                        </m:den>
                      </m:f>
                      <m:nary>
                        <m:naryPr>
                          <m:chr m:val="∑"/>
                          <m:limLoc m:val="undOvr"/>
                          <m:ctrlPr>
                            <a:rPr lang="es-ES" sz="2000" i="1">
                              <a:latin typeface="Cambria Math" panose="02040503050406030204" pitchFamily="18" charset="0"/>
                            </a:rPr>
                          </m:ctrlPr>
                        </m:naryPr>
                        <m:sub>
                          <m:r>
                            <a:rPr lang="es-ES" sz="2000" i="1">
                              <a:latin typeface="Cambria Math" panose="02040503050406030204" pitchFamily="18" charset="0"/>
                            </a:rPr>
                            <m:t>𝑖</m:t>
                          </m:r>
                          <m:r>
                            <a:rPr lang="es-ES" sz="2000" i="0">
                              <a:latin typeface="Cambria Math" panose="02040503050406030204" pitchFamily="18" charset="0"/>
                            </a:rPr>
                            <m:t>=2004</m:t>
                          </m:r>
                        </m:sub>
                        <m:sup>
                          <m:r>
                            <a:rPr lang="es-ES" sz="2000" i="0">
                              <a:latin typeface="Cambria Math" panose="02040503050406030204" pitchFamily="18" charset="0"/>
                            </a:rPr>
                            <m:t>2013</m:t>
                          </m:r>
                        </m:sup>
                        <m:e>
                          <m:f>
                            <m:fPr>
                              <m:ctrlPr>
                                <a:rPr lang="es-ES" sz="2000" i="1">
                                  <a:latin typeface="Cambria Math" panose="02040503050406030204" pitchFamily="18" charset="0"/>
                                </a:rPr>
                              </m:ctrlPr>
                            </m:fPr>
                            <m:num>
                              <m:sSup>
                                <m:sSupPr>
                                  <m:ctrlPr>
                                    <a:rPr lang="es-ES" sz="2000" i="1">
                                      <a:latin typeface="Cambria Math" panose="02040503050406030204" pitchFamily="18" charset="0"/>
                                    </a:rPr>
                                  </m:ctrlPr>
                                </m:sSupPr>
                                <m:e>
                                  <m:d>
                                    <m:dPr>
                                      <m:ctrlPr>
                                        <a:rPr lang="es-ES" sz="2000" i="1">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𝐸</m:t>
                                          </m:r>
                                        </m:e>
                                        <m:sub>
                                          <m:r>
                                            <a:rPr lang="es-ES" sz="2000" i="1">
                                              <a:latin typeface="Cambria Math" panose="02040503050406030204" pitchFamily="18" charset="0"/>
                                            </a:rPr>
                                            <m:t>𝑖</m:t>
                                          </m:r>
                                        </m:sub>
                                      </m:sSub>
                                      <m:d>
                                        <m:dPr>
                                          <m:ctrlPr>
                                            <a:rPr lang="es-ES" sz="2000" i="1">
                                              <a:latin typeface="Cambria Math" panose="02040503050406030204" pitchFamily="18" charset="0"/>
                                            </a:rPr>
                                          </m:ctrlPr>
                                        </m:dPr>
                                        <m:e>
                                          <m:r>
                                            <a:rPr lang="es-ES" sz="2000" i="1">
                                              <a:latin typeface="Cambria Math" panose="02040503050406030204" pitchFamily="18" charset="0"/>
                                            </a:rPr>
                                            <m:t>𝑠</m:t>
                                          </m:r>
                                        </m:e>
                                      </m:d>
                                      <m:sSub>
                                        <m:sSubPr>
                                          <m:ctrlPr>
                                            <a:rPr lang="es-ES" sz="2000" i="1">
                                              <a:latin typeface="Cambria Math" panose="02040503050406030204" pitchFamily="18" charset="0"/>
                                            </a:rPr>
                                          </m:ctrlPr>
                                        </m:sSubPr>
                                        <m:e>
                                          <m:r>
                                            <a:rPr lang="es-ES" sz="2000" i="0">
                                              <a:latin typeface="Cambria Math" panose="02040503050406030204" pitchFamily="18" charset="0"/>
                                            </a:rPr>
                                            <m:t>−</m:t>
                                          </m:r>
                                          <m:r>
                                            <a:rPr lang="es-ES" sz="2000" i="1">
                                              <a:latin typeface="Cambria Math" panose="02040503050406030204" pitchFamily="18" charset="0"/>
                                            </a:rPr>
                                            <m:t>𝑂</m:t>
                                          </m:r>
                                        </m:e>
                                        <m:sub>
                                          <m:r>
                                            <a:rPr lang="es-ES" sz="2000" i="1">
                                              <a:latin typeface="Cambria Math" panose="02040503050406030204" pitchFamily="18" charset="0"/>
                                            </a:rPr>
                                            <m:t>𝑖</m:t>
                                          </m:r>
                                        </m:sub>
                                      </m:sSub>
                                    </m:e>
                                  </m:d>
                                </m:e>
                                <m:sup>
                                  <m:r>
                                    <a:rPr lang="es-ES" sz="2000" i="0">
                                      <a:latin typeface="Cambria Math" panose="02040503050406030204" pitchFamily="18" charset="0"/>
                                    </a:rPr>
                                    <m:t>2</m:t>
                                  </m:r>
                                </m:sup>
                              </m:sSup>
                            </m:num>
                            <m:den>
                              <m:sSub>
                                <m:sSubPr>
                                  <m:ctrlPr>
                                    <a:rPr lang="es-ES" sz="2000" i="1">
                                      <a:latin typeface="Cambria Math" panose="02040503050406030204" pitchFamily="18" charset="0"/>
                                    </a:rPr>
                                  </m:ctrlPr>
                                </m:sSubPr>
                                <m:e>
                                  <m:r>
                                    <a:rPr lang="es-ES" sz="2000" i="1">
                                      <a:latin typeface="Cambria Math" panose="02040503050406030204" pitchFamily="18" charset="0"/>
                                    </a:rPr>
                                    <m:t>𝐸</m:t>
                                  </m:r>
                                </m:e>
                                <m:sub>
                                  <m:r>
                                    <a:rPr lang="es-ES" sz="2000" i="1">
                                      <a:latin typeface="Cambria Math" panose="02040503050406030204" pitchFamily="18" charset="0"/>
                                    </a:rPr>
                                    <m:t>𝑖</m:t>
                                  </m:r>
                                </m:sub>
                              </m:sSub>
                            </m:den>
                          </m:f>
                        </m:e>
                      </m:nary>
                    </m:oMath>
                  </m:oMathPara>
                </a14:m>
                <a:endParaRPr lang="es-ES" sz="2000" dirty="0"/>
              </a:p>
            </p:txBody>
          </p:sp>
        </mc:Choice>
        <mc:Fallback xmlns="">
          <p:sp>
            <p:nvSpPr>
              <p:cNvPr id="5" name="Rectángulo 3"/>
              <p:cNvSpPr>
                <a:spLocks noRot="1" noChangeAspect="1" noMove="1" noResize="1" noEditPoints="1" noAdjustHandles="1" noChangeArrowheads="1" noChangeShapeType="1" noTextEdit="1"/>
              </p:cNvSpPr>
              <p:nvPr/>
            </p:nvSpPr>
            <p:spPr>
              <a:xfrm>
                <a:off x="971600" y="2636912"/>
                <a:ext cx="7377784" cy="957891"/>
              </a:xfrm>
              <a:prstGeom prst="rect">
                <a:avLst/>
              </a:prstGeom>
              <a:blipFill rotWithShape="1">
                <a:blip r:embed="rId4" cstate="print"/>
                <a:stretch>
                  <a:fillRect/>
                </a:stretch>
              </a:blipFill>
            </p:spPr>
            <p:txBody>
              <a:bodyPr/>
              <a:lstStyle/>
              <a:p>
                <a:r>
                  <a:rPr lang="es-ES">
                    <a:noFill/>
                  </a:rPr>
                  <a:t> </a:t>
                </a:r>
              </a:p>
            </p:txBody>
          </p:sp>
        </mc:Fallback>
      </mc:AlternateContent>
      <p:pic>
        <p:nvPicPr>
          <p:cNvPr id="1026" name="Picture 2"/>
          <p:cNvPicPr>
            <a:picLocks noChangeAspect="1" noChangeArrowheads="1"/>
          </p:cNvPicPr>
          <p:nvPr/>
        </p:nvPicPr>
        <p:blipFill>
          <a:blip r:embed="rId5" cstate="print"/>
          <a:srcRect/>
          <a:stretch>
            <a:fillRect/>
          </a:stretch>
        </p:blipFill>
        <p:spPr bwMode="auto">
          <a:xfrm>
            <a:off x="1243013" y="3861048"/>
            <a:ext cx="6657975" cy="1866900"/>
          </a:xfrm>
          <a:prstGeom prst="rect">
            <a:avLst/>
          </a:prstGeom>
          <a:noFill/>
          <a:ln w="9525">
            <a:noFill/>
            <a:miter lim="800000"/>
            <a:headEnd/>
            <a:tailEnd/>
          </a:ln>
        </p:spPr>
      </p:pic>
      <p:sp>
        <p:nvSpPr>
          <p:cNvPr id="4" name="Rectangle 2">
            <a:extLst>
              <a:ext uri="{FF2B5EF4-FFF2-40B4-BE49-F238E27FC236}">
                <a16:creationId xmlns:a16="http://schemas.microsoft.com/office/drawing/2014/main" id="{A34D6B67-275D-E002-AAE9-63F43981D7E4}"/>
              </a:ext>
            </a:extLst>
          </p:cNvPr>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ESTUDIOS DE VALIDACION</a:t>
            </a:r>
          </a:p>
        </p:txBody>
      </p:sp>
      <p:sp>
        <p:nvSpPr>
          <p:cNvPr id="2" name="Line 13">
            <a:extLst>
              <a:ext uri="{FF2B5EF4-FFF2-40B4-BE49-F238E27FC236}">
                <a16:creationId xmlns:a16="http://schemas.microsoft.com/office/drawing/2014/main" id="{F0D5962D-FD32-38EB-B951-B2550AA4368F}"/>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1630620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4 CuadroTexto">
            <a:extLst>
              <a:ext uri="{FF2B5EF4-FFF2-40B4-BE49-F238E27FC236}">
                <a16:creationId xmlns:a16="http://schemas.microsoft.com/office/drawing/2014/main" id="{B8DFD1C0-3A3A-4421-B711-81E3DA308510}"/>
              </a:ext>
            </a:extLst>
          </p:cNvPr>
          <p:cNvSpPr txBox="1">
            <a:spLocks noChangeArrowheads="1"/>
          </p:cNvSpPr>
          <p:nvPr/>
        </p:nvSpPr>
        <p:spPr bwMode="auto">
          <a:xfrm>
            <a:off x="468313" y="995363"/>
            <a:ext cx="8675687" cy="769441"/>
          </a:xfrm>
          <a:prstGeom prst="rect">
            <a:avLst/>
          </a:prstGeom>
          <a:solidFill>
            <a:schemeClr val="bg1"/>
          </a:solidFill>
          <a:ln>
            <a:noFill/>
          </a:ln>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n-GB" sz="2000" b="1" u="sng" dirty="0"/>
              <a:t>GRANADA</a:t>
            </a:r>
            <a:endParaRPr lang="en-GB" sz="2000" u="sng" dirty="0"/>
          </a:p>
          <a:p>
            <a:pPr algn="just">
              <a:buNone/>
            </a:pPr>
            <a:endParaRPr lang="en-GB" sz="2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089" y="1123081"/>
            <a:ext cx="5402263" cy="540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a:extLst>
              <a:ext uri="{FF2B5EF4-FFF2-40B4-BE49-F238E27FC236}">
                <a16:creationId xmlns:a16="http://schemas.microsoft.com/office/drawing/2014/main" id="{F5491C89-52CF-3147-0E93-739F3A3C3D08}"/>
              </a:ext>
            </a:extLst>
          </p:cNvPr>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ESTUDIOS DE VALIDACION</a:t>
            </a:r>
          </a:p>
        </p:txBody>
      </p:sp>
      <p:sp>
        <p:nvSpPr>
          <p:cNvPr id="2" name="Line 13">
            <a:extLst>
              <a:ext uri="{FF2B5EF4-FFF2-40B4-BE49-F238E27FC236}">
                <a16:creationId xmlns:a16="http://schemas.microsoft.com/office/drawing/2014/main" id="{BC8973FC-7160-2114-9145-C164E143A3B9}"/>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28797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4 CuadroTexto">
            <a:extLst>
              <a:ext uri="{FF2B5EF4-FFF2-40B4-BE49-F238E27FC236}">
                <a16:creationId xmlns:a16="http://schemas.microsoft.com/office/drawing/2014/main" id="{B8DFD1C0-3A3A-4421-B711-81E3DA308510}"/>
              </a:ext>
            </a:extLst>
          </p:cNvPr>
          <p:cNvSpPr txBox="1">
            <a:spLocks noChangeArrowheads="1"/>
          </p:cNvSpPr>
          <p:nvPr/>
        </p:nvSpPr>
        <p:spPr bwMode="auto">
          <a:xfrm>
            <a:off x="468313" y="995363"/>
            <a:ext cx="8675687" cy="769441"/>
          </a:xfrm>
          <a:prstGeom prst="rect">
            <a:avLst/>
          </a:prstGeom>
          <a:solidFill>
            <a:schemeClr val="bg1"/>
          </a:solidFill>
          <a:ln>
            <a:noFill/>
          </a:ln>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n-GB" sz="2000" b="1" u="sng" dirty="0"/>
              <a:t>GRANADA</a:t>
            </a:r>
            <a:endParaRPr lang="en-GB" sz="2000" u="sng" dirty="0"/>
          </a:p>
          <a:p>
            <a:pPr algn="just">
              <a:buNone/>
            </a:pPr>
            <a:endParaRPr lang="en-GB" sz="2000" dirty="0"/>
          </a:p>
        </p:txBody>
      </p:sp>
      <p:pic>
        <p:nvPicPr>
          <p:cNvPr id="6" name="5 Imagen" descr="grafico_mujere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304" y="1124744"/>
            <a:ext cx="5400040" cy="5400040"/>
          </a:xfrm>
          <a:prstGeom prst="rect">
            <a:avLst/>
          </a:prstGeom>
          <a:noFill/>
          <a:ln>
            <a:noFill/>
          </a:ln>
        </p:spPr>
      </p:pic>
      <p:sp>
        <p:nvSpPr>
          <p:cNvPr id="4" name="Rectangle 2">
            <a:extLst>
              <a:ext uri="{FF2B5EF4-FFF2-40B4-BE49-F238E27FC236}">
                <a16:creationId xmlns:a16="http://schemas.microsoft.com/office/drawing/2014/main" id="{50BE97FD-1AF4-D069-5AA3-38F46D6973B3}"/>
              </a:ext>
            </a:extLst>
          </p:cNvPr>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ESTUDIOS DE VALIDACION</a:t>
            </a:r>
          </a:p>
        </p:txBody>
      </p:sp>
      <p:sp>
        <p:nvSpPr>
          <p:cNvPr id="2" name="Line 13">
            <a:extLst>
              <a:ext uri="{FF2B5EF4-FFF2-40B4-BE49-F238E27FC236}">
                <a16:creationId xmlns:a16="http://schemas.microsoft.com/office/drawing/2014/main" id="{03070B9A-DC32-1A3C-01E3-174F1F9CBE1C}"/>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21597062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4 CuadroTexto">
            <a:extLst>
              <a:ext uri="{FF2B5EF4-FFF2-40B4-BE49-F238E27FC236}">
                <a16:creationId xmlns:a16="http://schemas.microsoft.com/office/drawing/2014/main" id="{B8DFD1C0-3A3A-4421-B711-81E3DA308510}"/>
              </a:ext>
            </a:extLst>
          </p:cNvPr>
          <p:cNvSpPr txBox="1">
            <a:spLocks noChangeArrowheads="1"/>
          </p:cNvSpPr>
          <p:nvPr/>
        </p:nvSpPr>
        <p:spPr bwMode="auto">
          <a:xfrm>
            <a:off x="468313" y="995363"/>
            <a:ext cx="7992119" cy="5693866"/>
          </a:xfrm>
          <a:prstGeom prst="rect">
            <a:avLst/>
          </a:prstGeom>
          <a:solidFill>
            <a:schemeClr val="bg1"/>
          </a:solidFill>
          <a:ln>
            <a:noFill/>
          </a:ln>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s-ES" sz="2000" b="1" u="sng" dirty="0"/>
              <a:t>GRANADA</a:t>
            </a:r>
          </a:p>
          <a:p>
            <a:pPr algn="just">
              <a:buNone/>
            </a:pPr>
            <a:endParaRPr lang="es-ES" sz="2000" b="1" u="sng" dirty="0"/>
          </a:p>
          <a:p>
            <a:pPr algn="just">
              <a:buNone/>
            </a:pPr>
            <a:r>
              <a:rPr lang="es-ES" sz="2000" b="1" dirty="0"/>
              <a:t>Resultados:</a:t>
            </a:r>
          </a:p>
          <a:p>
            <a:pPr algn="just">
              <a:buNone/>
            </a:pPr>
            <a:endParaRPr lang="es-ES" sz="1000" dirty="0"/>
          </a:p>
          <a:p>
            <a:pPr marL="342900" indent="-342900" algn="just"/>
            <a:r>
              <a:rPr lang="es-ES" sz="2000" dirty="0"/>
              <a:t>La validez del método basado en la mortalidad y la IMR para estimar la incidencia del cáncer a las zonas sin datos de incidencia, mostraba una buena fiabilidad para la mayoría de los tipos tumorales estudiados.</a:t>
            </a:r>
          </a:p>
          <a:p>
            <a:pPr marL="1085850" lvl="1" indent="-342900" algn="just">
              <a:buFont typeface="Arial" panose="020B0604020202020204" pitchFamily="34" charset="0"/>
              <a:buChar char="•"/>
            </a:pPr>
            <a:r>
              <a:rPr lang="es-ES" sz="2000" dirty="0"/>
              <a:t>De los 14 tipos de cáncer estudiados, 8 tienen desviaciones </a:t>
            </a:r>
            <a:r>
              <a:rPr lang="es-ES" sz="2000" b="1" dirty="0"/>
              <a:t>inferiores al 5%, </a:t>
            </a:r>
            <a:r>
              <a:rPr lang="es-ES" sz="2000" dirty="0"/>
              <a:t>y 10 desviaciones </a:t>
            </a:r>
            <a:r>
              <a:rPr lang="es-ES" sz="2000" b="1" dirty="0"/>
              <a:t>inferiores al 10%.</a:t>
            </a:r>
          </a:p>
          <a:p>
            <a:pPr marL="1085850" lvl="1" indent="-342900" algn="just">
              <a:buFont typeface="Arial" panose="020B0604020202020204" pitchFamily="34" charset="0"/>
              <a:buChar char="•"/>
            </a:pPr>
            <a:r>
              <a:rPr lang="es-ES" sz="2000" dirty="0"/>
              <a:t>El </a:t>
            </a:r>
            <a:r>
              <a:rPr lang="es-ES" sz="2000" b="1" dirty="0"/>
              <a:t>cáncer de mama femenina y</a:t>
            </a:r>
            <a:r>
              <a:rPr lang="es-ES" sz="2000" dirty="0"/>
              <a:t> el </a:t>
            </a:r>
            <a:r>
              <a:rPr lang="es-ES" sz="2000" b="1" dirty="0"/>
              <a:t>cáncer de próstata </a:t>
            </a:r>
            <a:r>
              <a:rPr lang="es-ES" sz="2000" dirty="0"/>
              <a:t>obtuvieron los peores resultados en los indicadores de bondad de ajuste en todas las asunciones.</a:t>
            </a:r>
          </a:p>
          <a:p>
            <a:pPr marL="342900" indent="-342900" algn="just"/>
            <a:r>
              <a:rPr lang="es-ES" sz="2000" dirty="0"/>
              <a:t>La asunción cuadrática no funciona bien para todos los tipos tumorales incluidos en este análisis y se parecen los resultados para las asunciones constantes (C1, C3, C5).</a:t>
            </a:r>
          </a:p>
          <a:p>
            <a:pPr marL="342900" indent="-342900" algn="just">
              <a:buNone/>
            </a:pPr>
            <a:endParaRPr lang="es-ES" sz="2000" dirty="0"/>
          </a:p>
          <a:p>
            <a:pPr algn="just">
              <a:buNone/>
            </a:pPr>
            <a:endParaRPr lang="es-ES" sz="2000" dirty="0"/>
          </a:p>
        </p:txBody>
      </p:sp>
      <p:sp>
        <p:nvSpPr>
          <p:cNvPr id="4" name="Rectangle 2">
            <a:extLst>
              <a:ext uri="{FF2B5EF4-FFF2-40B4-BE49-F238E27FC236}">
                <a16:creationId xmlns:a16="http://schemas.microsoft.com/office/drawing/2014/main" id="{F6397142-4488-2B4E-41AC-A592D11065E2}"/>
              </a:ext>
            </a:extLst>
          </p:cNvPr>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ESTUDIOS DE VALIDACION</a:t>
            </a:r>
          </a:p>
        </p:txBody>
      </p:sp>
      <p:sp>
        <p:nvSpPr>
          <p:cNvPr id="2" name="Line 13">
            <a:extLst>
              <a:ext uri="{FF2B5EF4-FFF2-40B4-BE49-F238E27FC236}">
                <a16:creationId xmlns:a16="http://schemas.microsoft.com/office/drawing/2014/main" id="{8ABF05EF-DF96-4EF3-6E87-5E30E27D6F2D}"/>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083250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4 CuadroTexto">
            <a:extLst>
              <a:ext uri="{FF2B5EF4-FFF2-40B4-BE49-F238E27FC236}">
                <a16:creationId xmlns:a16="http://schemas.microsoft.com/office/drawing/2014/main" id="{B8DFD1C0-3A3A-4421-B711-81E3DA308510}"/>
              </a:ext>
            </a:extLst>
          </p:cNvPr>
          <p:cNvSpPr txBox="1">
            <a:spLocks noChangeArrowheads="1"/>
          </p:cNvSpPr>
          <p:nvPr/>
        </p:nvSpPr>
        <p:spPr bwMode="auto">
          <a:xfrm>
            <a:off x="468313" y="995363"/>
            <a:ext cx="8424167" cy="5632311"/>
          </a:xfrm>
          <a:prstGeom prst="rect">
            <a:avLst/>
          </a:prstGeom>
          <a:solidFill>
            <a:schemeClr val="bg1"/>
          </a:solidFill>
          <a:ln>
            <a:noFill/>
          </a:ln>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s-ES" sz="2000" b="1" u="sng" dirty="0"/>
              <a:t>TARRAGONA+GIRONA</a:t>
            </a:r>
            <a:endParaRPr lang="es-ES" sz="2000" u="sng" dirty="0"/>
          </a:p>
          <a:p>
            <a:pPr algn="just">
              <a:buNone/>
            </a:pPr>
            <a:endParaRPr lang="es-ES" sz="1000" dirty="0"/>
          </a:p>
          <a:p>
            <a:pPr algn="just">
              <a:buNone/>
            </a:pPr>
            <a:r>
              <a:rPr lang="es-ES" sz="2000" dirty="0"/>
              <a:t>Se contrastan los </a:t>
            </a:r>
            <a:r>
              <a:rPr lang="es-ES" sz="2000" b="1" dirty="0"/>
              <a:t>casos estimados en el período 2009-2013 a Tarragona y Girona </a:t>
            </a:r>
            <a:r>
              <a:rPr lang="es-ES" sz="2000" dirty="0"/>
              <a:t>mediante el método REDECAN con </a:t>
            </a:r>
            <a:r>
              <a:rPr lang="es-ES" sz="2000" b="1" dirty="0"/>
              <a:t>casos diagnosticados reales </a:t>
            </a:r>
            <a:r>
              <a:rPr lang="es-ES" sz="2000" dirty="0"/>
              <a:t>en el mismo período y provincias.</a:t>
            </a:r>
          </a:p>
          <a:p>
            <a:pPr marL="342900" indent="-342900" algn="just"/>
            <a:r>
              <a:rPr lang="es-ES" sz="2000" b="1" dirty="0"/>
              <a:t>Estimación de la IMR</a:t>
            </a:r>
            <a:r>
              <a:rPr lang="es-ES" sz="2000" dirty="0"/>
              <a:t>:</a:t>
            </a:r>
          </a:p>
          <a:p>
            <a:pPr marL="1085850" lvl="1" indent="-342900" algn="just">
              <a:buFont typeface="Arial" panose="020B0604020202020204" pitchFamily="34" charset="0"/>
              <a:buChar char="•"/>
            </a:pPr>
            <a:r>
              <a:rPr lang="es-ES" sz="2000" dirty="0"/>
              <a:t>Mortalidad: 1994-2007</a:t>
            </a:r>
          </a:p>
          <a:p>
            <a:pPr marL="1085850" lvl="1" indent="-342900" algn="just">
              <a:buFont typeface="Arial" panose="020B0604020202020204" pitchFamily="34" charset="0"/>
              <a:buChar char="•"/>
            </a:pPr>
            <a:r>
              <a:rPr lang="es-ES" sz="2000" dirty="0"/>
              <a:t>Incidencia</a:t>
            </a:r>
            <a:r>
              <a:rPr lang="es-ES" sz="2000" b="1" dirty="0"/>
              <a:t>: </a:t>
            </a:r>
            <a:r>
              <a:rPr lang="es-ES" sz="2000" dirty="0"/>
              <a:t>1994-2007 (BD REDECAN)</a:t>
            </a:r>
          </a:p>
          <a:p>
            <a:pPr marL="171450" indent="-171450" algn="just"/>
            <a:endParaRPr lang="es-ES" sz="1000" dirty="0"/>
          </a:p>
          <a:p>
            <a:pPr marL="342900" indent="-342900" algn="just"/>
            <a:r>
              <a:rPr lang="es-ES" sz="2000" b="1" dirty="0"/>
              <a:t>Incidencia estimada </a:t>
            </a:r>
            <a:r>
              <a:rPr lang="es-ES" sz="2000" dirty="0"/>
              <a:t>a Tarragona y Girona (2009-2013)</a:t>
            </a:r>
          </a:p>
          <a:p>
            <a:pPr marL="1085850" lvl="1" indent="-342900" algn="just">
              <a:buFont typeface="Arial" panose="020B0604020202020204" pitchFamily="34" charset="0"/>
              <a:buChar char="•"/>
            </a:pPr>
            <a:r>
              <a:rPr lang="es-ES" sz="2000" dirty="0"/>
              <a:t>Dadas de </a:t>
            </a:r>
            <a:r>
              <a:rPr lang="es-ES" sz="2000" b="1" dirty="0"/>
              <a:t>mortalidad</a:t>
            </a:r>
            <a:r>
              <a:rPr lang="es-ES" sz="2000" dirty="0"/>
              <a:t> de Tarragona y Girona (2009-2013)</a:t>
            </a:r>
          </a:p>
          <a:p>
            <a:pPr marL="1085850" lvl="1" indent="-342900" algn="just">
              <a:buFont typeface="Arial" panose="020B0604020202020204" pitchFamily="34" charset="0"/>
              <a:buChar char="•"/>
            </a:pPr>
            <a:r>
              <a:rPr lang="es-ES" sz="2000" b="1" dirty="0"/>
              <a:t>Proyección </a:t>
            </a:r>
            <a:r>
              <a:rPr lang="es-ES" sz="2000" dirty="0"/>
              <a:t>de la estimación de la </a:t>
            </a:r>
            <a:r>
              <a:rPr lang="es-ES" sz="2000" b="1" dirty="0"/>
              <a:t>IMR</a:t>
            </a:r>
          </a:p>
          <a:p>
            <a:pPr marL="1085850" lvl="1" indent="-342900" algn="just">
              <a:buFont typeface="Arial" panose="020B0604020202020204" pitchFamily="34" charset="0"/>
              <a:buChar char="•"/>
            </a:pPr>
            <a:endParaRPr lang="es-ES" sz="1000" dirty="0"/>
          </a:p>
          <a:p>
            <a:pPr marL="342900" lvl="1" indent="-342900" algn="just">
              <a:buFont typeface="Arial" panose="020B0604020202020204" pitchFamily="34" charset="0"/>
              <a:buChar char="•"/>
            </a:pPr>
            <a:r>
              <a:rPr lang="es-ES" sz="2000" dirty="0"/>
              <a:t>Se </a:t>
            </a:r>
            <a:r>
              <a:rPr lang="es-ES" sz="2000" b="1" dirty="0"/>
              <a:t>contrasta </a:t>
            </a:r>
            <a:r>
              <a:rPr lang="es-ES" sz="2000" dirty="0"/>
              <a:t>para Tarragona y Girona (2009-2013)</a:t>
            </a:r>
          </a:p>
          <a:p>
            <a:pPr marL="1085850" lvl="1" indent="-342900" algn="just">
              <a:buFont typeface="Arial" panose="020B0604020202020204" pitchFamily="34" charset="0"/>
              <a:buChar char="•"/>
            </a:pPr>
            <a:r>
              <a:rPr lang="es-ES" sz="2000" b="1" dirty="0"/>
              <a:t>Incidencia estimada</a:t>
            </a:r>
            <a:r>
              <a:rPr lang="es-ES" sz="2000" dirty="0"/>
              <a:t>: 2009-2013</a:t>
            </a:r>
          </a:p>
          <a:p>
            <a:pPr marL="1085850" lvl="1" indent="-342900" algn="just">
              <a:buFont typeface="Arial" panose="020B0604020202020204" pitchFamily="34" charset="0"/>
              <a:buChar char="•"/>
            </a:pPr>
            <a:r>
              <a:rPr lang="es-ES" sz="2000" b="1" dirty="0"/>
              <a:t>Incidencia rea</a:t>
            </a:r>
            <a:r>
              <a:rPr lang="es-ES" sz="2000" dirty="0"/>
              <a:t>l : 2009-2013 (RCT y RCG)</a:t>
            </a:r>
          </a:p>
          <a:p>
            <a:pPr algn="just">
              <a:buNone/>
            </a:pPr>
            <a:endParaRPr lang="ca-ES" sz="2000" dirty="0"/>
          </a:p>
        </p:txBody>
      </p:sp>
      <p:sp>
        <p:nvSpPr>
          <p:cNvPr id="4" name="Rectangle 2">
            <a:extLst>
              <a:ext uri="{FF2B5EF4-FFF2-40B4-BE49-F238E27FC236}">
                <a16:creationId xmlns:a16="http://schemas.microsoft.com/office/drawing/2014/main" id="{1D4755BA-A601-4943-0882-93B1385AEEB1}"/>
              </a:ext>
            </a:extLst>
          </p:cNvPr>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ESTUDIOS DE VALIDACION</a:t>
            </a:r>
          </a:p>
        </p:txBody>
      </p:sp>
      <p:sp>
        <p:nvSpPr>
          <p:cNvPr id="2" name="Line 13">
            <a:extLst>
              <a:ext uri="{FF2B5EF4-FFF2-40B4-BE49-F238E27FC236}">
                <a16:creationId xmlns:a16="http://schemas.microsoft.com/office/drawing/2014/main" id="{D16FF2B2-5087-7A77-E003-EDF21BE65521}"/>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4120403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3 Imagen" descr="LOGO_REDECAN.JPG">
            <a:extLst>
              <a:ext uri="{FF2B5EF4-FFF2-40B4-BE49-F238E27FC236}">
                <a16:creationId xmlns:a16="http://schemas.microsoft.com/office/drawing/2014/main" id="{A8437F14-E565-4BA1-B718-D54183E64D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6237288"/>
            <a:ext cx="8905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4 CuadroTexto">
            <a:extLst>
              <a:ext uri="{FF2B5EF4-FFF2-40B4-BE49-F238E27FC236}">
                <a16:creationId xmlns:a16="http://schemas.microsoft.com/office/drawing/2014/main" id="{B8DFD1C0-3A3A-4421-B711-81E3DA308510}"/>
              </a:ext>
            </a:extLst>
          </p:cNvPr>
          <p:cNvSpPr txBox="1">
            <a:spLocks noChangeArrowheads="1"/>
          </p:cNvSpPr>
          <p:nvPr/>
        </p:nvSpPr>
        <p:spPr bwMode="auto">
          <a:xfrm>
            <a:off x="468313" y="995363"/>
            <a:ext cx="8136135" cy="4770537"/>
          </a:xfrm>
          <a:prstGeom prst="rect">
            <a:avLst/>
          </a:prstGeom>
          <a:solidFill>
            <a:schemeClr val="bg1"/>
          </a:solidFill>
          <a:ln>
            <a:noFill/>
          </a:ln>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s-ES" sz="2000" b="1" u="sng" dirty="0"/>
              <a:t>TARRAGONA+GIRONA</a:t>
            </a:r>
            <a:endParaRPr lang="es-ES" sz="2000" u="sng" dirty="0"/>
          </a:p>
          <a:p>
            <a:pPr algn="just">
              <a:buNone/>
            </a:pPr>
            <a:endParaRPr lang="es-ES" sz="2000" dirty="0"/>
          </a:p>
          <a:p>
            <a:pPr algn="just">
              <a:buNone/>
            </a:pPr>
            <a:r>
              <a:rPr lang="es-ES" sz="2000" dirty="0"/>
              <a:t>Tipos tumorales estudiados:</a:t>
            </a:r>
          </a:p>
          <a:p>
            <a:pPr marL="342900" indent="-342900" algn="just"/>
            <a:r>
              <a:rPr lang="es-ES" sz="2000" dirty="0"/>
              <a:t>Los mismos que al artículo de </a:t>
            </a:r>
            <a:r>
              <a:rPr lang="es-ES" sz="2000" b="1" dirty="0"/>
              <a:t>REDECAN</a:t>
            </a:r>
          </a:p>
          <a:p>
            <a:pPr algn="just">
              <a:buNone/>
            </a:pPr>
            <a:endParaRPr lang="es-ES" sz="2000" dirty="0"/>
          </a:p>
          <a:p>
            <a:pPr algn="just">
              <a:buNone/>
            </a:pPr>
            <a:r>
              <a:rPr lang="es-ES" sz="2000" b="1" dirty="0"/>
              <a:t>Tres hipótesis diferentes sobre la evolución de las estimaciones de la IMR </a:t>
            </a:r>
            <a:r>
              <a:rPr lang="es-ES" sz="2000" dirty="0"/>
              <a:t>entre los años 2007 y 2013:</a:t>
            </a:r>
          </a:p>
          <a:p>
            <a:pPr algn="just"/>
            <a:endParaRPr lang="es-ES" sz="2000" dirty="0"/>
          </a:p>
          <a:p>
            <a:pPr marL="342900" lvl="0" indent="-342900" algn="just" eaLnBrk="1" hangingPunct="1">
              <a:spcBef>
                <a:spcPct val="0"/>
              </a:spcBef>
            </a:pPr>
            <a:r>
              <a:rPr lang="es-ES" sz="2000" b="1" dirty="0"/>
              <a:t>Escenario A (IMR constante): </a:t>
            </a:r>
            <a:r>
              <a:rPr lang="es-ES" sz="2000" dirty="0"/>
              <a:t>IMR constante de 2007 a 2013 y igual que el IMR del año 2007.</a:t>
            </a:r>
          </a:p>
          <a:p>
            <a:pPr marL="342900" lvl="0" indent="-342900" algn="just" eaLnBrk="1" hangingPunct="1">
              <a:spcBef>
                <a:spcPct val="0"/>
              </a:spcBef>
            </a:pPr>
            <a:r>
              <a:rPr lang="es-ES" sz="2000" b="1" dirty="0"/>
              <a:t>Escenario B (IMR lineal): </a:t>
            </a:r>
            <a:r>
              <a:rPr lang="es-ES" sz="2000" dirty="0"/>
              <a:t>Les tendencias lineales del IMR en el período 1994 a 2007 son prolongadas hasta el año 2013.</a:t>
            </a:r>
          </a:p>
          <a:p>
            <a:pPr marL="342900" lvl="0" indent="-342900" algn="just" eaLnBrk="1" hangingPunct="1">
              <a:spcBef>
                <a:spcPct val="0"/>
              </a:spcBef>
            </a:pPr>
            <a:r>
              <a:rPr lang="es-ES" sz="2000" b="1" dirty="0"/>
              <a:t>Escenario C (IMR cuadrática</a:t>
            </a:r>
            <a:r>
              <a:rPr lang="es-ES" sz="2000" dirty="0"/>
              <a:t>): Les tendencias cuadráticas del IMR en el período 1994 a 2007 son prolongadas hasta el año 2013.</a:t>
            </a:r>
          </a:p>
        </p:txBody>
      </p:sp>
      <p:sp>
        <p:nvSpPr>
          <p:cNvPr id="4" name="Rectangle 2">
            <a:extLst>
              <a:ext uri="{FF2B5EF4-FFF2-40B4-BE49-F238E27FC236}">
                <a16:creationId xmlns:a16="http://schemas.microsoft.com/office/drawing/2014/main" id="{4E521D5A-1257-31DD-542B-B93B05574FCA}"/>
              </a:ext>
            </a:extLst>
          </p:cNvPr>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ESTUDIOS DE VALIDACION</a:t>
            </a:r>
          </a:p>
        </p:txBody>
      </p:sp>
      <p:sp>
        <p:nvSpPr>
          <p:cNvPr id="2" name="Line 13">
            <a:extLst>
              <a:ext uri="{FF2B5EF4-FFF2-40B4-BE49-F238E27FC236}">
                <a16:creationId xmlns:a16="http://schemas.microsoft.com/office/drawing/2014/main" id="{390DCCFE-2421-C868-5159-03198F95F541}"/>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8026448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4 CuadroTexto">
            <a:extLst>
              <a:ext uri="{FF2B5EF4-FFF2-40B4-BE49-F238E27FC236}">
                <a16:creationId xmlns:a16="http://schemas.microsoft.com/office/drawing/2014/main" id="{B8DFD1C0-3A3A-4421-B711-81E3DA308510}"/>
              </a:ext>
            </a:extLst>
          </p:cNvPr>
          <p:cNvSpPr txBox="1">
            <a:spLocks noChangeArrowheads="1"/>
          </p:cNvSpPr>
          <p:nvPr/>
        </p:nvSpPr>
        <p:spPr bwMode="auto">
          <a:xfrm>
            <a:off x="468313" y="1076045"/>
            <a:ext cx="8208143" cy="2477601"/>
          </a:xfrm>
          <a:prstGeom prst="rect">
            <a:avLst/>
          </a:prstGeom>
          <a:solidFill>
            <a:schemeClr val="bg1"/>
          </a:solidFill>
          <a:ln>
            <a:noFill/>
          </a:ln>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s-ES" sz="2000" b="1" u="sng" dirty="0"/>
              <a:t>TARRAGONA+GIRONA</a:t>
            </a:r>
            <a:endParaRPr lang="es-ES" sz="2000" u="sng" dirty="0"/>
          </a:p>
          <a:p>
            <a:pPr algn="just">
              <a:spcBef>
                <a:spcPts val="600"/>
              </a:spcBef>
              <a:buNone/>
            </a:pPr>
            <a:r>
              <a:rPr lang="es-ES" sz="2000" dirty="0"/>
              <a:t>Dos tipos de indicadores propuestos.</a:t>
            </a:r>
          </a:p>
          <a:p>
            <a:pPr algn="just">
              <a:spcBef>
                <a:spcPts val="600"/>
              </a:spcBef>
              <a:buNone/>
            </a:pPr>
            <a:r>
              <a:rPr lang="es-ES" sz="2000" dirty="0"/>
              <a:t>El primer indicador propuesto consistía en comprobar, para cada combinación tipo tumoral y sexo, si la incidencia real se encontraba dentro del intervalo de confianza de la incidencia estimada. </a:t>
            </a:r>
          </a:p>
          <a:p>
            <a:pPr algn="just">
              <a:spcBef>
                <a:spcPts val="600"/>
              </a:spcBef>
              <a:buNone/>
            </a:pPr>
            <a:r>
              <a:rPr lang="es-ES" sz="2000" dirty="0"/>
              <a:t>El segundo indicador propuesto para comparar incidencia real e incidencia estimada y definir el mejor escenario posible es:</a:t>
            </a:r>
          </a:p>
        </p:txBody>
      </p:sp>
      <mc:AlternateContent xmlns:mc="http://schemas.openxmlformats.org/markup-compatibility/2006" xmlns:a14="http://schemas.microsoft.com/office/drawing/2010/main">
        <mc:Choice Requires="a14">
          <p:sp>
            <p:nvSpPr>
              <p:cNvPr id="5" name="Rectángulo 3"/>
              <p:cNvSpPr/>
              <p:nvPr/>
            </p:nvSpPr>
            <p:spPr>
              <a:xfrm>
                <a:off x="971600" y="4102635"/>
                <a:ext cx="7377784" cy="9927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rPr>
                        <m:t>𝐹</m:t>
                      </m:r>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i="0" smtClean="0">
                          <a:latin typeface="Cambria Math" panose="02040503050406030204" pitchFamily="18" charset="0"/>
                        </a:rPr>
                        <m:t>=</m:t>
                      </m:r>
                      <m:nary>
                        <m:naryPr>
                          <m:chr m:val="∑"/>
                          <m:limLoc m:val="undOvr"/>
                          <m:supHide m:val="on"/>
                          <m:ctrlPr>
                            <a:rPr lang="es-ES" sz="2000" i="1">
                              <a:latin typeface="Cambria Math" panose="02040503050406030204" pitchFamily="18" charset="0"/>
                            </a:rPr>
                          </m:ctrlPr>
                        </m:naryPr>
                        <m:sub>
                          <m:r>
                            <m:rPr>
                              <m:sty m:val="p"/>
                            </m:rPr>
                            <a:rPr lang="es-ES" sz="2000" b="0" i="0" smtClean="0">
                              <a:latin typeface="Cambria Math"/>
                            </a:rPr>
                            <m:t>province</m:t>
                          </m:r>
                        </m:sub>
                        <m:sup/>
                        <m:e>
                          <m:nary>
                            <m:naryPr>
                              <m:chr m:val="∑"/>
                              <m:limLoc m:val="undOvr"/>
                              <m:ctrlPr>
                                <a:rPr lang="es-ES" sz="2000" i="1" smtClean="0">
                                  <a:latin typeface="Cambria Math" panose="02040503050406030204" pitchFamily="18" charset="0"/>
                                </a:rPr>
                              </m:ctrlPr>
                            </m:naryPr>
                            <m:sub>
                              <m:r>
                                <a:rPr lang="es-ES" sz="2000" i="1">
                                  <a:latin typeface="Cambria Math" panose="02040503050406030204" pitchFamily="18" charset="0"/>
                                </a:rPr>
                                <m:t>𝑖</m:t>
                              </m:r>
                              <m:r>
                                <a:rPr lang="es-ES" sz="2000">
                                  <a:latin typeface="Cambria Math" panose="02040503050406030204" pitchFamily="18" charset="0"/>
                                </a:rPr>
                                <m:t>=</m:t>
                              </m:r>
                              <m:r>
                                <a:rPr lang="es-ES" sz="2000" smtClean="0">
                                  <a:latin typeface="Cambria Math" panose="02040503050406030204" pitchFamily="18" charset="0"/>
                                </a:rPr>
                                <m:t>200</m:t>
                              </m:r>
                              <m:r>
                                <a:rPr lang="es-ES" sz="2000" b="0" i="0" smtClean="0">
                                  <a:latin typeface="Cambria Math"/>
                                </a:rPr>
                                <m:t>9</m:t>
                              </m:r>
                            </m:sub>
                            <m:sup>
                              <m:r>
                                <a:rPr lang="es-ES" sz="2000">
                                  <a:latin typeface="Cambria Math" panose="02040503050406030204" pitchFamily="18" charset="0"/>
                                </a:rPr>
                                <m:t>20</m:t>
                              </m:r>
                              <m:r>
                                <a:rPr lang="es-ES" sz="2000" smtClean="0">
                                  <a:latin typeface="Cambria Math" panose="02040503050406030204" pitchFamily="18" charset="0"/>
                                </a:rPr>
                                <m:t>1</m:t>
                              </m:r>
                              <m:r>
                                <a:rPr lang="es-ES" sz="2000">
                                  <a:latin typeface="Cambria Math" panose="02040503050406030204" pitchFamily="18" charset="0"/>
                                </a:rPr>
                                <m:t>3</m:t>
                              </m:r>
                            </m:sup>
                            <m:e>
                              <m:nary>
                                <m:naryPr>
                                  <m:chr m:val="∑"/>
                                  <m:limLoc m:val="undOvr"/>
                                  <m:supHide m:val="on"/>
                                  <m:ctrlPr>
                                    <a:rPr lang="es-ES" sz="2000" i="1">
                                      <a:latin typeface="Cambria Math" panose="02040503050406030204" pitchFamily="18" charset="0"/>
                                    </a:rPr>
                                  </m:ctrlPr>
                                </m:naryPr>
                                <m:sub>
                                  <m:r>
                                    <a:rPr lang="es-ES" sz="2000" b="0" i="1" smtClean="0">
                                      <a:latin typeface="Cambria Math"/>
                                    </a:rPr>
                                    <m:t>𝑎𝑔𝑒</m:t>
                                  </m:r>
                                </m:sub>
                                <m:sup/>
                                <m:e>
                                  <m:f>
                                    <m:fPr>
                                      <m:ctrlPr>
                                        <a:rPr lang="es-ES" sz="2000" i="1">
                                          <a:latin typeface="Cambria Math" panose="02040503050406030204" pitchFamily="18" charset="0"/>
                                        </a:rPr>
                                      </m:ctrlPr>
                                    </m:fPr>
                                    <m:num>
                                      <m:sSup>
                                        <m:sSupPr>
                                          <m:ctrlPr>
                                            <a:rPr lang="es-ES" sz="2000" i="1">
                                              <a:latin typeface="Cambria Math" panose="02040503050406030204" pitchFamily="18" charset="0"/>
                                            </a:rPr>
                                          </m:ctrlPr>
                                        </m:sSupPr>
                                        <m:e>
                                          <m:d>
                                            <m:dPr>
                                              <m:ctrlPr>
                                                <a:rPr lang="es-ES" sz="2000" i="1">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𝐸</m:t>
                                                  </m:r>
                                                </m:e>
                                                <m:sub>
                                                  <m:r>
                                                    <a:rPr lang="es-ES" sz="2000" i="1">
                                                      <a:latin typeface="Cambria Math" panose="02040503050406030204" pitchFamily="18" charset="0"/>
                                                    </a:rPr>
                                                    <m:t>𝑖</m:t>
                                                  </m:r>
                                                </m:sub>
                                              </m:sSub>
                                              <m:d>
                                                <m:dPr>
                                                  <m:ctrlPr>
                                                    <a:rPr lang="es-ES" sz="2000" i="1">
                                                      <a:latin typeface="Cambria Math" panose="02040503050406030204" pitchFamily="18" charset="0"/>
                                                    </a:rPr>
                                                  </m:ctrlPr>
                                                </m:dPr>
                                                <m:e>
                                                  <m:r>
                                                    <a:rPr lang="es-ES" sz="2000" i="1">
                                                      <a:latin typeface="Cambria Math" panose="02040503050406030204" pitchFamily="18" charset="0"/>
                                                    </a:rPr>
                                                    <m:t>𝑠</m:t>
                                                  </m:r>
                                                </m:e>
                                              </m:d>
                                              <m:sSub>
                                                <m:sSubPr>
                                                  <m:ctrlPr>
                                                    <a:rPr lang="es-ES" sz="2000" i="1">
                                                      <a:latin typeface="Cambria Math" panose="02040503050406030204" pitchFamily="18" charset="0"/>
                                                    </a:rPr>
                                                  </m:ctrlPr>
                                                </m:sSubPr>
                                                <m:e>
                                                  <m:r>
                                                    <a:rPr lang="es-ES" sz="2000">
                                                      <a:latin typeface="Cambria Math" panose="02040503050406030204" pitchFamily="18" charset="0"/>
                                                    </a:rPr>
                                                    <m:t>−</m:t>
                                                  </m:r>
                                                  <m:r>
                                                    <a:rPr lang="es-ES" sz="2000" i="1">
                                                      <a:latin typeface="Cambria Math" panose="02040503050406030204" pitchFamily="18" charset="0"/>
                                                    </a:rPr>
                                                    <m:t>𝑂</m:t>
                                                  </m:r>
                                                </m:e>
                                                <m:sub>
                                                  <m:r>
                                                    <a:rPr lang="es-ES" sz="2000" i="1">
                                                      <a:latin typeface="Cambria Math" panose="02040503050406030204" pitchFamily="18" charset="0"/>
                                                    </a:rPr>
                                                    <m:t>𝑖</m:t>
                                                  </m:r>
                                                </m:sub>
                                              </m:sSub>
                                            </m:e>
                                          </m:d>
                                        </m:e>
                                        <m:sup>
                                          <m:r>
                                            <a:rPr lang="es-ES" sz="2000">
                                              <a:latin typeface="Cambria Math" panose="02040503050406030204" pitchFamily="18" charset="0"/>
                                            </a:rPr>
                                            <m:t>2</m:t>
                                          </m:r>
                                        </m:sup>
                                      </m:sSup>
                                    </m:num>
                                    <m:den>
                                      <m:sSub>
                                        <m:sSubPr>
                                          <m:ctrlPr>
                                            <a:rPr lang="es-ES" sz="2000" i="1">
                                              <a:latin typeface="Cambria Math" panose="02040503050406030204" pitchFamily="18" charset="0"/>
                                            </a:rPr>
                                          </m:ctrlPr>
                                        </m:sSubPr>
                                        <m:e>
                                          <m:r>
                                            <a:rPr lang="es-ES" sz="2000" i="1">
                                              <a:latin typeface="Cambria Math" panose="02040503050406030204" pitchFamily="18" charset="0"/>
                                            </a:rPr>
                                            <m:t>𝐸</m:t>
                                          </m:r>
                                        </m:e>
                                        <m:sub>
                                          <m:r>
                                            <a:rPr lang="es-ES" sz="2000" i="1">
                                              <a:latin typeface="Cambria Math" panose="02040503050406030204" pitchFamily="18" charset="0"/>
                                            </a:rPr>
                                            <m:t>𝑖</m:t>
                                          </m:r>
                                        </m:sub>
                                      </m:sSub>
                                    </m:den>
                                  </m:f>
                                </m:e>
                              </m:nary>
                            </m:e>
                          </m:nary>
                        </m:e>
                      </m:nary>
                      <m:r>
                        <a:rPr lang="es-ES" sz="2000" i="0">
                          <a:latin typeface="Cambria Math" panose="02040503050406030204" pitchFamily="18" charset="0"/>
                        </a:rPr>
                        <m:t>=</m:t>
                      </m:r>
                    </m:oMath>
                  </m:oMathPara>
                </a14:m>
                <a:endParaRPr lang="es-ES" sz="2000" dirty="0"/>
              </a:p>
            </p:txBody>
          </p:sp>
        </mc:Choice>
        <mc:Fallback xmlns="">
          <p:sp>
            <p:nvSpPr>
              <p:cNvPr id="5" name="Rectángulo 3"/>
              <p:cNvSpPr>
                <a:spLocks noRot="1" noChangeAspect="1" noMove="1" noResize="1" noEditPoints="1" noAdjustHandles="1" noChangeArrowheads="1" noChangeShapeType="1" noTextEdit="1"/>
              </p:cNvSpPr>
              <p:nvPr/>
            </p:nvSpPr>
            <p:spPr>
              <a:xfrm>
                <a:off x="971600" y="4102635"/>
                <a:ext cx="7377784" cy="992708"/>
              </a:xfrm>
              <a:prstGeom prst="rect">
                <a:avLst/>
              </a:prstGeom>
              <a:blipFill>
                <a:blip r:embed="rId3"/>
                <a:stretch>
                  <a:fillRect/>
                </a:stretch>
              </a:blipFill>
            </p:spPr>
            <p:txBody>
              <a:bodyPr/>
              <a:lstStyle/>
              <a:p>
                <a:r>
                  <a:rPr lang="es-ES">
                    <a:noFill/>
                  </a:rPr>
                  <a:t> </a:t>
                </a:r>
              </a:p>
            </p:txBody>
          </p:sp>
        </mc:Fallback>
      </mc:AlternateContent>
      <p:sp>
        <p:nvSpPr>
          <p:cNvPr id="4" name="Rectangle 2">
            <a:extLst>
              <a:ext uri="{FF2B5EF4-FFF2-40B4-BE49-F238E27FC236}">
                <a16:creationId xmlns:a16="http://schemas.microsoft.com/office/drawing/2014/main" id="{12AAD032-1032-CF7A-6FC3-8EDF8ACE9813}"/>
              </a:ext>
            </a:extLst>
          </p:cNvPr>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ESTUDIOS DE VALIDACION</a:t>
            </a:r>
          </a:p>
        </p:txBody>
      </p:sp>
      <p:sp>
        <p:nvSpPr>
          <p:cNvPr id="2" name="Line 13">
            <a:extLst>
              <a:ext uri="{FF2B5EF4-FFF2-40B4-BE49-F238E27FC236}">
                <a16:creationId xmlns:a16="http://schemas.microsoft.com/office/drawing/2014/main" id="{85644899-8ACA-29BF-39D6-5021A7D2846A}"/>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
        <p:nvSpPr>
          <p:cNvPr id="3" name="CuadroTexto 2">
            <a:extLst>
              <a:ext uri="{FF2B5EF4-FFF2-40B4-BE49-F238E27FC236}">
                <a16:creationId xmlns:a16="http://schemas.microsoft.com/office/drawing/2014/main" id="{E813BC26-8275-74B0-2D24-AFA8B83BF8D6}"/>
              </a:ext>
            </a:extLst>
          </p:cNvPr>
          <p:cNvSpPr txBox="1"/>
          <p:nvPr/>
        </p:nvSpPr>
        <p:spPr>
          <a:xfrm>
            <a:off x="1398495" y="5424164"/>
            <a:ext cx="6723529" cy="830997"/>
          </a:xfrm>
          <a:prstGeom prst="rect">
            <a:avLst/>
          </a:prstGeom>
          <a:noFill/>
        </p:spPr>
        <p:txBody>
          <a:bodyPr wrap="square" rtlCol="0">
            <a:spAutoFit/>
          </a:bodyPr>
          <a:lstStyle/>
          <a:p>
            <a:r>
              <a:rPr lang="es-ES" sz="1600" dirty="0"/>
              <a:t>Donde:</a:t>
            </a:r>
          </a:p>
          <a:p>
            <a:r>
              <a:rPr lang="es-ES" sz="1600" dirty="0"/>
              <a:t>Ei(s): número de casos estimados por provincia, edad y año i bajo el escenario s</a:t>
            </a:r>
          </a:p>
          <a:p>
            <a:r>
              <a:rPr lang="es-ES" sz="1600" dirty="0" err="1"/>
              <a:t>Oi</a:t>
            </a:r>
            <a:r>
              <a:rPr lang="es-ES" sz="1600" dirty="0"/>
              <a:t>: número de casos reales por provincia, edad y año i</a:t>
            </a:r>
          </a:p>
        </p:txBody>
      </p:sp>
    </p:spTree>
    <p:extLst>
      <p:ext uri="{BB962C8B-B14F-4D97-AF65-F5344CB8AC3E}">
        <p14:creationId xmlns:p14="http://schemas.microsoft.com/office/powerpoint/2010/main" val="23637165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4 CuadroTexto">
            <a:extLst>
              <a:ext uri="{FF2B5EF4-FFF2-40B4-BE49-F238E27FC236}">
                <a16:creationId xmlns:a16="http://schemas.microsoft.com/office/drawing/2014/main" id="{B8DFD1C0-3A3A-4421-B711-81E3DA308510}"/>
              </a:ext>
            </a:extLst>
          </p:cNvPr>
          <p:cNvSpPr txBox="1">
            <a:spLocks noChangeArrowheads="1"/>
          </p:cNvSpPr>
          <p:nvPr/>
        </p:nvSpPr>
        <p:spPr bwMode="auto">
          <a:xfrm>
            <a:off x="468313" y="995363"/>
            <a:ext cx="8675687" cy="769441"/>
          </a:xfrm>
          <a:prstGeom prst="rect">
            <a:avLst/>
          </a:prstGeom>
          <a:solidFill>
            <a:schemeClr val="bg1"/>
          </a:solidFill>
          <a:ln>
            <a:noFill/>
          </a:ln>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n-GB" sz="2000" b="1" u="sng" dirty="0"/>
              <a:t>TARRAGONA+GIRONA</a:t>
            </a:r>
            <a:endParaRPr lang="en-GB" sz="2000" u="sng" dirty="0"/>
          </a:p>
          <a:p>
            <a:pPr algn="just">
              <a:buNone/>
            </a:pPr>
            <a:endParaRPr lang="en-GB" sz="20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1488502"/>
            <a:ext cx="5040560" cy="531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a:extLst>
              <a:ext uri="{FF2B5EF4-FFF2-40B4-BE49-F238E27FC236}">
                <a16:creationId xmlns:a16="http://schemas.microsoft.com/office/drawing/2014/main" id="{86AF44A7-74B9-B5C3-E9BC-B49A35A04D46}"/>
              </a:ext>
            </a:extLst>
          </p:cNvPr>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ESTUDIOS DE VALIDACION</a:t>
            </a:r>
          </a:p>
        </p:txBody>
      </p:sp>
      <p:sp>
        <p:nvSpPr>
          <p:cNvPr id="2" name="Line 13">
            <a:extLst>
              <a:ext uri="{FF2B5EF4-FFF2-40B4-BE49-F238E27FC236}">
                <a16:creationId xmlns:a16="http://schemas.microsoft.com/office/drawing/2014/main" id="{77FD053C-27F1-91FD-B62C-0FDC63EEB822}"/>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8334312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4 CuadroTexto">
            <a:extLst>
              <a:ext uri="{FF2B5EF4-FFF2-40B4-BE49-F238E27FC236}">
                <a16:creationId xmlns:a16="http://schemas.microsoft.com/office/drawing/2014/main" id="{B8DFD1C0-3A3A-4421-B711-81E3DA308510}"/>
              </a:ext>
            </a:extLst>
          </p:cNvPr>
          <p:cNvSpPr txBox="1">
            <a:spLocks noChangeArrowheads="1"/>
          </p:cNvSpPr>
          <p:nvPr/>
        </p:nvSpPr>
        <p:spPr bwMode="auto">
          <a:xfrm>
            <a:off x="468313" y="995363"/>
            <a:ext cx="8675687" cy="769441"/>
          </a:xfrm>
          <a:prstGeom prst="rect">
            <a:avLst/>
          </a:prstGeom>
          <a:solidFill>
            <a:schemeClr val="bg1"/>
          </a:solidFill>
          <a:ln>
            <a:noFill/>
          </a:ln>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n-GB" sz="2000" b="1" u="sng" dirty="0"/>
              <a:t>TARRAGONA+GIRONA</a:t>
            </a:r>
            <a:endParaRPr lang="en-GB" sz="2000" u="sng" dirty="0"/>
          </a:p>
          <a:p>
            <a:pPr algn="just">
              <a:buNone/>
            </a:pPr>
            <a:endParaRPr lang="en-GB" sz="2000" dirty="0"/>
          </a:p>
        </p:txBody>
      </p:sp>
      <p:pic>
        <p:nvPicPr>
          <p:cNvPr id="3077" name="Picture 5"/>
          <p:cNvPicPr>
            <a:picLocks noChangeAspect="1" noChangeArrowheads="1"/>
          </p:cNvPicPr>
          <p:nvPr/>
        </p:nvPicPr>
        <p:blipFill>
          <a:blip r:embed="rId3" cstate="print"/>
          <a:srcRect/>
          <a:stretch>
            <a:fillRect/>
          </a:stretch>
        </p:blipFill>
        <p:spPr bwMode="auto">
          <a:xfrm>
            <a:off x="2339752" y="1340768"/>
            <a:ext cx="4791075" cy="5429250"/>
          </a:xfrm>
          <a:prstGeom prst="rect">
            <a:avLst/>
          </a:prstGeom>
          <a:noFill/>
          <a:ln w="9525">
            <a:noFill/>
            <a:miter lim="800000"/>
            <a:headEnd/>
            <a:tailEnd/>
          </a:ln>
        </p:spPr>
      </p:pic>
      <p:sp>
        <p:nvSpPr>
          <p:cNvPr id="4" name="Rectangle 2">
            <a:extLst>
              <a:ext uri="{FF2B5EF4-FFF2-40B4-BE49-F238E27FC236}">
                <a16:creationId xmlns:a16="http://schemas.microsoft.com/office/drawing/2014/main" id="{820CC909-A06C-1A5C-3022-A4C2818C71C7}"/>
              </a:ext>
            </a:extLst>
          </p:cNvPr>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ESTUDIOS DE VALIDACION</a:t>
            </a:r>
          </a:p>
        </p:txBody>
      </p:sp>
      <p:sp>
        <p:nvSpPr>
          <p:cNvPr id="2" name="Line 13">
            <a:extLst>
              <a:ext uri="{FF2B5EF4-FFF2-40B4-BE49-F238E27FC236}">
                <a16:creationId xmlns:a16="http://schemas.microsoft.com/office/drawing/2014/main" id="{07DB30DC-7D09-A733-D5A8-3C497EBF0A76}"/>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83602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C7B72D79-34CF-E660-CF28-F4BBD2562578}"/>
              </a:ext>
            </a:extLst>
          </p:cNvPr>
          <p:cNvSpPr>
            <a:spLocks noGrp="1" noChangeArrowheads="1"/>
          </p:cNvSpPr>
          <p:nvPr>
            <p:ph type="body" idx="1"/>
          </p:nvPr>
        </p:nvSpPr>
        <p:spPr>
          <a:xfrm>
            <a:off x="628650" y="1556685"/>
            <a:ext cx="7886700" cy="4351338"/>
          </a:xfrm>
        </p:spPr>
        <p:txBody>
          <a:bodyPr>
            <a:normAutofit/>
          </a:bodyPr>
          <a:lstStyle/>
          <a:p>
            <a:r>
              <a:rPr lang="es-ES" altLang="ca-ES" sz="2000" dirty="0"/>
              <a:t>Existen diferentes maneras de corregir la incidencia por la mortalidad o la supervivencia</a:t>
            </a:r>
          </a:p>
          <a:p>
            <a:pPr eaLnBrk="1" hangingPunct="1"/>
            <a:endParaRPr lang="es-ES" altLang="es-ES" sz="2000" dirty="0"/>
          </a:p>
          <a:p>
            <a:pPr eaLnBrk="1" hangingPunct="1"/>
            <a:r>
              <a:rPr lang="es-ES" altLang="es-ES" sz="2000" dirty="0"/>
              <a:t>Presentaremos cuatro soluciones: :</a:t>
            </a:r>
          </a:p>
          <a:p>
            <a:pPr eaLnBrk="1" hangingPunct="1">
              <a:buFontTx/>
              <a:buNone/>
            </a:pPr>
            <a:endParaRPr lang="es-ES" altLang="es-ES" sz="2000" dirty="0"/>
          </a:p>
          <a:p>
            <a:pPr lvl="1" eaLnBrk="1" hangingPunct="1"/>
            <a:r>
              <a:rPr lang="es-ES" altLang="es-ES" sz="2000" dirty="0"/>
              <a:t>Método Moreno-López </a:t>
            </a:r>
            <a:r>
              <a:rPr lang="es-ES" altLang="es-ES" sz="2000" dirty="0" err="1"/>
              <a:t>Abente</a:t>
            </a:r>
            <a:endParaRPr lang="es-ES" altLang="es-ES" sz="2000" dirty="0"/>
          </a:p>
          <a:p>
            <a:pPr lvl="1" eaLnBrk="1" hangingPunct="1"/>
            <a:r>
              <a:rPr lang="es-ES" altLang="es-ES" sz="2000" dirty="0"/>
              <a:t>Método GLOBOCAN</a:t>
            </a:r>
          </a:p>
          <a:p>
            <a:pPr lvl="1" eaLnBrk="1" hangingPunct="1"/>
            <a:r>
              <a:rPr lang="es-ES" altLang="es-ES" sz="2000" dirty="0"/>
              <a:t>Método MIAMOD</a:t>
            </a:r>
          </a:p>
          <a:p>
            <a:pPr lvl="1" eaLnBrk="1" hangingPunct="1"/>
            <a:r>
              <a:rPr lang="es-ES" altLang="es-ES" sz="2000" dirty="0"/>
              <a:t>Método REDECAN</a:t>
            </a:r>
          </a:p>
          <a:p>
            <a:pPr lvl="1" eaLnBrk="1" hangingPunct="1"/>
            <a:endParaRPr lang="es-ES" altLang="es-ES" sz="2000" dirty="0"/>
          </a:p>
          <a:p>
            <a:r>
              <a:rPr lang="es-ES" altLang="es-ES" sz="2000" dirty="0"/>
              <a:t>Pero hay muchas mas…..</a:t>
            </a:r>
          </a:p>
        </p:txBody>
      </p:sp>
      <p:sp>
        <p:nvSpPr>
          <p:cNvPr id="4" name="Rectangle 2">
            <a:extLst>
              <a:ext uri="{FF2B5EF4-FFF2-40B4-BE49-F238E27FC236}">
                <a16:creationId xmlns:a16="http://schemas.microsoft.com/office/drawing/2014/main" id="{A754B1AE-2EA1-24A4-EE3C-CA761A7ADD1D}"/>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sz="3200" dirty="0">
                <a:solidFill>
                  <a:srgbClr val="C00000"/>
                </a:solidFill>
                <a:latin typeface="+mn-lt"/>
              </a:rPr>
              <a:t>INTRODUCCIÓN</a:t>
            </a:r>
          </a:p>
        </p:txBody>
      </p:sp>
      <p:sp>
        <p:nvSpPr>
          <p:cNvPr id="5" name="Line 13">
            <a:extLst>
              <a:ext uri="{FF2B5EF4-FFF2-40B4-BE49-F238E27FC236}">
                <a16:creationId xmlns:a16="http://schemas.microsoft.com/office/drawing/2014/main" id="{CD46152C-5539-F42D-DB46-5E1A9C4CE069}"/>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014135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4 CuadroTexto">
            <a:extLst>
              <a:ext uri="{FF2B5EF4-FFF2-40B4-BE49-F238E27FC236}">
                <a16:creationId xmlns:a16="http://schemas.microsoft.com/office/drawing/2014/main" id="{D82213FC-6C7C-4A4C-9404-9D853449833B}"/>
              </a:ext>
            </a:extLst>
          </p:cNvPr>
          <p:cNvSpPr txBox="1">
            <a:spLocks noChangeArrowheads="1"/>
          </p:cNvSpPr>
          <p:nvPr/>
        </p:nvSpPr>
        <p:spPr bwMode="auto">
          <a:xfrm>
            <a:off x="457200" y="1277754"/>
            <a:ext cx="8507288" cy="524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ts val="600"/>
              </a:spcBef>
              <a:buNone/>
            </a:pPr>
            <a:r>
              <a:rPr lang="es-ES" sz="2000" dirty="0"/>
              <a:t>Los métodos que utilizan la IMR para estimar la incidencia en la situación donde se conoce solo la incidencia de una parte del territorio, pero la mortalidad de todo el territorio esta disponible, produce estimaciones aceptables en la mayoría de los tipos tumorales.</a:t>
            </a:r>
          </a:p>
          <a:p>
            <a:pPr algn="just">
              <a:spcBef>
                <a:spcPts val="600"/>
              </a:spcBef>
              <a:buNone/>
            </a:pPr>
            <a:endParaRPr lang="es-ES" sz="2000" dirty="0"/>
          </a:p>
          <a:p>
            <a:pPr algn="just">
              <a:spcBef>
                <a:spcPts val="600"/>
              </a:spcBef>
              <a:buNone/>
            </a:pPr>
            <a:r>
              <a:rPr lang="es-ES" sz="2000" dirty="0"/>
              <a:t>Todos los métodos que utilizan la mortalidad, supervivencia o los modelos IMR son menos precisos cuando:</a:t>
            </a:r>
          </a:p>
          <a:p>
            <a:pPr marL="342900" indent="-342900" algn="just">
              <a:spcBef>
                <a:spcPts val="600"/>
              </a:spcBef>
            </a:pPr>
            <a:r>
              <a:rPr lang="es-ES" sz="2000" dirty="0"/>
              <a:t>El numero de </a:t>
            </a:r>
            <a:r>
              <a:rPr lang="es-ES" sz="2000" b="1" dirty="0"/>
              <a:t>defunciones</a:t>
            </a:r>
            <a:r>
              <a:rPr lang="es-ES" sz="2000" dirty="0"/>
              <a:t> es </a:t>
            </a:r>
            <a:r>
              <a:rPr lang="es-ES" sz="2000" b="1" dirty="0"/>
              <a:t>pequeño</a:t>
            </a:r>
          </a:p>
          <a:p>
            <a:pPr marL="342900" indent="-342900" algn="just">
              <a:spcBef>
                <a:spcPts val="600"/>
              </a:spcBef>
            </a:pPr>
            <a:r>
              <a:rPr lang="es-ES" sz="2000" dirty="0"/>
              <a:t>Las</a:t>
            </a:r>
            <a:r>
              <a:rPr lang="es-ES" sz="2000" b="1" dirty="0"/>
              <a:t> IMR </a:t>
            </a:r>
            <a:r>
              <a:rPr lang="es-ES" sz="2000" dirty="0"/>
              <a:t>son</a:t>
            </a:r>
            <a:r>
              <a:rPr lang="es-ES" sz="2000" b="1" dirty="0"/>
              <a:t> altas </a:t>
            </a:r>
            <a:r>
              <a:rPr lang="es-ES" sz="2000" dirty="0"/>
              <a:t>debidas a la poca letalidad del tipo tumoral</a:t>
            </a:r>
          </a:p>
          <a:p>
            <a:pPr marL="342900" indent="-342900" algn="just">
              <a:spcBef>
                <a:spcPts val="600"/>
              </a:spcBef>
            </a:pPr>
            <a:r>
              <a:rPr lang="es-ES" sz="2000" dirty="0"/>
              <a:t>Hay cambios bruscos en la </a:t>
            </a:r>
            <a:r>
              <a:rPr lang="es-ES" sz="2000" b="1" dirty="0"/>
              <a:t>IMR</a:t>
            </a:r>
            <a:r>
              <a:rPr lang="es-ES" sz="2000" dirty="0"/>
              <a:t> en relación al período o a la edad al diagnóstico</a:t>
            </a:r>
          </a:p>
          <a:p>
            <a:pPr marL="342900" indent="-342900" algn="just">
              <a:spcBef>
                <a:spcPts val="600"/>
              </a:spcBef>
            </a:pPr>
            <a:r>
              <a:rPr lang="es-ES" sz="2000" b="1" dirty="0"/>
              <a:t>Existen cribados que producen cambios bruscos en la IMR </a:t>
            </a:r>
            <a:r>
              <a:rPr lang="es-ES" sz="2000" dirty="0"/>
              <a:t>en relación a la edad, al período de diagnosis y a la provincia.</a:t>
            </a:r>
          </a:p>
          <a:p>
            <a:pPr marL="342900" indent="-342900" algn="just">
              <a:spcBef>
                <a:spcPts val="600"/>
              </a:spcBef>
            </a:pPr>
            <a:r>
              <a:rPr lang="es-ES" sz="2000" b="1" dirty="0"/>
              <a:t>Rápidos incrementos de la incidencia </a:t>
            </a:r>
            <a:r>
              <a:rPr lang="es-ES" sz="2000" dirty="0"/>
              <a:t>pueden producir </a:t>
            </a:r>
            <a:r>
              <a:rPr lang="es-ES" sz="2000" b="1" dirty="0"/>
              <a:t>cambios bruscos en la IMR </a:t>
            </a:r>
            <a:r>
              <a:rPr lang="es-ES" sz="2000" dirty="0"/>
              <a:t>incluso si la proporción de casos fatales se mantiene.</a:t>
            </a:r>
          </a:p>
        </p:txBody>
      </p:sp>
      <p:sp>
        <p:nvSpPr>
          <p:cNvPr id="2" name="Rectangle 2">
            <a:extLst>
              <a:ext uri="{FF2B5EF4-FFF2-40B4-BE49-F238E27FC236}">
                <a16:creationId xmlns:a16="http://schemas.microsoft.com/office/drawing/2014/main" id="{14D36D6A-232D-02ED-BB6F-8E3DCFDDF437}"/>
              </a:ext>
            </a:extLst>
          </p:cNvPr>
          <p:cNvSpPr txBox="1">
            <a:spLocks noChangeArrowheads="1"/>
          </p:cNvSpPr>
          <p:nvPr/>
        </p:nvSpPr>
        <p:spPr bwMode="auto">
          <a:xfrm>
            <a:off x="457200" y="274638"/>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CONCLUSIONES</a:t>
            </a:r>
          </a:p>
        </p:txBody>
      </p:sp>
      <p:sp>
        <p:nvSpPr>
          <p:cNvPr id="3" name="Line 13">
            <a:extLst>
              <a:ext uri="{FF2B5EF4-FFF2-40B4-BE49-F238E27FC236}">
                <a16:creationId xmlns:a16="http://schemas.microsoft.com/office/drawing/2014/main" id="{5D1C56F0-ACDD-072C-8833-3AE819B4A19D}"/>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0927BEDA-616A-84ED-35FB-B02DA6A9A3B6}"/>
              </a:ext>
            </a:extLst>
          </p:cNvPr>
          <p:cNvSpPr>
            <a:spLocks noGrp="1" noChangeArrowheads="1"/>
          </p:cNvSpPr>
          <p:nvPr>
            <p:ph type="body" idx="1"/>
          </p:nvPr>
        </p:nvSpPr>
        <p:spPr/>
        <p:txBody>
          <a:bodyPr/>
          <a:lstStyle/>
          <a:p>
            <a:pPr eaLnBrk="1" hangingPunct="1"/>
            <a:r>
              <a:rPr lang="es-ES" altLang="es-ES"/>
              <a:t>Método Moreno-López Abente</a:t>
            </a:r>
          </a:p>
          <a:p>
            <a:pPr eaLnBrk="1" hangingPunct="1">
              <a:buFontTx/>
              <a:buNone/>
            </a:pPr>
            <a:endParaRPr lang="es-ES" altLang="es-ES" sz="1000"/>
          </a:p>
          <a:p>
            <a:pPr lvl="1" eaLnBrk="1" hangingPunct="1"/>
            <a:r>
              <a:rPr lang="es-ES_tradnl" altLang="es-ES"/>
              <a:t>Hipótesis:</a:t>
            </a:r>
          </a:p>
          <a:p>
            <a:pPr lvl="1" eaLnBrk="1" hangingPunct="1">
              <a:buFontTx/>
              <a:buNone/>
            </a:pPr>
            <a:endParaRPr lang="es-ES_tradnl" altLang="es-ES" sz="1000"/>
          </a:p>
          <a:p>
            <a:pPr lvl="2" eaLnBrk="1" hangingPunct="1"/>
            <a:r>
              <a:rPr lang="es-ES" altLang="es-ES"/>
              <a:t>Para cada tumor-sexo, la razón entre la incidencia y la mortalidad (RIM) ajustada por edad es la misma en todas las provincias. </a:t>
            </a:r>
          </a:p>
        </p:txBody>
      </p:sp>
      <p:sp>
        <p:nvSpPr>
          <p:cNvPr id="4" name="Rectangle 2">
            <a:extLst>
              <a:ext uri="{FF2B5EF4-FFF2-40B4-BE49-F238E27FC236}">
                <a16:creationId xmlns:a16="http://schemas.microsoft.com/office/drawing/2014/main" id="{05ECF0FC-3111-18E7-95CB-3F96C5D00F43}"/>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1EAB90C3-295E-BDC1-7011-677CEC4895AD}"/>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172305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8162D37B-4E76-AEE5-DA59-85A8DCE970BD}"/>
              </a:ext>
            </a:extLst>
          </p:cNvPr>
          <p:cNvSpPr>
            <a:spLocks noGrp="1" noChangeArrowheads="1"/>
          </p:cNvSpPr>
          <p:nvPr>
            <p:ph type="body" idx="1"/>
          </p:nvPr>
        </p:nvSpPr>
        <p:spPr/>
        <p:txBody>
          <a:bodyPr/>
          <a:lstStyle/>
          <a:p>
            <a:pPr eaLnBrk="1" hangingPunct="1"/>
            <a:r>
              <a:rPr lang="es-ES" altLang="es-ES"/>
              <a:t>Método Moreno-López Abente</a:t>
            </a:r>
          </a:p>
          <a:p>
            <a:pPr eaLnBrk="1" hangingPunct="1">
              <a:buFontTx/>
              <a:buNone/>
            </a:pPr>
            <a:endParaRPr lang="es-ES" altLang="es-ES" sz="1000"/>
          </a:p>
          <a:p>
            <a:pPr lvl="1" eaLnBrk="1" hangingPunct="1"/>
            <a:r>
              <a:rPr lang="es-ES_tradnl" altLang="es-ES"/>
              <a:t>Fuentes de información:</a:t>
            </a:r>
          </a:p>
          <a:p>
            <a:pPr lvl="1" eaLnBrk="1" hangingPunct="1">
              <a:buFontTx/>
              <a:buNone/>
            </a:pPr>
            <a:endParaRPr lang="es-ES_tradnl" altLang="es-ES" sz="1000"/>
          </a:p>
          <a:p>
            <a:pPr lvl="2" eaLnBrk="1" hangingPunct="1"/>
            <a:r>
              <a:rPr lang="es-ES" altLang="es-ES"/>
              <a:t>Mortalidad: Estadísticas de mortalidad INE para (1983-1996)</a:t>
            </a:r>
          </a:p>
          <a:p>
            <a:pPr lvl="2" eaLnBrk="1" hangingPunct="1"/>
            <a:r>
              <a:rPr lang="es-ES" altLang="es-ES"/>
              <a:t>Incidencia:  Datos de los RCBP españoles a partir de los volúmenes VI (1983-1987) y VII (1988-1992) del Cancer Incidence in Five continents</a:t>
            </a:r>
          </a:p>
          <a:p>
            <a:pPr lvl="2" eaLnBrk="1" hangingPunct="1"/>
            <a:r>
              <a:rPr lang="es-ES" altLang="es-ES"/>
              <a:t>Población: Datos demográficos INE (1983-1996)</a:t>
            </a:r>
          </a:p>
        </p:txBody>
      </p:sp>
      <p:sp>
        <p:nvSpPr>
          <p:cNvPr id="4" name="Rectangle 2">
            <a:extLst>
              <a:ext uri="{FF2B5EF4-FFF2-40B4-BE49-F238E27FC236}">
                <a16:creationId xmlns:a16="http://schemas.microsoft.com/office/drawing/2014/main" id="{11881D2F-7FBF-503C-2A5B-5B13AF0F2063}"/>
              </a:ext>
            </a:extLst>
          </p:cNvPr>
          <p:cNvSpPr txBox="1">
            <a:spLocks noChangeArrowheads="1"/>
          </p:cNvSpPr>
          <p:nvPr/>
        </p:nvSpPr>
        <p:spPr bwMode="auto">
          <a:xfrm>
            <a:off x="395288" y="26035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ES" altLang="es-ES" dirty="0">
                <a:solidFill>
                  <a:srgbClr val="C00000"/>
                </a:solidFill>
                <a:latin typeface="+mn-lt"/>
              </a:rPr>
              <a:t>MÉTODOS</a:t>
            </a:r>
          </a:p>
        </p:txBody>
      </p:sp>
      <p:sp>
        <p:nvSpPr>
          <p:cNvPr id="5" name="Line 13">
            <a:extLst>
              <a:ext uri="{FF2B5EF4-FFF2-40B4-BE49-F238E27FC236}">
                <a16:creationId xmlns:a16="http://schemas.microsoft.com/office/drawing/2014/main" id="{9A1AA6E7-4C57-16C4-DEDA-8B32FECC2F12}"/>
              </a:ext>
            </a:extLst>
          </p:cNvPr>
          <p:cNvSpPr>
            <a:spLocks noChangeShapeType="1"/>
          </p:cNvSpPr>
          <p:nvPr/>
        </p:nvSpPr>
        <p:spPr bwMode="auto">
          <a:xfrm>
            <a:off x="485091" y="980711"/>
            <a:ext cx="8207375" cy="0"/>
          </a:xfrm>
          <a:prstGeom prst="line">
            <a:avLst/>
          </a:prstGeom>
          <a:noFill/>
          <a:ln w="38100">
            <a:solidFill>
              <a:srgbClr val="FF9900"/>
            </a:solidFill>
            <a:round/>
            <a:headEnd/>
            <a:tailEnd/>
          </a:ln>
          <a:effectLst/>
        </p:spPr>
        <p:txBody>
          <a:bodyPr/>
          <a:lstStyle/>
          <a:p>
            <a:endParaRPr lang="ca-ES"/>
          </a:p>
        </p:txBody>
      </p:sp>
    </p:spTree>
    <p:extLst>
      <p:ext uri="{BB962C8B-B14F-4D97-AF65-F5344CB8AC3E}">
        <p14:creationId xmlns:p14="http://schemas.microsoft.com/office/powerpoint/2010/main" val="300388109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2497</TotalTime>
  <Words>5809</Words>
  <Application>Microsoft Office PowerPoint</Application>
  <PresentationFormat>Presentación en pantalla (4:3)</PresentationFormat>
  <Paragraphs>934</Paragraphs>
  <Slides>70</Slides>
  <Notes>32</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70</vt:i4>
      </vt:variant>
    </vt:vector>
  </HeadingPairs>
  <TitlesOfParts>
    <vt:vector size="78" baseType="lpstr">
      <vt:lpstr>Arial</vt:lpstr>
      <vt:lpstr>Bahnschrift SemiCondensed</vt:lpstr>
      <vt:lpstr>Calibri</vt:lpstr>
      <vt:lpstr>Calibri Light</vt:lpstr>
      <vt:lpstr>Cambria Math</vt:lpstr>
      <vt:lpstr>Symbol</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ESTIMACIÓN DE LA INCIDENCIA Y LA TENDENCIA DEL CÁNCER EN ESPAÑA, 2022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Fité</dc:creator>
  <cp:lastModifiedBy>AMEIJIDE SANCHEZ, ALBERTO</cp:lastModifiedBy>
  <cp:revision>62</cp:revision>
  <cp:lastPrinted>2019-09-04T09:48:47Z</cp:lastPrinted>
  <dcterms:created xsi:type="dcterms:W3CDTF">2016-06-07T21:47:49Z</dcterms:created>
  <dcterms:modified xsi:type="dcterms:W3CDTF">2022-11-15T12:50:27Z</dcterms:modified>
</cp:coreProperties>
</file>