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9" r:id="rId3"/>
    <p:sldId id="454" r:id="rId4"/>
    <p:sldId id="458" r:id="rId5"/>
    <p:sldId id="455" r:id="rId6"/>
    <p:sldId id="459" r:id="rId7"/>
    <p:sldId id="456" r:id="rId8"/>
    <p:sldId id="457" r:id="rId9"/>
    <p:sldId id="460" r:id="rId10"/>
    <p:sldId id="463" r:id="rId11"/>
    <p:sldId id="461" r:id="rId12"/>
    <p:sldId id="462" r:id="rId13"/>
    <p:sldId id="467" r:id="rId14"/>
    <p:sldId id="468" r:id="rId15"/>
    <p:sldId id="469" r:id="rId16"/>
    <p:sldId id="464" r:id="rId17"/>
    <p:sldId id="470" r:id="rId18"/>
    <p:sldId id="465" r:id="rId19"/>
    <p:sldId id="471" r:id="rId20"/>
    <p:sldId id="472" r:id="rId21"/>
    <p:sldId id="473" r:id="rId22"/>
    <p:sldId id="474" r:id="rId23"/>
    <p:sldId id="466" r:id="rId24"/>
    <p:sldId id="475" r:id="rId25"/>
    <p:sldId id="476" r:id="rId26"/>
    <p:sldId id="477" r:id="rId27"/>
    <p:sldId id="4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0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67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05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30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33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0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83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9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172A-9937-432B-8903-7F32A37A91A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5612-E71A-4EA9-88D1-B1481AD815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2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7DC08E-2426-4994-907B-B9F70AE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669"/>
            <a:ext cx="9144000" cy="519133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A489A27-08FF-459A-BCDF-4A5F1EE8D946}"/>
              </a:ext>
            </a:extLst>
          </p:cNvPr>
          <p:cNvSpPr/>
          <p:nvPr/>
        </p:nvSpPr>
        <p:spPr>
          <a:xfrm>
            <a:off x="64008" y="6083112"/>
            <a:ext cx="8927591" cy="7748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FFCDA0-A303-43DB-A56E-DF5542392386}"/>
              </a:ext>
            </a:extLst>
          </p:cNvPr>
          <p:cNvSpPr/>
          <p:nvPr/>
        </p:nvSpPr>
        <p:spPr>
          <a:xfrm>
            <a:off x="0" y="245387"/>
            <a:ext cx="6807200" cy="989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Estimación de indicadores de incidencia de cáncer</a:t>
            </a:r>
          </a:p>
        </p:txBody>
      </p:sp>
    </p:spTree>
    <p:extLst>
      <p:ext uri="{BB962C8B-B14F-4D97-AF65-F5344CB8AC3E}">
        <p14:creationId xmlns:p14="http://schemas.microsoft.com/office/powerpoint/2010/main" val="15581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4679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SELECCIÓN DE CASOS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/>
              <a:t>Ejemplo: Crear “datos2” que incluya a todos los registros del </a:t>
            </a:r>
            <a:r>
              <a:rPr lang="es-ES" sz="2000" dirty="0" err="1"/>
              <a:t>dataframe</a:t>
            </a:r>
            <a:r>
              <a:rPr lang="es-ES" sz="2000" dirty="0"/>
              <a:t> “datos” cuyo sexo sea igual a mujer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De la manera clásica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/>
              <a:t>	</a:t>
            </a:r>
            <a:r>
              <a:rPr lang="es-ES" sz="2000" dirty="0">
                <a:solidFill>
                  <a:srgbClr val="002060"/>
                </a:solidFill>
              </a:rPr>
              <a:t>datos2 &lt;- datos[</a:t>
            </a:r>
            <a:r>
              <a:rPr lang="es-ES" sz="2000" dirty="0" err="1">
                <a:solidFill>
                  <a:srgbClr val="002060"/>
                </a:solidFill>
              </a:rPr>
              <a:t>datos$SEXO</a:t>
            </a:r>
            <a:r>
              <a:rPr lang="es-ES" sz="2000" dirty="0">
                <a:solidFill>
                  <a:srgbClr val="002060"/>
                </a:solidFill>
              </a:rPr>
              <a:t>==“F”,]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Con la instrucción </a:t>
            </a:r>
            <a:r>
              <a:rPr lang="es-ES" sz="2000" dirty="0" err="1"/>
              <a:t>subset</a:t>
            </a:r>
            <a:r>
              <a:rPr lang="es-ES" sz="2000" dirty="0"/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solidFill>
                  <a:srgbClr val="002060"/>
                </a:solidFill>
              </a:rPr>
              <a:t>	datos2 &lt;- </a:t>
            </a:r>
            <a:r>
              <a:rPr lang="es-ES" sz="2000" dirty="0" err="1">
                <a:solidFill>
                  <a:srgbClr val="002060"/>
                </a:solidFill>
              </a:rPr>
              <a:t>subset</a:t>
            </a:r>
            <a:r>
              <a:rPr lang="es-ES" sz="2000" dirty="0">
                <a:solidFill>
                  <a:srgbClr val="002060"/>
                </a:solidFill>
              </a:rPr>
              <a:t>(datos, sexo=“F”)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Con el paquete </a:t>
            </a:r>
            <a:r>
              <a:rPr lang="es-ES" sz="2000" dirty="0" err="1"/>
              <a:t>dplyr</a:t>
            </a:r>
            <a:endParaRPr lang="es-E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library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dplyr</a:t>
            </a:r>
            <a:r>
              <a:rPr lang="es-ES" sz="2000" dirty="0">
                <a:solidFill>
                  <a:srgbClr val="00206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2060"/>
                </a:solidFill>
              </a:rPr>
              <a:t>	datos2 &lt;- datos %&gt;% </a:t>
            </a:r>
            <a:r>
              <a:rPr lang="es-ES" sz="2000" dirty="0" err="1">
                <a:solidFill>
                  <a:srgbClr val="002060"/>
                </a:solidFill>
              </a:rPr>
              <a:t>filter</a:t>
            </a:r>
            <a:r>
              <a:rPr lang="es-ES" sz="2000" dirty="0">
                <a:solidFill>
                  <a:srgbClr val="002060"/>
                </a:solidFill>
              </a:rPr>
              <a:t>(sexo ==“F”)</a:t>
            </a:r>
          </a:p>
          <a:p>
            <a:pPr algn="just">
              <a:lnSpc>
                <a:spcPct val="100000"/>
              </a:lnSpc>
            </a:pPr>
            <a:endParaRPr lang="es-ES" sz="2000" dirty="0"/>
          </a:p>
          <a:p>
            <a:pPr algn="just">
              <a:lnSpc>
                <a:spcPct val="100000"/>
              </a:lnSpc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</p:spTree>
    <p:extLst>
      <p:ext uri="{BB962C8B-B14F-4D97-AF65-F5344CB8AC3E}">
        <p14:creationId xmlns:p14="http://schemas.microsoft.com/office/powerpoint/2010/main" val="73186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2958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FUSION DE ARCHIVOS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dirty="0"/>
              <a:t>Añadir columnas de datos2 en datos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/>
              <a:t>	</a:t>
            </a:r>
            <a:r>
              <a:rPr lang="es-ES" sz="2000" dirty="0">
                <a:solidFill>
                  <a:srgbClr val="002060"/>
                </a:solidFill>
              </a:rPr>
              <a:t>cbind(datos,datos1)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Añadir registros de datos2 en datos: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rbind</a:t>
            </a:r>
            <a:r>
              <a:rPr lang="es-ES" sz="2000" dirty="0">
                <a:solidFill>
                  <a:srgbClr val="002060"/>
                </a:solidFill>
              </a:rPr>
              <a:t>(datos,datos1)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Fusionar dos </a:t>
            </a:r>
            <a:r>
              <a:rPr lang="es-ES" sz="2000" dirty="0" err="1"/>
              <a:t>data.frames</a:t>
            </a:r>
            <a:endParaRPr lang="es-ES" altLang="ca-ES" sz="1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B65479-F0D9-42D3-1719-E0802F8EE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56" y="4643250"/>
            <a:ext cx="795292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                              # Data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fusionar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(y)), # Columnas usadas para unir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all.x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                        # Incluir todos los casos de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</a:t>
            </a:r>
            <a:r>
              <a:rPr lang="es-ES" alt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datos &lt;- </a:t>
            </a:r>
            <a:r>
              <a:rPr lang="es-ES" altLang="es-E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s-ES" alt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tumores,pacientes,by</a:t>
            </a:r>
            <a:r>
              <a:rPr lang="es-ES" alt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=c(“ID.PACIENTE”),</a:t>
            </a:r>
            <a:r>
              <a:rPr lang="es-ES" altLang="es-E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all.x</a:t>
            </a:r>
            <a:r>
              <a:rPr lang="es-ES" alt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4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4693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/>
              <a:t>FUNCIÓN AGGREGATE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  # Objeto de 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# Lista de variables (elementos que forman los grupos)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FUN) # Función a aplicar para crear el resumen estadístico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2000" dirty="0"/>
              <a:t>Ejemplo: Calcular la media de altura en función del sexo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aggregate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datos$ALTURA,by</a:t>
            </a:r>
            <a:r>
              <a:rPr lang="es-ES" sz="2000" dirty="0">
                <a:solidFill>
                  <a:srgbClr val="002060"/>
                </a:solidFill>
              </a:rPr>
              <a:t>=</a:t>
            </a:r>
            <a:r>
              <a:rPr lang="es-ES" sz="2000" dirty="0" err="1">
                <a:solidFill>
                  <a:srgbClr val="002060"/>
                </a:solidFill>
              </a:rPr>
              <a:t>list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datos$SEXO</a:t>
            </a:r>
            <a:r>
              <a:rPr lang="es-ES" sz="2000" dirty="0">
                <a:solidFill>
                  <a:srgbClr val="002060"/>
                </a:solidFill>
              </a:rPr>
              <a:t>),mean)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2000" dirty="0"/>
              <a:t>Ejemplo: Contar el numero de individuos por sexo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E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aggregate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rep</a:t>
            </a:r>
            <a:r>
              <a:rPr lang="es-ES" sz="2000" dirty="0">
                <a:solidFill>
                  <a:srgbClr val="002060"/>
                </a:solidFill>
              </a:rPr>
              <a:t>(1,nrow(casos)),</a:t>
            </a:r>
            <a:r>
              <a:rPr lang="es-ES" sz="2000" dirty="0" err="1">
                <a:solidFill>
                  <a:srgbClr val="002060"/>
                </a:solidFill>
              </a:rPr>
              <a:t>by</a:t>
            </a:r>
            <a:r>
              <a:rPr lang="es-ES" sz="2000" dirty="0">
                <a:solidFill>
                  <a:srgbClr val="002060"/>
                </a:solidFill>
              </a:rPr>
              <a:t>=</a:t>
            </a:r>
            <a:r>
              <a:rPr lang="es-ES" sz="2000" dirty="0" err="1">
                <a:solidFill>
                  <a:srgbClr val="002060"/>
                </a:solidFill>
              </a:rPr>
              <a:t>list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datos$SEXO</a:t>
            </a:r>
            <a:r>
              <a:rPr lang="es-ES" sz="2000" dirty="0">
                <a:solidFill>
                  <a:srgbClr val="002060"/>
                </a:solidFill>
              </a:rPr>
              <a:t>),sum)</a:t>
            </a:r>
          </a:p>
          <a:p>
            <a:pPr algn="just">
              <a:lnSpc>
                <a:spcPct val="10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338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4047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/>
              <a:t>LIBRERÍA RESHAPE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2000" dirty="0"/>
              <a:t>La librería </a:t>
            </a:r>
            <a:r>
              <a:rPr lang="es-ES" sz="2000" dirty="0" err="1"/>
              <a:t>reshape</a:t>
            </a:r>
            <a:r>
              <a:rPr lang="es-ES" sz="2000" dirty="0"/>
              <a:t> a través de las funciones </a:t>
            </a:r>
            <a:r>
              <a:rPr lang="es-ES" sz="2000" dirty="0" err="1"/>
              <a:t>melt</a:t>
            </a:r>
            <a:r>
              <a:rPr lang="es-ES" sz="2000" dirty="0"/>
              <a:t> y cas nos permitirá remodelar un data </a:t>
            </a:r>
            <a:r>
              <a:rPr lang="es-ES" sz="2000" dirty="0" err="1"/>
              <a:t>frame</a:t>
            </a:r>
            <a:r>
              <a:rPr lang="es-ES" sz="2000" dirty="0"/>
              <a:t> en una forma personalizada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2000" b="1" dirty="0" err="1"/>
              <a:t>melt</a:t>
            </a:r>
            <a:r>
              <a:rPr lang="es-ES" sz="2000" b="1" dirty="0"/>
              <a:t>:</a:t>
            </a:r>
            <a:r>
              <a:rPr lang="es-ES" sz="2000" dirty="0"/>
              <a:t> Cada fila será una combinación única de un conjunto de variables que definimos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E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/>
              <a:t>	</a:t>
            </a:r>
            <a:r>
              <a:rPr lang="es-ES" sz="2000" dirty="0" err="1">
                <a:solidFill>
                  <a:srgbClr val="002060"/>
                </a:solidFill>
              </a:rPr>
              <a:t>melt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nombre_df</a:t>
            </a:r>
            <a:r>
              <a:rPr lang="es-ES" sz="2000" dirty="0">
                <a:solidFill>
                  <a:srgbClr val="002060"/>
                </a:solidFill>
              </a:rPr>
              <a:t>, id=c(“col1”,”col2”))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ES" sz="2000" b="1" dirty="0" err="1"/>
              <a:t>cast</a:t>
            </a:r>
            <a:r>
              <a:rPr lang="es-ES" sz="2000" dirty="0"/>
              <a:t>: Remodela el data </a:t>
            </a:r>
            <a:r>
              <a:rPr lang="es-ES" sz="2000" dirty="0" err="1"/>
              <a:t>frame</a:t>
            </a:r>
            <a:r>
              <a:rPr lang="es-ES" sz="2000" dirty="0"/>
              <a:t> repartiendo información de columnas en filas a partir de una formula definida.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E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cast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nombre_df</a:t>
            </a:r>
            <a:r>
              <a:rPr lang="es-ES" sz="2000" dirty="0">
                <a:solidFill>
                  <a:srgbClr val="002060"/>
                </a:solidFill>
              </a:rPr>
              <a:t>, formula)</a:t>
            </a:r>
            <a:endParaRPr lang="es-ES" sz="2000" dirty="0"/>
          </a:p>
          <a:p>
            <a:pPr algn="just">
              <a:lnSpc>
                <a:spcPct val="10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1549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F8F260-EDF0-F77C-3728-B912AD0AD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893"/>
            <a:ext cx="9144000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5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47871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GENERACION DE DATOS ALEATORIOS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s-ES" sz="2000" b="1" dirty="0"/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Establecer una semilla de aleatorización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/>
              <a:t>	</a:t>
            </a:r>
            <a:r>
              <a:rPr lang="es-ES" sz="2000" dirty="0" err="1">
                <a:solidFill>
                  <a:srgbClr val="002060"/>
                </a:solidFill>
              </a:rPr>
              <a:t>set.seed</a:t>
            </a:r>
            <a:r>
              <a:rPr lang="es-ES" sz="2000" dirty="0">
                <a:solidFill>
                  <a:srgbClr val="002060"/>
                </a:solidFill>
              </a:rPr>
              <a:t>(numero)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Generar n variables uniformes X~U[0,1]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runif</a:t>
            </a:r>
            <a:r>
              <a:rPr lang="es-ES" sz="2000" dirty="0">
                <a:solidFill>
                  <a:srgbClr val="002060"/>
                </a:solidFill>
              </a:rPr>
              <a:t>(n)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Generar n variables normales de media u y desviación estándar </a:t>
            </a:r>
            <a:r>
              <a:rPr lang="es-ES" sz="2000" dirty="0" err="1"/>
              <a:t>sd</a:t>
            </a:r>
            <a:endParaRPr lang="es-ES" sz="2000" dirty="0"/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rnorm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n,u,sd</a:t>
            </a:r>
            <a:r>
              <a:rPr lang="es-ES" sz="2000" dirty="0">
                <a:solidFill>
                  <a:srgbClr val="002060"/>
                </a:solidFill>
              </a:rPr>
              <a:t>)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Generar n variables Poisson de media l 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>
                <a:solidFill>
                  <a:srgbClr val="002060"/>
                </a:solidFill>
              </a:rPr>
              <a:t>	</a:t>
            </a:r>
            <a:r>
              <a:rPr lang="es-ES" sz="2000" dirty="0" err="1">
                <a:solidFill>
                  <a:srgbClr val="002060"/>
                </a:solidFill>
              </a:rPr>
              <a:t>rpois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n,l</a:t>
            </a:r>
            <a:r>
              <a:rPr lang="es-ES" sz="2000" dirty="0">
                <a:solidFill>
                  <a:srgbClr val="002060"/>
                </a:solidFill>
              </a:rPr>
              <a:t>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6356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326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CONTENIDO: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dirty="0"/>
              <a:t>Repaso de algunas funciones y librerías de R. </a:t>
            </a:r>
          </a:p>
          <a:p>
            <a:pPr algn="just">
              <a:lnSpc>
                <a:spcPct val="100000"/>
              </a:lnSpc>
            </a:pPr>
            <a:r>
              <a:rPr lang="es-ES" sz="2000" b="1" dirty="0">
                <a:solidFill>
                  <a:srgbClr val="C00000"/>
                </a:solidFill>
              </a:rPr>
              <a:t>Preparación de archivos de población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incidencia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Generación de datos simulados de población, incidencia y mortalidad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F3A8A3-D4E3-462A-8352-636F9F41FD16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36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165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PREPARACIÓN ARCHIVOS DE POBLACION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s-ES" sz="2000" b="1" dirty="0"/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Requeriremos un archivo “población.csv” del tipo: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/>
              <a:t>	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C4B4546-0C8B-49E9-EA59-CBF7CBB00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18530"/>
              </p:ext>
            </p:extLst>
          </p:nvPr>
        </p:nvGraphicFramePr>
        <p:xfrm>
          <a:off x="770968" y="309132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4724480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964956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41582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49640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489820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266859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0172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7942"/>
                  </a:ext>
                </a:extLst>
              </a:tr>
            </a:tbl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72E4056C-6763-BE6F-9C09-940419D0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82" y="4127674"/>
            <a:ext cx="823526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None/>
            </a:pPr>
            <a:r>
              <a:rPr lang="es-ES" altLang="es-ES" sz="2000" dirty="0">
                <a:latin typeface="Calibri" panose="020F0502020204030204" pitchFamily="34" charset="0"/>
              </a:rPr>
              <a:t>Las variables que contiene son: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es-ES" sz="2000" dirty="0">
                <a:solidFill>
                  <a:srgbClr val="CC3300"/>
                </a:solidFill>
                <a:latin typeface="Calibri" panose="020F0502020204030204" pitchFamily="34" charset="0"/>
              </a:rPr>
              <a:t>ZONA:</a:t>
            </a:r>
            <a:r>
              <a:rPr lang="es-ES" altLang="es-ES" sz="2000" dirty="0">
                <a:latin typeface="Calibri" panose="020F0502020204030204" pitchFamily="34" charset="0"/>
              </a:rPr>
              <a:t> Código numérico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es-ES" sz="2000" dirty="0">
                <a:solidFill>
                  <a:srgbClr val="CC3300"/>
                </a:solidFill>
                <a:latin typeface="Calibri" panose="020F0502020204030204" pitchFamily="34" charset="0"/>
              </a:rPr>
              <a:t>SEXO: </a:t>
            </a:r>
            <a:r>
              <a:rPr lang="es-ES" altLang="es-ES" sz="2000" dirty="0">
                <a:latin typeface="Calibri" panose="020F0502020204030204" pitchFamily="34" charset="0"/>
              </a:rPr>
              <a:t>M=varón F=mujer.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es-ES" sz="2000" dirty="0">
                <a:solidFill>
                  <a:srgbClr val="CC3300"/>
                </a:solidFill>
                <a:latin typeface="Calibri" panose="020F0502020204030204" pitchFamily="34" charset="0"/>
              </a:rPr>
              <a:t>AÑO:</a:t>
            </a:r>
            <a:r>
              <a:rPr lang="es-ES" altLang="es-ES" sz="2000" dirty="0">
                <a:latin typeface="Calibri" panose="020F0502020204030204" pitchFamily="34" charset="0"/>
              </a:rPr>
              <a:t> 4 dígitos para el año de incidencia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es-ES" sz="2000" dirty="0">
                <a:solidFill>
                  <a:srgbClr val="CC3300"/>
                </a:solidFill>
                <a:latin typeface="Calibri" panose="020F0502020204030204" pitchFamily="34" charset="0"/>
              </a:rPr>
              <a:t>P01,P02,….P18:</a:t>
            </a:r>
            <a:r>
              <a:rPr lang="es-ES" altLang="es-ES" sz="2000" dirty="0">
                <a:latin typeface="Calibri" panose="020F0502020204030204" pitchFamily="34" charset="0"/>
              </a:rPr>
              <a:t> Número de personas residentes en ese territorio en ese año de ese sexo en cada grupo de edad (18 grupos de edad quinquenales).</a:t>
            </a:r>
          </a:p>
        </p:txBody>
      </p:sp>
    </p:spTree>
    <p:extLst>
      <p:ext uri="{BB962C8B-B14F-4D97-AF65-F5344CB8AC3E}">
        <p14:creationId xmlns:p14="http://schemas.microsoft.com/office/powerpoint/2010/main" val="228213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326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CONTENIDO: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dirty="0"/>
              <a:t>Repaso de algunas funciones y librerías de R.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población </a:t>
            </a:r>
          </a:p>
          <a:p>
            <a:pPr algn="just">
              <a:lnSpc>
                <a:spcPct val="100000"/>
              </a:lnSpc>
            </a:pPr>
            <a:r>
              <a:rPr lang="es-ES" sz="2000" b="1" dirty="0">
                <a:solidFill>
                  <a:srgbClr val="C00000"/>
                </a:solidFill>
              </a:rPr>
              <a:t>Preparación de archivos de incidencia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Generación de datos simulados de población, incidencia y mortalidad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</p:spTree>
    <p:extLst>
      <p:ext uri="{BB962C8B-B14F-4D97-AF65-F5344CB8AC3E}">
        <p14:creationId xmlns:p14="http://schemas.microsoft.com/office/powerpoint/2010/main" val="60374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165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PREPARACIÓN ARCHIVOS DE INCIDENCIA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s-ES" sz="2000" b="1" dirty="0"/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Requeriremos un archivo “incidencia.csv” del tipo: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/>
              <a:t>	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C4B4546-0C8B-49E9-EA59-CBF7CBB00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12164"/>
              </p:ext>
            </p:extLst>
          </p:nvPr>
        </p:nvGraphicFramePr>
        <p:xfrm>
          <a:off x="770968" y="3091325"/>
          <a:ext cx="717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60">
                  <a:extLst>
                    <a:ext uri="{9D8B030D-6E8A-4147-A177-3AD203B41FA5}">
                      <a16:colId xmlns:a16="http://schemas.microsoft.com/office/drawing/2014/main" val="1472448045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1796495690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7415823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22620554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4449640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204898206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6266859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101724291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282477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ICDO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7942"/>
                  </a:ext>
                </a:extLst>
              </a:tr>
            </a:tbl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72E4056C-6763-BE6F-9C09-940419D0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82" y="4127674"/>
            <a:ext cx="823526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None/>
            </a:pPr>
            <a:r>
              <a:rPr lang="es-ES" altLang="es-ES" sz="2000" dirty="0">
                <a:latin typeface="Calibri" panose="020F0502020204030204" pitchFamily="34" charset="0"/>
              </a:rPr>
              <a:t>Las variables que contiene son: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es-ES" sz="2000" dirty="0">
                <a:solidFill>
                  <a:srgbClr val="CC3300"/>
                </a:solidFill>
                <a:latin typeface="Calibri" panose="020F0502020204030204" pitchFamily="34" charset="0"/>
              </a:rPr>
              <a:t>ICDO: </a:t>
            </a:r>
            <a:r>
              <a:rPr lang="es-ES" altLang="es-ES" sz="2000" dirty="0">
                <a:latin typeface="Calibri" panose="020F0502020204030204" pitchFamily="34" charset="0"/>
              </a:rPr>
              <a:t>Código del tumor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es-ES" sz="2000" dirty="0">
                <a:solidFill>
                  <a:srgbClr val="CC3300"/>
                </a:solidFill>
                <a:latin typeface="Calibri" panose="020F0502020204030204" pitchFamily="34" charset="0"/>
              </a:rPr>
              <a:t>P01,P02,….P18:</a:t>
            </a:r>
            <a:r>
              <a:rPr lang="es-ES" altLang="es-ES" sz="2000" dirty="0">
                <a:latin typeface="Calibri" panose="020F0502020204030204" pitchFamily="34" charset="0"/>
              </a:rPr>
              <a:t> Número de casos incidentes en ese territorio en ese año de ese sexo en cada grupo de edad (18 grupos de edad quinquenales).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es-ES" sz="2000" dirty="0">
                <a:solidFill>
                  <a:srgbClr val="CC3300"/>
                </a:solidFill>
                <a:latin typeface="Calibri" panose="020F0502020204030204" pitchFamily="34" charset="0"/>
              </a:rPr>
              <a:t>SE: </a:t>
            </a:r>
            <a:r>
              <a:rPr lang="es-ES" altLang="es-ES" sz="2000" dirty="0">
                <a:latin typeface="Calibri" panose="020F0502020204030204" pitchFamily="34" charset="0"/>
              </a:rPr>
              <a:t>Número de casos incidentes sin edad en ese territorio en ese año y ese sexo</a:t>
            </a:r>
            <a:endParaRPr lang="es-ES" altLang="es-ES" sz="2000" dirty="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69052D51-B677-462B-82DA-B5B79B9B3843}"/>
              </a:ext>
            </a:extLst>
          </p:cNvPr>
          <p:cNvSpPr/>
          <p:nvPr/>
        </p:nvSpPr>
        <p:spPr>
          <a:xfrm>
            <a:off x="0" y="245387"/>
            <a:ext cx="6807200" cy="989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Estimación de indicadores de incidencia de cáncer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D2A918-AFAF-437D-AF48-9CE4C9360D6C}"/>
              </a:ext>
            </a:extLst>
          </p:cNvPr>
          <p:cNvSpPr txBox="1"/>
          <p:nvPr/>
        </p:nvSpPr>
        <p:spPr>
          <a:xfrm>
            <a:off x="0" y="200436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b="1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EJERCICIO PRACTICO: </a:t>
            </a:r>
          </a:p>
          <a:p>
            <a:pPr algn="l"/>
            <a:endParaRPr lang="es-ES" sz="2000" b="1" dirty="0">
              <a:solidFill>
                <a:srgbClr val="002060"/>
              </a:solidFill>
              <a:latin typeface="Bahnschrift SemiCondensed" panose="020B0502040204020203" pitchFamily="34" charset="0"/>
            </a:endParaRPr>
          </a:p>
          <a:p>
            <a:pPr algn="l"/>
            <a:r>
              <a:rPr lang="es-ES" sz="4000" b="1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Preparación de datos y software para la aplicación de métodos de estimación de incidencia de cáncer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98CD-2E09-4658-88A0-FBBB1D8B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13" y="6144604"/>
            <a:ext cx="1496363" cy="6359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A4346D-46F4-47B1-8334-99F6FBA7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61" y="6186307"/>
            <a:ext cx="887061" cy="6716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6A3BF9-9BB0-454B-9A2C-19870262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671"/>
            <a:ext cx="2304198" cy="8290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BEF5CB8-C335-46CA-9C52-46D969AB0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36" y="6186307"/>
            <a:ext cx="3826764" cy="5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165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PREPARACIÓN ARCHIVOS DE INCIDENCIA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s-ES" sz="2000" b="1" dirty="0"/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Transformaremos un archivo “casos.csv” del tipo: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/>
              <a:t>	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C4B4546-0C8B-49E9-EA59-CBF7CBB00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31003"/>
              </p:ext>
            </p:extLst>
          </p:nvPr>
        </p:nvGraphicFramePr>
        <p:xfrm>
          <a:off x="770967" y="3037537"/>
          <a:ext cx="48499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81">
                  <a:extLst>
                    <a:ext uri="{9D8B030D-6E8A-4147-A177-3AD203B41FA5}">
                      <a16:colId xmlns:a16="http://schemas.microsoft.com/office/drawing/2014/main" val="1472448045"/>
                    </a:ext>
                  </a:extLst>
                </a:gridCol>
                <a:gridCol w="969981">
                  <a:extLst>
                    <a:ext uri="{9D8B030D-6E8A-4147-A177-3AD203B41FA5}">
                      <a16:colId xmlns:a16="http://schemas.microsoft.com/office/drawing/2014/main" val="1796495690"/>
                    </a:ext>
                  </a:extLst>
                </a:gridCol>
                <a:gridCol w="969981">
                  <a:extLst>
                    <a:ext uri="{9D8B030D-6E8A-4147-A177-3AD203B41FA5}">
                      <a16:colId xmlns:a16="http://schemas.microsoft.com/office/drawing/2014/main" val="74158237"/>
                    </a:ext>
                  </a:extLst>
                </a:gridCol>
                <a:gridCol w="969981">
                  <a:extLst>
                    <a:ext uri="{9D8B030D-6E8A-4147-A177-3AD203B41FA5}">
                      <a16:colId xmlns:a16="http://schemas.microsoft.com/office/drawing/2014/main" val="3226205547"/>
                    </a:ext>
                  </a:extLst>
                </a:gridCol>
                <a:gridCol w="969981">
                  <a:extLst>
                    <a:ext uri="{9D8B030D-6E8A-4147-A177-3AD203B41FA5}">
                      <a16:colId xmlns:a16="http://schemas.microsoft.com/office/drawing/2014/main" val="344496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id_prov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a_diag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icdo10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794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579E80FF-3502-29D2-A297-EE77422099B3}"/>
              </a:ext>
            </a:extLst>
          </p:cNvPr>
          <p:cNvSpPr txBox="1">
            <a:spLocks noChangeArrowheads="1"/>
          </p:cNvSpPr>
          <p:nvPr/>
        </p:nvSpPr>
        <p:spPr>
          <a:xfrm>
            <a:off x="461683" y="4307539"/>
            <a:ext cx="8235266" cy="165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A un archivo “incidencia.csv” del tipo: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/>
              <a:t>	</a:t>
            </a:r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7A7DDF34-A75A-673C-7F4A-E8543D203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6270"/>
              </p:ext>
            </p:extLst>
          </p:nvPr>
        </p:nvGraphicFramePr>
        <p:xfrm>
          <a:off x="775451" y="4817024"/>
          <a:ext cx="717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60">
                  <a:extLst>
                    <a:ext uri="{9D8B030D-6E8A-4147-A177-3AD203B41FA5}">
                      <a16:colId xmlns:a16="http://schemas.microsoft.com/office/drawing/2014/main" val="1472448045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1796495690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7415823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22620554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4449640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204898206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6266859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101724291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282477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ICDO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44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235266" cy="4277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PREPARACIÓN ARCHIVOS DE INCIDENCIA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s-ES" sz="2000" b="1" dirty="0"/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Pasos: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Aplicar las nuevas codificaciones.</a:t>
            </a:r>
          </a:p>
          <a:p>
            <a:pPr lvl="2" algn="just">
              <a:lnSpc>
                <a:spcPct val="100000"/>
              </a:lnSpc>
              <a:spcBef>
                <a:spcPts val="1200"/>
              </a:spcBef>
            </a:pPr>
            <a:r>
              <a:rPr lang="es-ES" sz="1800" dirty="0"/>
              <a:t>Genero</a:t>
            </a:r>
          </a:p>
          <a:p>
            <a:pPr lvl="2" algn="just">
              <a:lnSpc>
                <a:spcPct val="100000"/>
              </a:lnSpc>
              <a:spcBef>
                <a:spcPts val="1200"/>
              </a:spcBef>
            </a:pPr>
            <a:r>
              <a:rPr lang="es-ES" sz="1800" dirty="0"/>
              <a:t>Edad a Grupos de Edad</a:t>
            </a:r>
          </a:p>
          <a:p>
            <a:pPr lvl="2" algn="just">
              <a:lnSpc>
                <a:spcPct val="100000"/>
              </a:lnSpc>
              <a:spcBef>
                <a:spcPts val="1200"/>
              </a:spcBef>
            </a:pPr>
            <a:r>
              <a:rPr lang="es-ES" sz="1800" dirty="0"/>
              <a:t>Codificación del tipo tumoral (ICDO)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Sumar el numero de casos por Zona, Año, Sexo, Edad e ICDO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it-IT" sz="2000" dirty="0"/>
              <a:t>Trasponemos a un archivo del tipo incidencia.csv</a:t>
            </a:r>
            <a:endParaRPr lang="es-ES" sz="2000" dirty="0"/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endParaRPr lang="es-ES" sz="2000" dirty="0"/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540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2312890" y="1075766"/>
            <a:ext cx="3953435" cy="457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CODIFICACION DEL TIPO TUMORAL</a:t>
            </a:r>
            <a:endParaRPr lang="es-ES" sz="20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0E6C0AB-995D-6AA6-08D0-2B8450C6D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13865"/>
              </p:ext>
            </p:extLst>
          </p:nvPr>
        </p:nvGraphicFramePr>
        <p:xfrm>
          <a:off x="2205311" y="1479178"/>
          <a:ext cx="4504765" cy="5338200"/>
        </p:xfrm>
        <a:graphic>
          <a:graphicData uri="http://schemas.openxmlformats.org/drawingml/2006/table">
            <a:tbl>
              <a:tblPr/>
              <a:tblGrid>
                <a:gridCol w="783437">
                  <a:extLst>
                    <a:ext uri="{9D8B030D-6E8A-4147-A177-3AD203B41FA5}">
                      <a16:colId xmlns:a16="http://schemas.microsoft.com/office/drawing/2014/main" val="3373650999"/>
                    </a:ext>
                  </a:extLst>
                </a:gridCol>
                <a:gridCol w="2376427">
                  <a:extLst>
                    <a:ext uri="{9D8B030D-6E8A-4147-A177-3AD203B41FA5}">
                      <a16:colId xmlns:a16="http://schemas.microsoft.com/office/drawing/2014/main" val="1398331432"/>
                    </a:ext>
                  </a:extLst>
                </a:gridCol>
                <a:gridCol w="1344901">
                  <a:extLst>
                    <a:ext uri="{9D8B030D-6E8A-4147-A177-3AD203B41FA5}">
                      <a16:colId xmlns:a16="http://schemas.microsoft.com/office/drawing/2014/main" val="2756097135"/>
                    </a:ext>
                  </a:extLst>
                </a:gridCol>
              </a:tblGrid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ICDO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CANCER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ICD-10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656735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Cavidad Oral y Faringe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C00-14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864128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Esófago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901623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Estómago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46331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Cólon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290662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Recto 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C19-21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15345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Hígado 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97088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Vesícula biliar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C23-24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334381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Páncreas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72066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Laringe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669481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Pulmón 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C33-C34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43260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Melanoma de piel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745365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Mama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C50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777894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Cérvix Uterino 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60084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Cuerpo Uterino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514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Ovario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819832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Próstata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57776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Testículo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33958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Riñón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394260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Vejiga urinaria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C67 + (D09.0,D41.4)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277077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Encéfalo y sistema nervioso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C70-72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63464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Tiroides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784478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Linfoma de Hodgkin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15858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Linfomas no hodgkinianos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C82-86,C96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57225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Mieloma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C90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102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Leucemias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C91-95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061117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019026"/>
                  </a:ext>
                </a:extLst>
              </a:tr>
              <a:tr h="1882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Todos, excepto de piel no melanoma </a:t>
                      </a:r>
                    </a:p>
                  </a:txBody>
                  <a:tcPr marL="7770" marR="7770" marT="7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C00-96 (excepto C44)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82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42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326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CONTENIDO: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dirty="0"/>
              <a:t>Repaso de algunas funciones y librerías de R.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población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incidencia </a:t>
            </a:r>
          </a:p>
          <a:p>
            <a:pPr algn="just">
              <a:lnSpc>
                <a:spcPct val="100000"/>
              </a:lnSpc>
            </a:pPr>
            <a:r>
              <a:rPr lang="es-ES" sz="2000" b="1" dirty="0">
                <a:solidFill>
                  <a:srgbClr val="C00000"/>
                </a:solidFill>
              </a:rPr>
              <a:t>Generación de datos simulados de población, incidencia y mortalidad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F3A8A3-D4E3-462A-8352-636F9F41FD16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43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11301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GENERACION DE DATOS SIMULADOS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Crearemos un archivo de población, uno de incidencia y uno de mortalidad para 18 zonas y los años comprendidos entre 2000 y 2025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Crearemos un archivo “población.csv” del tipo: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endParaRPr lang="es-ES" sz="2000" dirty="0"/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endParaRPr lang="es-ES" sz="2000" dirty="0"/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Crearemos un archivo “incidencia.csv” del tipo: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endParaRPr lang="es-ES" sz="2000" dirty="0"/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endParaRPr lang="es-ES" sz="2000" dirty="0"/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es-ES" sz="2000" dirty="0"/>
              <a:t>Crearemos un archivo “mortalidad.csv” del tipo: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dirty="0"/>
              <a:t>	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C4B4546-0C8B-49E9-EA59-CBF7CBB00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47757"/>
              </p:ext>
            </p:extLst>
          </p:nvPr>
        </p:nvGraphicFramePr>
        <p:xfrm>
          <a:off x="1214719" y="4543599"/>
          <a:ext cx="717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60">
                  <a:extLst>
                    <a:ext uri="{9D8B030D-6E8A-4147-A177-3AD203B41FA5}">
                      <a16:colId xmlns:a16="http://schemas.microsoft.com/office/drawing/2014/main" val="1472448045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1796495690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7415823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22620554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4449640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204898206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6266859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101724291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282477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ICDO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7942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0315082A-AF42-F3E6-9A5D-6BCC8D31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66304"/>
              </p:ext>
            </p:extLst>
          </p:nvPr>
        </p:nvGraphicFramePr>
        <p:xfrm>
          <a:off x="1228166" y="319890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4724480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964956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41582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49640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489820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266859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0172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7942"/>
                  </a:ext>
                </a:extLst>
              </a:tr>
            </a:tbl>
          </a:graphicData>
        </a:graphic>
      </p:graphicFrame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766357AB-A882-96F9-B20B-D0F29C4D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64222"/>
              </p:ext>
            </p:extLst>
          </p:nvPr>
        </p:nvGraphicFramePr>
        <p:xfrm>
          <a:off x="1246096" y="5946570"/>
          <a:ext cx="6378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60">
                  <a:extLst>
                    <a:ext uri="{9D8B030D-6E8A-4147-A177-3AD203B41FA5}">
                      <a16:colId xmlns:a16="http://schemas.microsoft.com/office/drawing/2014/main" val="1472448045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1796495690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7415823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226205547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4449640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204898206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626685936"/>
                    </a:ext>
                  </a:extLst>
                </a:gridCol>
                <a:gridCol w="797360">
                  <a:extLst>
                    <a:ext uri="{9D8B030D-6E8A-4147-A177-3AD203B41FA5}">
                      <a16:colId xmlns:a16="http://schemas.microsoft.com/office/drawing/2014/main" val="310172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ICDO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52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11301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2000" b="1" dirty="0"/>
              <a:t>GENERACION DE DATOS SIMULADOS DE POBLACIÓN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s-ES" sz="2000" dirty="0"/>
              <a:t>Para cada zona, se genera una población inicial en cada provincia de entre 100000 y 1000000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s-ES" sz="2000" dirty="0"/>
              <a:t>Para cada zona, se genera un punto de cambio en las tendencias entre los años 2005 y 2020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s-ES" sz="2000" dirty="0"/>
              <a:t>Se generan dos tendencias diferentes para cada segmento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s-ES" sz="1600" dirty="0"/>
              <a:t>Una tendencia entre el 1% y 3% anual desde 2000 al punto de cambio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s-ES" sz="1600" dirty="0"/>
              <a:t>Una tendencia entre el -1% y 1% anual desde el punto de cambio al 2025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s-ES" sz="2000" dirty="0"/>
              <a:t>Para cada año, se genera una distribución q de los 18 grupos de edad como una mixtura de q1 y q2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s-ES" sz="1600" dirty="0"/>
              <a:t>q1=Distribución de probabilidad del año 2000 cercana a p1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s-ES" sz="1600" dirty="0"/>
              <a:t>q2=Distribución de probabilidad del año 2025 cercana a p2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s-ES" sz="1600" dirty="0"/>
              <a:t>p1=Distribución de los 18 grupos de edad en España en 1971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s-ES" sz="1600" dirty="0"/>
              <a:t>p2=Distribución de los 18 grupos de edad en España en 2050</a:t>
            </a:r>
          </a:p>
        </p:txBody>
      </p:sp>
    </p:spTree>
    <p:extLst>
      <p:ext uri="{BB962C8B-B14F-4D97-AF65-F5344CB8AC3E}">
        <p14:creationId xmlns:p14="http://schemas.microsoft.com/office/powerpoint/2010/main" val="54514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B81B407-3193-4C7C-B85D-55F47D29F8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7200" y="1600200"/>
                <a:ext cx="8235266" cy="11301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s-ES" sz="2000" b="1" dirty="0"/>
                  <a:t>GENERACION DE DATOS SIMULADOS DE INCIDENCIA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ES" sz="2000" dirty="0"/>
                  <a:t>Para cada combinación tipo tumoral y sexo, a partir de las tasas de incidencia por edad de las estimaciones REDECAN del 2022 se genera un modelo que generará las tasas de incidencia por edad del 2025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s-E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𝑒𝑑𝑎𝑑</m:t>
                      </m:r>
                      <m:r>
                        <a:rPr lang="es-E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s-E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𝑒𝑑𝑎𝑑</m:t>
                          </m:r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ES" sz="2000" dirty="0"/>
              </a:p>
              <a:p>
                <a:pPr algn="just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s-ES" sz="2000" dirty="0"/>
                  <a:t>Se generara un punto de cambio en las tendencias entre los años 2010 y 2015 </a:t>
                </a:r>
              </a:p>
              <a:p>
                <a:pPr algn="just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s-ES" sz="2000" dirty="0"/>
                  <a:t>Se generan dos tendencias diferentes para cada segmento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s-ES" sz="1600" dirty="0"/>
                  <a:t>Una tendencia desde 2000 al punto de cambio similar al </a:t>
                </a:r>
                <a:r>
                  <a:rPr lang="es-ES" sz="1600" dirty="0" err="1"/>
                  <a:t>apc</a:t>
                </a:r>
                <a:r>
                  <a:rPr lang="es-ES" sz="1600" dirty="0"/>
                  <a:t> anual entre 2002 y 2012 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s-ES" sz="1600" dirty="0"/>
                  <a:t>Una tendencia desde el punto de cambio al 2025 similar al </a:t>
                </a:r>
                <a:r>
                  <a:rPr lang="es-ES" sz="1600" dirty="0" err="1"/>
                  <a:t>apc</a:t>
                </a:r>
                <a:r>
                  <a:rPr lang="es-ES" sz="1600" dirty="0"/>
                  <a:t> anual entre 2012 y 2022</a:t>
                </a:r>
              </a:p>
              <a:p>
                <a:pPr algn="just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s-ES" sz="2000" dirty="0"/>
                  <a:t>Se creara un efecto zona en las tasas de incidencia</a:t>
                </a:r>
              </a:p>
              <a:p>
                <a:pPr algn="just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s-ES" sz="2000" dirty="0"/>
                  <a:t>Se creara un efecto interacción zona-tumor en las tasas de incidencia</a:t>
                </a:r>
              </a:p>
              <a:p>
                <a:pPr algn="just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s-ES" sz="2000" dirty="0"/>
                  <a:t>Multiplicaremos las tasas de incidencia por la población simulada</a:t>
                </a:r>
              </a:p>
              <a:p>
                <a:pPr marL="457200" lvl="1" indent="0" algn="just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s-ES" sz="2000" dirty="0"/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B81B407-3193-4C7C-B85D-55F47D29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35266" cy="1130126"/>
              </a:xfrm>
              <a:prstGeom prst="rect">
                <a:avLst/>
              </a:prstGeom>
              <a:blipFill>
                <a:blip r:embed="rId2"/>
                <a:stretch>
                  <a:fillRect l="-740" t="-3243" r="-740" b="-3594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54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B81B407-3193-4C7C-B85D-55F47D29F8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7200" y="1600200"/>
                <a:ext cx="8235266" cy="11301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s-ES" sz="2000" b="1" dirty="0"/>
                  <a:t>GENERACION DE DATOS SIMULADOS DE MORTALIDAD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ES" sz="2000" dirty="0"/>
                  <a:t>Para cada combinación tipo tumoral y sexo, a partir de las tasas de mortalidad por edad de las estimaciones del 2015, se genera un modelo que generará las tasas de mortalidad por edad del 2015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𝑀</m:t>
                      </m:r>
                      <m:r>
                        <a:rPr lang="es-E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𝑒𝑑𝑎𝑑</m:t>
                      </m:r>
                      <m:r>
                        <a:rPr lang="es-E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s-E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𝑒𝑑𝑎𝑑</m:t>
                          </m:r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ES" sz="2000" dirty="0"/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ES" sz="2000" dirty="0"/>
                  <a:t>Se generan dos tendencias de mortalidad para cada segmento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ES" sz="1600" dirty="0"/>
                  <a:t>Una tendencia desde 2000 a 2015 similar al </a:t>
                </a:r>
                <a:r>
                  <a:rPr lang="es-ES" sz="1600" dirty="0" err="1"/>
                  <a:t>apc</a:t>
                </a:r>
                <a:r>
                  <a:rPr lang="es-ES" sz="1600" dirty="0"/>
                  <a:t> anual de incidencia entre 2002 y 2012 </a:t>
                </a:r>
                <a:r>
                  <a:rPr lang="es-ES" sz="1600" dirty="0" err="1"/>
                  <a:t>restandole</a:t>
                </a:r>
                <a:r>
                  <a:rPr lang="es-ES" sz="1600" dirty="0"/>
                  <a:t> entre un 0.5 y un 1.5 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ES" sz="1600" dirty="0"/>
                  <a:t>Una tendencia desde 2015 a 2025 similar al </a:t>
                </a:r>
                <a:r>
                  <a:rPr lang="es-ES" sz="1600" dirty="0" err="1"/>
                  <a:t>apc</a:t>
                </a:r>
                <a:r>
                  <a:rPr lang="es-ES" sz="1600" dirty="0"/>
                  <a:t> anual entre 2012 y 2022 </a:t>
                </a:r>
                <a:r>
                  <a:rPr lang="es-ES" sz="1600" dirty="0" err="1"/>
                  <a:t>restandole</a:t>
                </a:r>
                <a:r>
                  <a:rPr lang="es-ES" sz="1600" dirty="0"/>
                  <a:t> entre un 0.5 y un 1.5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ES" sz="2000" dirty="0"/>
                  <a:t>Se aplican los mismos efectos zona y efecto zona-tumor aplicados en la simulación de incidencia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ES" sz="2000" dirty="0"/>
                  <a:t>Multiplicaremos las tasas de mortalidad por la población simulada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B81B407-3193-4C7C-B85D-55F47D29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35266" cy="1130126"/>
              </a:xfrm>
              <a:prstGeom prst="rect">
                <a:avLst/>
              </a:prstGeom>
              <a:blipFill>
                <a:blip r:embed="rId2"/>
                <a:stretch>
                  <a:fillRect l="-740" t="-3243" r="-740" b="-2881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23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326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CONTENIDO: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dirty="0"/>
              <a:t>Repaso de algunas funciones y librerías de R.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población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incidencia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Generación de datos simulados de población, incidencia y mortalidad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F3A8A3-D4E3-462A-8352-636F9F41FD16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22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326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CONTENIDO: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b="1" dirty="0">
                <a:solidFill>
                  <a:srgbClr val="C00000"/>
                </a:solidFill>
              </a:rPr>
              <a:t>Repaso de algunas funciones y librerías de R.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población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Preparación de archivos de incidencia 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Generación de datos simulados de población, incidencia y mortalidad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F3A8A3-D4E3-462A-8352-636F9F41FD16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160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416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CARGA DE PAQUETES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dirty="0"/>
              <a:t>Instalar Paquete -&gt; Cargar Paquete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Instalar Paquete: </a:t>
            </a:r>
            <a:r>
              <a:rPr lang="es-ES" sz="2000" dirty="0" err="1">
                <a:solidFill>
                  <a:srgbClr val="002060"/>
                </a:solidFill>
              </a:rPr>
              <a:t>install.packages</a:t>
            </a:r>
            <a:r>
              <a:rPr lang="es-ES" sz="2000" dirty="0">
                <a:solidFill>
                  <a:srgbClr val="002060"/>
                </a:solidFill>
              </a:rPr>
              <a:t>("</a:t>
            </a:r>
            <a:r>
              <a:rPr lang="es-ES" sz="2000" dirty="0" err="1">
                <a:solidFill>
                  <a:srgbClr val="002060"/>
                </a:solidFill>
              </a:rPr>
              <a:t>reshape</a:t>
            </a:r>
            <a:r>
              <a:rPr lang="es-ES" sz="2000" dirty="0">
                <a:solidFill>
                  <a:srgbClr val="002060"/>
                </a:solidFill>
              </a:rPr>
              <a:t>", </a:t>
            </a:r>
            <a:r>
              <a:rPr lang="es-ES" sz="2000" dirty="0" err="1">
                <a:solidFill>
                  <a:srgbClr val="002060"/>
                </a:solidFill>
              </a:rPr>
              <a:t>dep</a:t>
            </a:r>
            <a:r>
              <a:rPr lang="es-ES" sz="2000" dirty="0">
                <a:solidFill>
                  <a:srgbClr val="002060"/>
                </a:solidFill>
              </a:rPr>
              <a:t>=TRUE)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Cargar Paquete: </a:t>
            </a:r>
            <a:r>
              <a:rPr lang="es-ES" sz="2000" dirty="0" err="1">
                <a:solidFill>
                  <a:srgbClr val="002060"/>
                </a:solidFill>
              </a:rPr>
              <a:t>library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reshape</a:t>
            </a:r>
            <a:r>
              <a:rPr lang="es-ES" sz="2000" dirty="0">
                <a:solidFill>
                  <a:srgbClr val="002060"/>
                </a:solidFill>
              </a:rPr>
              <a:t>)</a:t>
            </a:r>
            <a:r>
              <a:rPr lang="es-ES" sz="2000" dirty="0"/>
              <a:t> o </a:t>
            </a:r>
            <a:r>
              <a:rPr lang="es-ES" sz="2000" dirty="0" err="1">
                <a:solidFill>
                  <a:srgbClr val="002060"/>
                </a:solidFill>
              </a:rPr>
              <a:t>require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reshape</a:t>
            </a:r>
            <a:r>
              <a:rPr lang="es-ES" sz="2000" dirty="0">
                <a:solidFill>
                  <a:srgbClr val="002060"/>
                </a:solidFill>
              </a:rPr>
              <a:t>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if(!require(reshape)) </a:t>
            </a:r>
            <a:r>
              <a:rPr lang="en-US" sz="2000" dirty="0" err="1">
                <a:solidFill>
                  <a:srgbClr val="002060"/>
                </a:solidFill>
              </a:rPr>
              <a:t>install.packages</a:t>
            </a:r>
            <a:r>
              <a:rPr lang="en-US" sz="2000" dirty="0">
                <a:solidFill>
                  <a:srgbClr val="002060"/>
                </a:solidFill>
              </a:rPr>
              <a:t>("reshape", dep=TRUE)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library(reshape)</a:t>
            </a:r>
            <a:endParaRPr lang="es-ES" sz="20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s-ES" sz="2000" dirty="0"/>
              <a:t>Información sobre el paquete: </a:t>
            </a:r>
            <a:r>
              <a:rPr lang="es-ES" sz="2000" dirty="0" err="1">
                <a:solidFill>
                  <a:srgbClr val="002060"/>
                </a:solidFill>
              </a:rPr>
              <a:t>help</a:t>
            </a:r>
            <a:r>
              <a:rPr lang="es-ES" sz="2000" dirty="0">
                <a:solidFill>
                  <a:srgbClr val="002060"/>
                </a:solidFill>
              </a:rPr>
              <a:t>(</a:t>
            </a:r>
            <a:r>
              <a:rPr lang="es-ES" sz="2000" dirty="0" err="1">
                <a:solidFill>
                  <a:srgbClr val="002060"/>
                </a:solidFill>
              </a:rPr>
              <a:t>reshape</a:t>
            </a:r>
            <a:r>
              <a:rPr lang="es-ES" sz="2000" dirty="0">
                <a:solidFill>
                  <a:srgbClr val="002060"/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Cargar Código:  </a:t>
            </a:r>
            <a:r>
              <a:rPr lang="es-ES" sz="2000" dirty="0" err="1">
                <a:solidFill>
                  <a:srgbClr val="002060"/>
                </a:solidFill>
              </a:rPr>
              <a:t>source</a:t>
            </a:r>
            <a:r>
              <a:rPr lang="es-ES" sz="2000" dirty="0">
                <a:solidFill>
                  <a:srgbClr val="002060"/>
                </a:solidFill>
              </a:rPr>
              <a:t>(“Nombre_fichero",</a:t>
            </a:r>
            <a:r>
              <a:rPr lang="es-ES" sz="2000" dirty="0" err="1">
                <a:solidFill>
                  <a:srgbClr val="002060"/>
                </a:solidFill>
              </a:rPr>
              <a:t>encoding</a:t>
            </a:r>
            <a:r>
              <a:rPr lang="es-ES" sz="2000" dirty="0">
                <a:solidFill>
                  <a:srgbClr val="002060"/>
                </a:solidFill>
              </a:rPr>
              <a:t>=“</a:t>
            </a:r>
            <a:r>
              <a:rPr lang="es-ES" sz="2000" dirty="0" err="1">
                <a:solidFill>
                  <a:srgbClr val="002060"/>
                </a:solidFill>
              </a:rPr>
              <a:t>Tipo_codificacion</a:t>
            </a:r>
            <a:r>
              <a:rPr lang="es-ES" sz="2000" dirty="0">
                <a:solidFill>
                  <a:srgbClr val="002060"/>
                </a:solidFill>
              </a:rPr>
              <a:t>")</a:t>
            </a:r>
          </a:p>
          <a:p>
            <a:pPr algn="just">
              <a:lnSpc>
                <a:spcPct val="100000"/>
              </a:lnSpc>
            </a:pPr>
            <a:endParaRPr lang="es-ES" sz="2000" dirty="0"/>
          </a:p>
          <a:p>
            <a:pPr algn="just">
              <a:lnSpc>
                <a:spcPct val="100000"/>
              </a:lnSpc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</p:spTree>
    <p:extLst>
      <p:ext uri="{BB962C8B-B14F-4D97-AF65-F5344CB8AC3E}">
        <p14:creationId xmlns:p14="http://schemas.microsoft.com/office/powerpoint/2010/main" val="9459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416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TIPOS DE DATOS Y ESTRUCTURAS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Tipos de Datos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Numérico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Carácter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Lógico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….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Estructuras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Vector: Conjunto de datos del mismo tipo en una dimensión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Matriz: Conjunto de datos del mismo tipo en dos dimensiones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Factor: Vector de datos categóricos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Lista</a:t>
            </a:r>
          </a:p>
          <a:p>
            <a:pPr lvl="1" algn="just">
              <a:lnSpc>
                <a:spcPct val="100000"/>
              </a:lnSpc>
            </a:pPr>
            <a:r>
              <a:rPr lang="es-ES" sz="1800" dirty="0"/>
              <a:t>Data </a:t>
            </a:r>
            <a:r>
              <a:rPr lang="es-ES" sz="1800" dirty="0" err="1"/>
              <a:t>Frame</a:t>
            </a:r>
            <a:r>
              <a:rPr lang="es-ES" sz="1800" dirty="0"/>
              <a:t>: Estructura de datos de 2 dimensiones, donde cada columna tiene el mismo tipo de datos y las columnas pueden tener diferente tipos de datos entre ellas.</a:t>
            </a:r>
          </a:p>
          <a:p>
            <a:pPr lvl="1" algn="just">
              <a:lnSpc>
                <a:spcPct val="100000"/>
              </a:lnSpc>
            </a:pPr>
            <a:endParaRPr lang="es-ES" sz="16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s-ES" sz="2000" dirty="0"/>
          </a:p>
          <a:p>
            <a:pPr algn="just">
              <a:lnSpc>
                <a:spcPct val="100000"/>
              </a:lnSpc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</p:spTree>
    <p:extLst>
      <p:ext uri="{BB962C8B-B14F-4D97-AF65-F5344CB8AC3E}">
        <p14:creationId xmlns:p14="http://schemas.microsoft.com/office/powerpoint/2010/main" val="26544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605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IMPORTAR / EXPORTAR ARCHIVOS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read.table(file,           # Ruta archivo de datos TXT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# Si se muestra el encabezado (TRUE/FALSE)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"",       # Separador de las columnas del archivo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".")      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utilizado para separar decimales</a:t>
            </a:r>
          </a:p>
          <a:p>
            <a:pPr algn="just">
              <a:lnSpc>
                <a:spcPct val="100000"/>
              </a:lnSpc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116B4779-3033-084C-040C-6A579291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75188"/>
              </p:ext>
            </p:extLst>
          </p:nvPr>
        </p:nvGraphicFramePr>
        <p:xfrm>
          <a:off x="1066802" y="3521631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090209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901429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99780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30711021"/>
                    </a:ext>
                  </a:extLst>
                </a:gridCol>
              </a:tblGrid>
              <a:tr h="274620">
                <a:tc>
                  <a:txBody>
                    <a:bodyPr/>
                    <a:lstStyle/>
                    <a:p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header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28991"/>
                  </a:ext>
                </a:extLst>
              </a:tr>
              <a:tr h="274620"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read.delim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“/t”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08805"/>
                  </a:ext>
                </a:extLst>
              </a:tr>
              <a:tr h="27462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read.delim2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“/t”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“,”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1415"/>
                  </a:ext>
                </a:extLst>
              </a:tr>
              <a:tr h="27462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“,”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4942"/>
                  </a:ext>
                </a:extLst>
              </a:tr>
              <a:tr h="27462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read.csv2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“,”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3118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FF8D356D-864D-F7DE-431B-C099B27C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80" y="5241064"/>
            <a:ext cx="823526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specificar el argumento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estableciendo la codificación en UTF-8 tiende a resolver problemas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mala codificación o lecturas de caracteres raros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read.csv2("mi_archivo.csv",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"UTF-8")</a:t>
            </a:r>
          </a:p>
        </p:txBody>
      </p:sp>
    </p:spTree>
    <p:extLst>
      <p:ext uri="{BB962C8B-B14F-4D97-AF65-F5344CB8AC3E}">
        <p14:creationId xmlns:p14="http://schemas.microsoft.com/office/powerpoint/2010/main" val="375440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35266" cy="605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IMPORTAR / EXPORTAR ARCHIVOS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A9F877-AE02-2DB0-CE46-CE48CF62BA47}"/>
              </a:ext>
            </a:extLst>
          </p:cNvPr>
          <p:cNvSpPr txBox="1"/>
          <p:nvPr/>
        </p:nvSpPr>
        <p:spPr>
          <a:xfrm>
            <a:off x="451533" y="2316538"/>
            <a:ext cx="853110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write.csv2(x,    # Data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 Tabla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file) # Ruta archivo de datos TXT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algn="just"/>
            <a:r>
              <a:rPr lang="es-ES" altLang="es-ES" sz="2000" dirty="0">
                <a:solidFill>
                  <a:srgbClr val="002060"/>
                </a:solidFill>
              </a:rPr>
              <a:t>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write.csv2(x, "mi_archivo.csv")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algn="just"/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	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</a:rPr>
              <a:t>write.table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(x, "mi_archivo.txt")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pPr algn="just"/>
            <a:r>
              <a:rPr lang="es-ES" altLang="es-ES" sz="2000" dirty="0">
                <a:solidFill>
                  <a:srgbClr val="002060"/>
                </a:solidFill>
              </a:rPr>
              <a:t>	</a:t>
            </a:r>
            <a:r>
              <a:rPr lang="es-ES" altLang="es-ES" sz="2000" dirty="0" err="1">
                <a:solidFill>
                  <a:srgbClr val="002060"/>
                </a:solidFill>
              </a:rPr>
              <a:t>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</a:rPr>
              <a:t>ibrary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(xlsx)</a:t>
            </a:r>
          </a:p>
          <a:p>
            <a:pPr algn="just"/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	write.csv2(x, "mi_archivo.xlsx")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DEDD4BE-0CB3-4E32-B151-93D69D29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81B407-3193-4C7C-B85D-55F47D29F8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199"/>
            <a:ext cx="8686800" cy="4679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ES" sz="2000" b="1" dirty="0"/>
              <a:t>CREACION de DATA FRAMES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2000" dirty="0"/>
          </a:p>
          <a:p>
            <a:pPr algn="just">
              <a:lnSpc>
                <a:spcPct val="100000"/>
              </a:lnSpc>
            </a:pPr>
            <a:r>
              <a:rPr lang="es-ES" sz="2000" dirty="0"/>
              <a:t>Ejemplo 1: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/>
              <a:t>	</a:t>
            </a:r>
            <a:r>
              <a:rPr lang="es-ES" sz="2000" dirty="0">
                <a:solidFill>
                  <a:srgbClr val="002060"/>
                </a:solidFill>
              </a:rPr>
              <a:t>id &lt;- c(1:6)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solidFill>
                  <a:srgbClr val="002060"/>
                </a:solidFill>
              </a:rPr>
              <a:t>	sexo &lt;- c(“M”,”M”,”M”,”F”,”F”,”F”)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solidFill>
                  <a:srgbClr val="002060"/>
                </a:solidFill>
              </a:rPr>
              <a:t>	altura &lt;- (160,165,180,160,170,165)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solidFill>
                  <a:srgbClr val="002060"/>
                </a:solidFill>
              </a:rPr>
              <a:t>	datos &lt;- </a:t>
            </a:r>
            <a:r>
              <a:rPr lang="es-ES" sz="2000" dirty="0" err="1">
                <a:solidFill>
                  <a:srgbClr val="002060"/>
                </a:solidFill>
              </a:rPr>
              <a:t>data.frame</a:t>
            </a:r>
            <a:r>
              <a:rPr lang="es-ES" sz="2000" dirty="0">
                <a:solidFill>
                  <a:srgbClr val="002060"/>
                </a:solidFill>
              </a:rPr>
              <a:t>(ID=</a:t>
            </a:r>
            <a:r>
              <a:rPr lang="es-ES" sz="2000" dirty="0" err="1">
                <a:solidFill>
                  <a:srgbClr val="002060"/>
                </a:solidFill>
              </a:rPr>
              <a:t>id,SEXO</a:t>
            </a:r>
            <a:r>
              <a:rPr lang="es-ES" sz="2000" dirty="0">
                <a:solidFill>
                  <a:srgbClr val="002060"/>
                </a:solidFill>
              </a:rPr>
              <a:t>=</a:t>
            </a:r>
            <a:r>
              <a:rPr lang="es-ES" sz="2000" dirty="0" err="1">
                <a:solidFill>
                  <a:srgbClr val="002060"/>
                </a:solidFill>
              </a:rPr>
              <a:t>sexo,ALTURA</a:t>
            </a:r>
            <a:r>
              <a:rPr lang="es-ES" sz="2000" dirty="0">
                <a:solidFill>
                  <a:srgbClr val="002060"/>
                </a:solidFill>
              </a:rPr>
              <a:t>=altura)</a:t>
            </a:r>
          </a:p>
          <a:p>
            <a:pPr algn="just">
              <a:lnSpc>
                <a:spcPct val="100000"/>
              </a:lnSpc>
            </a:pPr>
            <a:r>
              <a:rPr lang="es-ES" sz="2000" dirty="0"/>
              <a:t>Ejemplo 2 (Instrucción </a:t>
            </a:r>
            <a:r>
              <a:rPr lang="es-ES" sz="2000" dirty="0" err="1"/>
              <a:t>expand.grid</a:t>
            </a:r>
            <a:r>
              <a:rPr lang="es-ES" sz="2000" dirty="0"/>
              <a:t>):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solidFill>
                  <a:srgbClr val="002060"/>
                </a:solidFill>
              </a:rPr>
              <a:t>	datos &lt;- </a:t>
            </a:r>
            <a:r>
              <a:rPr lang="es-ES" sz="2000" dirty="0" err="1">
                <a:solidFill>
                  <a:srgbClr val="002060"/>
                </a:solidFill>
              </a:rPr>
              <a:t>expand.grid</a:t>
            </a:r>
            <a:r>
              <a:rPr lang="es-ES" sz="2000" dirty="0">
                <a:solidFill>
                  <a:srgbClr val="002060"/>
                </a:solidFill>
              </a:rPr>
              <a:t>(GRUPO=c(“A”,”B”,”C”), SEXO=c(“M”,”F”)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000" dirty="0"/>
              <a:t>	# Realizara todas las combinaciones posibles de GRUPO y SEXO</a:t>
            </a:r>
          </a:p>
          <a:p>
            <a:pPr algn="just">
              <a:lnSpc>
                <a:spcPct val="100000"/>
              </a:lnSpc>
            </a:pPr>
            <a:endParaRPr lang="es-ES" sz="2000" b="1" dirty="0"/>
          </a:p>
          <a:p>
            <a:pPr marL="342900" indent="-342900" algn="just" defTabSz="685800" eaLnBrk="0" hangingPunct="0">
              <a:lnSpc>
                <a:spcPct val="130000"/>
              </a:lnSpc>
              <a:spcBef>
                <a:spcPct val="20000"/>
              </a:spcBef>
              <a:spcAft>
                <a:spcPts val="1415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s-ES" altLang="ca-ES" sz="1000" dirty="0"/>
          </a:p>
        </p:txBody>
      </p:sp>
    </p:spTree>
    <p:extLst>
      <p:ext uri="{BB962C8B-B14F-4D97-AF65-F5344CB8AC3E}">
        <p14:creationId xmlns:p14="http://schemas.microsoft.com/office/powerpoint/2010/main" val="4183520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1953</Words>
  <Application>Microsoft Office PowerPoint</Application>
  <PresentationFormat>Presentación en pantalla (4:3)</PresentationFormat>
  <Paragraphs>398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Arial Unicode MS</vt:lpstr>
      <vt:lpstr>Bahnschrift SemiCondensed</vt:lpstr>
      <vt:lpstr>Calibri</vt:lpstr>
      <vt:lpstr>Calibri Light</vt:lpstr>
      <vt:lpstr>Cambria Math</vt:lpstr>
      <vt:lpstr>Courier New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AMEIJIDE SANCHEZ, ALBERTO</dc:creator>
  <cp:lastModifiedBy>AMEIJIDE SANCHEZ, ALBERTO</cp:lastModifiedBy>
  <cp:revision>15</cp:revision>
  <dcterms:created xsi:type="dcterms:W3CDTF">2022-11-11T05:29:22Z</dcterms:created>
  <dcterms:modified xsi:type="dcterms:W3CDTF">2022-11-15T13:19:56Z</dcterms:modified>
</cp:coreProperties>
</file>