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67" r:id="rId2"/>
    <p:sldId id="268" r:id="rId3"/>
    <p:sldId id="269" r:id="rId4"/>
  </p:sldIdLst>
  <p:sldSz cx="9144000" cy="6858000" type="screen4x3"/>
  <p:notesSz cx="6797675" cy="9928225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747"/>
  </p:normalViewPr>
  <p:slideViewPr>
    <p:cSldViewPr snapToGrid="0" snapToObjects="1">
      <p:cViewPr varScale="1">
        <p:scale>
          <a:sx n="71" d="100"/>
          <a:sy n="71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938A8-5CAD-41CB-B3F4-AE93AFCE0B42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E2644-09E1-45FD-992C-8AAA264AC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198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C9B1-4112-4814-B12B-3DD15847463E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B0E8F-8C1B-4BB8-AD36-62064D2D6C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70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  <p:extLst>
      <p:ext uri="{BB962C8B-B14F-4D97-AF65-F5344CB8AC3E}">
        <p14:creationId xmlns:p14="http://schemas.microsoft.com/office/powerpoint/2010/main" val="229455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  <p:extLst>
      <p:ext uri="{BB962C8B-B14F-4D97-AF65-F5344CB8AC3E}">
        <p14:creationId xmlns:p14="http://schemas.microsoft.com/office/powerpoint/2010/main" val="210656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57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12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5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04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68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20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4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62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7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132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B256-67B9-9042-B682-62317A0E7B02}" type="datetimeFigureOut">
              <a:rPr lang="es-ES_tradnl" smtClean="0"/>
              <a:t>16/11/2022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868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4 CuadroTexto"/>
          <p:cNvSpPr txBox="1">
            <a:spLocks noChangeArrowheads="1"/>
          </p:cNvSpPr>
          <p:nvPr/>
        </p:nvSpPr>
        <p:spPr bwMode="auto">
          <a:xfrm>
            <a:off x="481760" y="1076796"/>
            <a:ext cx="866224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ca-ES" sz="2000" b="1" u="sng" dirty="0"/>
              <a:t>Elección de escenarios (Criterios técnicos)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a-ES" sz="1800" dirty="0"/>
              <a:t> 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s-ES" sz="2000" dirty="0">
                <a:ea typeface="Calibri" panose="020F0502020204030204" pitchFamily="34" charset="0"/>
              </a:rPr>
              <a:t>Regla del mejor escenario (regla gráfica que evita riesgos)</a:t>
            </a:r>
          </a:p>
          <a:p>
            <a:pPr marL="1428750" lvl="2" algn="just" eaLnBrk="1" hangingPunct="1">
              <a:spcBef>
                <a:spcPct val="0"/>
              </a:spcBef>
            </a:pPr>
            <a:r>
              <a:rPr lang="es-ES" sz="1600" dirty="0">
                <a:ea typeface="Calibri" panose="020F0502020204030204" pitchFamily="34" charset="0"/>
              </a:rPr>
              <a:t>Si B&lt;A se elige A</a:t>
            </a:r>
          </a:p>
          <a:p>
            <a:pPr marL="1428750" lvl="2" algn="just" eaLnBrk="1" hangingPunct="1">
              <a:spcBef>
                <a:spcPct val="0"/>
              </a:spcBef>
            </a:pPr>
            <a:r>
              <a:rPr lang="es-ES" sz="1600" dirty="0">
                <a:ea typeface="Calibri" panose="020F0502020204030204" pitchFamily="34" charset="0"/>
              </a:rPr>
              <a:t>Si B&gt;A y C&lt;A se elige A</a:t>
            </a:r>
          </a:p>
          <a:p>
            <a:pPr marL="1428750" lvl="2" algn="just" eaLnBrk="1" hangingPunct="1">
              <a:spcBef>
                <a:spcPct val="0"/>
              </a:spcBef>
            </a:pPr>
            <a:r>
              <a:rPr lang="es-ES" sz="1600" dirty="0">
                <a:ea typeface="Calibri" panose="020F0502020204030204" pitchFamily="34" charset="0"/>
              </a:rPr>
              <a:t>Si B&gt;A y C&gt;B se elige B</a:t>
            </a:r>
          </a:p>
          <a:p>
            <a:pPr marL="1428750" lvl="2" algn="just" eaLnBrk="1" hangingPunct="1">
              <a:spcBef>
                <a:spcPct val="0"/>
              </a:spcBef>
            </a:pPr>
            <a:r>
              <a:rPr lang="es-ES" sz="1600" dirty="0">
                <a:ea typeface="Calibri" panose="020F0502020204030204" pitchFamily="34" charset="0"/>
              </a:rPr>
              <a:t>Si B&gt;A y A&lt;C&lt;B se elige C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s-ES" sz="2000" dirty="0">
                <a:ea typeface="Calibri" panose="020F0502020204030204" pitchFamily="34" charset="0"/>
              </a:rPr>
              <a:t> 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s-ES" sz="2000" dirty="0">
                <a:ea typeface="Calibri" panose="020F0502020204030204" pitchFamily="34" charset="0"/>
              </a:rPr>
              <a:t>Coeficientes del modelo (significa si en el modelo de la RIM para el periodo 2001-2015, los coeficientes  AÑO y AÑO^2 son significativos o no)</a:t>
            </a:r>
          </a:p>
          <a:p>
            <a:pPr lvl="3" algn="just" eaLnBrk="1" hangingPunct="1">
              <a:spcBef>
                <a:spcPct val="0"/>
              </a:spcBef>
              <a:buNone/>
            </a:pPr>
            <a:r>
              <a:rPr lang="es-ES" sz="1600" dirty="0">
                <a:ea typeface="Calibri" panose="020F0502020204030204" pitchFamily="34" charset="0"/>
              </a:rPr>
              <a:t>A = AÑO y AÑO^2 no significativos</a:t>
            </a:r>
          </a:p>
          <a:p>
            <a:pPr lvl="3" algn="just" eaLnBrk="1" hangingPunct="1">
              <a:spcBef>
                <a:spcPct val="0"/>
              </a:spcBef>
              <a:buNone/>
            </a:pPr>
            <a:r>
              <a:rPr lang="es-ES" sz="1600" dirty="0">
                <a:ea typeface="Calibri" panose="020F0502020204030204" pitchFamily="34" charset="0"/>
              </a:rPr>
              <a:t>B = AÑO significativo y AÑO^2 no significativo</a:t>
            </a:r>
          </a:p>
          <a:p>
            <a:pPr lvl="3" algn="just" eaLnBrk="1" hangingPunct="1">
              <a:spcBef>
                <a:spcPct val="0"/>
              </a:spcBef>
              <a:buNone/>
            </a:pPr>
            <a:r>
              <a:rPr lang="es-ES" sz="1600" dirty="0">
                <a:ea typeface="Calibri" panose="020F0502020204030204" pitchFamily="34" charset="0"/>
              </a:rPr>
              <a:t>C = AÑO y AÑO^2 significativos</a:t>
            </a:r>
          </a:p>
          <a:p>
            <a:pPr lvl="3" algn="just" eaLnBrk="1" hangingPunct="1">
              <a:spcBef>
                <a:spcPct val="0"/>
              </a:spcBef>
              <a:buNone/>
            </a:pPr>
            <a:r>
              <a:rPr lang="es-ES" sz="1600" dirty="0">
                <a:ea typeface="Calibri" panose="020F0502020204030204" pitchFamily="34" charset="0"/>
              </a:rPr>
              <a:t>Es una regla que tiene una función mas de descartar, es decir</a:t>
            </a:r>
          </a:p>
          <a:p>
            <a:pPr lvl="3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ea typeface="Calibri" panose="020F0502020204030204" pitchFamily="34" charset="0"/>
              </a:rPr>
              <a:t>Si AÑO y AÑO^2 son significativos (C), los tres escenarios son posibles. </a:t>
            </a:r>
          </a:p>
          <a:p>
            <a:pPr lvl="3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ea typeface="Calibri" panose="020F0502020204030204" pitchFamily="34" charset="0"/>
              </a:rPr>
              <a:t>SI AÑO y AÑO^2 no son significativos (A), es decir el RIM es similar en todo 2001-2015, es difícil asumir en la proyección un escenario B o C.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s-ES" sz="2000" dirty="0">
              <a:ea typeface="Calibri" panose="020F050202020403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s-ES" sz="2000" dirty="0">
                <a:ea typeface="Calibri" panose="020F0502020204030204" pitchFamily="34" charset="0"/>
              </a:rPr>
              <a:t>Criterios de aproximación</a:t>
            </a:r>
          </a:p>
          <a:p>
            <a:pPr marL="1085850" lvl="1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ea typeface="Calibri" panose="020F0502020204030204" pitchFamily="34" charset="0"/>
              </a:rPr>
              <a:t>LDA</a:t>
            </a:r>
          </a:p>
          <a:p>
            <a:pPr marL="1085850" lvl="1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ea typeface="Calibri" panose="020F0502020204030204" pitchFamily="34" charset="0"/>
              </a:rPr>
              <a:t>ECIS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+mn-lt"/>
              </a:rPr>
              <a:t>MÉTODOS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969ACEE8-F515-90FE-DD91-2C63F446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1221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4 CuadroTexto"/>
          <p:cNvSpPr txBox="1">
            <a:spLocks noChangeArrowheads="1"/>
          </p:cNvSpPr>
          <p:nvPr/>
        </p:nvSpPr>
        <p:spPr bwMode="auto">
          <a:xfrm>
            <a:off x="468313" y="1076796"/>
            <a:ext cx="856818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ca-ES" sz="2000" b="1" u="sng" dirty="0"/>
              <a:t>Elección de escenario (Criterios epidemiológicos)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ca-ES" sz="2000" dirty="0"/>
              <a:t> 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ca-ES" sz="2000" dirty="0"/>
              <a:t>Criterios epidemiológicos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es-ES" altLang="ca-ES" sz="2000" dirty="0"/>
              <a:t>los conocimientos de la </a:t>
            </a:r>
            <a:r>
              <a:rPr lang="es-ES" altLang="ca-ES" sz="2000" b="1" dirty="0"/>
              <a:t>epidemiología descriptiva y etiológica </a:t>
            </a:r>
            <a:r>
              <a:rPr lang="es-ES" altLang="ca-ES" sz="2000" dirty="0"/>
              <a:t>de cada tipo de cáncer. 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es-ES" altLang="ca-ES" sz="2000" dirty="0"/>
              <a:t>La </a:t>
            </a:r>
            <a:r>
              <a:rPr lang="es-ES" altLang="ca-ES" sz="2000" b="1" dirty="0"/>
              <a:t>evolución de las tasas de incidencia</a:t>
            </a:r>
            <a:r>
              <a:rPr lang="es-ES" altLang="ca-ES" sz="2000" dirty="0"/>
              <a:t> en los últimos años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es-ES" altLang="ca-ES" sz="2000" dirty="0"/>
              <a:t>La preferencia de </a:t>
            </a:r>
            <a:r>
              <a:rPr lang="es-ES" altLang="ca-ES" sz="2000" b="1" dirty="0"/>
              <a:t>elección del mismo escenario</a:t>
            </a:r>
            <a:r>
              <a:rPr lang="es-ES" altLang="ca-ES" sz="2000" dirty="0"/>
              <a:t> para un mismo patrón de gráfica evolutiva de la IMR</a:t>
            </a:r>
            <a:r>
              <a:rPr lang="en-GB" altLang="ca-ES" sz="2000" dirty="0"/>
              <a:t> 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en-GB" altLang="ca-ES" sz="2000" b="1" dirty="0"/>
              <a:t>La </a:t>
            </a:r>
            <a:r>
              <a:rPr lang="es-ES" altLang="ca-ES" sz="2000" b="1" dirty="0"/>
              <a:t>coherencia entre la solución aplicada a hombres y mujeres </a:t>
            </a:r>
            <a:r>
              <a:rPr lang="es-ES" altLang="ca-ES" sz="2000" dirty="0"/>
              <a:t>siempre que la epidemiología del cáncer para ambos sexos no fuera claramente distinta. 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es-ES" altLang="ca-ES" sz="2000" dirty="0"/>
              <a:t>Evitar </a:t>
            </a:r>
            <a:r>
              <a:rPr lang="es-ES" altLang="ca-ES" sz="2000" b="1" dirty="0"/>
              <a:t>situaciones poco plausibles </a:t>
            </a:r>
            <a:r>
              <a:rPr lang="es-ES" altLang="ca-ES" sz="2000" dirty="0"/>
              <a:t>como descensos de la IMR o incrementos muy elevados de ésta.</a:t>
            </a:r>
            <a:endParaRPr lang="en-GB" altLang="ca-E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34379B-D4F4-43C0-AC5A-68B01B76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+mn-lt"/>
              </a:rPr>
              <a:t>MÉTODOS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969ACEE8-F515-90FE-DD91-2C63F446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6747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BFD023A-6861-8F61-AEDE-42CF39E9CA0C}"/>
              </a:ext>
            </a:extLst>
          </p:cNvPr>
          <p:cNvSpPr txBox="1"/>
          <p:nvPr/>
        </p:nvSpPr>
        <p:spPr>
          <a:xfrm>
            <a:off x="0" y="248797"/>
            <a:ext cx="9144000" cy="637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Interpretación de los gráficos.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Incidencia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Línea azul: Tasa de incidencia ajustada a la nueva población europea obtenida a partir del RIM estimado para el periodo 2001-2015.</a:t>
            </a: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Redondas azules: Proyección de la incidencia entre los años 2015 y 2022 de la tasa ajustada a la nueva población europea según método RIM en el escenario A (RIM estable)</a:t>
            </a: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Triángulos azules: Proyección de la incidencia entre los años 2015 y 2022 de la tasa ajustada a la nueva población europea según método RIM en el escenario B (RIM lineal)</a:t>
            </a: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Rombos azules: Proyección de la incidencia entre los años 2015 y 2022 de la tasa ajustada a la nueva población europea según método RIM en el escenario A (RIM cuadrática)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Línea roja: Tasa de incidencia ajustada a la nueva población europea obtenida directamente de los datos de la suma de provincias e islas con registro (“Local Data”) en el periodo 2001-2015.</a:t>
            </a: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Redondas rojas: Proyección entre los años 2015 y 2022 de la tasa ajustada a la nueva población europea según el método “Local Data + APC”.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Mortalidad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Línea roja: Tasa de mortalidad ajustada a la nueva población europea de los datos de mortalidad reales aportados por el INE en el periodo 2001-2019.</a:t>
            </a: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Redondas rojas: Proyección entre los años 2019 y 2022 de la tasa de mortalidad ajustada a la nueva población europea. (La proyección de la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TAne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Mortalidad para el año 2022 se calculó por el método NORDPRED).</a:t>
            </a:r>
          </a:p>
        </p:txBody>
      </p:sp>
    </p:spTree>
    <p:extLst>
      <p:ext uri="{BB962C8B-B14F-4D97-AF65-F5344CB8AC3E}">
        <p14:creationId xmlns:p14="http://schemas.microsoft.com/office/powerpoint/2010/main" val="1266405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541</Words>
  <Application>Microsoft Office PowerPoint</Application>
  <PresentationFormat>Presentación en pantalla (4:3)</PresentationFormat>
  <Paragraphs>40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Fité</dc:creator>
  <cp:lastModifiedBy>AMEIJIDE SANCHEZ, ALBERTO</cp:lastModifiedBy>
  <cp:revision>63</cp:revision>
  <cp:lastPrinted>2019-09-04T09:48:47Z</cp:lastPrinted>
  <dcterms:created xsi:type="dcterms:W3CDTF">2016-06-07T21:47:49Z</dcterms:created>
  <dcterms:modified xsi:type="dcterms:W3CDTF">2022-11-16T10:26:17Z</dcterms:modified>
</cp:coreProperties>
</file>