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62" r:id="rId3"/>
    <p:sldId id="259" r:id="rId4"/>
    <p:sldId id="303" r:id="rId5"/>
    <p:sldId id="322" r:id="rId6"/>
    <p:sldId id="324" r:id="rId7"/>
    <p:sldId id="330" r:id="rId8"/>
    <p:sldId id="325" r:id="rId9"/>
    <p:sldId id="326" r:id="rId10"/>
    <p:sldId id="328" r:id="rId11"/>
    <p:sldId id="329" r:id="rId12"/>
    <p:sldId id="327" r:id="rId13"/>
    <p:sldId id="331" r:id="rId14"/>
    <p:sldId id="332" r:id="rId15"/>
    <p:sldId id="333" r:id="rId16"/>
    <p:sldId id="334" r:id="rId17"/>
    <p:sldId id="335" r:id="rId18"/>
    <p:sldId id="336" r:id="rId19"/>
    <p:sldId id="346" r:id="rId20"/>
    <p:sldId id="337" r:id="rId21"/>
    <p:sldId id="338" r:id="rId22"/>
    <p:sldId id="339" r:id="rId23"/>
    <p:sldId id="340" r:id="rId24"/>
    <p:sldId id="341" r:id="rId25"/>
    <p:sldId id="342" r:id="rId26"/>
    <p:sldId id="344" r:id="rId27"/>
    <p:sldId id="345" r:id="rId28"/>
    <p:sldId id="321" r:id="rId29"/>
  </p:sldIdLst>
  <p:sldSz cx="24384000" cy="13716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5C72"/>
    <a:srgbClr val="0C2449"/>
    <a:srgbClr val="899FB4"/>
    <a:srgbClr val="2465AF"/>
    <a:srgbClr val="195298"/>
    <a:srgbClr val="3B99DC"/>
    <a:srgbClr val="65D4FB"/>
    <a:srgbClr val="D6F3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18" autoAdjust="0"/>
    <p:restoredTop sz="96224" autoAdjust="0"/>
  </p:normalViewPr>
  <p:slideViewPr>
    <p:cSldViewPr snapToGrid="0">
      <p:cViewPr varScale="1">
        <p:scale>
          <a:sx n="45" d="100"/>
          <a:sy n="45" d="100"/>
        </p:scale>
        <p:origin x="73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90488" y="744538"/>
            <a:ext cx="6616700" cy="3722687"/>
          </a:xfrm>
          <a:prstGeom prst="rect">
            <a:avLst/>
          </a:prstGeom>
        </p:spPr>
        <p:txBody>
          <a:bodyPr/>
          <a:lstStyle/>
          <a:p>
            <a:endParaRPr/>
          </a:p>
        </p:txBody>
      </p:sp>
      <p:sp>
        <p:nvSpPr>
          <p:cNvPr id="117" name="Shape 117"/>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13234434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Subtitle (with placeholders)">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xmlns="" id="{4DD8E277-27AB-4717-BE08-583ADB3523AB}"/>
              </a:ext>
            </a:extLst>
          </p:cNvPr>
          <p:cNvSpPr>
            <a:spLocks noGrp="1"/>
          </p:cNvSpPr>
          <p:nvPr>
            <p:ph type="pic" sz="quarter" idx="10" hasCustomPrompt="1"/>
          </p:nvPr>
        </p:nvSpPr>
        <p:spPr>
          <a:xfrm>
            <a:off x="226060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7" name="Рисунок 2">
            <a:extLst>
              <a:ext uri="{FF2B5EF4-FFF2-40B4-BE49-F238E27FC236}">
                <a16:creationId xmlns:a16="http://schemas.microsoft.com/office/drawing/2014/main" xmlns="" id="{6A6CC84C-0ECF-4AD9-AD25-BD9A79BE5D82}"/>
              </a:ext>
            </a:extLst>
          </p:cNvPr>
          <p:cNvSpPr>
            <a:spLocks noGrp="1"/>
          </p:cNvSpPr>
          <p:nvPr>
            <p:ph type="pic" sz="quarter" idx="11" hasCustomPrompt="1"/>
          </p:nvPr>
        </p:nvSpPr>
        <p:spPr>
          <a:xfrm>
            <a:off x="625475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8" name="Рисунок 2">
            <a:extLst>
              <a:ext uri="{FF2B5EF4-FFF2-40B4-BE49-F238E27FC236}">
                <a16:creationId xmlns:a16="http://schemas.microsoft.com/office/drawing/2014/main" xmlns="" id="{4535AC7C-9D6E-44D0-B693-569B436C7DED}"/>
              </a:ext>
            </a:extLst>
          </p:cNvPr>
          <p:cNvSpPr>
            <a:spLocks noGrp="1"/>
          </p:cNvSpPr>
          <p:nvPr>
            <p:ph type="pic" sz="quarter" idx="12" hasCustomPrompt="1"/>
          </p:nvPr>
        </p:nvSpPr>
        <p:spPr>
          <a:xfrm>
            <a:off x="10423525"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9" name="Рисунок 2">
            <a:extLst>
              <a:ext uri="{FF2B5EF4-FFF2-40B4-BE49-F238E27FC236}">
                <a16:creationId xmlns:a16="http://schemas.microsoft.com/office/drawing/2014/main" xmlns="" id="{0AF08A50-3D29-4E19-8CED-500E7ADAA69A}"/>
              </a:ext>
            </a:extLst>
          </p:cNvPr>
          <p:cNvSpPr>
            <a:spLocks noGrp="1"/>
          </p:cNvSpPr>
          <p:nvPr>
            <p:ph type="pic" sz="quarter" idx="13" hasCustomPrompt="1"/>
          </p:nvPr>
        </p:nvSpPr>
        <p:spPr>
          <a:xfrm>
            <a:off x="8428487"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0" name="Рисунок 2">
            <a:extLst>
              <a:ext uri="{FF2B5EF4-FFF2-40B4-BE49-F238E27FC236}">
                <a16:creationId xmlns:a16="http://schemas.microsoft.com/office/drawing/2014/main" xmlns="" id="{7C60BD74-D8AE-4A85-B66E-49D1B189825C}"/>
              </a:ext>
            </a:extLst>
          </p:cNvPr>
          <p:cNvSpPr>
            <a:spLocks noGrp="1"/>
          </p:cNvSpPr>
          <p:nvPr>
            <p:ph type="pic" sz="quarter" idx="14" hasCustomPrompt="1"/>
          </p:nvPr>
        </p:nvSpPr>
        <p:spPr>
          <a:xfrm>
            <a:off x="4029075"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5" name="Рисунок 2">
            <a:extLst>
              <a:ext uri="{FF2B5EF4-FFF2-40B4-BE49-F238E27FC236}">
                <a16:creationId xmlns:a16="http://schemas.microsoft.com/office/drawing/2014/main" xmlns="" id="{B2409FEC-5533-4A54-8C3A-44DF9897AB0B}"/>
              </a:ext>
            </a:extLst>
          </p:cNvPr>
          <p:cNvSpPr>
            <a:spLocks noGrp="1"/>
          </p:cNvSpPr>
          <p:nvPr>
            <p:ph type="pic" sz="quarter" idx="15" hasCustomPrompt="1"/>
          </p:nvPr>
        </p:nvSpPr>
        <p:spPr>
          <a:xfrm>
            <a:off x="12827899" y="6539151"/>
            <a:ext cx="3536950" cy="3760788"/>
          </a:xfrm>
        </p:spPr>
        <p:txBody>
          <a:bodyPr anchor="t">
            <a:normAutofit/>
          </a:bodyPr>
          <a:lstStyle>
            <a:lvl1pPr marL="0" indent="0" algn="ctr">
              <a:buNone/>
              <a:defRPr sz="2400"/>
            </a:lvl1pPr>
          </a:lstStyle>
          <a:p>
            <a:r>
              <a:rPr lang="en-US" dirty="0"/>
              <a:t>picture</a:t>
            </a:r>
            <a:endParaRPr lang="ru-RU" dirty="0"/>
          </a:p>
        </p:txBody>
      </p:sp>
    </p:spTree>
    <p:extLst>
      <p:ext uri="{BB962C8B-B14F-4D97-AF65-F5344CB8AC3E}">
        <p14:creationId xmlns:p14="http://schemas.microsoft.com/office/powerpoint/2010/main" val="39753905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532241774_2880x1920.jpg"/>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532204087_1355x1355.jpg"/>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p:cNvSpPr/>
          <p:nvPr/>
        </p:nvSpPr>
        <p:spPr>
          <a:xfrm>
            <a:off x="17712266" y="5338977"/>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0" name="Business Clean"/>
          <p:cNvSpPr txBox="1"/>
          <p:nvPr/>
        </p:nvSpPr>
        <p:spPr>
          <a:xfrm>
            <a:off x="3750190" y="4158873"/>
            <a:ext cx="15298865" cy="1456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defRPr sz="12000" b="0">
                <a:solidFill>
                  <a:srgbClr val="0D2447"/>
                </a:solidFill>
                <a:latin typeface="Roboto Medium"/>
                <a:ea typeface="Roboto Medium"/>
                <a:cs typeface="Roboto Medium"/>
                <a:sym typeface="Roboto Medium"/>
              </a:defRPr>
            </a:lvl1pPr>
          </a:lstStyle>
          <a:p>
            <a:pPr algn="ctr"/>
            <a:r>
              <a:rPr lang="fr-FR" sz="8800" dirty="0" smtClean="0">
                <a:solidFill>
                  <a:schemeClr val="tx1"/>
                </a:solidFill>
              </a:rPr>
              <a:t>Projet Fly Me</a:t>
            </a:r>
            <a:endParaRPr sz="8800" dirty="0">
              <a:solidFill>
                <a:schemeClr val="tx1"/>
              </a:solidFill>
            </a:endParaRPr>
          </a:p>
        </p:txBody>
      </p:sp>
      <p:sp>
        <p:nvSpPr>
          <p:cNvPr id="121" name="Shape"/>
          <p:cNvSpPr/>
          <p:nvPr/>
        </p:nvSpPr>
        <p:spPr>
          <a:xfrm>
            <a:off x="-719667" y="3298510"/>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2" name="Shape"/>
          <p:cNvSpPr/>
          <p:nvPr/>
        </p:nvSpPr>
        <p:spPr>
          <a:xfrm rot="10800000">
            <a:off x="5096933" y="9115110"/>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3" name="Shape"/>
          <p:cNvSpPr/>
          <p:nvPr/>
        </p:nvSpPr>
        <p:spPr>
          <a:xfrm>
            <a:off x="1426600" y="12412843"/>
            <a:ext cx="3948246" cy="39482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 name="Shape"/>
          <p:cNvSpPr/>
          <p:nvPr/>
        </p:nvSpPr>
        <p:spPr>
          <a:xfrm>
            <a:off x="20777200" y="-265956"/>
            <a:ext cx="2314443" cy="231444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6" name="Shape"/>
          <p:cNvSpPr/>
          <p:nvPr/>
        </p:nvSpPr>
        <p:spPr>
          <a:xfrm rot="10800000">
            <a:off x="23105533" y="2045443"/>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 name="Shape"/>
          <p:cNvSpPr/>
          <p:nvPr/>
        </p:nvSpPr>
        <p:spPr>
          <a:xfrm rot="10800000">
            <a:off x="-87842" y="10801548"/>
            <a:ext cx="1730641"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30" name="Group"/>
          <p:cNvGrpSpPr/>
          <p:nvPr/>
        </p:nvGrpSpPr>
        <p:grpSpPr>
          <a:xfrm>
            <a:off x="6699266" y="6336928"/>
            <a:ext cx="9400713" cy="2258070"/>
            <a:chOff x="-461435" y="-21445"/>
            <a:chExt cx="5336878" cy="679913"/>
          </a:xfrm>
        </p:grpSpPr>
        <p:sp>
          <p:nvSpPr>
            <p:cNvPr id="128" name="Rounded Rectangle"/>
            <p:cNvSpPr/>
            <p:nvPr/>
          </p:nvSpPr>
          <p:spPr>
            <a:xfrm>
              <a:off x="-461435" y="-21445"/>
              <a:ext cx="5336878"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9" name="Professional Presentation Template"/>
            <p:cNvSpPr txBox="1"/>
            <p:nvPr/>
          </p:nvSpPr>
          <p:spPr>
            <a:xfrm>
              <a:off x="-251596" y="122134"/>
              <a:ext cx="4917200" cy="3645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r>
                <a:rPr lang="fr-FR" sz="3600" b="1" dirty="0" smtClean="0">
                  <a:solidFill>
                    <a:schemeClr val="accent3"/>
                  </a:solidFill>
                </a:rPr>
                <a:t>CONCEPTION D’UN CHATBOT POUR LA RESERVATION DE VOYAGE</a:t>
              </a:r>
              <a:endParaRPr sz="3600" b="1" dirty="0">
                <a:solidFill>
                  <a:schemeClr val="accent3"/>
                </a:solidFill>
              </a:endParaRPr>
            </a:p>
          </p:txBody>
        </p:sp>
      </p:gr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Développement du </a:t>
            </a:r>
            <a:r>
              <a:rPr lang="fr-FR" sz="6000" dirty="0" err="1" smtClean="0">
                <a:solidFill>
                  <a:schemeClr val="tx1"/>
                </a:solidFill>
              </a:rPr>
              <a:t>chatbot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702801" cy="12038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Utilisation du SDK Bot Framework de Microsoft :</a:t>
            </a:r>
          </a:p>
          <a:p>
            <a:pPr marL="457200" lvl="0" indent="-457200">
              <a:spcBef>
                <a:spcPts val="1200"/>
              </a:spcBef>
              <a:buFont typeface="Arial" panose="020B0604020202020204" pitchFamily="34" charset="0"/>
              <a:buChar char="•"/>
            </a:pPr>
            <a:r>
              <a:rPr lang="fr-FR" sz="2800" dirty="0" smtClean="0"/>
              <a:t>Framework dédié permettant </a:t>
            </a:r>
            <a:r>
              <a:rPr lang="fr-FR" sz="2800" b="1" dirty="0" smtClean="0"/>
              <a:t>le développement de </a:t>
            </a:r>
            <a:r>
              <a:rPr lang="fr-FR" sz="2800" b="1" dirty="0" err="1" smtClean="0"/>
              <a:t>chatbots</a:t>
            </a:r>
            <a:endParaRPr lang="fr-FR" sz="2800" b="1" dirty="0" smtClean="0"/>
          </a:p>
          <a:p>
            <a:pPr marL="457200" lvl="0" indent="-457200">
              <a:spcBef>
                <a:spcPts val="1200"/>
              </a:spcBef>
              <a:buFont typeface="Arial" panose="020B0604020202020204" pitchFamily="34" charset="0"/>
              <a:buChar char="•"/>
            </a:pPr>
            <a:r>
              <a:rPr lang="fr-FR" sz="2800" dirty="0" smtClean="0"/>
              <a:t>Contient des </a:t>
            </a:r>
            <a:r>
              <a:rPr lang="fr-FR" sz="2800" b="1" dirty="0" smtClean="0"/>
              <a:t>fonctions </a:t>
            </a:r>
            <a:r>
              <a:rPr lang="fr-FR" sz="2800" dirty="0" smtClean="0"/>
              <a:t>et </a:t>
            </a:r>
            <a:r>
              <a:rPr lang="fr-FR" sz="2800" b="1" dirty="0" smtClean="0"/>
              <a:t>classes</a:t>
            </a:r>
            <a:r>
              <a:rPr lang="fr-FR" sz="2800" dirty="0" smtClean="0"/>
              <a:t> facilitant le développement de </a:t>
            </a:r>
            <a:r>
              <a:rPr lang="fr-FR" sz="2800" dirty="0" err="1" smtClean="0"/>
              <a:t>chatbots</a:t>
            </a:r>
            <a:endParaRPr lang="fr-FR" sz="2800" dirty="0" smtClean="0"/>
          </a:p>
          <a:p>
            <a:pPr marL="457200" lvl="0" indent="-457200">
              <a:spcBef>
                <a:spcPts val="1200"/>
              </a:spcBef>
              <a:buFont typeface="Arial" panose="020B0604020202020204" pitchFamily="34" charset="0"/>
              <a:buChar char="•"/>
            </a:pPr>
            <a:r>
              <a:rPr lang="fr-FR" sz="2800" dirty="0" smtClean="0"/>
              <a:t>Version </a:t>
            </a:r>
            <a:r>
              <a:rPr lang="fr-FR" sz="2800" b="1" dirty="0" smtClean="0"/>
              <a:t>Python</a:t>
            </a:r>
          </a:p>
          <a:p>
            <a:pPr marL="457200" lvl="0" indent="-457200">
              <a:buFont typeface="Arial" panose="020B0604020202020204" pitchFamily="34" charset="0"/>
              <a:buChar char="•"/>
            </a:pPr>
            <a:endParaRPr lang="fr-FR" sz="2800" dirty="0"/>
          </a:p>
          <a:p>
            <a:pPr lvl="0"/>
            <a:endParaRPr lang="fr-FR" sz="2800" dirty="0"/>
          </a:p>
          <a:p>
            <a:pPr lvl="0"/>
            <a:endParaRPr lang="fr-FR" sz="2800" b="1" dirty="0" smtClean="0"/>
          </a:p>
          <a:p>
            <a:pPr lvl="0"/>
            <a:endParaRPr lang="fr-FR" sz="2800" b="1" dirty="0"/>
          </a:p>
          <a:p>
            <a:pPr lvl="0"/>
            <a:endParaRPr lang="fr-FR" sz="2800" b="1" dirty="0" smtClean="0"/>
          </a:p>
          <a:p>
            <a:pPr lvl="0"/>
            <a:endParaRPr lang="fr-FR" sz="2800" b="1" dirty="0" smtClean="0"/>
          </a:p>
          <a:p>
            <a:pPr lvl="0"/>
            <a:endParaRPr lang="fr-FR" sz="2800" b="1" dirty="0" smtClean="0"/>
          </a:p>
          <a:p>
            <a:pPr lvl="0"/>
            <a:r>
              <a:rPr lang="fr-FR" sz="2800" dirty="0" smtClean="0"/>
              <a:t>Caractéristiques du </a:t>
            </a:r>
            <a:r>
              <a:rPr lang="fr-FR" sz="2800" dirty="0" err="1" smtClean="0"/>
              <a:t>chatbot</a:t>
            </a:r>
            <a:r>
              <a:rPr lang="fr-FR" sz="2800" dirty="0" smtClean="0"/>
              <a:t> mis en place :</a:t>
            </a:r>
            <a:endParaRPr lang="fr-FR" sz="2800" dirty="0"/>
          </a:p>
          <a:p>
            <a:pPr marL="457200" lvl="0" indent="-457200">
              <a:spcBef>
                <a:spcPts val="1200"/>
              </a:spcBef>
              <a:buFont typeface="Arial" panose="020B0604020202020204" pitchFamily="34" charset="0"/>
              <a:buChar char="•"/>
            </a:pPr>
            <a:r>
              <a:rPr lang="fr-FR" sz="2800" dirty="0" smtClean="0"/>
              <a:t>Utilisation de l’application LUIS précédemment créée</a:t>
            </a:r>
          </a:p>
          <a:p>
            <a:pPr marL="457200" lvl="0" indent="-457200">
              <a:spcBef>
                <a:spcPts val="1200"/>
              </a:spcBef>
              <a:buFont typeface="Arial" panose="020B0604020202020204" pitchFamily="34" charset="0"/>
              <a:buChar char="•"/>
            </a:pPr>
            <a:r>
              <a:rPr lang="fr-FR" sz="2800" dirty="0" smtClean="0"/>
              <a:t>Implémente la possibilité d’un </a:t>
            </a:r>
            <a:r>
              <a:rPr lang="fr-FR" sz="2800" b="1" dirty="0" smtClean="0"/>
              <a:t>échange conversationnel entre l’utilisateur et le </a:t>
            </a:r>
            <a:r>
              <a:rPr lang="fr-FR" sz="2800" b="1" dirty="0" err="1" smtClean="0"/>
              <a:t>chatbot</a:t>
            </a:r>
            <a:endParaRPr lang="fr-FR" sz="2800" b="1" dirty="0" smtClean="0"/>
          </a:p>
          <a:p>
            <a:pPr marL="457200" lvl="0" indent="-457200">
              <a:spcBef>
                <a:spcPts val="1200"/>
              </a:spcBef>
              <a:buFont typeface="Arial" panose="020B0604020202020204" pitchFamily="34" charset="0"/>
              <a:buChar char="•"/>
            </a:pPr>
            <a:r>
              <a:rPr lang="fr-FR" sz="2800" dirty="0" smtClean="0"/>
              <a:t>Demande les </a:t>
            </a:r>
            <a:r>
              <a:rPr lang="fr-FR" sz="2800" b="1" dirty="0" smtClean="0"/>
              <a:t>informations manquantes </a:t>
            </a:r>
            <a:r>
              <a:rPr lang="fr-FR" sz="2800" dirty="0" smtClean="0"/>
              <a:t>si nécessaire</a:t>
            </a:r>
          </a:p>
          <a:p>
            <a:pPr marL="457200" lvl="0" indent="-457200">
              <a:spcBef>
                <a:spcPts val="1200"/>
              </a:spcBef>
              <a:buFont typeface="Arial" panose="020B0604020202020204" pitchFamily="34" charset="0"/>
              <a:buChar char="•"/>
            </a:pPr>
            <a:r>
              <a:rPr lang="fr-FR" sz="2800" dirty="0" smtClean="0"/>
              <a:t>Utilisation du service Application Insights pour </a:t>
            </a:r>
            <a:r>
              <a:rPr lang="fr-FR" sz="2800" b="1" dirty="0" smtClean="0"/>
              <a:t>le suivi des performances</a:t>
            </a:r>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smtClean="0"/>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5721975" y="5385119"/>
            <a:ext cx="12719416" cy="1997814"/>
          </a:xfrm>
          <a:prstGeom prst="rect">
            <a:avLst/>
          </a:prstGeom>
        </p:spPr>
      </p:pic>
      <p:sp>
        <p:nvSpPr>
          <p:cNvPr id="7" name="TextBox 6"/>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b="0" dirty="0"/>
              <a:t>8</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08379324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Développement du </a:t>
            </a:r>
            <a:r>
              <a:rPr lang="fr-FR" sz="6000" dirty="0" err="1" smtClean="0">
                <a:solidFill>
                  <a:schemeClr val="tx1"/>
                </a:solidFill>
              </a:rPr>
              <a:t>chatbot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01354"/>
            <a:ext cx="22513734" cy="11995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Fonctionnement :</a:t>
            </a:r>
          </a:p>
          <a:p>
            <a:pPr lvl="0"/>
            <a:r>
              <a:rPr lang="fr-FR" sz="2800" dirty="0" smtClean="0"/>
              <a:t>1 – Interactions :</a:t>
            </a:r>
          </a:p>
          <a:p>
            <a:pPr marL="457200" lvl="0" indent="-457200">
              <a:buFont typeface="Arial" panose="020B0604020202020204" pitchFamily="34" charset="0"/>
              <a:buChar char="•"/>
            </a:pPr>
            <a:r>
              <a:rPr lang="fr-FR" sz="2800" dirty="0"/>
              <a:t>L’utilisateur peut </a:t>
            </a:r>
            <a:r>
              <a:rPr lang="fr-FR" sz="2800" b="1" dirty="0"/>
              <a:t>interagir</a:t>
            </a:r>
            <a:r>
              <a:rPr lang="fr-FR" sz="2800" dirty="0"/>
              <a:t> avec le </a:t>
            </a:r>
            <a:r>
              <a:rPr lang="fr-FR" sz="2800" dirty="0" err="1"/>
              <a:t>chatbot</a:t>
            </a:r>
            <a:r>
              <a:rPr lang="fr-FR" sz="2800" dirty="0"/>
              <a:t> en </a:t>
            </a:r>
            <a:r>
              <a:rPr lang="fr-FR" sz="2800" b="1" dirty="0"/>
              <a:t>anglais </a:t>
            </a:r>
            <a:endParaRPr lang="fr-FR" sz="2800" b="1" dirty="0" smtClean="0"/>
          </a:p>
          <a:p>
            <a:pPr marL="457200" lvl="0" indent="-457200">
              <a:buFont typeface="Arial" panose="020B0604020202020204" pitchFamily="34" charset="0"/>
              <a:buChar char="•"/>
            </a:pPr>
            <a:r>
              <a:rPr lang="fr-FR" sz="2800" dirty="0" smtClean="0"/>
              <a:t>Depuis </a:t>
            </a:r>
            <a:r>
              <a:rPr lang="fr-FR" sz="2800" dirty="0"/>
              <a:t>une interface composée d’une zone de saisie de texte et d’une zone de réponse et d’historique de la </a:t>
            </a:r>
            <a:r>
              <a:rPr lang="fr-FR" sz="2800" dirty="0" smtClean="0"/>
              <a:t>conversation</a:t>
            </a:r>
            <a:endParaRPr lang="fr-FR" sz="2800" dirty="0"/>
          </a:p>
          <a:p>
            <a:pPr lvl="0"/>
            <a:endParaRPr lang="fr-FR" sz="2800" dirty="0" smtClean="0"/>
          </a:p>
          <a:p>
            <a:r>
              <a:rPr lang="fr-FR" sz="2800" dirty="0"/>
              <a:t>2</a:t>
            </a:r>
            <a:r>
              <a:rPr lang="fr-FR" sz="2800" dirty="0" smtClean="0"/>
              <a:t> </a:t>
            </a:r>
            <a:r>
              <a:rPr lang="fr-FR" sz="2800" dirty="0"/>
              <a:t>–</a:t>
            </a:r>
            <a:r>
              <a:rPr lang="fr-FR" sz="2800" dirty="0" smtClean="0"/>
              <a:t> Grâce au modèle LUIS, le </a:t>
            </a:r>
            <a:r>
              <a:rPr lang="fr-FR" sz="2800" dirty="0" err="1" smtClean="0"/>
              <a:t>chatbot</a:t>
            </a:r>
            <a:r>
              <a:rPr lang="fr-FR" sz="2800" dirty="0" smtClean="0"/>
              <a:t> reconnait </a:t>
            </a:r>
            <a:r>
              <a:rPr lang="fr-FR" sz="2800" dirty="0"/>
              <a:t>l’intention et les informations demandées par </a:t>
            </a:r>
            <a:r>
              <a:rPr lang="fr-FR" sz="2800" dirty="0" smtClean="0"/>
              <a:t>l’utilisateur :</a:t>
            </a:r>
          </a:p>
          <a:p>
            <a:pPr marL="457200" indent="-457200">
              <a:buFont typeface="Arial" panose="020B0604020202020204" pitchFamily="34" charset="0"/>
              <a:buChar char="•"/>
            </a:pPr>
            <a:r>
              <a:rPr lang="fr-FR" sz="2800" dirty="0" smtClean="0"/>
              <a:t>Si l’</a:t>
            </a:r>
            <a:r>
              <a:rPr lang="fr-FR" sz="2800" dirty="0"/>
              <a:t>i</a:t>
            </a:r>
            <a:r>
              <a:rPr lang="fr-FR" sz="2800" dirty="0" smtClean="0"/>
              <a:t>ntention de l’utilisateur est la </a:t>
            </a:r>
            <a:r>
              <a:rPr lang="fr-FR" sz="2800" b="1" dirty="0" smtClean="0"/>
              <a:t>salutation</a:t>
            </a:r>
            <a:r>
              <a:rPr lang="fr-FR" sz="2800" dirty="0" smtClean="0"/>
              <a:t> (</a:t>
            </a:r>
            <a:r>
              <a:rPr lang="fr-FR" sz="2800" dirty="0" err="1" smtClean="0"/>
              <a:t>Greetings</a:t>
            </a:r>
            <a:r>
              <a:rPr lang="fr-FR" sz="2800" dirty="0" smtClean="0"/>
              <a:t>), celui-ci répond par une salutation et demande à l’utilisateur quelle est sa requête </a:t>
            </a:r>
          </a:p>
          <a:p>
            <a:pPr marL="457200" indent="-457200">
              <a:buFont typeface="Arial" panose="020B0604020202020204" pitchFamily="34" charset="0"/>
              <a:buChar char="•"/>
            </a:pPr>
            <a:r>
              <a:rPr lang="fr-FR" sz="2800" dirty="0" smtClean="0"/>
              <a:t>Si la requête </a:t>
            </a:r>
            <a:r>
              <a:rPr lang="fr-FR" sz="2800" b="1" dirty="0" smtClean="0"/>
              <a:t>n’est pas prise en charge par le chabot </a:t>
            </a:r>
            <a:r>
              <a:rPr lang="fr-FR" sz="2800" dirty="0" smtClean="0"/>
              <a:t>(intention None), celui-ci demande à l‘utilisateur de la renouveler</a:t>
            </a:r>
          </a:p>
          <a:p>
            <a:pPr marL="457200" indent="-457200">
              <a:buFont typeface="Arial" panose="020B0604020202020204" pitchFamily="34" charset="0"/>
              <a:buChar char="•"/>
            </a:pPr>
            <a:r>
              <a:rPr lang="fr-FR" sz="2800" dirty="0" smtClean="0"/>
              <a:t>Si la requête correspond à une </a:t>
            </a:r>
            <a:r>
              <a:rPr lang="fr-FR" sz="2800" b="1" dirty="0" smtClean="0"/>
              <a:t>demande de réservation de voyage </a:t>
            </a:r>
            <a:r>
              <a:rPr lang="fr-FR" sz="2800" dirty="0" smtClean="0"/>
              <a:t>(intention </a:t>
            </a:r>
            <a:r>
              <a:rPr lang="fr-FR" sz="2800" dirty="0" err="1" smtClean="0"/>
              <a:t>BookingTravel</a:t>
            </a:r>
            <a:r>
              <a:rPr lang="fr-FR" sz="2800" dirty="0" smtClean="0"/>
              <a:t>), le chabot commence la conversation permettant la réservation</a:t>
            </a:r>
            <a:endParaRPr lang="fr-FR" sz="2800" dirty="0"/>
          </a:p>
          <a:p>
            <a:pPr marL="457200" lvl="0" indent="-457200">
              <a:buFont typeface="Arial" panose="020B0604020202020204" pitchFamily="34" charset="0"/>
              <a:buChar char="•"/>
            </a:pPr>
            <a:endParaRPr lang="fr-FR" sz="2800" dirty="0" smtClean="0"/>
          </a:p>
          <a:p>
            <a:pPr lvl="0"/>
            <a:r>
              <a:rPr lang="fr-FR" sz="2800" dirty="0" smtClean="0"/>
              <a:t>2 – Au cours de ce dialogue :</a:t>
            </a:r>
          </a:p>
          <a:p>
            <a:pPr marL="457200" lvl="0" indent="-457200">
              <a:buFont typeface="Arial" panose="020B0604020202020204" pitchFamily="34" charset="0"/>
              <a:buChar char="•"/>
            </a:pPr>
            <a:r>
              <a:rPr lang="fr-FR" sz="2800" dirty="0" smtClean="0"/>
              <a:t>Le </a:t>
            </a:r>
            <a:r>
              <a:rPr lang="fr-FR" sz="2800" dirty="0" err="1" smtClean="0"/>
              <a:t>chatbot</a:t>
            </a:r>
            <a:r>
              <a:rPr lang="fr-FR" sz="2800" dirty="0" smtClean="0"/>
              <a:t> demande à l’utilisateur les </a:t>
            </a:r>
            <a:r>
              <a:rPr lang="fr-FR" sz="2800" b="1" dirty="0" smtClean="0"/>
              <a:t>informations manquantes </a:t>
            </a:r>
            <a:r>
              <a:rPr lang="fr-FR" sz="2800" dirty="0" smtClean="0"/>
              <a:t>nécessaires à la réservation</a:t>
            </a:r>
          </a:p>
          <a:p>
            <a:pPr marL="457200" lvl="0" indent="-457200">
              <a:buFont typeface="Arial" panose="020B0604020202020204" pitchFamily="34" charset="0"/>
              <a:buChar char="•"/>
            </a:pPr>
            <a:r>
              <a:rPr lang="fr-FR" sz="2800" dirty="0" smtClean="0"/>
              <a:t>Pour les dates, une fonction a été développée afin de s’assurer du </a:t>
            </a:r>
            <a:r>
              <a:rPr lang="fr-FR" sz="2800" b="1" dirty="0" smtClean="0"/>
              <a:t>bon format</a:t>
            </a:r>
            <a:endParaRPr lang="fr-FR" sz="2800" b="1" dirty="0"/>
          </a:p>
          <a:p>
            <a:pPr lvl="0"/>
            <a:endParaRPr lang="fr-FR" sz="2800" dirty="0" smtClean="0"/>
          </a:p>
          <a:p>
            <a:pPr lvl="0"/>
            <a:r>
              <a:rPr lang="fr-FR" sz="2800" dirty="0" smtClean="0"/>
              <a:t>3 – Pour terminer : </a:t>
            </a:r>
          </a:p>
          <a:p>
            <a:pPr marL="457200" lvl="0" indent="-457200">
              <a:buFont typeface="Arial" panose="020B0604020202020204" pitchFamily="34" charset="0"/>
              <a:buChar char="•"/>
            </a:pPr>
            <a:r>
              <a:rPr lang="fr-FR" sz="2800" dirty="0" smtClean="0"/>
              <a:t>Le </a:t>
            </a:r>
            <a:r>
              <a:rPr lang="fr-FR" sz="2800" dirty="0" err="1" smtClean="0"/>
              <a:t>chatbot</a:t>
            </a:r>
            <a:r>
              <a:rPr lang="fr-FR" sz="2800" dirty="0" smtClean="0"/>
              <a:t> </a:t>
            </a:r>
            <a:r>
              <a:rPr lang="fr-FR" sz="2800" b="1" dirty="0" smtClean="0"/>
              <a:t>récapitule</a:t>
            </a:r>
            <a:r>
              <a:rPr lang="fr-FR" sz="2800" dirty="0" smtClean="0"/>
              <a:t> les informations du voyage fournies par l’utilisateur</a:t>
            </a:r>
          </a:p>
          <a:p>
            <a:pPr marL="457200" lvl="0" indent="-457200">
              <a:buFont typeface="Arial" panose="020B0604020202020204" pitchFamily="34" charset="0"/>
              <a:buChar char="•"/>
            </a:pPr>
            <a:r>
              <a:rPr lang="fr-FR" sz="2800" dirty="0" smtClean="0"/>
              <a:t>Puis il demande à l’utilisateur de </a:t>
            </a:r>
            <a:r>
              <a:rPr lang="fr-FR" sz="2800" b="1" dirty="0" smtClean="0"/>
              <a:t>valider</a:t>
            </a:r>
            <a:r>
              <a:rPr lang="fr-FR" sz="2800" dirty="0" smtClean="0"/>
              <a:t> ces informations</a:t>
            </a:r>
          </a:p>
          <a:p>
            <a:pPr marL="457200" lvl="0" indent="-457200">
              <a:buFont typeface="Arial" panose="020B0604020202020204" pitchFamily="34" charset="0"/>
              <a:buChar char="•"/>
            </a:pPr>
            <a:r>
              <a:rPr lang="fr-FR" sz="2800" dirty="0" smtClean="0"/>
              <a:t>Si les informations sont correctes le </a:t>
            </a:r>
            <a:r>
              <a:rPr lang="fr-FR" sz="2800" dirty="0" err="1" smtClean="0"/>
              <a:t>chatbot</a:t>
            </a:r>
            <a:r>
              <a:rPr lang="fr-FR" sz="2800" dirty="0" smtClean="0"/>
              <a:t> pourra dans une prochaine version plus avancée effectuer la réservation</a:t>
            </a:r>
          </a:p>
          <a:p>
            <a:pPr lvl="0"/>
            <a:endParaRPr lang="fr-FR" sz="2800" dirty="0" smtClean="0"/>
          </a:p>
          <a:p>
            <a:pPr marL="457200" lvl="0" indent="-457200">
              <a:buFont typeface="Arial" panose="020B0604020202020204" pitchFamily="34" charset="0"/>
              <a:buChar char="•"/>
            </a:pPr>
            <a:endParaRPr lang="fr-FR" sz="2800" dirty="0" smtClean="0"/>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 name="TextBox 5"/>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b="0" dirty="0" smtClean="0"/>
              <a:t>9</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32162925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Tests et déploiement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702801" cy="114780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Réalisation de tests unitaires :</a:t>
            </a:r>
          </a:p>
          <a:p>
            <a:pPr marL="457200" lvl="0" indent="-457200">
              <a:buFont typeface="Arial" panose="020B0604020202020204" pitchFamily="34" charset="0"/>
              <a:buChar char="•"/>
            </a:pPr>
            <a:r>
              <a:rPr lang="fr-FR" sz="2800" dirty="0"/>
              <a:t>Mise en place </a:t>
            </a:r>
            <a:r>
              <a:rPr lang="fr-FR" sz="2800" b="1" dirty="0"/>
              <a:t>de </a:t>
            </a:r>
            <a:r>
              <a:rPr lang="fr-FR" sz="2800" b="1" dirty="0" smtClean="0"/>
              <a:t>tests unitaires </a:t>
            </a:r>
          </a:p>
          <a:p>
            <a:pPr lvl="0"/>
            <a:r>
              <a:rPr lang="fr-FR" sz="2800" b="1" dirty="0" smtClean="0"/>
              <a:t>	</a:t>
            </a:r>
            <a:r>
              <a:rPr lang="fr-FR" sz="2800" dirty="0" smtClean="0"/>
              <a:t>permettant </a:t>
            </a:r>
            <a:r>
              <a:rPr lang="fr-FR" sz="2800" b="1" dirty="0" smtClean="0"/>
              <a:t>de tester le bon fonctionnement du </a:t>
            </a:r>
            <a:r>
              <a:rPr lang="fr-FR" sz="2800" b="1" dirty="0" err="1" smtClean="0"/>
              <a:t>chatbot</a:t>
            </a:r>
            <a:endParaRPr lang="fr-FR" sz="2800" b="1" dirty="0" smtClean="0"/>
          </a:p>
          <a:p>
            <a:pPr marL="457200" lvl="0" indent="-457200">
              <a:buFont typeface="Arial" panose="020B0604020202020204" pitchFamily="34" charset="0"/>
              <a:buChar char="•"/>
            </a:pPr>
            <a:r>
              <a:rPr lang="fr-FR" sz="2800" dirty="0" smtClean="0"/>
              <a:t>Utilisation de la librairie </a:t>
            </a:r>
            <a:r>
              <a:rPr lang="fr-FR" sz="2800" b="1" dirty="0" err="1" smtClean="0"/>
              <a:t>Pytest</a:t>
            </a:r>
            <a:endParaRPr lang="fr-FR" sz="2800" b="1" dirty="0" smtClean="0"/>
          </a:p>
          <a:p>
            <a:pPr marL="457200" lvl="0" indent="-457200">
              <a:buFont typeface="Arial" panose="020B0604020202020204" pitchFamily="34" charset="0"/>
              <a:buChar char="•"/>
            </a:pPr>
            <a:r>
              <a:rPr lang="fr-FR" sz="2800" b="1" dirty="0" smtClean="0"/>
              <a:t>3 tests </a:t>
            </a:r>
            <a:r>
              <a:rPr lang="fr-FR" sz="2800" dirty="0" smtClean="0"/>
              <a:t>pour les </a:t>
            </a:r>
            <a:r>
              <a:rPr lang="fr-FR" sz="2800" b="1" dirty="0" smtClean="0"/>
              <a:t>intentions</a:t>
            </a:r>
          </a:p>
          <a:p>
            <a:pPr marL="457200" lvl="0" indent="-457200">
              <a:buFont typeface="Arial" panose="020B0604020202020204" pitchFamily="34" charset="0"/>
              <a:buChar char="•"/>
            </a:pPr>
            <a:r>
              <a:rPr lang="fr-FR" sz="2800" b="1" dirty="0" smtClean="0"/>
              <a:t>4 tests </a:t>
            </a:r>
            <a:r>
              <a:rPr lang="fr-FR" sz="2800" dirty="0" smtClean="0"/>
              <a:t>pour les </a:t>
            </a:r>
            <a:r>
              <a:rPr lang="fr-FR" sz="2800" b="1" dirty="0" smtClean="0"/>
              <a:t>entités</a:t>
            </a:r>
          </a:p>
          <a:p>
            <a:pPr marL="457200" lvl="0" indent="-457200">
              <a:buFont typeface="Arial" panose="020B0604020202020204" pitchFamily="34" charset="0"/>
              <a:buChar char="•"/>
            </a:pPr>
            <a:endParaRPr lang="fr-FR" sz="2800" dirty="0" smtClean="0"/>
          </a:p>
          <a:p>
            <a:pPr lvl="0"/>
            <a:endParaRPr lang="fr-FR" sz="2800" dirty="0" smtClean="0"/>
          </a:p>
          <a:p>
            <a:pPr lvl="0"/>
            <a:r>
              <a:rPr lang="fr-FR" sz="2800" dirty="0" smtClean="0"/>
              <a:t>Gestion du code :</a:t>
            </a:r>
          </a:p>
          <a:p>
            <a:pPr marL="457200" lvl="0" indent="-457200">
              <a:buFont typeface="Arial" panose="020B0604020202020204" pitchFamily="34" charset="0"/>
              <a:buChar char="•"/>
            </a:pPr>
            <a:r>
              <a:rPr lang="fr-FR" sz="2800" dirty="0" smtClean="0"/>
              <a:t>Le code est stocké dans un </a:t>
            </a:r>
            <a:r>
              <a:rPr lang="fr-FR" sz="2800" b="1" dirty="0" err="1" smtClean="0"/>
              <a:t>repository</a:t>
            </a:r>
            <a:r>
              <a:rPr lang="fr-FR" sz="2800" b="1" dirty="0" smtClean="0"/>
              <a:t> </a:t>
            </a:r>
            <a:r>
              <a:rPr lang="fr-FR" sz="2800" b="1" dirty="0" err="1" smtClean="0"/>
              <a:t>GitHub</a:t>
            </a:r>
            <a:endParaRPr lang="fr-FR" sz="2800" b="1" dirty="0" smtClean="0"/>
          </a:p>
          <a:p>
            <a:pPr marL="457200" lvl="0" indent="-457200">
              <a:buFont typeface="Arial" panose="020B0604020202020204" pitchFamily="34" charset="0"/>
              <a:buChar char="•"/>
            </a:pPr>
            <a:r>
              <a:rPr lang="fr-FR" sz="2800" dirty="0" smtClean="0"/>
              <a:t>Les </a:t>
            </a:r>
            <a:r>
              <a:rPr lang="fr-FR" sz="2800" dirty="0"/>
              <a:t>scripts permettant l’exécution du pipeline complet pour </a:t>
            </a:r>
            <a:endParaRPr lang="fr-FR" sz="2800" dirty="0" smtClean="0"/>
          </a:p>
          <a:p>
            <a:pPr lvl="0"/>
            <a:r>
              <a:rPr lang="fr-FR" sz="2800" dirty="0"/>
              <a:t> </a:t>
            </a:r>
            <a:r>
              <a:rPr lang="fr-FR" sz="2800" dirty="0" smtClean="0"/>
              <a:t>    générer </a:t>
            </a:r>
            <a:r>
              <a:rPr lang="fr-FR" sz="2800" dirty="0"/>
              <a:t>l’application web chatbot, entraîner et évaluer le </a:t>
            </a:r>
            <a:r>
              <a:rPr lang="fr-FR" sz="2800" dirty="0" smtClean="0"/>
              <a:t>modèle</a:t>
            </a:r>
          </a:p>
          <a:p>
            <a:pPr lvl="0"/>
            <a:r>
              <a:rPr lang="fr-FR" sz="2800" dirty="0"/>
              <a:t> </a:t>
            </a:r>
            <a:r>
              <a:rPr lang="fr-FR" sz="2800" dirty="0" smtClean="0"/>
              <a:t>    ont été déposé dans le repo</a:t>
            </a:r>
          </a:p>
          <a:p>
            <a:pPr marL="457200" lvl="0" indent="-457200">
              <a:buFont typeface="Arial" panose="020B0604020202020204" pitchFamily="34" charset="0"/>
              <a:buChar char="•"/>
            </a:pPr>
            <a:r>
              <a:rPr lang="fr-FR" sz="2800" dirty="0" smtClean="0"/>
              <a:t>Plusieurs </a:t>
            </a:r>
            <a:r>
              <a:rPr lang="fr-FR" sz="2800" b="1" dirty="0" smtClean="0"/>
              <a:t>modifications de code </a:t>
            </a:r>
            <a:r>
              <a:rPr lang="fr-FR" sz="2800" dirty="0" smtClean="0"/>
              <a:t>ont été effectués </a:t>
            </a:r>
          </a:p>
          <a:p>
            <a:pPr lvl="0"/>
            <a:r>
              <a:rPr lang="fr-FR" sz="2800" dirty="0"/>
              <a:t>	</a:t>
            </a:r>
            <a:r>
              <a:rPr lang="fr-FR" sz="2800" dirty="0" smtClean="0"/>
              <a:t>sur ce repo (</a:t>
            </a:r>
            <a:r>
              <a:rPr lang="fr-FR" sz="2800" i="1" dirty="0" smtClean="0"/>
              <a:t>commit</a:t>
            </a:r>
            <a:r>
              <a:rPr lang="fr-FR" sz="2800" dirty="0" smtClean="0"/>
              <a:t>)</a:t>
            </a:r>
          </a:p>
          <a:p>
            <a:pPr marL="457200" lvl="0" indent="-457200">
              <a:buFont typeface="Arial" panose="020B0604020202020204" pitchFamily="34" charset="0"/>
              <a:buChar char="•"/>
            </a:pPr>
            <a:r>
              <a:rPr lang="fr-FR" sz="2800" dirty="0" smtClean="0"/>
              <a:t>Permet de faciliter la </a:t>
            </a:r>
            <a:r>
              <a:rPr lang="fr-FR" sz="2800" b="1" dirty="0" smtClean="0"/>
              <a:t>gestion des versions du code</a:t>
            </a:r>
          </a:p>
          <a:p>
            <a:pPr marL="457200" lvl="0" indent="-457200">
              <a:buFont typeface="Arial" panose="020B0604020202020204" pitchFamily="34" charset="0"/>
              <a:buChar char="•"/>
            </a:pPr>
            <a:r>
              <a:rPr lang="fr-FR" sz="2800" dirty="0" smtClean="0"/>
              <a:t>Facilite le </a:t>
            </a:r>
            <a:r>
              <a:rPr lang="fr-FR" sz="2800" b="1" dirty="0" smtClean="0"/>
              <a:t>déploiement en continu</a:t>
            </a:r>
            <a:endParaRPr lang="fr-FR" sz="2800" b="1" dirty="0"/>
          </a:p>
          <a:p>
            <a:pPr lvl="0"/>
            <a:endParaRPr lang="fr-FR" sz="2800" dirty="0" smtClean="0"/>
          </a:p>
          <a:p>
            <a:pPr lvl="0"/>
            <a:endParaRPr lang="fr-FR" sz="2800" dirty="0" smtClean="0"/>
          </a:p>
          <a:p>
            <a:pPr marL="457200" lvl="0" indent="-457200">
              <a:buFont typeface="Wingdings" panose="05000000000000000000" pitchFamily="2" charset="2"/>
              <a:buChar char="Ø"/>
            </a:pPr>
            <a:r>
              <a:rPr lang="fr-FR" sz="2800" dirty="0" smtClean="0"/>
              <a:t> </a:t>
            </a:r>
            <a:r>
              <a:rPr lang="fr-FR" sz="2800" b="1" dirty="0" smtClean="0"/>
              <a:t>Permet l’intégration d’une </a:t>
            </a:r>
            <a:r>
              <a:rPr lang="fr-FR" sz="2800" b="1" dirty="0"/>
              <a:t>chaîne de traitement </a:t>
            </a:r>
            <a:r>
              <a:rPr lang="fr-FR" sz="2800" b="1" dirty="0" smtClean="0"/>
              <a:t>IA</a:t>
            </a:r>
            <a:r>
              <a:rPr lang="fr-FR" sz="2800" b="1" dirty="0"/>
              <a:t> </a:t>
            </a:r>
            <a:r>
              <a:rPr lang="fr-FR" sz="2800" b="1" dirty="0" smtClean="0"/>
              <a:t>dans </a:t>
            </a:r>
            <a:r>
              <a:rPr lang="fr-FR" sz="2800" b="1" dirty="0"/>
              <a:t>un outil informatique via </a:t>
            </a:r>
            <a:r>
              <a:rPr lang="fr-FR" sz="2800" b="1" dirty="0" smtClean="0"/>
              <a:t>Git et </a:t>
            </a:r>
            <a:r>
              <a:rPr lang="fr-FR" sz="2800" b="1" dirty="0" err="1" smtClean="0"/>
              <a:t>GitHub</a:t>
            </a:r>
            <a:endParaRPr lang="fr-FR" sz="2800" b="1" dirty="0" smtClean="0"/>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12393261" y="6485796"/>
            <a:ext cx="11015739" cy="5277752"/>
          </a:xfrm>
          <a:prstGeom prst="rect">
            <a:avLst/>
          </a:prstGeom>
        </p:spPr>
      </p:pic>
      <p:pic>
        <p:nvPicPr>
          <p:cNvPr id="4" name="Picture 3"/>
          <p:cNvPicPr>
            <a:picLocks noChangeAspect="1"/>
          </p:cNvPicPr>
          <p:nvPr/>
        </p:nvPicPr>
        <p:blipFill>
          <a:blip r:embed="rId3"/>
          <a:stretch>
            <a:fillRect/>
          </a:stretch>
        </p:blipFill>
        <p:spPr>
          <a:xfrm>
            <a:off x="11611603" y="2969576"/>
            <a:ext cx="10671420" cy="2702296"/>
          </a:xfrm>
          <a:prstGeom prst="rect">
            <a:avLst/>
          </a:prstGeom>
        </p:spPr>
      </p:pic>
      <p:sp>
        <p:nvSpPr>
          <p:cNvPr id="8" name="TextBox 7"/>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b="0" dirty="0" smtClean="0"/>
              <a:t>10</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428285152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Tests et déploiement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19702801" cy="6615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Déploiement :</a:t>
            </a:r>
          </a:p>
          <a:p>
            <a:pPr lvl="0"/>
            <a:r>
              <a:rPr lang="fr-FR" sz="2800" dirty="0" smtClean="0"/>
              <a:t>1 </a:t>
            </a:r>
            <a:r>
              <a:rPr lang="fr-FR" sz="2800" dirty="0"/>
              <a:t>–</a:t>
            </a:r>
            <a:r>
              <a:rPr lang="fr-FR" sz="2800" dirty="0" smtClean="0"/>
              <a:t> Dans </a:t>
            </a:r>
            <a:r>
              <a:rPr lang="fr-FR" sz="2800" b="1" dirty="0" smtClean="0"/>
              <a:t>Azure</a:t>
            </a:r>
            <a:r>
              <a:rPr lang="fr-FR" sz="2800" dirty="0" smtClean="0"/>
              <a:t> :</a:t>
            </a:r>
          </a:p>
          <a:p>
            <a:pPr marL="457200" lvl="0" indent="-457200">
              <a:buFont typeface="Arial" panose="020B0604020202020204" pitchFamily="34" charset="0"/>
              <a:buChar char="•"/>
            </a:pPr>
            <a:r>
              <a:rPr lang="fr-FR" sz="2800" dirty="0" smtClean="0"/>
              <a:t>Création d’un service de type </a:t>
            </a:r>
            <a:r>
              <a:rPr lang="fr-FR" sz="2800" b="1" dirty="0" smtClean="0"/>
              <a:t>Web Application </a:t>
            </a:r>
            <a:r>
              <a:rPr lang="fr-FR" sz="2800" dirty="0" smtClean="0"/>
              <a:t>et d’un service de type </a:t>
            </a:r>
            <a:r>
              <a:rPr lang="fr-FR" sz="2800" b="1" dirty="0" smtClean="0"/>
              <a:t>Azure Bot</a:t>
            </a:r>
          </a:p>
          <a:p>
            <a:pPr lvl="0">
              <a:spcBef>
                <a:spcPts val="600"/>
              </a:spcBef>
            </a:pPr>
            <a:r>
              <a:rPr lang="fr-FR" sz="2800" dirty="0" smtClean="0"/>
              <a:t>2 </a:t>
            </a:r>
            <a:r>
              <a:rPr lang="fr-FR" sz="2800" dirty="0"/>
              <a:t>–</a:t>
            </a:r>
            <a:r>
              <a:rPr lang="fr-FR" sz="2800" dirty="0" smtClean="0"/>
              <a:t> Dans </a:t>
            </a:r>
            <a:r>
              <a:rPr lang="fr-FR" sz="2800" b="1" dirty="0" err="1" smtClean="0"/>
              <a:t>GitHub</a:t>
            </a:r>
            <a:r>
              <a:rPr lang="fr-FR" sz="2800" dirty="0" smtClean="0"/>
              <a:t> :</a:t>
            </a:r>
          </a:p>
          <a:p>
            <a:pPr marL="457200" lvl="0" indent="-457200">
              <a:buFont typeface="Arial" panose="020B0604020202020204" pitchFamily="34" charset="0"/>
              <a:buChar char="•"/>
            </a:pPr>
            <a:r>
              <a:rPr lang="fr-FR" sz="2800" dirty="0" smtClean="0"/>
              <a:t>Le code est </a:t>
            </a:r>
            <a:r>
              <a:rPr lang="fr-FR" sz="2800" b="1" dirty="0" smtClean="0"/>
              <a:t>prêt à être </a:t>
            </a:r>
            <a:r>
              <a:rPr lang="fr-FR" sz="2800" b="1" dirty="0" err="1" smtClean="0"/>
              <a:t>deployé</a:t>
            </a:r>
            <a:r>
              <a:rPr lang="fr-FR" sz="2800" b="1" dirty="0" smtClean="0"/>
              <a:t> </a:t>
            </a:r>
            <a:r>
              <a:rPr lang="fr-FR" sz="2800" dirty="0" smtClean="0"/>
              <a:t>(fichier </a:t>
            </a:r>
            <a:r>
              <a:rPr lang="fr-FR" sz="2800" b="1" dirty="0" smtClean="0"/>
              <a:t>requirement.txt</a:t>
            </a:r>
            <a:r>
              <a:rPr lang="fr-FR" sz="2800" dirty="0" smtClean="0"/>
              <a:t>)</a:t>
            </a:r>
          </a:p>
          <a:p>
            <a:pPr lvl="0">
              <a:spcBef>
                <a:spcPts val="600"/>
              </a:spcBef>
            </a:pPr>
            <a:r>
              <a:rPr lang="fr-FR" sz="2800" dirty="0" smtClean="0"/>
              <a:t>3 – Déploiement grâce à </a:t>
            </a:r>
            <a:r>
              <a:rPr lang="fr-FR" sz="2800" b="1" dirty="0" smtClean="0"/>
              <a:t>l’interaction entre Azure et </a:t>
            </a:r>
            <a:r>
              <a:rPr lang="fr-FR" sz="2800" b="1" dirty="0" err="1" smtClean="0"/>
              <a:t>GitHub</a:t>
            </a:r>
            <a:r>
              <a:rPr lang="fr-FR" sz="2800" b="1" dirty="0" smtClean="0"/>
              <a:t> </a:t>
            </a:r>
            <a:r>
              <a:rPr lang="fr-FR" sz="2800" dirty="0" smtClean="0"/>
              <a:t>:</a:t>
            </a:r>
          </a:p>
          <a:p>
            <a:pPr marL="457200" lvl="0" indent="-457200">
              <a:buFont typeface="Arial" panose="020B0604020202020204" pitchFamily="34" charset="0"/>
              <a:buChar char="•"/>
            </a:pPr>
            <a:r>
              <a:rPr lang="fr-FR" sz="2800" dirty="0" smtClean="0"/>
              <a:t>Azure dépose un fichier dans le repo </a:t>
            </a:r>
            <a:r>
              <a:rPr lang="fr-FR" sz="2800" dirty="0" err="1" smtClean="0"/>
              <a:t>GitHub</a:t>
            </a:r>
            <a:r>
              <a:rPr lang="fr-FR" sz="2800" dirty="0" smtClean="0"/>
              <a:t> contenant les éléments nécessaires au déploiement (fichier YAML)</a:t>
            </a:r>
          </a:p>
          <a:p>
            <a:pPr marL="457200" lvl="0" indent="-457200">
              <a:buFont typeface="Arial" panose="020B0604020202020204" pitchFamily="34" charset="0"/>
              <a:buChar char="•"/>
            </a:pPr>
            <a:r>
              <a:rPr lang="fr-FR" sz="2800" dirty="0" err="1" smtClean="0"/>
              <a:t>GitHub</a:t>
            </a:r>
            <a:r>
              <a:rPr lang="fr-FR" sz="2800" dirty="0" smtClean="0"/>
              <a:t> Action réalise le déploiement </a:t>
            </a:r>
          </a:p>
          <a:p>
            <a:pPr marL="457200" lvl="0" indent="-457200">
              <a:spcBef>
                <a:spcPts val="1200"/>
              </a:spcBef>
              <a:buFont typeface="Wingdings" panose="05000000000000000000" pitchFamily="2" charset="2"/>
              <a:buChar char="Ø"/>
            </a:pPr>
            <a:r>
              <a:rPr lang="fr-FR" sz="2800" b="1" dirty="0" smtClean="0"/>
              <a:t>Permet un déploiement automatisé et continu à chaque modification du code</a:t>
            </a:r>
          </a:p>
          <a:p>
            <a:pPr lvl="0"/>
            <a:r>
              <a:rPr lang="fr-FR" sz="2800" dirty="0" smtClean="0"/>
              <a:t> </a:t>
            </a:r>
          </a:p>
          <a:p>
            <a:pPr lvl="0"/>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 name="Picture 4"/>
          <p:cNvPicPr>
            <a:picLocks noChangeAspect="1"/>
          </p:cNvPicPr>
          <p:nvPr/>
        </p:nvPicPr>
        <p:blipFill>
          <a:blip r:embed="rId2"/>
          <a:stretch>
            <a:fillRect/>
          </a:stretch>
        </p:blipFill>
        <p:spPr>
          <a:xfrm>
            <a:off x="11299612" y="7609417"/>
            <a:ext cx="11111655" cy="5700183"/>
          </a:xfrm>
          <a:prstGeom prst="rect">
            <a:avLst/>
          </a:prstGeom>
        </p:spPr>
      </p:pic>
      <p:pic>
        <p:nvPicPr>
          <p:cNvPr id="6" name="Picture 5"/>
          <p:cNvPicPr>
            <a:picLocks noChangeAspect="1"/>
          </p:cNvPicPr>
          <p:nvPr/>
        </p:nvPicPr>
        <p:blipFill>
          <a:blip r:embed="rId3"/>
          <a:stretch>
            <a:fillRect/>
          </a:stretch>
        </p:blipFill>
        <p:spPr>
          <a:xfrm>
            <a:off x="1450535" y="7609417"/>
            <a:ext cx="8150665" cy="5543022"/>
          </a:xfrm>
          <a:prstGeom prst="rect">
            <a:avLst/>
          </a:prstGeom>
        </p:spPr>
      </p:pic>
    </p:spTree>
    <p:extLst>
      <p:ext uri="{BB962C8B-B14F-4D97-AF65-F5344CB8AC3E}">
        <p14:creationId xmlns:p14="http://schemas.microsoft.com/office/powerpoint/2010/main" val="295875025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Pilotage de la performance</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19702801" cy="78801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Le pilotage de la </a:t>
            </a:r>
            <a:r>
              <a:rPr lang="fr-FR" sz="2800" dirty="0"/>
              <a:t>performance du chatbot </a:t>
            </a:r>
            <a:r>
              <a:rPr lang="fr-FR" sz="2800" dirty="0" smtClean="0"/>
              <a:t>s’articule autour de 3 axes :</a:t>
            </a:r>
          </a:p>
          <a:p>
            <a:pPr lvl="0">
              <a:spcBef>
                <a:spcPts val="1200"/>
              </a:spcBef>
            </a:pPr>
            <a:r>
              <a:rPr lang="fr-FR" sz="2800" dirty="0" smtClean="0"/>
              <a:t>1 </a:t>
            </a:r>
            <a:r>
              <a:rPr lang="fr-FR" sz="2800" dirty="0"/>
              <a:t>– Évaluation de la performance du modèle sous-jacent hors </a:t>
            </a:r>
            <a:r>
              <a:rPr lang="fr-FR" sz="2800" dirty="0" smtClean="0"/>
              <a:t>ligne</a:t>
            </a:r>
          </a:p>
          <a:p>
            <a:pPr marL="457200" lvl="0" indent="-457200">
              <a:buFont typeface="Arial" panose="020B0604020202020204" pitchFamily="34" charset="0"/>
              <a:buChar char="•"/>
            </a:pPr>
            <a:r>
              <a:rPr lang="fr-FR" sz="2800" dirty="0" smtClean="0"/>
              <a:t>Présenté précédemment après la modélisation</a:t>
            </a:r>
            <a:endParaRPr lang="fr-FR" sz="2800" b="1" dirty="0" smtClean="0"/>
          </a:p>
          <a:p>
            <a:pPr lvl="0">
              <a:spcBef>
                <a:spcPts val="1200"/>
              </a:spcBef>
            </a:pPr>
            <a:r>
              <a:rPr lang="fr-FR" sz="2800" dirty="0" smtClean="0"/>
              <a:t>2 </a:t>
            </a:r>
            <a:r>
              <a:rPr lang="fr-FR" sz="2800" dirty="0"/>
              <a:t>– P</a:t>
            </a:r>
            <a:r>
              <a:rPr lang="fr-FR" sz="2800" dirty="0" smtClean="0"/>
              <a:t>ilotage </a:t>
            </a:r>
            <a:r>
              <a:rPr lang="fr-FR" sz="2800" dirty="0"/>
              <a:t>de la performance du modèle en </a:t>
            </a:r>
            <a:r>
              <a:rPr lang="fr-FR" sz="2800" dirty="0" smtClean="0"/>
              <a:t>production</a:t>
            </a:r>
          </a:p>
          <a:p>
            <a:pPr marL="457200" lvl="0" indent="-457200">
              <a:spcBef>
                <a:spcPts val="600"/>
              </a:spcBef>
              <a:buFont typeface="Arial" panose="020B0604020202020204" pitchFamily="34" charset="0"/>
              <a:buChar char="•"/>
            </a:pPr>
            <a:r>
              <a:rPr lang="fr-FR" sz="2800" dirty="0" smtClean="0"/>
              <a:t>Méthodologie mis en place</a:t>
            </a:r>
          </a:p>
          <a:p>
            <a:pPr lvl="0">
              <a:spcBef>
                <a:spcPts val="1200"/>
              </a:spcBef>
            </a:pPr>
            <a:r>
              <a:rPr lang="fr-FR" sz="2800" dirty="0" smtClean="0"/>
              <a:t>3 </a:t>
            </a:r>
            <a:r>
              <a:rPr lang="fr-FR" sz="2800" dirty="0"/>
              <a:t>– </a:t>
            </a:r>
            <a:r>
              <a:rPr lang="fr-FR" sz="2800" dirty="0" smtClean="0"/>
              <a:t>Mise </a:t>
            </a:r>
            <a:r>
              <a:rPr lang="fr-FR" sz="2800" dirty="0"/>
              <a:t>à jour du modèle en production </a:t>
            </a:r>
            <a:endParaRPr lang="fr-FR" sz="2800" dirty="0" smtClean="0"/>
          </a:p>
          <a:p>
            <a:pPr marL="457200" lvl="0" indent="-457200">
              <a:buFont typeface="Arial" panose="020B0604020202020204" pitchFamily="34" charset="0"/>
              <a:buChar char="•"/>
            </a:pPr>
            <a:r>
              <a:rPr lang="fr-FR" sz="2800" dirty="0" smtClean="0"/>
              <a:t>Méthodologie </a:t>
            </a:r>
            <a:r>
              <a:rPr lang="fr-FR" sz="2800" dirty="0"/>
              <a:t>mis en place</a:t>
            </a:r>
          </a:p>
          <a:p>
            <a:pPr lvl="0"/>
            <a:endParaRPr lang="fr-FR" sz="2800" dirty="0"/>
          </a:p>
          <a:p>
            <a:pPr lvl="0"/>
            <a:endParaRPr lang="fr-FR" sz="2800" dirty="0" smtClean="0"/>
          </a:p>
          <a:p>
            <a:pPr lvl="0"/>
            <a:endParaRPr lang="fr-FR" sz="2800" dirty="0"/>
          </a:p>
          <a:p>
            <a:pPr lvl="0"/>
            <a:endParaRPr lang="fr-FR" sz="2800" dirty="0" smtClean="0"/>
          </a:p>
          <a:p>
            <a:pPr lvl="0"/>
            <a:endParaRPr lang="fr-FR" sz="2800" dirty="0"/>
          </a:p>
          <a:p>
            <a:pPr lvl="0"/>
            <a:endParaRPr lang="fr-FR" sz="2800" dirty="0" smtClean="0"/>
          </a:p>
          <a:p>
            <a:pPr marL="457200" lvl="0" indent="-457200">
              <a:buFont typeface="Wingdings" panose="05000000000000000000" pitchFamily="2" charset="2"/>
              <a:buChar char="ü"/>
            </a:pPr>
            <a:r>
              <a:rPr lang="fr-FR" sz="2800" dirty="0" smtClean="0"/>
              <a:t>Un document de synthèse a été rédigé :</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9451837" y="6872286"/>
            <a:ext cx="8687614" cy="5522913"/>
          </a:xfrm>
          <a:prstGeom prst="rect">
            <a:avLst/>
          </a:prstGeom>
        </p:spPr>
      </p:pic>
      <p:sp>
        <p:nvSpPr>
          <p:cNvPr id="7" name="TextBox 6"/>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12</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421989964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a:p>
            <a:pPr algn="l">
              <a:defRPr sz="8000" b="0">
                <a:solidFill>
                  <a:srgbClr val="0D2447"/>
                </a:solidFill>
                <a:latin typeface="Roboto Medium"/>
                <a:ea typeface="Roboto Medium"/>
                <a:cs typeface="Roboto Medium"/>
                <a:sym typeface="Roboto Medium"/>
              </a:defRPr>
            </a:pP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7726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spcBef>
                <a:spcPts val="1200"/>
              </a:spcBef>
            </a:pPr>
            <a:r>
              <a:rPr lang="fr-FR" sz="2800" b="1" u="sng" dirty="0" smtClean="0"/>
              <a:t>Méthodologie de pilotage </a:t>
            </a:r>
            <a:r>
              <a:rPr lang="fr-FR" sz="2800" b="1" u="sng" dirty="0"/>
              <a:t>de la performance du modèle en </a:t>
            </a:r>
            <a:r>
              <a:rPr lang="fr-FR" sz="2800" b="1" u="sng" dirty="0" smtClean="0"/>
              <a:t>production :</a:t>
            </a:r>
          </a:p>
          <a:p>
            <a:pPr marL="457200" lvl="0" indent="-457200">
              <a:spcBef>
                <a:spcPts val="600"/>
              </a:spcBef>
              <a:buFont typeface="Arial" panose="020B0604020202020204" pitchFamily="34" charset="0"/>
              <a:buChar char="•"/>
            </a:pPr>
            <a:r>
              <a:rPr lang="fr-FR" sz="2800" dirty="0" smtClean="0"/>
              <a:t>Utilisation du </a:t>
            </a:r>
            <a:r>
              <a:rPr lang="fr-FR" sz="2800" dirty="0"/>
              <a:t>service dédié de Microsoft Azure : </a:t>
            </a:r>
            <a:r>
              <a:rPr lang="fr-FR" sz="2800" b="1" dirty="0"/>
              <a:t>Applications </a:t>
            </a:r>
            <a:r>
              <a:rPr lang="fr-FR" sz="2800" b="1" dirty="0" smtClean="0"/>
              <a:t>Insights</a:t>
            </a:r>
          </a:p>
          <a:p>
            <a:pPr marL="457200" lvl="0" indent="-457200">
              <a:spcBef>
                <a:spcPts val="600"/>
              </a:spcBef>
              <a:buFont typeface="Arial" panose="020B0604020202020204" pitchFamily="34" charset="0"/>
              <a:buChar char="•"/>
            </a:pPr>
            <a:r>
              <a:rPr lang="fr-FR" sz="2800" dirty="0" smtClean="0"/>
              <a:t>Mise en place en 2 étapes :</a:t>
            </a:r>
          </a:p>
          <a:p>
            <a:pPr lvl="0">
              <a:spcBef>
                <a:spcPts val="600"/>
              </a:spcBef>
            </a:pPr>
            <a:r>
              <a:rPr lang="fr-FR" sz="2800" dirty="0"/>
              <a:t>	</a:t>
            </a:r>
            <a:r>
              <a:rPr lang="fr-FR" sz="2800" dirty="0" smtClean="0"/>
              <a:t>	- Création du </a:t>
            </a:r>
            <a:r>
              <a:rPr lang="fr-FR" sz="2800" dirty="0"/>
              <a:t>service Applications Insights dans </a:t>
            </a:r>
            <a:r>
              <a:rPr lang="fr-FR" sz="2800" dirty="0" smtClean="0"/>
              <a:t>Azure</a:t>
            </a:r>
          </a:p>
          <a:p>
            <a:pPr lvl="0">
              <a:spcBef>
                <a:spcPts val="600"/>
              </a:spcBef>
            </a:pPr>
            <a:r>
              <a:rPr lang="fr-FR" sz="2800" dirty="0"/>
              <a:t>		- A</a:t>
            </a:r>
            <a:r>
              <a:rPr lang="fr-FR" sz="2800" dirty="0" smtClean="0"/>
              <a:t>jout </a:t>
            </a:r>
            <a:r>
              <a:rPr lang="fr-FR" sz="2800" dirty="0"/>
              <a:t>dans le code Python </a:t>
            </a:r>
            <a:r>
              <a:rPr lang="fr-FR" sz="2800" dirty="0" smtClean="0"/>
              <a:t>des </a:t>
            </a:r>
            <a:r>
              <a:rPr lang="fr-FR" sz="2800" dirty="0"/>
              <a:t>éléments nécessaires permettant d'envoyer les informations au service Applications Insights</a:t>
            </a:r>
            <a:endParaRPr lang="fr-FR" sz="3500" dirty="0" smtClean="0"/>
          </a:p>
          <a:p>
            <a:pPr marL="457200" lvl="0" indent="-457200">
              <a:spcBef>
                <a:spcPts val="600"/>
              </a:spcBef>
              <a:buFont typeface="Arial" panose="020B0604020202020204" pitchFamily="34" charset="0"/>
              <a:buChar char="•"/>
            </a:pPr>
            <a:endParaRPr lang="fr-FR" sz="2800" dirty="0"/>
          </a:p>
          <a:p>
            <a:pPr lvl="0"/>
            <a:r>
              <a:rPr lang="fr-FR" sz="2800" dirty="0"/>
              <a:t>Applications Insights permet d'avoir accès aux services de suivi de la performance </a:t>
            </a:r>
            <a:r>
              <a:rPr lang="fr-FR" sz="2800" dirty="0" smtClean="0"/>
              <a:t>suivants :</a:t>
            </a:r>
          </a:p>
          <a:p>
            <a:pPr marL="457200" lvl="0" indent="-457200">
              <a:buFont typeface="Arial" panose="020B0604020202020204" pitchFamily="34" charset="0"/>
              <a:buChar char="•"/>
            </a:pPr>
            <a:r>
              <a:rPr lang="fr-FR" sz="2800" b="1" dirty="0" smtClean="0"/>
              <a:t>Dashboard </a:t>
            </a:r>
            <a:r>
              <a:rPr lang="fr-FR" sz="2800" dirty="0" smtClean="0"/>
              <a:t>: tableau de suivi récapitulatif personnalisable</a:t>
            </a:r>
          </a:p>
          <a:p>
            <a:pPr lvl="0"/>
            <a:endParaRPr lang="fr-FR" sz="2800" dirty="0"/>
          </a:p>
          <a:p>
            <a:pPr lvl="0"/>
            <a:endParaRPr lang="fr-FR" sz="2800" dirty="0" smtClean="0"/>
          </a:p>
          <a:p>
            <a:pPr lvl="0"/>
            <a:endParaRPr lang="fr-FR" sz="2800" dirty="0"/>
          </a:p>
          <a:p>
            <a:pPr lvl="0"/>
            <a:endParaRPr lang="fr-FR" sz="2800" dirty="0" smtClean="0"/>
          </a:p>
          <a:p>
            <a:pPr lvl="0"/>
            <a:endParaRPr lang="fr-FR" sz="2800" dirty="0"/>
          </a:p>
          <a:p>
            <a:pPr lvl="0"/>
            <a:r>
              <a:rPr lang="fr-FR" sz="2800" dirty="0" smtClean="0"/>
              <a:t>:</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4052" y="7495026"/>
            <a:ext cx="10161281" cy="4855493"/>
          </a:xfrm>
          <a:prstGeom prst="rect">
            <a:avLst/>
          </a:prstGeom>
          <a:noFill/>
          <a:ln>
            <a:noFill/>
          </a:ln>
        </p:spPr>
      </p:pic>
      <p:sp>
        <p:nvSpPr>
          <p:cNvPr id="8" name="TextBox 7"/>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13</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61832743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3029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Applications </a:t>
            </a:r>
            <a:r>
              <a:rPr lang="fr-FR" sz="2800" dirty="0"/>
              <a:t>Insights permet d'avoir accès aux services de </a:t>
            </a:r>
            <a:r>
              <a:rPr lang="fr-FR" sz="2800" dirty="0" smtClean="0"/>
              <a:t>pilotage </a:t>
            </a:r>
            <a:r>
              <a:rPr lang="fr-FR" sz="2800" dirty="0"/>
              <a:t>de la performance </a:t>
            </a:r>
            <a:r>
              <a:rPr lang="fr-FR" sz="2800" dirty="0" smtClean="0"/>
              <a:t>suivants :</a:t>
            </a:r>
          </a:p>
          <a:p>
            <a:pPr marL="457200" lvl="0" indent="-457200">
              <a:buFont typeface="Arial" panose="020B0604020202020204" pitchFamily="34" charset="0"/>
              <a:buChar char="•"/>
            </a:pPr>
            <a:r>
              <a:rPr lang="fr-FR" sz="2800" b="1" dirty="0" err="1" smtClean="0"/>
              <a:t>Metrics</a:t>
            </a:r>
            <a:r>
              <a:rPr lang="fr-FR" sz="2800" dirty="0" smtClean="0"/>
              <a:t> </a:t>
            </a:r>
            <a:r>
              <a:rPr lang="fr-FR" sz="2800" dirty="0"/>
              <a:t>: métriques de suivi de la performance </a:t>
            </a:r>
          </a:p>
          <a:p>
            <a:pPr lvl="0"/>
            <a:endParaRPr lang="fr-FR" sz="2800" dirty="0" smtClean="0"/>
          </a:p>
          <a:p>
            <a:pPr lvl="0"/>
            <a:endParaRPr lang="fr-FR" sz="2800" dirty="0"/>
          </a:p>
          <a:p>
            <a:pPr lvl="0"/>
            <a:endParaRPr lang="fr-FR" sz="2800" dirty="0" smtClean="0"/>
          </a:p>
          <a:p>
            <a:pPr lvl="0"/>
            <a:endParaRPr lang="fr-FR" sz="2800" dirty="0" smtClean="0"/>
          </a:p>
          <a:p>
            <a:pPr lvl="0"/>
            <a:endParaRPr lang="fr-FR" sz="2800" dirty="0"/>
          </a:p>
          <a:p>
            <a:pPr lvl="0"/>
            <a:endParaRPr lang="fr-FR" sz="2800" dirty="0" smtClean="0"/>
          </a:p>
          <a:p>
            <a:pPr lvl="0"/>
            <a:endParaRPr lang="fr-FR" sz="2800" dirty="0"/>
          </a:p>
          <a:p>
            <a:pPr lvl="0"/>
            <a:endParaRPr lang="fr-FR" sz="2800" dirty="0" smtClean="0"/>
          </a:p>
          <a:p>
            <a:pPr lvl="0"/>
            <a:endParaRPr lang="fr-FR" sz="2800" dirty="0"/>
          </a:p>
          <a:p>
            <a:pPr lvl="0"/>
            <a:endParaRPr lang="fr-FR" sz="2800" dirty="0" smtClean="0"/>
          </a:p>
          <a:p>
            <a:pPr marL="457200" indent="-457200">
              <a:buFont typeface="Arial" panose="020B0604020202020204" pitchFamily="34" charset="0"/>
              <a:buChar char="•"/>
            </a:pPr>
            <a:r>
              <a:rPr lang="fr-FR" sz="2800" b="1" dirty="0"/>
              <a:t>Usage</a:t>
            </a:r>
            <a:r>
              <a:rPr lang="fr-FR" sz="2800" dirty="0"/>
              <a:t> : métriques de suivi de l’utilisation du </a:t>
            </a:r>
            <a:r>
              <a:rPr lang="fr-FR" sz="2800" dirty="0" err="1"/>
              <a:t>chatbot</a:t>
            </a:r>
            <a:endParaRPr lang="fr-FR" sz="2800" dirty="0"/>
          </a:p>
          <a:p>
            <a:endParaRPr lang="fr-FR" sz="2800" dirty="0"/>
          </a:p>
          <a:p>
            <a:pPr marL="457200" indent="-457200">
              <a:buFont typeface="Arial" panose="020B0604020202020204" pitchFamily="34" charset="0"/>
              <a:buChar char="•"/>
            </a:pPr>
            <a:r>
              <a:rPr lang="fr-FR" sz="2800" b="1" dirty="0"/>
              <a:t>Transaction </a:t>
            </a:r>
            <a:r>
              <a:rPr lang="fr-FR" sz="2800" b="1" dirty="0" err="1"/>
              <a:t>Search</a:t>
            </a:r>
            <a:r>
              <a:rPr lang="fr-FR" sz="2800" b="1" dirty="0"/>
              <a:t> </a:t>
            </a:r>
            <a:r>
              <a:rPr lang="fr-FR" sz="2800" dirty="0"/>
              <a:t>: permet de suivre les événements majeurs qui se sont produits (Exceptions, Traces et </a:t>
            </a:r>
            <a:r>
              <a:rPr lang="fr-FR" sz="2800" dirty="0" smtClean="0"/>
              <a:t>échanges </a:t>
            </a:r>
            <a:r>
              <a:rPr lang="fr-FR" sz="2800" dirty="0"/>
              <a:t>entre l’utilisateur et le chatbot </a:t>
            </a:r>
            <a:r>
              <a:rPr lang="fr-FR" sz="2800" dirty="0" smtClean="0"/>
              <a:t>avec notamment </a:t>
            </a:r>
            <a:r>
              <a:rPr lang="fr-FR" sz="2800" dirty="0"/>
              <a:t>les labellisations effectuées par LUIS</a:t>
            </a:r>
            <a:r>
              <a:rPr lang="fr-FR" sz="2800" dirty="0" smtClean="0"/>
              <a:t>)</a:t>
            </a:r>
          </a:p>
          <a:p>
            <a:r>
              <a:rPr lang="fr-FR" sz="2800" dirty="0"/>
              <a:t> </a:t>
            </a:r>
          </a:p>
          <a:p>
            <a:pPr marL="457200" indent="-457200">
              <a:buFont typeface="Arial" panose="020B0604020202020204" pitchFamily="34" charset="0"/>
              <a:buChar char="•"/>
            </a:pPr>
            <a:r>
              <a:rPr lang="fr-FR" sz="2800" b="1" dirty="0" err="1"/>
              <a:t>Availability</a:t>
            </a:r>
            <a:r>
              <a:rPr lang="fr-FR" sz="2800" dirty="0"/>
              <a:t> : permet de suivre la disponibilité de l’application</a:t>
            </a:r>
          </a:p>
          <a:p>
            <a:r>
              <a:rPr lang="fr-FR" sz="2800" dirty="0"/>
              <a:t> </a:t>
            </a:r>
          </a:p>
          <a:p>
            <a:pPr marL="457200" indent="-457200">
              <a:buFont typeface="Arial" panose="020B0604020202020204" pitchFamily="34" charset="0"/>
              <a:buChar char="•"/>
            </a:pPr>
            <a:r>
              <a:rPr lang="fr-FR" sz="2800" b="1" dirty="0" err="1" smtClean="0"/>
              <a:t>Alerts</a:t>
            </a:r>
            <a:r>
              <a:rPr lang="fr-FR" sz="2800" dirty="0" smtClean="0"/>
              <a:t> </a:t>
            </a:r>
            <a:r>
              <a:rPr lang="fr-FR" sz="2800" dirty="0"/>
              <a:t>: permet la mise en place d'alertes en cas de dégradation de la performance </a:t>
            </a:r>
          </a:p>
          <a:p>
            <a:pPr lvl="0"/>
            <a:endParaRPr lang="fr-FR" sz="2800" dirty="0" smtClean="0"/>
          </a:p>
          <a:p>
            <a:pPr lvl="0"/>
            <a:endParaRPr lang="fr-FR" sz="2800" dirty="0"/>
          </a:p>
          <a:p>
            <a:pPr lvl="0"/>
            <a:endParaRPr lang="fr-FR" sz="2800" dirty="0" smtClean="0"/>
          </a:p>
          <a:p>
            <a:pPr lvl="0"/>
            <a:endParaRPr lang="fr-FR" sz="2800" dirty="0"/>
          </a:p>
          <a:p>
            <a:pPr lvl="0"/>
            <a:r>
              <a:rPr lang="fr-FR" sz="2800" dirty="0" smtClean="0"/>
              <a:t>:</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9670" y="3708713"/>
            <a:ext cx="8448464" cy="3792753"/>
          </a:xfrm>
          <a:prstGeom prst="rect">
            <a:avLst/>
          </a:prstGeom>
          <a:noFill/>
          <a:ln>
            <a:noFill/>
          </a:ln>
        </p:spPr>
      </p:pic>
      <p:sp>
        <p:nvSpPr>
          <p:cNvPr id="7" name="TextBox 6"/>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14</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69311919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52732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a:t>C</a:t>
            </a:r>
            <a:r>
              <a:rPr lang="fr-FR" sz="2800" dirty="0" smtClean="0"/>
              <a:t>ritères </a:t>
            </a:r>
            <a:r>
              <a:rPr lang="fr-FR" sz="2800" dirty="0"/>
              <a:t>de pilotage de la performance retenus </a:t>
            </a:r>
            <a:r>
              <a:rPr lang="fr-FR" sz="2800" dirty="0" smtClean="0"/>
              <a:t>:</a:t>
            </a:r>
          </a:p>
          <a:p>
            <a:pPr marL="457200" lvl="0" indent="-457200">
              <a:buFont typeface="Arial" panose="020B0604020202020204" pitchFamily="34" charset="0"/>
              <a:buChar char="•"/>
            </a:pPr>
            <a:r>
              <a:rPr lang="fr-FR" sz="2800" dirty="0" smtClean="0"/>
              <a:t>Nombre </a:t>
            </a:r>
            <a:r>
              <a:rPr lang="fr-FR" sz="2800" dirty="0"/>
              <a:t>d'utilisateurs sur l'application</a:t>
            </a:r>
          </a:p>
          <a:p>
            <a:pPr marL="457200" lvl="0" indent="-457200">
              <a:buFont typeface="Arial" panose="020B0604020202020204" pitchFamily="34" charset="0"/>
              <a:buChar char="•"/>
            </a:pPr>
            <a:r>
              <a:rPr lang="fr-FR" sz="2800" dirty="0"/>
              <a:t>Nombre de sessions</a:t>
            </a:r>
          </a:p>
          <a:p>
            <a:pPr marL="457200" lvl="0" indent="-457200">
              <a:buFont typeface="Arial" panose="020B0604020202020204" pitchFamily="34" charset="0"/>
              <a:buChar char="•"/>
            </a:pPr>
            <a:r>
              <a:rPr lang="fr-FR" sz="2800" dirty="0"/>
              <a:t>Disponibilité : mise en place d’un test de disponibilité</a:t>
            </a:r>
          </a:p>
          <a:p>
            <a:pPr marL="457200" lvl="0" indent="-457200">
              <a:buFont typeface="Arial" panose="020B0604020202020204" pitchFamily="34" charset="0"/>
              <a:buChar char="•"/>
            </a:pPr>
            <a:r>
              <a:rPr lang="fr-FR" sz="2800" dirty="0"/>
              <a:t>Temps de </a:t>
            </a:r>
            <a:r>
              <a:rPr lang="fr-FR" sz="2800" dirty="0" smtClean="0"/>
              <a:t>réponse moyen aux requêtes</a:t>
            </a:r>
          </a:p>
          <a:p>
            <a:pPr marL="457200" lvl="0" indent="-457200">
              <a:buFont typeface="Arial" panose="020B0604020202020204" pitchFamily="34" charset="0"/>
              <a:buChar char="•"/>
            </a:pPr>
            <a:r>
              <a:rPr lang="fr-FR" sz="2800" dirty="0" smtClean="0"/>
              <a:t>Dégradation </a:t>
            </a:r>
            <a:r>
              <a:rPr lang="fr-FR" sz="2800" dirty="0"/>
              <a:t>de la performance : alerte si le </a:t>
            </a:r>
            <a:r>
              <a:rPr lang="fr-FR" sz="2800" dirty="0" err="1"/>
              <a:t>chatbot</a:t>
            </a:r>
            <a:r>
              <a:rPr lang="fr-FR" sz="2800" dirty="0"/>
              <a:t> fait 3 erreurs ou plus sur une période de 1 heure</a:t>
            </a:r>
          </a:p>
          <a:p>
            <a:pPr lvl="0"/>
            <a:endParaRPr lang="fr-FR" sz="2800" dirty="0" smtClean="0"/>
          </a:p>
          <a:p>
            <a:pPr lvl="0"/>
            <a:endParaRPr lang="fr-FR" sz="2800" dirty="0" smtClean="0"/>
          </a:p>
          <a:p>
            <a:pPr marL="457200" indent="-457200">
              <a:buFont typeface="Wingdings" panose="05000000000000000000" pitchFamily="2" charset="2"/>
              <a:buChar char="ü"/>
            </a:pPr>
            <a:r>
              <a:rPr lang="fr-FR" sz="2800" b="1" dirty="0" smtClean="0"/>
              <a:t>Nombre </a:t>
            </a:r>
            <a:r>
              <a:rPr lang="fr-FR" sz="2800" b="1" dirty="0"/>
              <a:t>d’utilisateurs et le nombre de sessions </a:t>
            </a:r>
            <a:r>
              <a:rPr lang="fr-FR" sz="2800" dirty="0" smtClean="0"/>
              <a:t>: </a:t>
            </a:r>
            <a:r>
              <a:rPr lang="fr-FR" sz="2800" dirty="0"/>
              <a:t>calculés en continu par Azure et visibles dans l’onglet </a:t>
            </a:r>
            <a:r>
              <a:rPr lang="fr-FR" sz="2800" b="1" dirty="0" smtClean="0"/>
              <a:t>Usage</a:t>
            </a:r>
            <a:endParaRPr lang="fr-FR" sz="2800" dirty="0"/>
          </a:p>
          <a:p>
            <a:pPr lvl="0"/>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865" y="7198859"/>
            <a:ext cx="10203202" cy="5094741"/>
          </a:xfrm>
          <a:prstGeom prst="rect">
            <a:avLst/>
          </a:prstGeom>
          <a:noFill/>
          <a:ln>
            <a:noFill/>
          </a:ln>
        </p:spPr>
      </p:pic>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07289" y="7198859"/>
            <a:ext cx="10540578" cy="5094741"/>
          </a:xfrm>
          <a:prstGeom prst="rect">
            <a:avLst/>
          </a:prstGeom>
          <a:noFill/>
          <a:ln>
            <a:noFill/>
          </a:ln>
        </p:spPr>
      </p:pic>
      <p:sp>
        <p:nvSpPr>
          <p:cNvPr id="8" name="TextBox 7"/>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15</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86217829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3722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457200" indent="-457200">
              <a:buFont typeface="Wingdings" panose="05000000000000000000" pitchFamily="2" charset="2"/>
              <a:buChar char="ü"/>
            </a:pPr>
            <a:r>
              <a:rPr lang="fr-FR" sz="2800" b="1" dirty="0"/>
              <a:t>S</a:t>
            </a:r>
            <a:r>
              <a:rPr lang="fr-FR" sz="2800" b="1" dirty="0" smtClean="0"/>
              <a:t>uivi </a:t>
            </a:r>
            <a:r>
              <a:rPr lang="fr-FR" sz="2800" b="1" dirty="0"/>
              <a:t>de la </a:t>
            </a:r>
            <a:r>
              <a:rPr lang="fr-FR" sz="2800" b="1" dirty="0" smtClean="0"/>
              <a:t>disponibilité </a:t>
            </a:r>
            <a:r>
              <a:rPr lang="fr-FR" sz="2800" dirty="0" smtClean="0"/>
              <a:t>: mise </a:t>
            </a:r>
            <a:r>
              <a:rPr lang="fr-FR" sz="2800" dirty="0"/>
              <a:t>en place d’un test de </a:t>
            </a:r>
            <a:r>
              <a:rPr lang="fr-FR" sz="2800" dirty="0" smtClean="0"/>
              <a:t>disponibilité </a:t>
            </a:r>
            <a:r>
              <a:rPr lang="fr-FR" sz="2800" dirty="0"/>
              <a:t>basé sur la réponse de l’application à un </a:t>
            </a:r>
            <a:r>
              <a:rPr lang="fr-FR" sz="2800" dirty="0" err="1" smtClean="0"/>
              <a:t>ping</a:t>
            </a:r>
            <a:endParaRPr lang="fr-FR" sz="2800" dirty="0" smtClean="0"/>
          </a:p>
          <a:p>
            <a:endParaRPr lang="fr-FR" sz="2800" dirty="0"/>
          </a:p>
          <a:p>
            <a:endParaRPr lang="fr-FR" sz="2800" dirty="0"/>
          </a:p>
          <a:p>
            <a:endParaRPr lang="fr-FR" sz="2800" dirty="0" smtClean="0"/>
          </a:p>
          <a:p>
            <a:r>
              <a:rPr lang="fr-FR" sz="2800" i="1" dirty="0" smtClean="0"/>
              <a:t>                 </a:t>
            </a:r>
            <a:r>
              <a:rPr lang="fr-FR" sz="2800" i="1" u="sng" dirty="0" smtClean="0"/>
              <a:t>Mise </a:t>
            </a:r>
            <a:r>
              <a:rPr lang="fr-FR" sz="2800" i="1" u="sng" dirty="0"/>
              <a:t>en place du test de disponibilité </a:t>
            </a:r>
            <a:r>
              <a:rPr lang="fr-FR" sz="2800" i="1" u="sng" dirty="0" smtClean="0"/>
              <a:t>:</a:t>
            </a:r>
            <a:r>
              <a:rPr lang="fr-FR" sz="2800" i="1" dirty="0" smtClean="0"/>
              <a:t>                                                           </a:t>
            </a:r>
            <a:r>
              <a:rPr lang="fr-FR" sz="2800" i="1" u="sng" dirty="0" smtClean="0"/>
              <a:t>Résultat </a:t>
            </a:r>
            <a:r>
              <a:rPr lang="fr-FR" sz="2800" i="1" u="sng" dirty="0"/>
              <a:t>du test de disponibilité :</a:t>
            </a:r>
            <a:endParaRPr lang="fr-FR" sz="2800" dirty="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667" y="5510246"/>
            <a:ext cx="10985932" cy="5732356"/>
          </a:xfrm>
          <a:prstGeom prst="rect">
            <a:avLst/>
          </a:prstGeom>
          <a:noFill/>
          <a:ln>
            <a:noFill/>
          </a:ln>
        </p:spPr>
      </p:pic>
      <p:pic>
        <p:nvPicPr>
          <p:cNvPr id="2" name="Picture 1"/>
          <p:cNvPicPr>
            <a:picLocks noChangeAspect="1"/>
          </p:cNvPicPr>
          <p:nvPr/>
        </p:nvPicPr>
        <p:blipFill>
          <a:blip r:embed="rId3"/>
          <a:stretch>
            <a:fillRect/>
          </a:stretch>
        </p:blipFill>
        <p:spPr>
          <a:xfrm>
            <a:off x="12690429" y="5510246"/>
            <a:ext cx="10660635" cy="5732356"/>
          </a:xfrm>
          <a:prstGeom prst="rect">
            <a:avLst/>
          </a:prstGeom>
        </p:spPr>
      </p:pic>
      <p:sp>
        <p:nvSpPr>
          <p:cNvPr id="9" name="TextBox 8"/>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16</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08928976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32049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457200" indent="-457200">
              <a:buFont typeface="Wingdings" panose="05000000000000000000" pitchFamily="2" charset="2"/>
              <a:buChar char="ü"/>
            </a:pPr>
            <a:r>
              <a:rPr lang="fr-FR" sz="2800" b="1" dirty="0" smtClean="0"/>
              <a:t>Temps de réponse moyen aux requêtes </a:t>
            </a:r>
            <a:r>
              <a:rPr lang="fr-FR" sz="2800" dirty="0" smtClean="0"/>
              <a:t>: </a:t>
            </a:r>
            <a:r>
              <a:rPr lang="fr-FR" sz="2800" dirty="0"/>
              <a:t>calculé par Azure et visible dans l’onglet </a:t>
            </a:r>
            <a:r>
              <a:rPr lang="fr-FR" sz="2800" b="1" dirty="0" err="1" smtClean="0"/>
              <a:t>Metrics</a:t>
            </a:r>
            <a:endParaRPr lang="fr-FR" sz="2800" dirty="0" smtClean="0"/>
          </a:p>
          <a:p>
            <a:endParaRPr lang="fr-FR" sz="2800" dirty="0"/>
          </a:p>
          <a:p>
            <a:endParaRPr lang="fr-FR" sz="2800" dirty="0"/>
          </a:p>
          <a:p>
            <a:r>
              <a:rPr lang="fr-FR" sz="2800" i="1" dirty="0" smtClean="0"/>
              <a:t>                                                               </a:t>
            </a:r>
            <a:r>
              <a:rPr lang="fr-FR" sz="2800" i="1" u="sng" dirty="0" smtClean="0"/>
              <a:t>Temps </a:t>
            </a:r>
            <a:r>
              <a:rPr lang="fr-FR" sz="2800" i="1" u="sng" dirty="0"/>
              <a:t>de réponse moyen aux requêtes </a:t>
            </a:r>
            <a:r>
              <a:rPr lang="fr-FR" sz="2800" i="1" u="sng" dirty="0" smtClean="0"/>
              <a:t>:</a:t>
            </a:r>
            <a:endParaRPr lang="fr-FR" sz="2800" dirty="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815786" y="4820495"/>
            <a:ext cx="16471280" cy="7337637"/>
          </a:xfrm>
          <a:prstGeom prst="rect">
            <a:avLst/>
          </a:prstGeom>
          <a:noFill/>
          <a:ln>
            <a:noFill/>
          </a:ln>
        </p:spPr>
      </p:pic>
      <p:sp>
        <p:nvSpPr>
          <p:cNvPr id="7" name="TextBox 6"/>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17</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41804289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he road to success and the road to failure are almost exactly the same."/>
          <p:cNvSpPr txBox="1"/>
          <p:nvPr/>
        </p:nvSpPr>
        <p:spPr>
          <a:xfrm>
            <a:off x="2263080" y="4239766"/>
            <a:ext cx="10565724"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sz="8000" b="0">
                <a:solidFill>
                  <a:srgbClr val="0E2448"/>
                </a:solidFill>
                <a:latin typeface="Roboto Medium"/>
                <a:ea typeface="Roboto Medium"/>
                <a:cs typeface="Roboto Medium"/>
                <a:sym typeface="Roboto Medium"/>
              </a:defRPr>
            </a:pPr>
            <a:r>
              <a:rPr lang="fr-FR" dirty="0" smtClean="0">
                <a:solidFill>
                  <a:schemeClr val="tx1"/>
                </a:solidFill>
              </a:rPr>
              <a:t>Sommaire</a:t>
            </a:r>
            <a:endParaRPr dirty="0">
              <a:solidFill>
                <a:schemeClr val="tx1"/>
              </a:solidFill>
            </a:endParaRPr>
          </a:p>
        </p:txBody>
      </p:sp>
      <p:sp>
        <p:nvSpPr>
          <p:cNvPr id="203" name="Freeform 1032"/>
          <p:cNvSpPr/>
          <p:nvPr/>
        </p:nvSpPr>
        <p:spPr>
          <a:xfrm>
            <a:off x="2263080" y="2752388"/>
            <a:ext cx="1024965" cy="1024936"/>
          </a:xfrm>
          <a:custGeom>
            <a:avLst/>
            <a:gdLst/>
            <a:ahLst/>
            <a:cxnLst>
              <a:cxn ang="0">
                <a:pos x="wd2" y="hd2"/>
              </a:cxn>
              <a:cxn ang="5400000">
                <a:pos x="wd2" y="hd2"/>
              </a:cxn>
              <a:cxn ang="10800000">
                <a:pos x="wd2" y="hd2"/>
              </a:cxn>
              <a:cxn ang="16200000">
                <a:pos x="wd2" y="hd2"/>
              </a:cxn>
            </a:cxnLst>
            <a:rect l="0" t="0" r="r" b="b"/>
            <a:pathLst>
              <a:path w="21572" h="21597" extrusionOk="0">
                <a:moveTo>
                  <a:pt x="13023" y="1"/>
                </a:moveTo>
                <a:cubicBezTo>
                  <a:pt x="10482" y="48"/>
                  <a:pt x="7518" y="1537"/>
                  <a:pt x="5636" y="3694"/>
                </a:cubicBezTo>
                <a:cubicBezTo>
                  <a:pt x="3599" y="3767"/>
                  <a:pt x="1900" y="4378"/>
                  <a:pt x="840" y="5439"/>
                </a:cubicBezTo>
                <a:cubicBezTo>
                  <a:pt x="725" y="5554"/>
                  <a:pt x="686" y="5726"/>
                  <a:pt x="730" y="5882"/>
                </a:cubicBezTo>
                <a:cubicBezTo>
                  <a:pt x="774" y="6039"/>
                  <a:pt x="893" y="6157"/>
                  <a:pt x="1053" y="6196"/>
                </a:cubicBezTo>
                <a:lnTo>
                  <a:pt x="2971" y="6658"/>
                </a:lnTo>
                <a:lnTo>
                  <a:pt x="2962" y="6667"/>
                </a:lnTo>
                <a:cubicBezTo>
                  <a:pt x="2802" y="6844"/>
                  <a:pt x="2802" y="7116"/>
                  <a:pt x="2971" y="7286"/>
                </a:cubicBezTo>
                <a:lnTo>
                  <a:pt x="6208" y="10526"/>
                </a:lnTo>
                <a:cubicBezTo>
                  <a:pt x="6295" y="10615"/>
                  <a:pt x="6405" y="10656"/>
                  <a:pt x="6521" y="10656"/>
                </a:cubicBezTo>
                <a:cubicBezTo>
                  <a:pt x="6629" y="10656"/>
                  <a:pt x="6740" y="10622"/>
                  <a:pt x="6826" y="10545"/>
                </a:cubicBezTo>
                <a:lnTo>
                  <a:pt x="6835" y="10526"/>
                </a:lnTo>
                <a:lnTo>
                  <a:pt x="7296" y="12447"/>
                </a:lnTo>
                <a:cubicBezTo>
                  <a:pt x="7334" y="12605"/>
                  <a:pt x="7452" y="12726"/>
                  <a:pt x="7610" y="12770"/>
                </a:cubicBezTo>
                <a:cubicBezTo>
                  <a:pt x="7650" y="12782"/>
                  <a:pt x="7688" y="12789"/>
                  <a:pt x="7729" y="12789"/>
                </a:cubicBezTo>
                <a:cubicBezTo>
                  <a:pt x="7847" y="12789"/>
                  <a:pt x="7966" y="12745"/>
                  <a:pt x="8052" y="12659"/>
                </a:cubicBezTo>
                <a:cubicBezTo>
                  <a:pt x="9113" y="11598"/>
                  <a:pt x="9722" y="9897"/>
                  <a:pt x="9795" y="7858"/>
                </a:cubicBezTo>
                <a:cubicBezTo>
                  <a:pt x="11952" y="5968"/>
                  <a:pt x="13436" y="3003"/>
                  <a:pt x="13484" y="462"/>
                </a:cubicBezTo>
                <a:cubicBezTo>
                  <a:pt x="13485" y="341"/>
                  <a:pt x="13432" y="225"/>
                  <a:pt x="13346" y="139"/>
                </a:cubicBezTo>
                <a:cubicBezTo>
                  <a:pt x="13259" y="53"/>
                  <a:pt x="13134" y="-3"/>
                  <a:pt x="13023" y="1"/>
                </a:cubicBezTo>
                <a:close/>
                <a:moveTo>
                  <a:pt x="16850" y="7202"/>
                </a:moveTo>
                <a:cubicBezTo>
                  <a:pt x="16478" y="7202"/>
                  <a:pt x="16177" y="7504"/>
                  <a:pt x="16177" y="7876"/>
                </a:cubicBezTo>
                <a:lnTo>
                  <a:pt x="16177" y="20923"/>
                </a:lnTo>
                <a:cubicBezTo>
                  <a:pt x="16177" y="21295"/>
                  <a:pt x="16478" y="21597"/>
                  <a:pt x="16850" y="21597"/>
                </a:cubicBezTo>
                <a:lnTo>
                  <a:pt x="20899" y="21597"/>
                </a:lnTo>
                <a:cubicBezTo>
                  <a:pt x="21271" y="21597"/>
                  <a:pt x="21572" y="21295"/>
                  <a:pt x="21572" y="20923"/>
                </a:cubicBezTo>
                <a:lnTo>
                  <a:pt x="21572" y="7876"/>
                </a:lnTo>
                <a:cubicBezTo>
                  <a:pt x="21572" y="7504"/>
                  <a:pt x="21271" y="7202"/>
                  <a:pt x="20899" y="7202"/>
                </a:cubicBezTo>
                <a:lnTo>
                  <a:pt x="16850" y="7202"/>
                </a:lnTo>
                <a:close/>
                <a:moveTo>
                  <a:pt x="2860" y="8763"/>
                </a:moveTo>
                <a:cubicBezTo>
                  <a:pt x="2382" y="8763"/>
                  <a:pt x="1904" y="8952"/>
                  <a:pt x="1541" y="9317"/>
                </a:cubicBezTo>
                <a:cubicBezTo>
                  <a:pt x="938" y="9921"/>
                  <a:pt x="168" y="12421"/>
                  <a:pt x="20" y="12918"/>
                </a:cubicBezTo>
                <a:cubicBezTo>
                  <a:pt x="-28" y="13076"/>
                  <a:pt x="14" y="13253"/>
                  <a:pt x="130" y="13370"/>
                </a:cubicBezTo>
                <a:cubicBezTo>
                  <a:pt x="217" y="13456"/>
                  <a:pt x="335" y="13499"/>
                  <a:pt x="453" y="13499"/>
                </a:cubicBezTo>
                <a:cubicBezTo>
                  <a:pt x="496" y="13499"/>
                  <a:pt x="539" y="13494"/>
                  <a:pt x="582" y="13481"/>
                </a:cubicBezTo>
                <a:cubicBezTo>
                  <a:pt x="1078" y="13333"/>
                  <a:pt x="3575" y="12562"/>
                  <a:pt x="4179" y="11958"/>
                </a:cubicBezTo>
                <a:cubicBezTo>
                  <a:pt x="4907" y="11229"/>
                  <a:pt x="4907" y="10047"/>
                  <a:pt x="4179" y="9317"/>
                </a:cubicBezTo>
                <a:cubicBezTo>
                  <a:pt x="3814" y="8952"/>
                  <a:pt x="3338" y="8763"/>
                  <a:pt x="2860" y="8763"/>
                </a:cubicBezTo>
                <a:close/>
                <a:moveTo>
                  <a:pt x="9666" y="11699"/>
                </a:moveTo>
                <a:cubicBezTo>
                  <a:pt x="9294" y="11699"/>
                  <a:pt x="8984" y="12001"/>
                  <a:pt x="8984" y="12373"/>
                </a:cubicBezTo>
                <a:lnTo>
                  <a:pt x="8984" y="20923"/>
                </a:lnTo>
                <a:cubicBezTo>
                  <a:pt x="8984" y="21295"/>
                  <a:pt x="9294" y="21597"/>
                  <a:pt x="9666" y="21597"/>
                </a:cubicBezTo>
                <a:lnTo>
                  <a:pt x="13705" y="21597"/>
                </a:lnTo>
                <a:cubicBezTo>
                  <a:pt x="14078" y="21597"/>
                  <a:pt x="14379" y="21295"/>
                  <a:pt x="14379" y="20923"/>
                </a:cubicBezTo>
                <a:lnTo>
                  <a:pt x="14379" y="12373"/>
                </a:lnTo>
                <a:cubicBezTo>
                  <a:pt x="14379" y="12001"/>
                  <a:pt x="14078" y="11699"/>
                  <a:pt x="13705" y="11699"/>
                </a:cubicBezTo>
                <a:lnTo>
                  <a:pt x="9666" y="11699"/>
                </a:lnTo>
                <a:close/>
                <a:moveTo>
                  <a:pt x="2473" y="16196"/>
                </a:moveTo>
                <a:cubicBezTo>
                  <a:pt x="2101" y="16196"/>
                  <a:pt x="1800" y="16506"/>
                  <a:pt x="1800" y="16879"/>
                </a:cubicBezTo>
                <a:lnTo>
                  <a:pt x="1800" y="20923"/>
                </a:lnTo>
                <a:cubicBezTo>
                  <a:pt x="1800" y="21296"/>
                  <a:pt x="2101" y="21597"/>
                  <a:pt x="2473" y="21597"/>
                </a:cubicBezTo>
                <a:lnTo>
                  <a:pt x="6512" y="21597"/>
                </a:lnTo>
                <a:cubicBezTo>
                  <a:pt x="6884" y="21597"/>
                  <a:pt x="7195" y="21296"/>
                  <a:pt x="7195" y="20923"/>
                </a:cubicBezTo>
                <a:lnTo>
                  <a:pt x="7195" y="16879"/>
                </a:lnTo>
                <a:cubicBezTo>
                  <a:pt x="7195" y="16506"/>
                  <a:pt x="6884" y="16196"/>
                  <a:pt x="6512" y="16196"/>
                </a:cubicBezTo>
                <a:lnTo>
                  <a:pt x="2473" y="16196"/>
                </a:lnTo>
                <a:close/>
              </a:path>
            </a:pathLst>
          </a:custGeom>
          <a:solidFill>
            <a:schemeClr val="accent3"/>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nvGrpSpPr>
          <p:cNvPr id="5" name="Group 4"/>
          <p:cNvGrpSpPr/>
          <p:nvPr/>
        </p:nvGrpSpPr>
        <p:grpSpPr>
          <a:xfrm>
            <a:off x="12828801" y="2537278"/>
            <a:ext cx="7899633" cy="1467749"/>
            <a:chOff x="12828804" y="4537276"/>
            <a:chExt cx="7899633" cy="1467749"/>
          </a:xfrm>
        </p:grpSpPr>
        <p:sp>
          <p:nvSpPr>
            <p:cNvPr id="210" name="Shape"/>
            <p:cNvSpPr/>
            <p:nvPr/>
          </p:nvSpPr>
          <p:spPr>
            <a:xfrm>
              <a:off x="12828804" y="4537276"/>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1" name="Tristique senectus et netus"/>
            <p:cNvSpPr/>
            <p:nvPr/>
          </p:nvSpPr>
          <p:spPr>
            <a:xfrm>
              <a:off x="14116764" y="4868304"/>
              <a:ext cx="6433640" cy="11367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a:t>Analyse et préparation des données</a:t>
              </a:r>
              <a:br>
                <a:rPr lang="fr-FR" dirty="0"/>
              </a:br>
              <a:endParaRPr dirty="0">
                <a:solidFill>
                  <a:schemeClr val="accent6">
                    <a:lumMod val="50000"/>
                  </a:schemeClr>
                </a:solidFill>
              </a:endParaRPr>
            </a:p>
          </p:txBody>
        </p:sp>
        <p:sp>
          <p:nvSpPr>
            <p:cNvPr id="214" name="Freeform 513"/>
            <p:cNvSpPr/>
            <p:nvPr/>
          </p:nvSpPr>
          <p:spPr>
            <a:xfrm>
              <a:off x="13051197" y="4948803"/>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6" name="Group 5"/>
          <p:cNvGrpSpPr/>
          <p:nvPr/>
        </p:nvGrpSpPr>
        <p:grpSpPr>
          <a:xfrm>
            <a:off x="12828801" y="4325287"/>
            <a:ext cx="7899633" cy="1600200"/>
            <a:chOff x="12828804" y="6854320"/>
            <a:chExt cx="7899633" cy="1600200"/>
          </a:xfrm>
        </p:grpSpPr>
        <p:sp>
          <p:nvSpPr>
            <p:cNvPr id="216" name="Shape"/>
            <p:cNvSpPr/>
            <p:nvPr/>
          </p:nvSpPr>
          <p:spPr>
            <a:xfrm>
              <a:off x="12828804"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7" name="Tristique senectus et netus"/>
            <p:cNvSpPr/>
            <p:nvPr/>
          </p:nvSpPr>
          <p:spPr>
            <a:xfrm>
              <a:off x="14116765" y="7245479"/>
              <a:ext cx="6433640" cy="572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Modélisation et évaluation</a:t>
              </a:r>
              <a:endParaRPr lang="fr-FR" dirty="0"/>
            </a:p>
          </p:txBody>
        </p:sp>
        <p:sp>
          <p:nvSpPr>
            <p:cNvPr id="220" name="Freeform 513"/>
            <p:cNvSpPr/>
            <p:nvPr/>
          </p:nvSpPr>
          <p:spPr>
            <a:xfrm>
              <a:off x="13044967" y="7362803"/>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8" name="Group 7"/>
          <p:cNvGrpSpPr/>
          <p:nvPr/>
        </p:nvGrpSpPr>
        <p:grpSpPr>
          <a:xfrm>
            <a:off x="12828801" y="8151417"/>
            <a:ext cx="7899633" cy="1410569"/>
            <a:chOff x="12828804" y="9171365"/>
            <a:chExt cx="7899633" cy="1581302"/>
          </a:xfrm>
        </p:grpSpPr>
        <p:sp>
          <p:nvSpPr>
            <p:cNvPr id="222" name="Shape"/>
            <p:cNvSpPr/>
            <p:nvPr/>
          </p:nvSpPr>
          <p:spPr>
            <a:xfrm>
              <a:off x="12828804" y="9171365"/>
              <a:ext cx="7899633" cy="1581302"/>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 name="Tristique senectus et netus"/>
            <p:cNvSpPr/>
            <p:nvPr/>
          </p:nvSpPr>
          <p:spPr>
            <a:xfrm>
              <a:off x="14116765" y="9539024"/>
              <a:ext cx="6433640" cy="64139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Tests et déploiement</a:t>
              </a:r>
              <a:endParaRPr lang="fr-FR" dirty="0"/>
            </a:p>
          </p:txBody>
        </p:sp>
        <p:sp>
          <p:nvSpPr>
            <p:cNvPr id="226" name="Freeform 513"/>
            <p:cNvSpPr/>
            <p:nvPr/>
          </p:nvSpPr>
          <p:spPr>
            <a:xfrm>
              <a:off x="13044967" y="965634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4" name="Group 3"/>
          <p:cNvGrpSpPr/>
          <p:nvPr/>
        </p:nvGrpSpPr>
        <p:grpSpPr>
          <a:xfrm>
            <a:off x="12828801" y="575733"/>
            <a:ext cx="7899633" cy="1598282"/>
            <a:chOff x="12828804" y="1366446"/>
            <a:chExt cx="7899633" cy="1679088"/>
          </a:xfrm>
        </p:grpSpPr>
        <p:grpSp>
          <p:nvGrpSpPr>
            <p:cNvPr id="3" name="Group 2"/>
            <p:cNvGrpSpPr/>
            <p:nvPr/>
          </p:nvGrpSpPr>
          <p:grpSpPr>
            <a:xfrm>
              <a:off x="12828804" y="1366446"/>
              <a:ext cx="7899633" cy="1679088"/>
              <a:chOff x="12828804" y="2220232"/>
              <a:chExt cx="7899633" cy="1679088"/>
            </a:xfrm>
          </p:grpSpPr>
          <p:sp>
            <p:nvSpPr>
              <p:cNvPr id="204" name="Shape"/>
              <p:cNvSpPr/>
              <p:nvPr/>
            </p:nvSpPr>
            <p:spPr>
              <a:xfrm>
                <a:off x="12828804" y="2220232"/>
                <a:ext cx="7899633" cy="1679088"/>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5" name="Tristique senectus et netus"/>
              <p:cNvSpPr/>
              <p:nvPr/>
            </p:nvSpPr>
            <p:spPr>
              <a:xfrm>
                <a:off x="14116764" y="2681085"/>
                <a:ext cx="6230440" cy="59060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a:solidFill>
                      <a:schemeClr val="accent6">
                        <a:lumMod val="50000"/>
                      </a:schemeClr>
                    </a:solidFill>
                  </a:rPr>
                  <a:t>Présentation du </a:t>
                </a:r>
                <a:r>
                  <a:rPr lang="fr-FR" dirty="0" smtClean="0">
                    <a:solidFill>
                      <a:schemeClr val="accent6">
                        <a:lumMod val="50000"/>
                      </a:schemeClr>
                    </a:solidFill>
                  </a:rPr>
                  <a:t>projet et des objectifs</a:t>
                </a:r>
              </a:p>
            </p:txBody>
          </p:sp>
        </p:grpSp>
        <p:sp>
          <p:nvSpPr>
            <p:cNvPr id="23" name="Freeform 513"/>
            <p:cNvSpPr/>
            <p:nvPr/>
          </p:nvSpPr>
          <p:spPr>
            <a:xfrm>
              <a:off x="13044966" y="1895191"/>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9" name="Group 8"/>
          <p:cNvGrpSpPr/>
          <p:nvPr/>
        </p:nvGrpSpPr>
        <p:grpSpPr>
          <a:xfrm>
            <a:off x="12828801" y="9964102"/>
            <a:ext cx="7899633" cy="1376634"/>
            <a:chOff x="12828804" y="10089351"/>
            <a:chExt cx="7899633" cy="1376634"/>
          </a:xfrm>
        </p:grpSpPr>
        <p:sp>
          <p:nvSpPr>
            <p:cNvPr id="33" name="Shape"/>
            <p:cNvSpPr/>
            <p:nvPr/>
          </p:nvSpPr>
          <p:spPr>
            <a:xfrm>
              <a:off x="12828804" y="10089351"/>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 name="Tristique senectus et netus"/>
            <p:cNvSpPr/>
            <p:nvPr/>
          </p:nvSpPr>
          <p:spPr>
            <a:xfrm>
              <a:off x="14116765" y="10465370"/>
              <a:ext cx="6433640" cy="61965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Pilotage de la performance</a:t>
              </a:r>
              <a:endParaRPr dirty="0">
                <a:solidFill>
                  <a:schemeClr val="accent6">
                    <a:lumMod val="50000"/>
                  </a:schemeClr>
                </a:solidFill>
              </a:endParaRPr>
            </a:p>
          </p:txBody>
        </p:sp>
        <p:sp>
          <p:nvSpPr>
            <p:cNvPr id="35" name="Freeform 513"/>
            <p:cNvSpPr/>
            <p:nvPr/>
          </p:nvSpPr>
          <p:spPr>
            <a:xfrm>
              <a:off x="13044967" y="10550258"/>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37" name="Group 36"/>
          <p:cNvGrpSpPr/>
          <p:nvPr/>
        </p:nvGrpSpPr>
        <p:grpSpPr>
          <a:xfrm>
            <a:off x="12828801" y="11769715"/>
            <a:ext cx="7899633" cy="1985832"/>
            <a:chOff x="12828804" y="10089351"/>
            <a:chExt cx="7899633" cy="1985832"/>
          </a:xfrm>
        </p:grpSpPr>
        <p:sp>
          <p:nvSpPr>
            <p:cNvPr id="38" name="Shape"/>
            <p:cNvSpPr/>
            <p:nvPr/>
          </p:nvSpPr>
          <p:spPr>
            <a:xfrm>
              <a:off x="12828804" y="10089351"/>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 name="Tristique senectus et netus"/>
            <p:cNvSpPr/>
            <p:nvPr/>
          </p:nvSpPr>
          <p:spPr>
            <a:xfrm>
              <a:off x="14116765" y="10421397"/>
              <a:ext cx="6433640" cy="16537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Conclusion et pistes d’améliorations</a:t>
              </a:r>
              <a:endParaRPr lang="fr-FR" dirty="0"/>
            </a:p>
            <a:p>
              <a:r>
                <a:rPr lang="fr-FR" dirty="0"/>
                <a:t/>
              </a:r>
              <a:br>
                <a:rPr lang="fr-FR" dirty="0"/>
              </a:br>
              <a:endParaRPr dirty="0">
                <a:solidFill>
                  <a:schemeClr val="accent6">
                    <a:lumMod val="50000"/>
                  </a:schemeClr>
                </a:solidFill>
              </a:endParaRPr>
            </a:p>
          </p:txBody>
        </p:sp>
        <p:sp>
          <p:nvSpPr>
            <p:cNvPr id="40" name="Freeform 513"/>
            <p:cNvSpPr/>
            <p:nvPr/>
          </p:nvSpPr>
          <p:spPr>
            <a:xfrm>
              <a:off x="13044967" y="10477370"/>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pic>
        <p:nvPicPr>
          <p:cNvPr id="7" name="Picture 6"/>
          <p:cNvPicPr>
            <a:picLocks noChangeAspect="1"/>
          </p:cNvPicPr>
          <p:nvPr/>
        </p:nvPicPr>
        <p:blipFill>
          <a:blip r:embed="rId2"/>
          <a:stretch>
            <a:fillRect/>
          </a:stretch>
        </p:blipFill>
        <p:spPr>
          <a:xfrm>
            <a:off x="4257111" y="6388593"/>
            <a:ext cx="5429250" cy="3429000"/>
          </a:xfrm>
          <a:prstGeom prst="rect">
            <a:avLst/>
          </a:prstGeom>
        </p:spPr>
      </p:pic>
      <p:grpSp>
        <p:nvGrpSpPr>
          <p:cNvPr id="31" name="Group 30"/>
          <p:cNvGrpSpPr/>
          <p:nvPr/>
        </p:nvGrpSpPr>
        <p:grpSpPr>
          <a:xfrm>
            <a:off x="12828801" y="6352829"/>
            <a:ext cx="7899633" cy="1410569"/>
            <a:chOff x="12828804" y="9171365"/>
            <a:chExt cx="7899633" cy="1581302"/>
          </a:xfrm>
        </p:grpSpPr>
        <p:sp>
          <p:nvSpPr>
            <p:cNvPr id="32" name="Shape"/>
            <p:cNvSpPr/>
            <p:nvPr/>
          </p:nvSpPr>
          <p:spPr>
            <a:xfrm>
              <a:off x="12828804" y="9171365"/>
              <a:ext cx="7899633" cy="1581302"/>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6" name="Tristique senectus et netus"/>
            <p:cNvSpPr/>
            <p:nvPr/>
          </p:nvSpPr>
          <p:spPr>
            <a:xfrm>
              <a:off x="14116765" y="9539024"/>
              <a:ext cx="6433640" cy="69465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Développement du </a:t>
              </a:r>
              <a:r>
                <a:rPr lang="fr-FR" dirty="0" err="1" smtClean="0"/>
                <a:t>chatbot</a:t>
              </a:r>
              <a:endParaRPr lang="fr-FR" dirty="0"/>
            </a:p>
          </p:txBody>
        </p:sp>
        <p:sp>
          <p:nvSpPr>
            <p:cNvPr id="41" name="Freeform 513"/>
            <p:cNvSpPr/>
            <p:nvPr/>
          </p:nvSpPr>
          <p:spPr>
            <a:xfrm>
              <a:off x="13044967" y="965634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1995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457200" indent="-457200">
              <a:buFont typeface="Wingdings" panose="05000000000000000000" pitchFamily="2" charset="2"/>
              <a:buChar char="ü"/>
            </a:pPr>
            <a:r>
              <a:rPr lang="fr-FR" sz="2800" b="1" dirty="0" smtClean="0"/>
              <a:t>Critère </a:t>
            </a:r>
            <a:r>
              <a:rPr lang="fr-FR" sz="2800" b="1" dirty="0"/>
              <a:t>de dégradation de la performance </a:t>
            </a:r>
            <a:r>
              <a:rPr lang="fr-FR" sz="2800" b="1" dirty="0" smtClean="0"/>
              <a:t>: </a:t>
            </a:r>
            <a:r>
              <a:rPr lang="fr-FR" sz="2800" dirty="0" smtClean="0"/>
              <a:t>mise </a:t>
            </a:r>
            <a:r>
              <a:rPr lang="fr-FR" sz="2800" dirty="0"/>
              <a:t>en place </a:t>
            </a:r>
            <a:r>
              <a:rPr lang="fr-FR" sz="2800" dirty="0" smtClean="0"/>
              <a:t>d’une </a:t>
            </a:r>
            <a:r>
              <a:rPr lang="fr-FR" sz="2800" dirty="0"/>
              <a:t>alerte envoyant automatiquement un mail d'alerte si </a:t>
            </a:r>
            <a:endParaRPr lang="fr-FR" sz="2800" dirty="0" smtClean="0"/>
          </a:p>
          <a:p>
            <a:r>
              <a:rPr lang="fr-FR" sz="2800" dirty="0"/>
              <a:t> </a:t>
            </a:r>
            <a:r>
              <a:rPr lang="fr-FR" sz="2800" dirty="0" smtClean="0"/>
              <a:t>    le </a:t>
            </a:r>
            <a:r>
              <a:rPr lang="fr-FR" sz="2800" dirty="0"/>
              <a:t>chatbot fait 3 erreurs ou plus sur une période de 1 </a:t>
            </a:r>
            <a:r>
              <a:rPr lang="fr-FR" sz="2800" dirty="0" smtClean="0"/>
              <a:t>heure</a:t>
            </a:r>
          </a:p>
          <a:p>
            <a:endParaRPr lang="fr-FR" sz="2800" dirty="0"/>
          </a:p>
          <a:p>
            <a:r>
              <a:rPr lang="fr-FR" sz="2800" dirty="0" smtClean="0"/>
              <a:t>Deux étapes :</a:t>
            </a:r>
          </a:p>
          <a:p>
            <a:r>
              <a:rPr lang="fr-FR" sz="2800" dirty="0" smtClean="0"/>
              <a:t>1 - Dans </a:t>
            </a:r>
            <a:r>
              <a:rPr lang="fr-FR" sz="2800" b="1" dirty="0"/>
              <a:t>le code du </a:t>
            </a:r>
            <a:r>
              <a:rPr lang="fr-FR" sz="2800" b="1" dirty="0" err="1"/>
              <a:t>chatbot</a:t>
            </a:r>
            <a:r>
              <a:rPr lang="fr-FR" sz="2800" dirty="0"/>
              <a:t> : </a:t>
            </a:r>
            <a:endParaRPr lang="fr-FR" sz="2800" dirty="0" smtClean="0"/>
          </a:p>
          <a:p>
            <a:pPr marL="457200" indent="-457200">
              <a:buFont typeface="Arial" panose="020B0604020202020204" pitchFamily="34" charset="0"/>
              <a:buChar char="•"/>
            </a:pPr>
            <a:r>
              <a:rPr lang="fr-FR" sz="2800" dirty="0"/>
              <a:t>U</a:t>
            </a:r>
            <a:r>
              <a:rPr lang="fr-FR" sz="2800" dirty="0" smtClean="0"/>
              <a:t>tilisation </a:t>
            </a:r>
            <a:r>
              <a:rPr lang="fr-FR" sz="2800" dirty="0"/>
              <a:t>de la méthode </a:t>
            </a:r>
            <a:r>
              <a:rPr lang="fr-FR" sz="2800" b="1" i="1" dirty="0" err="1"/>
              <a:t>track_trace</a:t>
            </a:r>
            <a:r>
              <a:rPr lang="fr-FR" sz="2800" b="1" i="1" dirty="0"/>
              <a:t>()</a:t>
            </a:r>
            <a:r>
              <a:rPr lang="fr-FR" sz="2800" dirty="0"/>
              <a:t> permettant d’envoyer à Applications Insights le résultat des échanges avec l’utilisateur :</a:t>
            </a:r>
          </a:p>
          <a:p>
            <a:r>
              <a:rPr lang="fr-FR" sz="2800" dirty="0" smtClean="0"/>
              <a:t>		- Si </a:t>
            </a:r>
            <a:r>
              <a:rPr lang="fr-FR" sz="2800" dirty="0"/>
              <a:t>l’utilisateur a validé la bonne compréhension de sa demande par le </a:t>
            </a:r>
            <a:r>
              <a:rPr lang="fr-FR" sz="2800" dirty="0" err="1"/>
              <a:t>chatbot</a:t>
            </a:r>
            <a:r>
              <a:rPr lang="fr-FR" sz="2800" dirty="0"/>
              <a:t> : envoie d’une information de type </a:t>
            </a:r>
            <a:r>
              <a:rPr lang="fr-FR" sz="2800" b="1" dirty="0"/>
              <a:t>INFO</a:t>
            </a:r>
            <a:r>
              <a:rPr lang="fr-FR" sz="2800" dirty="0"/>
              <a:t> </a:t>
            </a:r>
            <a:endParaRPr lang="fr-FR" sz="2800" dirty="0" smtClean="0"/>
          </a:p>
          <a:p>
            <a:r>
              <a:rPr lang="fr-FR" sz="2800" dirty="0"/>
              <a:t>	</a:t>
            </a:r>
            <a:r>
              <a:rPr lang="fr-FR" sz="2800" dirty="0" smtClean="0"/>
              <a:t>	  indiquant </a:t>
            </a:r>
            <a:r>
              <a:rPr lang="fr-FR" sz="2800" dirty="0"/>
              <a:t>que </a:t>
            </a:r>
            <a:r>
              <a:rPr lang="fr-FR" sz="2800" b="1" dirty="0"/>
              <a:t>l’utilisateur a validé la </a:t>
            </a:r>
            <a:r>
              <a:rPr lang="fr-FR" sz="2800" b="1" dirty="0" smtClean="0"/>
              <a:t>transaction</a:t>
            </a:r>
            <a:endParaRPr lang="fr-FR" sz="2800" dirty="0" smtClean="0"/>
          </a:p>
          <a:p>
            <a:r>
              <a:rPr lang="fr-FR" sz="2800" dirty="0" smtClean="0"/>
              <a:t>		- Si l’utilisateur n’a pas validé la bonne compréhension de sa demande par le chatbot : envoie d’une information de type</a:t>
            </a:r>
          </a:p>
          <a:p>
            <a:r>
              <a:rPr lang="fr-FR" sz="2800" dirty="0" smtClean="0"/>
              <a:t>           </a:t>
            </a:r>
            <a:r>
              <a:rPr lang="fr-FR" sz="2800" b="1" dirty="0"/>
              <a:t>ERROR</a:t>
            </a:r>
            <a:r>
              <a:rPr lang="fr-FR" sz="2800" dirty="0"/>
              <a:t> indiquant que </a:t>
            </a:r>
            <a:r>
              <a:rPr lang="fr-FR" sz="2800" b="1" dirty="0"/>
              <a:t>l’utilisateur n’a pas validé la </a:t>
            </a:r>
            <a:r>
              <a:rPr lang="fr-FR" sz="2800" b="1" dirty="0" smtClean="0"/>
              <a:t>transaction</a:t>
            </a:r>
          </a:p>
          <a:p>
            <a:r>
              <a:rPr lang="fr-FR" sz="2800" dirty="0"/>
              <a:t>	</a:t>
            </a:r>
            <a:r>
              <a:rPr lang="fr-FR" sz="2800" dirty="0" smtClean="0"/>
              <a:t>	- Les </a:t>
            </a:r>
            <a:r>
              <a:rPr lang="fr-FR" sz="2800" dirty="0"/>
              <a:t>échanges entre l’utilisateur et le chatbot ainsi que la labellisation des messages par LUIS sont également enregistrés</a:t>
            </a:r>
          </a:p>
          <a:p>
            <a:endParaRPr lang="fr-FR" sz="2800" dirty="0" smtClean="0"/>
          </a:p>
          <a:p>
            <a:endParaRPr lang="fr-FR" sz="2800" dirty="0"/>
          </a:p>
          <a:p>
            <a:endParaRPr lang="fr-FR" sz="2800" dirty="0" smtClean="0"/>
          </a:p>
          <a:p>
            <a:endParaRPr lang="fr-FR" sz="2800" dirty="0"/>
          </a:p>
          <a:p>
            <a:r>
              <a:rPr lang="fr-FR" sz="2800" dirty="0" smtClean="0"/>
              <a:t>	</a:t>
            </a:r>
          </a:p>
          <a:p>
            <a:r>
              <a:rPr lang="fr-FR" sz="2800" dirty="0" smtClean="0"/>
              <a:t>2 </a:t>
            </a:r>
            <a:r>
              <a:rPr lang="fr-FR" sz="2800" dirty="0"/>
              <a:t>- Dans </a:t>
            </a:r>
            <a:r>
              <a:rPr lang="fr-FR" sz="2800" b="1" dirty="0"/>
              <a:t>Applications Insights </a:t>
            </a:r>
            <a:r>
              <a:rPr lang="fr-FR" sz="2800" dirty="0" smtClean="0"/>
              <a:t>: </a:t>
            </a:r>
          </a:p>
          <a:p>
            <a:pPr marL="457200" indent="-457200">
              <a:buFont typeface="Arial" panose="020B0604020202020204" pitchFamily="34" charset="0"/>
              <a:buChar char="•"/>
            </a:pPr>
            <a:r>
              <a:rPr lang="fr-FR" sz="2800" dirty="0" smtClean="0"/>
              <a:t>Mise </a:t>
            </a:r>
            <a:r>
              <a:rPr lang="fr-FR" sz="2800" dirty="0"/>
              <a:t>en place d'une règle avec les caractéristiques suivantes </a:t>
            </a:r>
            <a:r>
              <a:rPr lang="fr-FR" sz="2800" dirty="0" smtClean="0"/>
              <a:t>:</a:t>
            </a:r>
          </a:p>
          <a:p>
            <a:r>
              <a:rPr lang="fr-FR" sz="2800" dirty="0" smtClean="0"/>
              <a:t>		- Calcul </a:t>
            </a:r>
            <a:r>
              <a:rPr lang="fr-FR" sz="2800" dirty="0"/>
              <a:t>du nombre de fois où le </a:t>
            </a:r>
            <a:r>
              <a:rPr lang="fr-FR" sz="2800" dirty="0" err="1"/>
              <a:t>chatbot</a:t>
            </a:r>
            <a:r>
              <a:rPr lang="fr-FR" sz="2800" dirty="0"/>
              <a:t> a fait une erreur (c’est-à-dire que l’utilisateur n’a pas validé la </a:t>
            </a:r>
            <a:r>
              <a:rPr lang="fr-FR" sz="2800" dirty="0" smtClean="0"/>
              <a:t>transaction)</a:t>
            </a:r>
          </a:p>
          <a:p>
            <a:r>
              <a:rPr lang="fr-FR" sz="2800" dirty="0" smtClean="0"/>
              <a:t>		- Si le nombre d’erreurs est supérieur ou égal à 3 sur une période de 1 heure, alors il y a un envoi automatique </a:t>
            </a:r>
          </a:p>
          <a:p>
            <a:r>
              <a:rPr lang="fr-FR" sz="2800" dirty="0"/>
              <a:t>	</a:t>
            </a:r>
            <a:r>
              <a:rPr lang="fr-FR" sz="2800" dirty="0" smtClean="0"/>
              <a:t>	  d’un message par email décrivant l’erreur</a:t>
            </a:r>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7480924" y="8194094"/>
            <a:ext cx="7482417" cy="1590465"/>
          </a:xfrm>
          <a:prstGeom prst="rect">
            <a:avLst/>
          </a:prstGeom>
          <a:noFill/>
          <a:ln>
            <a:noFill/>
          </a:ln>
        </p:spPr>
      </p:pic>
      <p:sp>
        <p:nvSpPr>
          <p:cNvPr id="7" name="TextBox 6"/>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b="0" dirty="0" smtClean="0"/>
              <a:t>18</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62389191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73414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i="1" u="sng" dirty="0" smtClean="0"/>
          </a:p>
          <a:p>
            <a:endParaRPr lang="fr-FR" sz="2800" i="1" u="sng" dirty="0"/>
          </a:p>
          <a:p>
            <a:endParaRPr lang="fr-FR" sz="2800" i="1" u="sng" dirty="0" smtClean="0"/>
          </a:p>
          <a:p>
            <a:r>
              <a:rPr lang="fr-FR" sz="2800" i="1" u="sng" dirty="0" smtClean="0"/>
              <a:t>Alerte </a:t>
            </a:r>
            <a:r>
              <a:rPr lang="fr-FR" sz="2800" i="1" u="sng" dirty="0"/>
              <a:t>mise en place dans Azure </a:t>
            </a:r>
            <a:r>
              <a:rPr lang="fr-FR" sz="2800" i="1" u="sng" dirty="0" smtClean="0"/>
              <a:t>:</a:t>
            </a:r>
          </a:p>
          <a:p>
            <a:endParaRPr lang="fr-FR" sz="2800" i="1" u="sng" dirty="0"/>
          </a:p>
          <a:p>
            <a:endParaRPr lang="fr-FR" sz="2800" i="1" u="sng" dirty="0" smtClean="0"/>
          </a:p>
          <a:p>
            <a:endParaRPr lang="fr-FR" sz="2800" dirty="0"/>
          </a:p>
          <a:p>
            <a:endParaRPr lang="fr-FR" sz="2800" dirty="0" smtClean="0"/>
          </a:p>
          <a:p>
            <a:endParaRPr lang="fr-FR" sz="2800" dirty="0"/>
          </a:p>
          <a:p>
            <a:endParaRPr lang="fr-FR" sz="2800" dirty="0" smtClean="0"/>
          </a:p>
          <a:p>
            <a:r>
              <a:rPr lang="fr-FR" sz="2800" i="1" dirty="0"/>
              <a:t> </a:t>
            </a:r>
            <a:r>
              <a:rPr lang="fr-FR" sz="2800" i="1" dirty="0" smtClean="0"/>
              <a:t>                          </a:t>
            </a:r>
            <a:r>
              <a:rPr lang="fr-FR" sz="2800" i="1" u="sng" dirty="0" smtClean="0"/>
              <a:t>Mail </a:t>
            </a:r>
            <a:r>
              <a:rPr lang="fr-FR" sz="2800" i="1" u="sng" dirty="0"/>
              <a:t>reçu en cas d’alerte </a:t>
            </a:r>
            <a:r>
              <a:rPr lang="fr-FR" sz="2800" i="1" u="sng" dirty="0" smtClean="0"/>
              <a:t>:</a:t>
            </a:r>
            <a:r>
              <a:rPr lang="fr-FR" sz="2800" i="1" dirty="0" smtClean="0"/>
              <a:t>                                                                   </a:t>
            </a:r>
            <a:r>
              <a:rPr lang="fr-FR" sz="2800" i="1" u="sng" dirty="0" smtClean="0"/>
              <a:t>Alerte </a:t>
            </a:r>
            <a:r>
              <a:rPr lang="fr-FR" sz="2800" i="1" u="sng" dirty="0"/>
              <a:t>visible dans Azure :</a:t>
            </a:r>
            <a:endParaRPr lang="fr-FR" sz="2800" dirty="0"/>
          </a:p>
          <a:p>
            <a:r>
              <a:rPr lang="fr-FR" sz="2800" i="1" dirty="0" smtClean="0"/>
              <a:t>        	</a:t>
            </a:r>
            <a:endParaRPr lang="fr-FR" sz="2800" dirty="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4661" y="2371006"/>
            <a:ext cx="9519206" cy="4199127"/>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209866" y="8130663"/>
            <a:ext cx="7426134" cy="4467737"/>
          </a:xfrm>
          <a:prstGeom prst="rect">
            <a:avLst/>
          </a:prstGeom>
          <a:noFill/>
          <a:ln>
            <a:noFill/>
          </a:ln>
        </p:spPr>
      </p:pic>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58482" y="8130663"/>
            <a:ext cx="10708851" cy="4467737"/>
          </a:xfrm>
          <a:prstGeom prst="rect">
            <a:avLst/>
          </a:prstGeom>
          <a:noFill/>
          <a:ln>
            <a:noFill/>
          </a:ln>
        </p:spPr>
      </p:pic>
      <p:sp>
        <p:nvSpPr>
          <p:cNvPr id="9" name="TextBox 8"/>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19</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4768469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9123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dirty="0"/>
              <a:t>En plus de ces critères, le service </a:t>
            </a:r>
            <a:r>
              <a:rPr lang="fr-FR" sz="2800" b="1" dirty="0"/>
              <a:t>Transaction </a:t>
            </a:r>
            <a:r>
              <a:rPr lang="fr-FR" sz="2800" b="1" dirty="0" err="1"/>
              <a:t>Search</a:t>
            </a:r>
            <a:r>
              <a:rPr lang="fr-FR" sz="2800" b="1" dirty="0"/>
              <a:t> </a:t>
            </a:r>
            <a:r>
              <a:rPr lang="fr-FR" sz="2800" dirty="0"/>
              <a:t>permet de suivre les principaux événements liés à la vie du </a:t>
            </a:r>
            <a:r>
              <a:rPr lang="fr-FR" sz="2800" dirty="0" err="1"/>
              <a:t>chatbot</a:t>
            </a:r>
            <a:r>
              <a:rPr lang="fr-FR" sz="2800" dirty="0"/>
              <a:t> :</a:t>
            </a:r>
          </a:p>
          <a:p>
            <a:pPr marL="457200" indent="-457200">
              <a:spcBef>
                <a:spcPts val="600"/>
              </a:spcBef>
              <a:buFont typeface="Arial" panose="020B0604020202020204" pitchFamily="34" charset="0"/>
              <a:buChar char="•"/>
            </a:pPr>
            <a:r>
              <a:rPr lang="fr-FR" sz="2800" b="1" dirty="0" smtClean="0"/>
              <a:t>Exceptions</a:t>
            </a:r>
            <a:r>
              <a:rPr lang="fr-FR" sz="2800" dirty="0" smtClean="0"/>
              <a:t> : </a:t>
            </a:r>
          </a:p>
          <a:p>
            <a:r>
              <a:rPr lang="fr-FR" sz="2800" dirty="0"/>
              <a:t>	</a:t>
            </a:r>
            <a:r>
              <a:rPr lang="fr-FR" sz="2800" dirty="0" smtClean="0"/>
              <a:t>	- Erreurs </a:t>
            </a:r>
            <a:r>
              <a:rPr lang="fr-FR" sz="2800" dirty="0"/>
              <a:t>au niveau du service (exemple : erreur HTTP 500)</a:t>
            </a:r>
          </a:p>
          <a:p>
            <a:pPr marL="457200" indent="-457200">
              <a:spcBef>
                <a:spcPts val="600"/>
              </a:spcBef>
              <a:buFont typeface="Arial" panose="020B0604020202020204" pitchFamily="34" charset="0"/>
              <a:buChar char="•"/>
            </a:pPr>
            <a:r>
              <a:rPr lang="fr-FR" sz="2800" b="1" dirty="0" smtClean="0"/>
              <a:t>Traces</a:t>
            </a:r>
            <a:r>
              <a:rPr lang="fr-FR" sz="2800" dirty="0" smtClean="0"/>
              <a:t> : </a:t>
            </a:r>
          </a:p>
          <a:p>
            <a:r>
              <a:rPr lang="fr-FR" sz="2800" dirty="0"/>
              <a:t>	</a:t>
            </a:r>
            <a:r>
              <a:rPr lang="fr-FR" sz="2800" dirty="0" smtClean="0"/>
              <a:t>	- Evénements </a:t>
            </a:r>
            <a:r>
              <a:rPr lang="fr-FR" sz="2800" dirty="0"/>
              <a:t>envoyés par le programme Python grâce à l’utilisation de la fonction </a:t>
            </a:r>
            <a:r>
              <a:rPr lang="fr-FR" sz="2800" b="1" i="1" dirty="0" err="1"/>
              <a:t>track_trace</a:t>
            </a:r>
            <a:r>
              <a:rPr lang="fr-FR" sz="2800" b="1" i="1" dirty="0" smtClean="0"/>
              <a:t>()</a:t>
            </a:r>
          </a:p>
          <a:p>
            <a:r>
              <a:rPr lang="fr-FR" sz="2800" dirty="0"/>
              <a:t>		- On retrouve notamment </a:t>
            </a:r>
            <a:r>
              <a:rPr lang="fr-FR" sz="2800" dirty="0" smtClean="0"/>
              <a:t>les </a:t>
            </a:r>
            <a:r>
              <a:rPr lang="fr-FR" sz="2800" b="1" dirty="0"/>
              <a:t>échanges</a:t>
            </a:r>
            <a:r>
              <a:rPr lang="fr-FR" sz="2800" dirty="0"/>
              <a:t> </a:t>
            </a:r>
            <a:r>
              <a:rPr lang="fr-FR" sz="2800" dirty="0" smtClean="0"/>
              <a:t>entre l’utilisateur et le chatbot, ainsi que </a:t>
            </a:r>
            <a:r>
              <a:rPr lang="fr-FR" sz="2800" dirty="0"/>
              <a:t>les </a:t>
            </a:r>
            <a:r>
              <a:rPr lang="fr-FR" sz="2800" b="1" dirty="0"/>
              <a:t>résultats labellisés</a:t>
            </a:r>
            <a:r>
              <a:rPr lang="fr-FR" sz="2800" dirty="0"/>
              <a:t> par </a:t>
            </a:r>
            <a:r>
              <a:rPr lang="fr-FR" sz="2800" dirty="0" smtClean="0"/>
              <a:t>LUIS</a:t>
            </a:r>
          </a:p>
          <a:p>
            <a:pPr marL="457200" indent="-457200">
              <a:spcBef>
                <a:spcPts val="600"/>
              </a:spcBef>
              <a:buFont typeface="Arial" panose="020B0604020202020204" pitchFamily="34" charset="0"/>
              <a:buChar char="•"/>
            </a:pPr>
            <a:r>
              <a:rPr lang="fr-FR" sz="2800" b="1" dirty="0" smtClean="0"/>
              <a:t>Custom Events :</a:t>
            </a:r>
            <a:endParaRPr lang="fr-FR" sz="3500" dirty="0" smtClean="0"/>
          </a:p>
          <a:p>
            <a:r>
              <a:rPr lang="fr-FR" sz="2800" dirty="0" smtClean="0"/>
              <a:t>		- Evénement </a:t>
            </a:r>
            <a:r>
              <a:rPr lang="fr-FR" sz="2800" dirty="0"/>
              <a:t>envoyés automatiquement par le programme Python grâce à la classe </a:t>
            </a:r>
            <a:r>
              <a:rPr lang="fr-FR" sz="2800" b="1" i="1" dirty="0" err="1" smtClean="0"/>
              <a:t>BotTelemetryClient</a:t>
            </a:r>
            <a:endParaRPr lang="fr-FR" sz="2800" dirty="0"/>
          </a:p>
          <a:p>
            <a:endParaRPr lang="fr-FR" sz="2800" dirty="0" smtClean="0"/>
          </a:p>
          <a:p>
            <a:endParaRPr lang="fr-FR" sz="2800" i="1" u="sng" dirty="0" smtClean="0"/>
          </a:p>
          <a:p>
            <a:endParaRPr lang="fr-FR" sz="2800" i="1" u="sng" dirty="0"/>
          </a:p>
          <a:p>
            <a:endParaRPr lang="fr-FR" sz="2800" i="1" u="sng" dirty="0" smtClean="0"/>
          </a:p>
          <a:p>
            <a:endParaRPr lang="fr-FR" sz="2800" i="1" u="sng" dirty="0" smtClean="0"/>
          </a:p>
          <a:p>
            <a:r>
              <a:rPr lang="fr-FR" sz="2800" i="1" u="sng" dirty="0" smtClean="0"/>
              <a:t>Tableau </a:t>
            </a:r>
            <a:r>
              <a:rPr lang="fr-FR" sz="2800" i="1" u="sng" dirty="0"/>
              <a:t>de suivi Transaction </a:t>
            </a:r>
            <a:r>
              <a:rPr lang="fr-FR" sz="2800" i="1" u="sng" dirty="0" err="1"/>
              <a:t>Search</a:t>
            </a:r>
            <a:r>
              <a:rPr lang="fr-FR" sz="2800" i="1" u="sng" dirty="0"/>
              <a:t> :</a:t>
            </a:r>
            <a:endParaRPr lang="fr-FR" sz="2800" dirty="0"/>
          </a:p>
          <a:p>
            <a:endParaRPr lang="fr-FR" sz="2800" i="1" u="sng" dirty="0" smtClean="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0296" y="7352286"/>
            <a:ext cx="11505036" cy="5279981"/>
          </a:xfrm>
          <a:prstGeom prst="rect">
            <a:avLst/>
          </a:prstGeom>
          <a:noFill/>
          <a:ln>
            <a:noFill/>
          </a:ln>
        </p:spPr>
      </p:pic>
      <p:sp>
        <p:nvSpPr>
          <p:cNvPr id="7" name="TextBox 6"/>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20</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8081082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2687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dirty="0" smtClean="0"/>
          </a:p>
          <a:p>
            <a:endParaRPr lang="fr-FR" sz="2800" dirty="0" smtClean="0"/>
          </a:p>
          <a:p>
            <a:endParaRPr lang="fr-FR" sz="2800" dirty="0" smtClean="0"/>
          </a:p>
          <a:p>
            <a:r>
              <a:rPr lang="fr-FR" sz="2800" i="1" dirty="0" smtClean="0"/>
              <a:t>                </a:t>
            </a:r>
            <a:r>
              <a:rPr lang="fr-FR" sz="2800" i="1" u="sng" dirty="0" smtClean="0"/>
              <a:t>Exemple </a:t>
            </a:r>
            <a:r>
              <a:rPr lang="fr-FR" sz="2800" i="1" u="sng" dirty="0"/>
              <a:t>de suivi d’un échange en </a:t>
            </a:r>
            <a:r>
              <a:rPr lang="fr-FR" sz="2800" i="1" u="sng" dirty="0" smtClean="0"/>
              <a:t>erreur :</a:t>
            </a:r>
            <a:r>
              <a:rPr lang="fr-FR" sz="2800" i="1" dirty="0" smtClean="0"/>
              <a:t>                                     </a:t>
            </a:r>
            <a:r>
              <a:rPr lang="fr-FR" sz="2800" i="1" u="sng" dirty="0" smtClean="0"/>
              <a:t>Exemple </a:t>
            </a:r>
            <a:r>
              <a:rPr lang="fr-FR" sz="2800" i="1" u="sng" dirty="0"/>
              <a:t>de suivi des </a:t>
            </a:r>
            <a:r>
              <a:rPr lang="fr-FR" sz="2800" i="1" u="sng" dirty="0" smtClean="0"/>
              <a:t>dialogues</a:t>
            </a:r>
            <a:r>
              <a:rPr lang="fr-FR" sz="2800" i="1" u="sng" dirty="0"/>
              <a:t> </a:t>
            </a:r>
            <a:r>
              <a:rPr lang="fr-FR" sz="2800" i="1" u="sng" dirty="0" smtClean="0"/>
              <a:t>labellisés </a:t>
            </a:r>
            <a:r>
              <a:rPr lang="fr-FR" sz="2800" i="1" u="sng" dirty="0"/>
              <a:t>par LUIS </a:t>
            </a:r>
            <a:r>
              <a:rPr lang="fr-FR" sz="2800" i="1" u="sng" dirty="0" smtClean="0"/>
              <a:t>:</a:t>
            </a:r>
            <a:endParaRPr lang="fr-FR" sz="2800" dirty="0" smtClean="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1" name="Picture 1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58267" y="5401535"/>
            <a:ext cx="10588000" cy="5469665"/>
          </a:xfrm>
          <a:prstGeom prst="rect">
            <a:avLst/>
          </a:prstGeom>
          <a:noFill/>
          <a:ln>
            <a:noFill/>
          </a:ln>
        </p:spPr>
      </p:pic>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972799" y="5405916"/>
            <a:ext cx="10440268" cy="5469665"/>
          </a:xfrm>
          <a:prstGeom prst="rect">
            <a:avLst/>
          </a:prstGeom>
          <a:noFill/>
          <a:ln>
            <a:noFill/>
          </a:ln>
        </p:spPr>
      </p:pic>
      <p:sp>
        <p:nvSpPr>
          <p:cNvPr id="8" name="TextBox 7"/>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b="0" dirty="0" smtClean="0"/>
              <a:t>21</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06481231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32049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u="sng" dirty="0" smtClean="0"/>
          </a:p>
          <a:p>
            <a:r>
              <a:rPr lang="fr-FR" sz="2800" u="sng" dirty="0" smtClean="0"/>
              <a:t>Schéma </a:t>
            </a:r>
            <a:r>
              <a:rPr lang="fr-FR" sz="2800" u="sng" dirty="0"/>
              <a:t>récapitulatif de l’évaluation du modèle en production :</a:t>
            </a:r>
            <a:endParaRPr lang="fr-FR" sz="2800" dirty="0"/>
          </a:p>
          <a:p>
            <a:endParaRPr lang="fr-FR" sz="2800" dirty="0"/>
          </a:p>
          <a:p>
            <a:endParaRPr lang="fr-FR" sz="2800" i="1" u="sng" dirty="0" smtClean="0"/>
          </a:p>
          <a:p>
            <a:endParaRPr lang="fr-FR" sz="2800" dirty="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815824" y="4437499"/>
            <a:ext cx="13823867" cy="6886993"/>
          </a:xfrm>
          <a:prstGeom prst="rect">
            <a:avLst/>
          </a:prstGeom>
          <a:noFill/>
          <a:ln>
            <a:noFill/>
          </a:ln>
        </p:spPr>
      </p:pic>
      <p:sp>
        <p:nvSpPr>
          <p:cNvPr id="8" name="TextBox 7"/>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b="0" dirty="0" smtClean="0"/>
              <a:t>22</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50678511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Pilotage de la performance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446934" cy="14084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spcBef>
                <a:spcPts val="1200"/>
              </a:spcBef>
            </a:pPr>
            <a:r>
              <a:rPr lang="fr-FR" sz="2800" b="1" u="sng" dirty="0"/>
              <a:t>Méthodologie de mise à jour du modèle en production </a:t>
            </a:r>
            <a:r>
              <a:rPr lang="fr-FR" sz="2800" b="1" u="sng" dirty="0" smtClean="0"/>
              <a:t>:</a:t>
            </a:r>
          </a:p>
          <a:p>
            <a:pPr lvl="0">
              <a:spcBef>
                <a:spcPts val="1200"/>
              </a:spcBef>
            </a:pPr>
            <a:endParaRPr lang="fr-FR" sz="2800" dirty="0" smtClean="0"/>
          </a:p>
          <a:p>
            <a:r>
              <a:rPr lang="fr-FR" sz="2800" dirty="0" smtClean="0"/>
              <a:t>1 </a:t>
            </a:r>
            <a:r>
              <a:rPr lang="fr-FR" sz="2800" dirty="0"/>
              <a:t>–</a:t>
            </a:r>
            <a:r>
              <a:rPr lang="fr-FR" sz="2800" dirty="0" smtClean="0"/>
              <a:t> </a:t>
            </a:r>
            <a:r>
              <a:rPr lang="fr-FR" sz="2800" dirty="0"/>
              <a:t>Les données échangées entre l’utilisateur et le </a:t>
            </a:r>
            <a:r>
              <a:rPr lang="fr-FR" sz="2800" dirty="0" err="1"/>
              <a:t>chatbot</a:t>
            </a:r>
            <a:r>
              <a:rPr lang="fr-FR" sz="2800" dirty="0"/>
              <a:t> en production sont </a:t>
            </a:r>
            <a:r>
              <a:rPr lang="fr-FR" sz="2800" dirty="0" smtClean="0"/>
              <a:t>enregistrées, dans une base de données par exemple</a:t>
            </a:r>
            <a:endParaRPr lang="fr-FR" sz="2800" dirty="0"/>
          </a:p>
          <a:p>
            <a:endParaRPr lang="fr-FR" sz="2800" dirty="0" smtClean="0"/>
          </a:p>
          <a:p>
            <a:r>
              <a:rPr lang="fr-FR" sz="2800" dirty="0" smtClean="0"/>
              <a:t>2 </a:t>
            </a:r>
            <a:r>
              <a:rPr lang="fr-FR" sz="2800" dirty="0"/>
              <a:t>–</a:t>
            </a:r>
            <a:r>
              <a:rPr lang="fr-FR" sz="2800" dirty="0" smtClean="0"/>
              <a:t> </a:t>
            </a:r>
            <a:r>
              <a:rPr lang="fr-FR" sz="2800" dirty="0"/>
              <a:t>En cas d’un nombre d’erreurs trop importantes par le </a:t>
            </a:r>
            <a:r>
              <a:rPr lang="fr-FR" sz="2800" dirty="0" err="1"/>
              <a:t>chatbot</a:t>
            </a:r>
            <a:r>
              <a:rPr lang="fr-FR" sz="2800" dirty="0"/>
              <a:t>, le modèle est mis à jour :</a:t>
            </a:r>
          </a:p>
          <a:p>
            <a:pPr marL="457200" indent="-457200">
              <a:spcBef>
                <a:spcPts val="600"/>
              </a:spcBef>
              <a:buFont typeface="Arial" panose="020B0604020202020204" pitchFamily="34" charset="0"/>
              <a:buChar char="•"/>
            </a:pPr>
            <a:r>
              <a:rPr lang="fr-FR" sz="2800" dirty="0"/>
              <a:t>Pour cela, on récupère tout d’abord les échanges préalablement sauvegardés</a:t>
            </a:r>
          </a:p>
          <a:p>
            <a:pPr marL="457200" indent="-457200">
              <a:spcBef>
                <a:spcPts val="600"/>
              </a:spcBef>
              <a:buFont typeface="Arial" panose="020B0604020202020204" pitchFamily="34" charset="0"/>
              <a:buChar char="•"/>
            </a:pPr>
            <a:r>
              <a:rPr lang="fr-FR" sz="2800" dirty="0"/>
              <a:t>On procède à la labellisation de ces échanges (</a:t>
            </a:r>
            <a:r>
              <a:rPr lang="fr-FR" sz="2800" i="1" dirty="0" smtClean="0"/>
              <a:t>intentions</a:t>
            </a:r>
            <a:r>
              <a:rPr lang="fr-FR" sz="2800" dirty="0" smtClean="0"/>
              <a:t> </a:t>
            </a:r>
            <a:r>
              <a:rPr lang="fr-FR" sz="2800" dirty="0"/>
              <a:t>et </a:t>
            </a:r>
            <a:r>
              <a:rPr lang="fr-FR" sz="2800" i="1" dirty="0" err="1"/>
              <a:t>entities</a:t>
            </a:r>
            <a:r>
              <a:rPr lang="fr-FR" sz="2800" dirty="0"/>
              <a:t>)</a:t>
            </a:r>
          </a:p>
          <a:p>
            <a:pPr marL="457200" indent="-457200">
              <a:spcBef>
                <a:spcPts val="600"/>
              </a:spcBef>
              <a:buFont typeface="Arial" panose="020B0604020202020204" pitchFamily="34" charset="0"/>
              <a:buChar char="•"/>
            </a:pPr>
            <a:r>
              <a:rPr lang="fr-FR" sz="2800" dirty="0"/>
              <a:t>Puis on ré-entraine le modèle LUIS avec ces échanges en lançant le script dédié à cette tache (</a:t>
            </a:r>
            <a:r>
              <a:rPr lang="fr-FR" sz="2800" i="1" dirty="0"/>
              <a:t>FLYME_SCRIPT-LUIS</a:t>
            </a:r>
            <a:r>
              <a:rPr lang="fr-FR" sz="2800" dirty="0"/>
              <a:t>)</a:t>
            </a:r>
          </a:p>
          <a:p>
            <a:endParaRPr lang="fr-FR" sz="2800" dirty="0" smtClean="0"/>
          </a:p>
          <a:p>
            <a:r>
              <a:rPr lang="fr-FR" sz="2800" dirty="0" smtClean="0"/>
              <a:t>3 </a:t>
            </a:r>
            <a:r>
              <a:rPr lang="fr-FR" sz="2800" dirty="0"/>
              <a:t>–</a:t>
            </a:r>
            <a:r>
              <a:rPr lang="fr-FR" sz="2800" dirty="0" smtClean="0"/>
              <a:t> </a:t>
            </a:r>
            <a:r>
              <a:rPr lang="fr-FR" sz="2800" dirty="0"/>
              <a:t>On déploie le nouveau modèle </a:t>
            </a:r>
          </a:p>
          <a:p>
            <a:endParaRPr lang="fr-FR" sz="2800" dirty="0" smtClean="0"/>
          </a:p>
          <a:p>
            <a:r>
              <a:rPr lang="fr-FR" sz="2800" dirty="0" smtClean="0"/>
              <a:t>4 </a:t>
            </a:r>
            <a:r>
              <a:rPr lang="fr-FR" sz="2800" dirty="0"/>
              <a:t>–</a:t>
            </a:r>
            <a:r>
              <a:rPr lang="fr-FR" sz="2800" dirty="0" smtClean="0"/>
              <a:t> </a:t>
            </a:r>
            <a:r>
              <a:rPr lang="fr-FR" sz="2800" dirty="0"/>
              <a:t>Et enfin, on observe le nouveau modèle en production :</a:t>
            </a:r>
          </a:p>
          <a:p>
            <a:pPr marL="457200" indent="-457200">
              <a:spcBef>
                <a:spcPts val="600"/>
              </a:spcBef>
              <a:buFont typeface="Arial" panose="020B0604020202020204" pitchFamily="34" charset="0"/>
              <a:buChar char="•"/>
            </a:pPr>
            <a:r>
              <a:rPr lang="fr-FR" sz="2800" dirty="0"/>
              <a:t>S’il fait moins d’erreurs que le précédent on le </a:t>
            </a:r>
            <a:r>
              <a:rPr lang="fr-FR" sz="2800" dirty="0" smtClean="0"/>
              <a:t>garde</a:t>
            </a:r>
          </a:p>
          <a:p>
            <a:pPr marL="457200" indent="-457200">
              <a:spcBef>
                <a:spcPts val="600"/>
              </a:spcBef>
              <a:buFont typeface="Arial" panose="020B0604020202020204" pitchFamily="34" charset="0"/>
              <a:buChar char="•"/>
            </a:pPr>
            <a:r>
              <a:rPr lang="fr-FR" sz="2800" dirty="0"/>
              <a:t>Sinon, s’il fait plus d’erreurs que le précédent, on revient au précédent modèle</a:t>
            </a:r>
          </a:p>
          <a:p>
            <a:endParaRPr lang="fr-FR" sz="2800" dirty="0" smtClean="0"/>
          </a:p>
          <a:p>
            <a:pPr marL="457200" indent="-457200">
              <a:buFont typeface="Wingdings" panose="05000000000000000000" pitchFamily="2" charset="2"/>
              <a:buChar char="ü"/>
            </a:pPr>
            <a:r>
              <a:rPr lang="fr-FR" sz="2800" u="sng" dirty="0" smtClean="0"/>
              <a:t>Fréquence</a:t>
            </a:r>
            <a:r>
              <a:rPr lang="fr-FR" sz="2800" dirty="0" smtClean="0"/>
              <a:t> : continue avec déclenchement automatique quand une l'alerte est levée (3 erreurs ou plus sur une période de 1 heure)</a:t>
            </a:r>
            <a:endParaRPr lang="fr-FR" sz="2800" dirty="0"/>
          </a:p>
          <a:p>
            <a:endParaRPr lang="fr-FR" sz="2800" dirty="0"/>
          </a:p>
          <a:p>
            <a:pPr marL="457200" indent="-457200">
              <a:buFont typeface="Wingdings" panose="05000000000000000000" pitchFamily="2" charset="2"/>
              <a:buChar char="Ø"/>
            </a:pPr>
            <a:r>
              <a:rPr lang="fr-FR" sz="2800" b="1" dirty="0" smtClean="0"/>
              <a:t>Cette méthodologie </a:t>
            </a:r>
            <a:r>
              <a:rPr lang="fr-FR" sz="2800" b="1" dirty="0"/>
              <a:t>permet d’essayer d’améliorer le modèle </a:t>
            </a:r>
            <a:r>
              <a:rPr lang="fr-FR" sz="2800" b="1" dirty="0" smtClean="0"/>
              <a:t>de façon continue avec </a:t>
            </a:r>
            <a:r>
              <a:rPr lang="fr-FR" sz="2800" b="1" dirty="0"/>
              <a:t>de nouveaux </a:t>
            </a:r>
            <a:r>
              <a:rPr lang="fr-FR" sz="2800" b="1" dirty="0" smtClean="0"/>
              <a:t>échanges (c’est-à-dire </a:t>
            </a:r>
            <a:r>
              <a:rPr lang="fr-FR" sz="2800" b="1" dirty="0"/>
              <a:t>de nouvelles </a:t>
            </a:r>
            <a:r>
              <a:rPr lang="fr-FR" sz="2800" b="1" dirty="0" smtClean="0"/>
              <a:t>données) </a:t>
            </a:r>
            <a:r>
              <a:rPr lang="fr-FR" sz="2800" b="1" dirty="0"/>
              <a:t>et de changer le modèle uniquement si le nouveau est meilleur que le </a:t>
            </a:r>
            <a:r>
              <a:rPr lang="fr-FR" sz="2800" b="1" dirty="0" smtClean="0"/>
              <a:t>précédent</a:t>
            </a:r>
            <a:endParaRPr lang="fr-FR" sz="2800" dirty="0"/>
          </a:p>
          <a:p>
            <a:pPr marL="457200" lvl="0" indent="-457200">
              <a:buFont typeface="Wingdings" panose="05000000000000000000" pitchFamily="2" charset="2"/>
              <a:buChar char="Ø"/>
            </a:pPr>
            <a:endParaRPr lang="fr-FR" sz="2800" dirty="0" smtClean="0"/>
          </a:p>
          <a:p>
            <a:pPr lvl="0"/>
            <a:endParaRPr lang="fr-FR" sz="2800" dirty="0" smtClean="0"/>
          </a:p>
          <a:p>
            <a:pPr lvl="0"/>
            <a:endParaRPr lang="fr-FR" sz="2800" dirty="0"/>
          </a:p>
          <a:p>
            <a:pPr lvl="0"/>
            <a:endParaRPr lang="fr-FR" sz="2800" dirty="0" smtClean="0"/>
          </a:p>
          <a:p>
            <a:pPr lvl="0"/>
            <a:endParaRPr lang="fr-FR" sz="2800" dirty="0"/>
          </a:p>
          <a:p>
            <a:pPr lvl="0"/>
            <a:r>
              <a:rPr lang="fr-FR" sz="2800" dirty="0" smtClean="0"/>
              <a:t>:</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 name="TextBox 5"/>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23</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54291379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Démonstration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653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dirty="0" smtClean="0"/>
          </a:p>
          <a:p>
            <a:r>
              <a:rPr lang="fr-FR" sz="2800" i="1" dirty="0" smtClean="0"/>
              <a:t>                                                                           </a:t>
            </a:r>
            <a:r>
              <a:rPr lang="fr-FR" sz="2800" i="1" u="sng" dirty="0" err="1" smtClean="0"/>
              <a:t>Accés</a:t>
            </a:r>
            <a:r>
              <a:rPr lang="fr-FR" sz="2800" i="1" u="sng" dirty="0" smtClean="0"/>
              <a:t> au bot grâce à l’émulateur ‘Bot Framework’ :</a:t>
            </a:r>
            <a:endParaRPr lang="fr-FR" sz="2800" dirty="0" smtClean="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2950632" y="3359275"/>
            <a:ext cx="18436167" cy="9218084"/>
          </a:xfrm>
          <a:prstGeom prst="rect">
            <a:avLst/>
          </a:prstGeom>
        </p:spPr>
      </p:pic>
      <p:sp>
        <p:nvSpPr>
          <p:cNvPr id="7" name="TextBox 6"/>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b="0" dirty="0" smtClean="0"/>
              <a:t>24</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33821104"/>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Démonstration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196555"/>
            <a:ext cx="21057467" cy="1653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endParaRPr lang="fr-FR" sz="2800" dirty="0" smtClean="0"/>
          </a:p>
          <a:p>
            <a:r>
              <a:rPr lang="fr-FR" sz="2800" i="1" dirty="0" smtClean="0"/>
              <a:t>       </a:t>
            </a:r>
            <a:r>
              <a:rPr lang="fr-FR" sz="2800" i="1" u="sng" dirty="0" smtClean="0"/>
              <a:t>Accès </a:t>
            </a:r>
            <a:r>
              <a:rPr lang="fr-FR" sz="2800" i="1" u="sng" dirty="0"/>
              <a:t>au bot grâce à </a:t>
            </a:r>
            <a:r>
              <a:rPr lang="fr-FR" sz="2800" i="1" u="sng" dirty="0" smtClean="0"/>
              <a:t>l’outil Azure ‘Test in Web Chat’ :</a:t>
            </a:r>
            <a:r>
              <a:rPr lang="fr-FR" sz="2800" i="1" dirty="0" smtClean="0"/>
              <a:t>                                       </a:t>
            </a:r>
            <a:r>
              <a:rPr lang="fr-FR" sz="2800" i="1" u="sng" dirty="0" smtClean="0"/>
              <a:t>Accès au bot grâce à une page web</a:t>
            </a:r>
            <a:r>
              <a:rPr lang="fr-FR" sz="2800" i="1" u="sng" dirty="0"/>
              <a:t> </a:t>
            </a:r>
            <a:r>
              <a:rPr lang="fr-FR" sz="2800" i="1" u="sng" dirty="0" smtClean="0"/>
              <a:t>:</a:t>
            </a:r>
            <a:endParaRPr lang="fr-FR" sz="2800" dirty="0" smtClean="0"/>
          </a:p>
          <a:p>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891349" y="3850340"/>
            <a:ext cx="10472979" cy="7731465"/>
          </a:xfrm>
          <a:prstGeom prst="rect">
            <a:avLst/>
          </a:prstGeom>
        </p:spPr>
      </p:pic>
      <p:pic>
        <p:nvPicPr>
          <p:cNvPr id="3" name="Picture 2"/>
          <p:cNvPicPr>
            <a:picLocks noChangeAspect="1"/>
          </p:cNvPicPr>
          <p:nvPr/>
        </p:nvPicPr>
        <p:blipFill>
          <a:blip r:embed="rId3"/>
          <a:stretch>
            <a:fillRect/>
          </a:stretch>
        </p:blipFill>
        <p:spPr>
          <a:xfrm>
            <a:off x="12585013" y="4094444"/>
            <a:ext cx="9682320" cy="7772552"/>
          </a:xfrm>
          <a:prstGeom prst="rect">
            <a:avLst/>
          </a:prstGeom>
        </p:spPr>
      </p:pic>
      <p:sp>
        <p:nvSpPr>
          <p:cNvPr id="8" name="TextBox 7"/>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25</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8016128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p:cNvSpPr/>
          <p:nvPr/>
        </p:nvSpPr>
        <p:spPr>
          <a:xfrm rot="10800000">
            <a:off x="2701386" y="3578377"/>
            <a:ext cx="16873546" cy="7529889"/>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alpha val="264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4" name="Placeholder Title Text"/>
          <p:cNvSpPr txBox="1"/>
          <p:nvPr/>
        </p:nvSpPr>
        <p:spPr>
          <a:xfrm>
            <a:off x="3763940" y="2046208"/>
            <a:ext cx="18126730"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8000" dirty="0">
                <a:solidFill>
                  <a:schemeClr val="tx1"/>
                </a:solidFill>
              </a:rPr>
              <a:t>Conclusion et pistes </a:t>
            </a:r>
            <a:r>
              <a:rPr lang="fr-FR" sz="8000" dirty="0" smtClean="0">
                <a:solidFill>
                  <a:schemeClr val="tx1"/>
                </a:solidFill>
              </a:rPr>
              <a:t>pour aller plus loin</a:t>
            </a:r>
            <a:endParaRPr lang="fr-FR" sz="8000" dirty="0">
              <a:solidFill>
                <a:schemeClr val="tx1"/>
              </a:solidFill>
            </a:endParaRPr>
          </a:p>
        </p:txBody>
      </p:sp>
      <p:sp>
        <p:nvSpPr>
          <p:cNvPr id="136" name="Tristique senectus et netus et malesuada fames"/>
          <p:cNvSpPr txBox="1"/>
          <p:nvPr/>
        </p:nvSpPr>
        <p:spPr>
          <a:xfrm>
            <a:off x="3763939" y="3840894"/>
            <a:ext cx="15675527" cy="69998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pPr marL="457200" indent="-457200">
              <a:spcAft>
                <a:spcPts val="600"/>
              </a:spcAft>
              <a:buFont typeface="Arial" panose="020B0604020202020204" pitchFamily="34" charset="0"/>
              <a:buChar char="•"/>
            </a:pPr>
            <a:r>
              <a:rPr lang="fr-FR" b="1" dirty="0" smtClean="0"/>
              <a:t>Les objectifs fixés ont </a:t>
            </a:r>
            <a:r>
              <a:rPr lang="fr-FR" b="1" dirty="0"/>
              <a:t>été </a:t>
            </a:r>
            <a:r>
              <a:rPr lang="fr-FR" b="1" dirty="0" smtClean="0"/>
              <a:t>atteints </a:t>
            </a:r>
            <a:r>
              <a:rPr lang="fr-FR" dirty="0"/>
              <a:t>: </a:t>
            </a:r>
          </a:p>
          <a:p>
            <a:pPr marL="457200" indent="-457200">
              <a:spcBef>
                <a:spcPts val="600"/>
              </a:spcBef>
              <a:buFont typeface="Wingdings" panose="05000000000000000000" pitchFamily="2" charset="2"/>
              <a:buChar char="Ø"/>
            </a:pPr>
            <a:r>
              <a:rPr lang="fr-FR" dirty="0"/>
              <a:t>Nous </a:t>
            </a:r>
            <a:r>
              <a:rPr lang="fr-FR" dirty="0" smtClean="0"/>
              <a:t>avons développé un premier modèle de </a:t>
            </a:r>
            <a:r>
              <a:rPr lang="fr-FR" dirty="0" err="1" smtClean="0"/>
              <a:t>chatbot</a:t>
            </a:r>
            <a:r>
              <a:rPr lang="fr-FR" dirty="0" smtClean="0"/>
              <a:t> pour la réservation de voyage en utilisant les services Microsoft Azure </a:t>
            </a:r>
          </a:p>
          <a:p>
            <a:pPr marL="457200" indent="-457200">
              <a:spcBef>
                <a:spcPts val="600"/>
              </a:spcBef>
              <a:buFont typeface="Wingdings" panose="05000000000000000000" pitchFamily="2" charset="2"/>
              <a:buChar char="Ø"/>
            </a:pPr>
            <a:r>
              <a:rPr lang="fr-FR" dirty="0" smtClean="0"/>
              <a:t>Le modèle a été intégré dans un produit informatique fini</a:t>
            </a:r>
          </a:p>
          <a:p>
            <a:pPr marL="457200" indent="-457200">
              <a:spcBef>
                <a:spcPts val="600"/>
              </a:spcBef>
              <a:buFont typeface="Wingdings" panose="05000000000000000000" pitchFamily="2" charset="2"/>
              <a:buChar char="Ø"/>
            </a:pPr>
            <a:r>
              <a:rPr lang="fr-FR" dirty="0" smtClean="0"/>
              <a:t>Le </a:t>
            </a:r>
            <a:r>
              <a:rPr lang="fr-FR" dirty="0" err="1" smtClean="0"/>
              <a:t>chatbot</a:t>
            </a:r>
            <a:r>
              <a:rPr lang="fr-FR" dirty="0" smtClean="0"/>
              <a:t> a été déployé et il est intégré dans une chaine de traitement IA de bout en bout grâce aux outils Git et </a:t>
            </a:r>
            <a:r>
              <a:rPr lang="fr-FR" dirty="0" err="1" smtClean="0"/>
              <a:t>GitHub</a:t>
            </a:r>
            <a:endParaRPr lang="fr-FR" dirty="0" smtClean="0"/>
          </a:p>
          <a:p>
            <a:pPr marL="457200" indent="-457200">
              <a:spcBef>
                <a:spcPts val="600"/>
              </a:spcBef>
              <a:buFont typeface="Wingdings" panose="05000000000000000000" pitchFamily="2" charset="2"/>
              <a:buChar char="Ø"/>
            </a:pPr>
            <a:r>
              <a:rPr lang="fr-FR" dirty="0" smtClean="0"/>
              <a:t>Nous avons mis en place l’évaluation et le pilotage de la performance du modèle en production</a:t>
            </a:r>
          </a:p>
          <a:p>
            <a:pPr marL="457200" indent="-457200">
              <a:spcBef>
                <a:spcPts val="600"/>
              </a:spcBef>
              <a:buFont typeface="Wingdings" panose="05000000000000000000" pitchFamily="2" charset="2"/>
              <a:buChar char="Ø"/>
            </a:pPr>
            <a:r>
              <a:rPr lang="fr-FR" dirty="0" smtClean="0"/>
              <a:t>Nous avons rédigé une méthodologie pour l’évaluation, le suivi et la mise à jour du modèle</a:t>
            </a:r>
            <a:endParaRPr lang="fr-FR" dirty="0"/>
          </a:p>
          <a:p>
            <a:endParaRPr lang="fr-FR" dirty="0">
              <a:solidFill>
                <a:schemeClr val="accent6">
                  <a:lumMod val="50000"/>
                </a:schemeClr>
              </a:solidFill>
            </a:endParaRPr>
          </a:p>
          <a:p>
            <a:pPr marL="457200" indent="-457200">
              <a:spcAft>
                <a:spcPts val="600"/>
              </a:spcAft>
              <a:buFont typeface="Arial" panose="020B0604020202020204" pitchFamily="34" charset="0"/>
              <a:buChar char="•"/>
            </a:pPr>
            <a:r>
              <a:rPr lang="fr-FR" b="1" dirty="0"/>
              <a:t>Pistes d’améliorations </a:t>
            </a:r>
            <a:r>
              <a:rPr lang="fr-FR" b="1" dirty="0" smtClean="0"/>
              <a:t>possibles pour une prochaine version plus avancée</a:t>
            </a:r>
            <a:r>
              <a:rPr lang="fr-FR" dirty="0"/>
              <a:t> :</a:t>
            </a:r>
          </a:p>
          <a:p>
            <a:pPr marL="457200" lvl="0" indent="-457200">
              <a:spcBef>
                <a:spcPts val="600"/>
              </a:spcBef>
              <a:buFont typeface="Wingdings" panose="05000000000000000000" pitchFamily="2" charset="2"/>
              <a:buChar char="ü"/>
            </a:pPr>
            <a:r>
              <a:rPr lang="fr-FR" dirty="0"/>
              <a:t>I</a:t>
            </a:r>
            <a:r>
              <a:rPr lang="fr-FR" dirty="0" smtClean="0"/>
              <a:t>mplémenter le service qui va chercher les prix et effectue la réservation du voyage</a:t>
            </a:r>
            <a:endParaRPr lang="fr-FR" dirty="0"/>
          </a:p>
          <a:p>
            <a:pPr marL="457200" lvl="0" indent="-457200">
              <a:spcBef>
                <a:spcPts val="600"/>
              </a:spcBef>
              <a:buFont typeface="Wingdings" panose="05000000000000000000" pitchFamily="2" charset="2"/>
              <a:buChar char="ü"/>
            </a:pPr>
            <a:r>
              <a:rPr lang="fr-FR" dirty="0" smtClean="0"/>
              <a:t>Interfacer le chatbot avec d’autres canaux de communication</a:t>
            </a:r>
            <a:endParaRPr lang="fr-FR" dirty="0"/>
          </a:p>
        </p:txBody>
      </p:sp>
      <p:sp>
        <p:nvSpPr>
          <p:cNvPr id="137" name="Shape"/>
          <p:cNvSpPr/>
          <p:nvPr/>
        </p:nvSpPr>
        <p:spPr>
          <a:xfrm>
            <a:off x="970747" y="1847737"/>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8987346" y="10352950"/>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Picture 8"/>
          <p:cNvPicPr>
            <a:picLocks noChangeAspect="1"/>
          </p:cNvPicPr>
          <p:nvPr/>
        </p:nvPicPr>
        <p:blipFill>
          <a:blip r:embed="rId2"/>
          <a:stretch>
            <a:fillRect/>
          </a:stretch>
        </p:blipFill>
        <p:spPr>
          <a:xfrm>
            <a:off x="8727511" y="11306740"/>
            <a:ext cx="3638828" cy="2298207"/>
          </a:xfrm>
          <a:prstGeom prst="rect">
            <a:avLst/>
          </a:prstGeom>
        </p:spPr>
      </p:pic>
    </p:spTree>
    <p:extLst>
      <p:ext uri="{BB962C8B-B14F-4D97-AF65-F5344CB8AC3E}">
        <p14:creationId xmlns:p14="http://schemas.microsoft.com/office/powerpoint/2010/main" val="120658722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Présentation du projet et </a:t>
            </a:r>
            <a:r>
              <a:rPr lang="fr-FR" sz="6000" dirty="0" smtClean="0">
                <a:solidFill>
                  <a:schemeClr val="tx1"/>
                </a:solidFill>
              </a:rPr>
              <a:t>des objectifs</a:t>
            </a:r>
            <a:endParaRPr lang="fr-FR" sz="6000" dirty="0">
              <a:solidFill>
                <a:schemeClr val="tx1"/>
              </a:solidFill>
            </a:endParaRP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73387" y="2358781"/>
            <a:ext cx="20404480" cy="57533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dirty="0"/>
              <a:t>Fly Me est une agence qui propose des voyages clé en main pour les particuliers ou les professionnels</a:t>
            </a:r>
            <a:r>
              <a:rPr lang="fr-FR" sz="2800" dirty="0" smtClean="0"/>
              <a:t>.</a:t>
            </a:r>
          </a:p>
          <a:p>
            <a:endParaRPr lang="fr-FR" sz="2800" dirty="0" smtClean="0"/>
          </a:p>
          <a:p>
            <a:r>
              <a:rPr lang="fr-FR" sz="2800" dirty="0"/>
              <a:t>Fly Me a lancé un projet ambitieux de développement d’un </a:t>
            </a:r>
            <a:r>
              <a:rPr lang="fr-FR" sz="2800" dirty="0" err="1"/>
              <a:t>chatbot</a:t>
            </a:r>
            <a:r>
              <a:rPr lang="fr-FR" sz="2800" dirty="0"/>
              <a:t> pour aider les utilisateurs à choisir une offre de voyage</a:t>
            </a:r>
            <a:r>
              <a:rPr lang="fr-FR" sz="2800" dirty="0" smtClean="0"/>
              <a:t>.</a:t>
            </a:r>
          </a:p>
          <a:p>
            <a:endParaRPr lang="fr-FR" sz="2800" dirty="0"/>
          </a:p>
          <a:p>
            <a:pPr lvl="0"/>
            <a:r>
              <a:rPr lang="fr-FR" sz="2800" dirty="0"/>
              <a:t>Pour cela, l’objectif du projet est de construire un MVP (Minimum Viable Product) qui aidera les employés de Fly Me à réserver facilement un billet d’avion pour leurs vacances.</a:t>
            </a:r>
          </a:p>
          <a:p>
            <a:pPr marL="457200" lvl="0" indent="-457200">
              <a:buFont typeface="Wingdings" panose="05000000000000000000" pitchFamily="2" charset="2"/>
              <a:buChar char="Ø"/>
            </a:pPr>
            <a:endParaRPr lang="fr-FR" sz="2800" b="1" dirty="0"/>
          </a:p>
          <a:p>
            <a:r>
              <a:rPr lang="fr-FR" sz="2800" dirty="0"/>
              <a:t>Ce premier MVP </a:t>
            </a:r>
            <a:r>
              <a:rPr lang="fr-FR" sz="2800" dirty="0" smtClean="0"/>
              <a:t>doit permettre </a:t>
            </a:r>
            <a:r>
              <a:rPr lang="fr-FR" sz="2800" dirty="0"/>
              <a:t>de </a:t>
            </a:r>
            <a:r>
              <a:rPr lang="fr-FR" sz="2800" dirty="0" smtClean="0"/>
              <a:t>tester </a:t>
            </a:r>
            <a:r>
              <a:rPr lang="fr-FR" sz="2800" dirty="0"/>
              <a:t>rapidement </a:t>
            </a:r>
            <a:r>
              <a:rPr lang="fr-FR" sz="2800" dirty="0" smtClean="0"/>
              <a:t>le </a:t>
            </a:r>
            <a:r>
              <a:rPr lang="fr-FR" sz="2800" dirty="0"/>
              <a:t>concept et les performances du </a:t>
            </a:r>
            <a:r>
              <a:rPr lang="fr-FR" sz="2800" dirty="0" err="1"/>
              <a:t>chatbot</a:t>
            </a:r>
            <a:r>
              <a:rPr lang="fr-FR" sz="2800" dirty="0" smtClean="0"/>
              <a:t>.</a:t>
            </a:r>
          </a:p>
          <a:p>
            <a:endParaRPr lang="fr-FR" sz="2800" dirty="0"/>
          </a:p>
          <a:p>
            <a:r>
              <a:rPr lang="fr-FR" sz="2800" dirty="0" smtClean="0"/>
              <a:t>Il faut également mettre en place les outils permettant </a:t>
            </a:r>
            <a:r>
              <a:rPr lang="fr-FR" sz="2800" dirty="0"/>
              <a:t>de suivre et d’analyser l’activité du </a:t>
            </a:r>
            <a:r>
              <a:rPr lang="fr-FR" sz="2800" dirty="0" err="1" smtClean="0"/>
              <a:t>chatbot</a:t>
            </a:r>
            <a:r>
              <a:rPr lang="fr-FR" sz="2800" dirty="0"/>
              <a:t>.</a:t>
            </a:r>
          </a:p>
          <a:p>
            <a:endParaRPr lang="fr-FR" sz="2600" b="1" dirty="0"/>
          </a:p>
        </p:txBody>
      </p:sp>
      <p:grpSp>
        <p:nvGrpSpPr>
          <p:cNvPr id="15" name="Group 14"/>
          <p:cNvGrpSpPr/>
          <p:nvPr/>
        </p:nvGrpSpPr>
        <p:grpSpPr>
          <a:xfrm>
            <a:off x="15369933" y="9280356"/>
            <a:ext cx="7199872" cy="2069857"/>
            <a:chOff x="13695861" y="8444967"/>
            <a:chExt cx="7199872" cy="2069857"/>
          </a:xfrm>
        </p:grpSpPr>
        <p:sp>
          <p:nvSpPr>
            <p:cNvPr id="16" name="Tristique senectus et netus"/>
            <p:cNvSpPr txBox="1"/>
            <p:nvPr/>
          </p:nvSpPr>
          <p:spPr>
            <a:xfrm>
              <a:off x="13695861" y="9425615"/>
              <a:ext cx="7199872" cy="10892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Mettre en place l’évaluation et </a:t>
              </a:r>
            </a:p>
            <a:p>
              <a:r>
                <a:rPr lang="fr-FR" dirty="0" smtClean="0">
                  <a:solidFill>
                    <a:schemeClr val="accent6">
                      <a:lumMod val="50000"/>
                    </a:schemeClr>
                  </a:solidFill>
                </a:rPr>
                <a:t>le suivi du </a:t>
              </a:r>
              <a:r>
                <a:rPr lang="fr-FR" dirty="0" err="1" smtClean="0">
                  <a:solidFill>
                    <a:schemeClr val="accent6">
                      <a:lumMod val="50000"/>
                    </a:schemeClr>
                  </a:solidFill>
                </a:rPr>
                <a:t>chatbot</a:t>
              </a:r>
              <a:endParaRPr dirty="0">
                <a:solidFill>
                  <a:schemeClr val="accent6">
                    <a:lumMod val="50000"/>
                  </a:schemeClr>
                </a:solidFill>
              </a:endParaRPr>
            </a:p>
          </p:txBody>
        </p:sp>
        <p:sp>
          <p:nvSpPr>
            <p:cNvPr id="19" name="Freeform 712"/>
            <p:cNvSpPr/>
            <p:nvPr/>
          </p:nvSpPr>
          <p:spPr>
            <a:xfrm>
              <a:off x="13738987" y="8444967"/>
              <a:ext cx="775183" cy="775098"/>
            </a:xfrm>
            <a:custGeom>
              <a:avLst/>
              <a:gdLst/>
              <a:ahLst/>
              <a:cxnLst>
                <a:cxn ang="0">
                  <a:pos x="wd2" y="hd2"/>
                </a:cxn>
                <a:cxn ang="5400000">
                  <a:pos x="wd2" y="hd2"/>
                </a:cxn>
                <a:cxn ang="10800000">
                  <a:pos x="wd2" y="hd2"/>
                </a:cxn>
                <a:cxn ang="16200000">
                  <a:pos x="wd2" y="hd2"/>
                </a:cxn>
              </a:cxnLst>
              <a:rect l="0" t="0" r="r" b="b"/>
              <a:pathLst>
                <a:path w="21507" h="21600" extrusionOk="0">
                  <a:moveTo>
                    <a:pt x="10736" y="0"/>
                  </a:moveTo>
                  <a:cubicBezTo>
                    <a:pt x="10476" y="1"/>
                    <a:pt x="10241" y="149"/>
                    <a:pt x="10131" y="387"/>
                  </a:cubicBezTo>
                  <a:lnTo>
                    <a:pt x="9118" y="2588"/>
                  </a:lnTo>
                  <a:lnTo>
                    <a:pt x="6839" y="2942"/>
                  </a:lnTo>
                  <a:cubicBezTo>
                    <a:pt x="6589" y="2981"/>
                    <a:pt x="6389" y="3155"/>
                    <a:pt x="6310" y="3395"/>
                  </a:cubicBezTo>
                  <a:cubicBezTo>
                    <a:pt x="6231" y="3636"/>
                    <a:pt x="6288" y="3900"/>
                    <a:pt x="6464" y="4081"/>
                  </a:cubicBezTo>
                  <a:lnTo>
                    <a:pt x="8138" y="5795"/>
                  </a:lnTo>
                  <a:lnTo>
                    <a:pt x="7752" y="8218"/>
                  </a:lnTo>
                  <a:cubicBezTo>
                    <a:pt x="7712" y="8472"/>
                    <a:pt x="7817" y="8733"/>
                    <a:pt x="8028" y="8881"/>
                  </a:cubicBezTo>
                  <a:cubicBezTo>
                    <a:pt x="8143" y="8963"/>
                    <a:pt x="8278" y="9003"/>
                    <a:pt x="8413" y="9003"/>
                  </a:cubicBezTo>
                  <a:cubicBezTo>
                    <a:pt x="8526" y="9003"/>
                    <a:pt x="8642" y="8972"/>
                    <a:pt x="8743" y="8914"/>
                  </a:cubicBezTo>
                  <a:lnTo>
                    <a:pt x="10769" y="7786"/>
                  </a:lnTo>
                  <a:lnTo>
                    <a:pt x="12796" y="8903"/>
                  </a:lnTo>
                  <a:cubicBezTo>
                    <a:pt x="13021" y="9028"/>
                    <a:pt x="13302" y="9009"/>
                    <a:pt x="13511" y="8859"/>
                  </a:cubicBezTo>
                  <a:cubicBezTo>
                    <a:pt x="13722" y="8710"/>
                    <a:pt x="13829" y="8450"/>
                    <a:pt x="13787" y="8195"/>
                  </a:cubicBezTo>
                  <a:lnTo>
                    <a:pt x="13379" y="5773"/>
                  </a:lnTo>
                  <a:lnTo>
                    <a:pt x="15042" y="4048"/>
                  </a:lnTo>
                  <a:cubicBezTo>
                    <a:pt x="15217" y="3866"/>
                    <a:pt x="15277" y="3602"/>
                    <a:pt x="15196" y="3362"/>
                  </a:cubicBezTo>
                  <a:cubicBezTo>
                    <a:pt x="15114" y="3123"/>
                    <a:pt x="14906" y="2958"/>
                    <a:pt x="14656" y="2920"/>
                  </a:cubicBezTo>
                  <a:lnTo>
                    <a:pt x="12377" y="2577"/>
                  </a:lnTo>
                  <a:lnTo>
                    <a:pt x="11353" y="387"/>
                  </a:lnTo>
                  <a:cubicBezTo>
                    <a:pt x="11242" y="151"/>
                    <a:pt x="10998" y="0"/>
                    <a:pt x="10736" y="0"/>
                  </a:cubicBezTo>
                  <a:close/>
                  <a:moveTo>
                    <a:pt x="3579" y="907"/>
                  </a:moveTo>
                  <a:cubicBezTo>
                    <a:pt x="3319" y="907"/>
                    <a:pt x="3070" y="1060"/>
                    <a:pt x="2963" y="1294"/>
                  </a:cubicBezTo>
                  <a:lnTo>
                    <a:pt x="2225" y="2887"/>
                  </a:lnTo>
                  <a:lnTo>
                    <a:pt x="562" y="3152"/>
                  </a:lnTo>
                  <a:cubicBezTo>
                    <a:pt x="320" y="3188"/>
                    <a:pt x="114" y="3363"/>
                    <a:pt x="34" y="3606"/>
                  </a:cubicBezTo>
                  <a:cubicBezTo>
                    <a:pt x="-47" y="3840"/>
                    <a:pt x="20" y="4111"/>
                    <a:pt x="199" y="4291"/>
                  </a:cubicBezTo>
                  <a:lnTo>
                    <a:pt x="1421" y="5541"/>
                  </a:lnTo>
                  <a:lnTo>
                    <a:pt x="1124" y="7322"/>
                  </a:lnTo>
                  <a:cubicBezTo>
                    <a:pt x="1088" y="7583"/>
                    <a:pt x="1204" y="7830"/>
                    <a:pt x="1410" y="7974"/>
                  </a:cubicBezTo>
                  <a:cubicBezTo>
                    <a:pt x="1527" y="8055"/>
                    <a:pt x="1661" y="8107"/>
                    <a:pt x="1795" y="8107"/>
                  </a:cubicBezTo>
                  <a:cubicBezTo>
                    <a:pt x="1912" y="8107"/>
                    <a:pt x="2027" y="8072"/>
                    <a:pt x="2126" y="8018"/>
                  </a:cubicBezTo>
                  <a:lnTo>
                    <a:pt x="3590" y="7189"/>
                  </a:lnTo>
                  <a:lnTo>
                    <a:pt x="5077" y="8007"/>
                  </a:lnTo>
                  <a:cubicBezTo>
                    <a:pt x="5301" y="8133"/>
                    <a:pt x="5577" y="8107"/>
                    <a:pt x="5792" y="7963"/>
                  </a:cubicBezTo>
                  <a:cubicBezTo>
                    <a:pt x="5999" y="7810"/>
                    <a:pt x="6102" y="7561"/>
                    <a:pt x="6057" y="7300"/>
                  </a:cubicBezTo>
                  <a:lnTo>
                    <a:pt x="5759" y="5530"/>
                  </a:lnTo>
                  <a:lnTo>
                    <a:pt x="5881" y="5408"/>
                  </a:lnTo>
                  <a:lnTo>
                    <a:pt x="5506" y="5032"/>
                  </a:lnTo>
                  <a:cubicBezTo>
                    <a:pt x="4969" y="4483"/>
                    <a:pt x="4789" y="3695"/>
                    <a:pt x="5022" y="2975"/>
                  </a:cubicBezTo>
                  <a:cubicBezTo>
                    <a:pt x="5031" y="2948"/>
                    <a:pt x="5046" y="2925"/>
                    <a:pt x="5055" y="2898"/>
                  </a:cubicBezTo>
                  <a:lnTo>
                    <a:pt x="4934" y="2887"/>
                  </a:lnTo>
                  <a:lnTo>
                    <a:pt x="4185" y="1294"/>
                  </a:lnTo>
                  <a:cubicBezTo>
                    <a:pt x="4077" y="1060"/>
                    <a:pt x="3839" y="907"/>
                    <a:pt x="3579" y="907"/>
                  </a:cubicBezTo>
                  <a:close/>
                  <a:moveTo>
                    <a:pt x="17916" y="907"/>
                  </a:moveTo>
                  <a:cubicBezTo>
                    <a:pt x="17656" y="907"/>
                    <a:pt x="17407" y="1060"/>
                    <a:pt x="17299" y="1294"/>
                  </a:cubicBezTo>
                  <a:lnTo>
                    <a:pt x="16561" y="2887"/>
                  </a:lnTo>
                  <a:lnTo>
                    <a:pt x="16462" y="2909"/>
                  </a:lnTo>
                  <a:cubicBezTo>
                    <a:pt x="16462" y="2918"/>
                    <a:pt x="16473" y="2922"/>
                    <a:pt x="16473" y="2931"/>
                  </a:cubicBezTo>
                  <a:cubicBezTo>
                    <a:pt x="16715" y="3651"/>
                    <a:pt x="16539" y="4448"/>
                    <a:pt x="16011" y="4988"/>
                  </a:cubicBezTo>
                  <a:lnTo>
                    <a:pt x="15614" y="5397"/>
                  </a:lnTo>
                  <a:lnTo>
                    <a:pt x="15758" y="5541"/>
                  </a:lnTo>
                  <a:lnTo>
                    <a:pt x="15471" y="7322"/>
                  </a:lnTo>
                  <a:cubicBezTo>
                    <a:pt x="15435" y="7583"/>
                    <a:pt x="15540" y="7830"/>
                    <a:pt x="15747" y="7974"/>
                  </a:cubicBezTo>
                  <a:cubicBezTo>
                    <a:pt x="15863" y="8055"/>
                    <a:pt x="15997" y="8107"/>
                    <a:pt x="16132" y="8107"/>
                  </a:cubicBezTo>
                  <a:cubicBezTo>
                    <a:pt x="16248" y="8107"/>
                    <a:pt x="16364" y="8072"/>
                    <a:pt x="16462" y="8018"/>
                  </a:cubicBezTo>
                  <a:lnTo>
                    <a:pt x="17927" y="7189"/>
                  </a:lnTo>
                  <a:lnTo>
                    <a:pt x="19413" y="8007"/>
                  </a:lnTo>
                  <a:cubicBezTo>
                    <a:pt x="19637" y="8133"/>
                    <a:pt x="19914" y="8107"/>
                    <a:pt x="20129" y="7963"/>
                  </a:cubicBezTo>
                  <a:cubicBezTo>
                    <a:pt x="20335" y="7810"/>
                    <a:pt x="20438" y="7561"/>
                    <a:pt x="20393" y="7300"/>
                  </a:cubicBezTo>
                  <a:lnTo>
                    <a:pt x="20096" y="5530"/>
                  </a:lnTo>
                  <a:lnTo>
                    <a:pt x="21318" y="4269"/>
                  </a:lnTo>
                  <a:cubicBezTo>
                    <a:pt x="21488" y="4089"/>
                    <a:pt x="21553" y="3826"/>
                    <a:pt x="21472" y="3583"/>
                  </a:cubicBezTo>
                  <a:cubicBezTo>
                    <a:pt x="21392" y="3340"/>
                    <a:pt x="21184" y="3166"/>
                    <a:pt x="20933" y="3130"/>
                  </a:cubicBezTo>
                  <a:lnTo>
                    <a:pt x="19270" y="2887"/>
                  </a:lnTo>
                  <a:lnTo>
                    <a:pt x="18521" y="1294"/>
                  </a:lnTo>
                  <a:cubicBezTo>
                    <a:pt x="18414" y="1060"/>
                    <a:pt x="18176" y="907"/>
                    <a:pt x="17916" y="907"/>
                  </a:cubicBezTo>
                  <a:close/>
                  <a:moveTo>
                    <a:pt x="10747" y="10352"/>
                  </a:moveTo>
                  <a:cubicBezTo>
                    <a:pt x="9263" y="10352"/>
                    <a:pt x="8061" y="11559"/>
                    <a:pt x="8061" y="13051"/>
                  </a:cubicBezTo>
                  <a:cubicBezTo>
                    <a:pt x="8061" y="14542"/>
                    <a:pt x="9263" y="15749"/>
                    <a:pt x="10747" y="15749"/>
                  </a:cubicBezTo>
                  <a:cubicBezTo>
                    <a:pt x="12232" y="15749"/>
                    <a:pt x="13445" y="14542"/>
                    <a:pt x="13445" y="13051"/>
                  </a:cubicBezTo>
                  <a:cubicBezTo>
                    <a:pt x="13445" y="11559"/>
                    <a:pt x="12232" y="10352"/>
                    <a:pt x="10747" y="10352"/>
                  </a:cubicBezTo>
                  <a:close/>
                  <a:moveTo>
                    <a:pt x="3579" y="11701"/>
                  </a:moveTo>
                  <a:cubicBezTo>
                    <a:pt x="2589" y="11701"/>
                    <a:pt x="1795" y="12510"/>
                    <a:pt x="1795" y="13504"/>
                  </a:cubicBezTo>
                  <a:cubicBezTo>
                    <a:pt x="1795" y="14498"/>
                    <a:pt x="2589" y="15307"/>
                    <a:pt x="3579" y="15307"/>
                  </a:cubicBezTo>
                  <a:cubicBezTo>
                    <a:pt x="4569" y="15307"/>
                    <a:pt x="5374" y="14498"/>
                    <a:pt x="5374" y="13504"/>
                  </a:cubicBezTo>
                  <a:cubicBezTo>
                    <a:pt x="5374" y="12510"/>
                    <a:pt x="4569" y="11701"/>
                    <a:pt x="3579" y="11701"/>
                  </a:cubicBezTo>
                  <a:close/>
                  <a:moveTo>
                    <a:pt x="17927" y="11701"/>
                  </a:moveTo>
                  <a:cubicBezTo>
                    <a:pt x="16937" y="11701"/>
                    <a:pt x="16132" y="12510"/>
                    <a:pt x="16132" y="13504"/>
                  </a:cubicBezTo>
                  <a:cubicBezTo>
                    <a:pt x="16132" y="14498"/>
                    <a:pt x="16937" y="15307"/>
                    <a:pt x="17927" y="15307"/>
                  </a:cubicBezTo>
                  <a:cubicBezTo>
                    <a:pt x="18917" y="15307"/>
                    <a:pt x="19711" y="14498"/>
                    <a:pt x="19711" y="13504"/>
                  </a:cubicBezTo>
                  <a:cubicBezTo>
                    <a:pt x="19710" y="12510"/>
                    <a:pt x="18917" y="11701"/>
                    <a:pt x="17927" y="11701"/>
                  </a:cubicBezTo>
                  <a:close/>
                  <a:moveTo>
                    <a:pt x="2467" y="16203"/>
                  </a:moveTo>
                  <a:cubicBezTo>
                    <a:pt x="1105" y="16203"/>
                    <a:pt x="1" y="17312"/>
                    <a:pt x="1" y="18680"/>
                  </a:cubicBezTo>
                  <a:lnTo>
                    <a:pt x="1" y="19123"/>
                  </a:lnTo>
                  <a:cubicBezTo>
                    <a:pt x="1" y="19492"/>
                    <a:pt x="305" y="19797"/>
                    <a:pt x="672" y="19797"/>
                  </a:cubicBezTo>
                  <a:lnTo>
                    <a:pt x="4482" y="19797"/>
                  </a:lnTo>
                  <a:lnTo>
                    <a:pt x="4482" y="19576"/>
                  </a:lnTo>
                  <a:cubicBezTo>
                    <a:pt x="4482" y="18343"/>
                    <a:pt x="5075" y="17252"/>
                    <a:pt x="5980" y="16568"/>
                  </a:cubicBezTo>
                  <a:cubicBezTo>
                    <a:pt x="5612" y="16343"/>
                    <a:pt x="5168" y="16203"/>
                    <a:pt x="4702" y="16203"/>
                  </a:cubicBezTo>
                  <a:lnTo>
                    <a:pt x="2467" y="16203"/>
                  </a:lnTo>
                  <a:close/>
                  <a:moveTo>
                    <a:pt x="16804" y="16203"/>
                  </a:moveTo>
                  <a:cubicBezTo>
                    <a:pt x="16338" y="16203"/>
                    <a:pt x="15894" y="16343"/>
                    <a:pt x="15526" y="16568"/>
                  </a:cubicBezTo>
                  <a:cubicBezTo>
                    <a:pt x="16431" y="17252"/>
                    <a:pt x="17024" y="18343"/>
                    <a:pt x="17024" y="19576"/>
                  </a:cubicBezTo>
                  <a:lnTo>
                    <a:pt x="17024" y="19797"/>
                  </a:lnTo>
                  <a:lnTo>
                    <a:pt x="20834" y="19797"/>
                  </a:lnTo>
                  <a:cubicBezTo>
                    <a:pt x="21201" y="19797"/>
                    <a:pt x="21505" y="19492"/>
                    <a:pt x="21505" y="19123"/>
                  </a:cubicBezTo>
                  <a:lnTo>
                    <a:pt x="21505" y="18680"/>
                  </a:lnTo>
                  <a:cubicBezTo>
                    <a:pt x="21505" y="17312"/>
                    <a:pt x="20401" y="16203"/>
                    <a:pt x="19039" y="16203"/>
                  </a:cubicBezTo>
                  <a:lnTo>
                    <a:pt x="16804" y="16203"/>
                  </a:lnTo>
                  <a:close/>
                  <a:moveTo>
                    <a:pt x="8292" y="17099"/>
                  </a:moveTo>
                  <a:cubicBezTo>
                    <a:pt x="6933" y="17099"/>
                    <a:pt x="5826" y="18211"/>
                    <a:pt x="5826" y="19576"/>
                  </a:cubicBezTo>
                  <a:lnTo>
                    <a:pt x="5826" y="20925"/>
                  </a:lnTo>
                  <a:cubicBezTo>
                    <a:pt x="5826" y="21298"/>
                    <a:pt x="6126" y="21600"/>
                    <a:pt x="6497" y="21600"/>
                  </a:cubicBezTo>
                  <a:lnTo>
                    <a:pt x="15009" y="21600"/>
                  </a:lnTo>
                  <a:cubicBezTo>
                    <a:pt x="15380" y="21600"/>
                    <a:pt x="15680" y="21298"/>
                    <a:pt x="15680" y="20925"/>
                  </a:cubicBezTo>
                  <a:lnTo>
                    <a:pt x="15680" y="19576"/>
                  </a:lnTo>
                  <a:cubicBezTo>
                    <a:pt x="15680" y="18211"/>
                    <a:pt x="14573" y="17099"/>
                    <a:pt x="13214" y="17099"/>
                  </a:cubicBezTo>
                  <a:lnTo>
                    <a:pt x="8292" y="17099"/>
                  </a:lnTo>
                  <a:close/>
                </a:path>
              </a:pathLst>
            </a:custGeom>
            <a:solidFill>
              <a:schemeClr val="accent4"/>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grpSp>
        <p:nvGrpSpPr>
          <p:cNvPr id="20" name="Group 19"/>
          <p:cNvGrpSpPr/>
          <p:nvPr/>
        </p:nvGrpSpPr>
        <p:grpSpPr>
          <a:xfrm>
            <a:off x="7378490" y="9280356"/>
            <a:ext cx="6560640" cy="2103986"/>
            <a:chOff x="6393360" y="8517432"/>
            <a:chExt cx="6560640" cy="2103986"/>
          </a:xfrm>
        </p:grpSpPr>
        <p:sp>
          <p:nvSpPr>
            <p:cNvPr id="21" name="Tristique senectus et netus"/>
            <p:cNvSpPr txBox="1"/>
            <p:nvPr/>
          </p:nvSpPr>
          <p:spPr>
            <a:xfrm>
              <a:off x="6393360" y="9532209"/>
              <a:ext cx="6560640" cy="10892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Concevoir un premier modèle </a:t>
              </a:r>
            </a:p>
            <a:p>
              <a:r>
                <a:rPr lang="fr-FR" dirty="0" smtClean="0">
                  <a:solidFill>
                    <a:schemeClr val="accent6">
                      <a:lumMod val="50000"/>
                    </a:schemeClr>
                  </a:solidFill>
                </a:rPr>
                <a:t>de </a:t>
              </a:r>
              <a:r>
                <a:rPr lang="fr-FR" dirty="0" err="1" smtClean="0">
                  <a:solidFill>
                    <a:schemeClr val="accent6">
                      <a:lumMod val="50000"/>
                    </a:schemeClr>
                  </a:solidFill>
                </a:rPr>
                <a:t>chatbot</a:t>
              </a:r>
              <a:r>
                <a:rPr lang="fr-FR" dirty="0" smtClean="0">
                  <a:solidFill>
                    <a:schemeClr val="accent6">
                      <a:lumMod val="50000"/>
                    </a:schemeClr>
                  </a:solidFill>
                </a:rPr>
                <a:t> et le déployer</a:t>
              </a:r>
              <a:endParaRPr dirty="0">
                <a:solidFill>
                  <a:schemeClr val="accent6">
                    <a:lumMod val="50000"/>
                  </a:schemeClr>
                </a:solidFill>
              </a:endParaRPr>
            </a:p>
          </p:txBody>
        </p:sp>
        <p:sp>
          <p:nvSpPr>
            <p:cNvPr id="23" name="Freeform 1029"/>
            <p:cNvSpPr/>
            <p:nvPr/>
          </p:nvSpPr>
          <p:spPr>
            <a:xfrm>
              <a:off x="6487493" y="8517432"/>
              <a:ext cx="695252" cy="769371"/>
            </a:xfrm>
            <a:custGeom>
              <a:avLst/>
              <a:gdLst/>
              <a:ahLst/>
              <a:cxnLst>
                <a:cxn ang="0">
                  <a:pos x="wd2" y="hd2"/>
                </a:cxn>
                <a:cxn ang="5400000">
                  <a:pos x="wd2" y="hd2"/>
                </a:cxn>
                <a:cxn ang="10800000">
                  <a:pos x="wd2" y="hd2"/>
                </a:cxn>
                <a:cxn ang="16200000">
                  <a:pos x="wd2" y="hd2"/>
                </a:cxn>
              </a:cxnLst>
              <a:rect l="0" t="0" r="r" b="b"/>
              <a:pathLst>
                <a:path w="21477" h="21527" extrusionOk="0">
                  <a:moveTo>
                    <a:pt x="21045" y="2"/>
                  </a:moveTo>
                  <a:cubicBezTo>
                    <a:pt x="16851" y="-73"/>
                    <a:pt x="12058" y="2123"/>
                    <a:pt x="9031" y="5531"/>
                  </a:cubicBezTo>
                  <a:cubicBezTo>
                    <a:pt x="6137" y="5586"/>
                    <a:pt x="3320" y="6770"/>
                    <a:pt x="1245" y="8848"/>
                  </a:cubicBezTo>
                  <a:cubicBezTo>
                    <a:pt x="1125" y="8967"/>
                    <a:pt x="1082" y="9153"/>
                    <a:pt x="1135" y="9315"/>
                  </a:cubicBezTo>
                  <a:cubicBezTo>
                    <a:pt x="1189" y="9477"/>
                    <a:pt x="1335" y="9586"/>
                    <a:pt x="1503" y="9610"/>
                  </a:cubicBezTo>
                  <a:lnTo>
                    <a:pt x="4948" y="10114"/>
                  </a:lnTo>
                  <a:lnTo>
                    <a:pt x="4531" y="10580"/>
                  </a:lnTo>
                  <a:cubicBezTo>
                    <a:pt x="4373" y="10758"/>
                    <a:pt x="4375" y="11038"/>
                    <a:pt x="4543" y="11207"/>
                  </a:cubicBezTo>
                  <a:lnTo>
                    <a:pt x="10293" y="16969"/>
                  </a:lnTo>
                  <a:cubicBezTo>
                    <a:pt x="10380" y="17056"/>
                    <a:pt x="10497" y="17104"/>
                    <a:pt x="10612" y="17104"/>
                  </a:cubicBezTo>
                  <a:cubicBezTo>
                    <a:pt x="10719" y="17104"/>
                    <a:pt x="10821" y="17058"/>
                    <a:pt x="10906" y="16981"/>
                  </a:cubicBezTo>
                  <a:lnTo>
                    <a:pt x="11384" y="16564"/>
                  </a:lnTo>
                  <a:lnTo>
                    <a:pt x="11887" y="20016"/>
                  </a:lnTo>
                  <a:cubicBezTo>
                    <a:pt x="11911" y="20184"/>
                    <a:pt x="12046" y="20306"/>
                    <a:pt x="12206" y="20360"/>
                  </a:cubicBezTo>
                  <a:cubicBezTo>
                    <a:pt x="12247" y="20373"/>
                    <a:pt x="12285" y="20384"/>
                    <a:pt x="12328" y="20384"/>
                  </a:cubicBezTo>
                  <a:cubicBezTo>
                    <a:pt x="12456" y="20384"/>
                    <a:pt x="12582" y="20326"/>
                    <a:pt x="12672" y="20237"/>
                  </a:cubicBezTo>
                  <a:cubicBezTo>
                    <a:pt x="14717" y="18187"/>
                    <a:pt x="15903" y="15359"/>
                    <a:pt x="15957" y="12460"/>
                  </a:cubicBezTo>
                  <a:cubicBezTo>
                    <a:pt x="19362" y="9420"/>
                    <a:pt x="21572" y="4630"/>
                    <a:pt x="21474" y="432"/>
                  </a:cubicBezTo>
                  <a:cubicBezTo>
                    <a:pt x="21468" y="194"/>
                    <a:pt x="21284" y="9"/>
                    <a:pt x="21045" y="2"/>
                  </a:cubicBezTo>
                  <a:close/>
                  <a:moveTo>
                    <a:pt x="15332" y="3909"/>
                  </a:moveTo>
                  <a:cubicBezTo>
                    <a:pt x="15905" y="3909"/>
                    <a:pt x="16477" y="4135"/>
                    <a:pt x="16914" y="4573"/>
                  </a:cubicBezTo>
                  <a:cubicBezTo>
                    <a:pt x="17787" y="5447"/>
                    <a:pt x="17787" y="6869"/>
                    <a:pt x="16914" y="7742"/>
                  </a:cubicBezTo>
                  <a:cubicBezTo>
                    <a:pt x="16478" y="8179"/>
                    <a:pt x="15906" y="8394"/>
                    <a:pt x="15332" y="8394"/>
                  </a:cubicBezTo>
                  <a:cubicBezTo>
                    <a:pt x="14758" y="8394"/>
                    <a:pt x="14187" y="8179"/>
                    <a:pt x="13751" y="7742"/>
                  </a:cubicBezTo>
                  <a:cubicBezTo>
                    <a:pt x="12879" y="6868"/>
                    <a:pt x="12879" y="5447"/>
                    <a:pt x="13751" y="4573"/>
                  </a:cubicBezTo>
                  <a:cubicBezTo>
                    <a:pt x="14187" y="4135"/>
                    <a:pt x="14759" y="3909"/>
                    <a:pt x="15332" y="3909"/>
                  </a:cubicBezTo>
                  <a:close/>
                  <a:moveTo>
                    <a:pt x="4396" y="14352"/>
                  </a:moveTo>
                  <a:cubicBezTo>
                    <a:pt x="3688" y="14352"/>
                    <a:pt x="2974" y="14623"/>
                    <a:pt x="2435" y="15163"/>
                  </a:cubicBezTo>
                  <a:cubicBezTo>
                    <a:pt x="1477" y="16123"/>
                    <a:pt x="166" y="20459"/>
                    <a:pt x="19" y="20950"/>
                  </a:cubicBezTo>
                  <a:cubicBezTo>
                    <a:pt x="-28" y="21107"/>
                    <a:pt x="14" y="21275"/>
                    <a:pt x="130" y="21392"/>
                  </a:cubicBezTo>
                  <a:cubicBezTo>
                    <a:pt x="216" y="21478"/>
                    <a:pt x="331" y="21527"/>
                    <a:pt x="449" y="21527"/>
                  </a:cubicBezTo>
                  <a:cubicBezTo>
                    <a:pt x="491" y="21527"/>
                    <a:pt x="528" y="21515"/>
                    <a:pt x="571" y="21502"/>
                  </a:cubicBezTo>
                  <a:cubicBezTo>
                    <a:pt x="1061" y="21355"/>
                    <a:pt x="5388" y="20042"/>
                    <a:pt x="6346" y="19082"/>
                  </a:cubicBezTo>
                  <a:cubicBezTo>
                    <a:pt x="7424" y="18001"/>
                    <a:pt x="7424" y="16244"/>
                    <a:pt x="6346" y="15163"/>
                  </a:cubicBezTo>
                  <a:cubicBezTo>
                    <a:pt x="5806" y="14622"/>
                    <a:pt x="5105" y="14352"/>
                    <a:pt x="4396" y="14352"/>
                  </a:cubicBezTo>
                  <a:close/>
                </a:path>
              </a:pathLst>
            </a:custGeom>
            <a:solidFill>
              <a:schemeClr val="accent2"/>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sp>
        <p:nvSpPr>
          <p:cNvPr id="24" name="Rectangle 23"/>
          <p:cNvSpPr/>
          <p:nvPr/>
        </p:nvSpPr>
        <p:spPr>
          <a:xfrm>
            <a:off x="3576081" y="10356105"/>
            <a:ext cx="2465739" cy="707886"/>
          </a:xfrm>
          <a:prstGeom prst="rect">
            <a:avLst/>
          </a:prstGeom>
        </p:spPr>
        <p:txBody>
          <a:bodyPr wrap="none">
            <a:spAutoFit/>
          </a:bodyPr>
          <a:lstStyle/>
          <a:p>
            <a:r>
              <a:rPr lang="fr-FR" sz="4000" b="0" dirty="0" smtClean="0">
                <a:solidFill>
                  <a:schemeClr val="tx1"/>
                </a:solidFill>
                <a:latin typeface="Roboto Medium"/>
                <a:ea typeface="Roboto Medium"/>
                <a:cs typeface="Roboto Medium"/>
              </a:rPr>
              <a:t>Objectifs :</a:t>
            </a:r>
            <a:endParaRPr lang="fr-FR" sz="4000" dirty="0"/>
          </a:p>
        </p:txBody>
      </p:sp>
      <p:sp>
        <p:nvSpPr>
          <p:cNvPr id="25" name="Shape"/>
          <p:cNvSpPr/>
          <p:nvPr/>
        </p:nvSpPr>
        <p:spPr>
          <a:xfrm rot="10800000">
            <a:off x="3552619" y="8967460"/>
            <a:ext cx="2489201" cy="356626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alpha val="264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6" name="Shape"/>
          <p:cNvSpPr/>
          <p:nvPr/>
        </p:nvSpPr>
        <p:spPr>
          <a:xfrm>
            <a:off x="2801070" y="8112151"/>
            <a:ext cx="790320" cy="87800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 name="TextBox 1"/>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b="0" dirty="0"/>
              <a:t>1</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Contraintes à respecter</a:t>
            </a: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56453" y="2820126"/>
            <a:ext cx="22402614" cy="98160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b="1" u="sng" dirty="0" smtClean="0"/>
              <a:t>Fonctionnalités : </a:t>
            </a:r>
          </a:p>
          <a:p>
            <a:r>
              <a:rPr lang="fr-FR" sz="2800" dirty="0" smtClean="0"/>
              <a:t>Le </a:t>
            </a:r>
            <a:r>
              <a:rPr lang="fr-FR" sz="2800" dirty="0" err="1" smtClean="0"/>
              <a:t>chatbot</a:t>
            </a:r>
            <a:r>
              <a:rPr lang="fr-FR" sz="2800" dirty="0" smtClean="0"/>
              <a:t> doit pouvoir identifier dans la demande de l’utilisateur les cinq éléments suivants :</a:t>
            </a:r>
          </a:p>
          <a:p>
            <a:pPr marL="457200" indent="-457200">
              <a:buFont typeface="Arial" panose="020B0604020202020204" pitchFamily="34" charset="0"/>
              <a:buChar char="•"/>
            </a:pPr>
            <a:r>
              <a:rPr lang="fr-FR" sz="2800" dirty="0"/>
              <a:t>Ville de départ</a:t>
            </a:r>
          </a:p>
          <a:p>
            <a:pPr marL="457200" indent="-457200">
              <a:buFont typeface="Arial" panose="020B0604020202020204" pitchFamily="34" charset="0"/>
              <a:buChar char="•"/>
            </a:pPr>
            <a:r>
              <a:rPr lang="fr-FR" sz="2800" dirty="0"/>
              <a:t>Ville de destination</a:t>
            </a:r>
          </a:p>
          <a:p>
            <a:pPr marL="457200" indent="-457200">
              <a:buFont typeface="Arial" panose="020B0604020202020204" pitchFamily="34" charset="0"/>
              <a:buChar char="•"/>
            </a:pPr>
            <a:r>
              <a:rPr lang="fr-FR" sz="2800" dirty="0"/>
              <a:t>Date aller souhaitée du vol</a:t>
            </a:r>
          </a:p>
          <a:p>
            <a:pPr marL="457200" indent="-457200">
              <a:buFont typeface="Arial" panose="020B0604020202020204" pitchFamily="34" charset="0"/>
              <a:buChar char="•"/>
            </a:pPr>
            <a:r>
              <a:rPr lang="fr-FR" sz="2800" dirty="0"/>
              <a:t>Date retour souhaitée du vol</a:t>
            </a:r>
          </a:p>
          <a:p>
            <a:pPr marL="457200" indent="-457200">
              <a:buFont typeface="Arial" panose="020B0604020202020204" pitchFamily="34" charset="0"/>
              <a:buChar char="•"/>
            </a:pPr>
            <a:r>
              <a:rPr lang="fr-FR" sz="2800" dirty="0"/>
              <a:t>Budget maximum pour le prix total des billets</a:t>
            </a:r>
          </a:p>
          <a:p>
            <a:endParaRPr lang="fr-FR" sz="2800" dirty="0" smtClean="0"/>
          </a:p>
          <a:p>
            <a:r>
              <a:rPr lang="fr-FR" sz="2800" dirty="0"/>
              <a:t>Si un des éléments est manquant, le </a:t>
            </a:r>
            <a:r>
              <a:rPr lang="fr-FR" sz="2800" dirty="0" err="1"/>
              <a:t>chatbot</a:t>
            </a:r>
            <a:r>
              <a:rPr lang="fr-FR" sz="2800" dirty="0"/>
              <a:t> devra pouvoir poser les questions pertinentes (</a:t>
            </a:r>
            <a:r>
              <a:rPr lang="fr-FR" sz="2800" b="1" dirty="0"/>
              <a:t>en anglais</a:t>
            </a:r>
            <a:r>
              <a:rPr lang="fr-FR" sz="2800" dirty="0"/>
              <a:t>) à l’utilisateur pour comprendre complètement sa </a:t>
            </a:r>
            <a:r>
              <a:rPr lang="fr-FR" sz="2800" dirty="0" smtClean="0"/>
              <a:t>demande.</a:t>
            </a:r>
            <a:endParaRPr lang="fr-FR" sz="2800" dirty="0"/>
          </a:p>
          <a:p>
            <a:endParaRPr lang="fr-FR" sz="2800" dirty="0"/>
          </a:p>
          <a:p>
            <a:r>
              <a:rPr lang="fr-FR" sz="2800" dirty="0"/>
              <a:t>Lorsque le </a:t>
            </a:r>
            <a:r>
              <a:rPr lang="fr-FR" sz="2800" dirty="0" err="1"/>
              <a:t>chatbot</a:t>
            </a:r>
            <a:r>
              <a:rPr lang="fr-FR" sz="2800" dirty="0"/>
              <a:t> pense avoir compris tous les éléments de la demande de l’utilisateur, il doit pouvoir reformuler la demande de l’utilisateur et lui demander de valider sa compréhension.</a:t>
            </a:r>
            <a:endParaRPr lang="fr-FR" sz="2600" b="1" dirty="0" smtClean="0"/>
          </a:p>
          <a:p>
            <a:endParaRPr lang="fr-FR" sz="2600" b="1" dirty="0" smtClean="0"/>
          </a:p>
          <a:p>
            <a:endParaRPr lang="fr-FR" sz="2600" b="1" dirty="0" smtClean="0"/>
          </a:p>
          <a:p>
            <a:r>
              <a:rPr lang="fr-FR" sz="2800" b="1" u="sng" dirty="0"/>
              <a:t>Données à utiliser </a:t>
            </a:r>
            <a:r>
              <a:rPr lang="fr-FR" sz="2800" b="1" u="sng" dirty="0" smtClean="0"/>
              <a:t>:</a:t>
            </a:r>
            <a:endParaRPr lang="fr-FR" sz="2800" b="1" u="sng" dirty="0"/>
          </a:p>
          <a:p>
            <a:pPr marL="457200" lvl="0" indent="-457200">
              <a:buFont typeface="Arial" panose="020B0604020202020204" pitchFamily="34" charset="0"/>
              <a:buChar char="•"/>
            </a:pPr>
            <a:r>
              <a:rPr lang="fr-FR" sz="2800" dirty="0"/>
              <a:t>Le jeu de données </a:t>
            </a:r>
            <a:r>
              <a:rPr lang="fr-FR" sz="2800" dirty="0" smtClean="0"/>
              <a:t>utilisé </a:t>
            </a:r>
            <a:r>
              <a:rPr lang="fr-FR" sz="2800" dirty="0"/>
              <a:t>est fourni par </a:t>
            </a:r>
            <a:r>
              <a:rPr lang="fr-FR" sz="2800" dirty="0" smtClean="0"/>
              <a:t>Microsoft et s’appelle ‘</a:t>
            </a:r>
            <a:r>
              <a:rPr lang="fr-FR" sz="2800" b="1" dirty="0" smtClean="0"/>
              <a:t>Frames Dataset</a:t>
            </a:r>
            <a:r>
              <a:rPr lang="fr-FR" sz="2800" dirty="0" smtClean="0"/>
              <a:t>’</a:t>
            </a:r>
            <a:endParaRPr lang="fr-FR" sz="2800" dirty="0"/>
          </a:p>
          <a:p>
            <a:pPr marL="457200" lvl="0" indent="-457200">
              <a:buFont typeface="Arial" panose="020B0604020202020204" pitchFamily="34" charset="0"/>
              <a:buChar char="•"/>
            </a:pPr>
            <a:r>
              <a:rPr lang="fr-FR" sz="2800" dirty="0"/>
              <a:t>Il contient </a:t>
            </a:r>
            <a:r>
              <a:rPr lang="fr-FR" sz="2800" dirty="0" smtClean="0"/>
              <a:t>un </a:t>
            </a:r>
            <a:r>
              <a:rPr lang="fr-FR" sz="2800" b="1" dirty="0" smtClean="0"/>
              <a:t>historique d’échanges </a:t>
            </a:r>
            <a:r>
              <a:rPr lang="fr-FR" sz="2800" dirty="0"/>
              <a:t>entre un </a:t>
            </a:r>
            <a:r>
              <a:rPr lang="fr-FR" sz="2800" dirty="0" err="1"/>
              <a:t>chatbot</a:t>
            </a:r>
            <a:r>
              <a:rPr lang="fr-FR" sz="2800" dirty="0"/>
              <a:t> et un </a:t>
            </a:r>
            <a:r>
              <a:rPr lang="fr-FR" sz="2800" dirty="0" smtClean="0"/>
              <a:t>utilisateur</a:t>
            </a:r>
          </a:p>
          <a:p>
            <a:endParaRPr lang="fr-FR" sz="2600" b="1" dirty="0"/>
          </a:p>
        </p:txBody>
      </p:sp>
      <p:pic>
        <p:nvPicPr>
          <p:cNvPr id="2" name="Picture 1"/>
          <p:cNvPicPr>
            <a:picLocks noChangeAspect="1"/>
          </p:cNvPicPr>
          <p:nvPr/>
        </p:nvPicPr>
        <p:blipFill>
          <a:blip r:embed="rId2"/>
          <a:stretch>
            <a:fillRect/>
          </a:stretch>
        </p:blipFill>
        <p:spPr>
          <a:xfrm>
            <a:off x="15200842" y="9997017"/>
            <a:ext cx="8094143" cy="3024717"/>
          </a:xfrm>
          <a:prstGeom prst="rect">
            <a:avLst/>
          </a:prstGeom>
        </p:spPr>
      </p:pic>
      <p:sp>
        <p:nvSpPr>
          <p:cNvPr id="5" name="TextBox 4"/>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b="0" dirty="0" smtClean="0"/>
              <a:t>2</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42998426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Contraintes à respecter</a:t>
            </a: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56453" y="2820126"/>
            <a:ext cx="22402614" cy="93358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b="1" u="sng" dirty="0"/>
              <a:t>Environnement technique :</a:t>
            </a:r>
          </a:p>
          <a:p>
            <a:pPr marL="457200" lvl="0" indent="-457200">
              <a:buFont typeface="Arial" panose="020B0604020202020204" pitchFamily="34" charset="0"/>
              <a:buChar char="•"/>
            </a:pPr>
            <a:r>
              <a:rPr lang="fr-FR" sz="2800" dirty="0" smtClean="0"/>
              <a:t>Utilisation des services </a:t>
            </a:r>
            <a:r>
              <a:rPr lang="fr-FR" sz="2800" b="1" dirty="0" smtClean="0"/>
              <a:t>Azure</a:t>
            </a:r>
            <a:endParaRPr lang="fr-FR" sz="2800" b="1" dirty="0"/>
          </a:p>
          <a:p>
            <a:pPr marL="457200" lvl="0" indent="-457200">
              <a:buFont typeface="Arial" panose="020B0604020202020204" pitchFamily="34" charset="0"/>
              <a:buChar char="•"/>
            </a:pPr>
            <a:r>
              <a:rPr lang="fr-FR" sz="2800" dirty="0" smtClean="0"/>
              <a:t>Le code devra être développé en Python en utilisant le </a:t>
            </a:r>
            <a:r>
              <a:rPr lang="fr-FR" sz="2800" b="1" dirty="0" smtClean="0"/>
              <a:t>SDK Bot Framework </a:t>
            </a:r>
            <a:r>
              <a:rPr lang="fr-FR" sz="2800" dirty="0" smtClean="0"/>
              <a:t>de Microsoft</a:t>
            </a:r>
          </a:p>
          <a:p>
            <a:pPr marL="457200" lvl="0" indent="-457200">
              <a:buFont typeface="Arial" panose="020B0604020202020204" pitchFamily="34" charset="0"/>
              <a:buChar char="•"/>
            </a:pPr>
            <a:r>
              <a:rPr lang="fr-FR" sz="2800" dirty="0" smtClean="0"/>
              <a:t>L’analyse sémantique des messages devra être réalisée en utilisant le service </a:t>
            </a:r>
            <a:r>
              <a:rPr lang="fr-FR" sz="2800" b="1" dirty="0" smtClean="0"/>
              <a:t>LUIS</a:t>
            </a:r>
            <a:r>
              <a:rPr lang="fr-FR" sz="2800" dirty="0" smtClean="0"/>
              <a:t> (Langage </a:t>
            </a:r>
            <a:r>
              <a:rPr lang="fr-FR" sz="2800" dirty="0" err="1" smtClean="0"/>
              <a:t>Understanding</a:t>
            </a:r>
            <a:r>
              <a:rPr lang="fr-FR" sz="2800" dirty="0" smtClean="0"/>
              <a:t> Intelligence Service)</a:t>
            </a:r>
            <a:endParaRPr lang="fr-FR" sz="2800" dirty="0"/>
          </a:p>
          <a:p>
            <a:pPr marL="457200" lvl="0" indent="-457200">
              <a:buFont typeface="Arial" panose="020B0604020202020204" pitchFamily="34" charset="0"/>
              <a:buChar char="•"/>
            </a:pPr>
            <a:r>
              <a:rPr lang="fr-FR" sz="2800" dirty="0" smtClean="0"/>
              <a:t>Le code doit être stocké dans le système de gestion de versions </a:t>
            </a:r>
            <a:r>
              <a:rPr lang="fr-FR" sz="2800" b="1" dirty="0" err="1" smtClean="0"/>
              <a:t>GitHub</a:t>
            </a:r>
            <a:endParaRPr lang="fr-FR" sz="2800" b="1" dirty="0" smtClean="0"/>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a:p>
          <a:p>
            <a:r>
              <a:rPr lang="fr-FR" sz="2800" b="1" u="sng" dirty="0" smtClean="0"/>
              <a:t>Tests </a:t>
            </a:r>
            <a:r>
              <a:rPr lang="fr-FR" sz="2800" b="1" u="sng" dirty="0"/>
              <a:t>et déploiement :</a:t>
            </a:r>
          </a:p>
          <a:p>
            <a:pPr marL="457200" lvl="0" indent="-457200">
              <a:buFont typeface="Arial" panose="020B0604020202020204" pitchFamily="34" charset="0"/>
              <a:buChar char="•"/>
            </a:pPr>
            <a:r>
              <a:rPr lang="fr-FR" sz="2800" dirty="0" smtClean="0"/>
              <a:t>Des </a:t>
            </a:r>
            <a:r>
              <a:rPr lang="fr-FR" sz="2800" b="1" dirty="0" smtClean="0"/>
              <a:t>tests unitaires </a:t>
            </a:r>
            <a:r>
              <a:rPr lang="fr-FR" sz="2800" dirty="0" smtClean="0"/>
              <a:t>doivent être mis en place </a:t>
            </a:r>
            <a:endParaRPr lang="fr-FR" sz="2800" dirty="0"/>
          </a:p>
          <a:p>
            <a:pPr marL="457200" lvl="0" indent="-457200">
              <a:buFont typeface="Arial" panose="020B0604020202020204" pitchFamily="34" charset="0"/>
              <a:buChar char="•"/>
            </a:pPr>
            <a:r>
              <a:rPr lang="fr-FR" sz="2800" dirty="0" smtClean="0"/>
              <a:t>Le </a:t>
            </a:r>
            <a:r>
              <a:rPr lang="fr-FR" sz="2800" dirty="0" err="1" smtClean="0"/>
              <a:t>chatbot</a:t>
            </a:r>
            <a:r>
              <a:rPr lang="fr-FR" sz="2800" dirty="0" smtClean="0"/>
              <a:t> doit être </a:t>
            </a:r>
            <a:r>
              <a:rPr lang="fr-FR" sz="2800" b="1" dirty="0" smtClean="0"/>
              <a:t>déployé</a:t>
            </a:r>
            <a:r>
              <a:rPr lang="fr-FR" sz="2800" dirty="0" smtClean="0"/>
              <a:t> en utilisant les services Azure</a:t>
            </a:r>
          </a:p>
          <a:p>
            <a:pPr marL="457200" lvl="0" indent="-457200">
              <a:buFont typeface="Arial" panose="020B0604020202020204" pitchFamily="34" charset="0"/>
              <a:buChar char="•"/>
            </a:pPr>
            <a:endParaRPr lang="fr-FR" sz="2800" dirty="0" smtClean="0"/>
          </a:p>
          <a:p>
            <a:pPr marL="457200" lvl="0" indent="-457200">
              <a:buFont typeface="Arial" panose="020B0604020202020204" pitchFamily="34" charset="0"/>
              <a:buChar char="•"/>
            </a:pPr>
            <a:endParaRPr lang="fr-FR" sz="2800" dirty="0"/>
          </a:p>
          <a:p>
            <a:r>
              <a:rPr lang="fr-FR" sz="2800" b="1" u="sng" dirty="0"/>
              <a:t>Monitoring :</a:t>
            </a:r>
          </a:p>
          <a:p>
            <a:pPr marL="457200" lvl="0" indent="-457200">
              <a:buFont typeface="Arial" panose="020B0604020202020204" pitchFamily="34" charset="0"/>
              <a:buChar char="•"/>
            </a:pPr>
            <a:r>
              <a:rPr lang="fr-FR" sz="2800" dirty="0" smtClean="0"/>
              <a:t>Il faut mettre en place le </a:t>
            </a:r>
            <a:r>
              <a:rPr lang="fr-FR" sz="2800" b="1" dirty="0" smtClean="0"/>
              <a:t>suivi de la performance </a:t>
            </a:r>
            <a:r>
              <a:rPr lang="fr-FR" sz="2800" dirty="0" smtClean="0"/>
              <a:t>du modèle</a:t>
            </a:r>
            <a:endParaRPr lang="fr-FR" sz="2800" dirty="0"/>
          </a:p>
          <a:p>
            <a:pPr marL="457200" lvl="0" indent="-457200">
              <a:buFont typeface="Arial" panose="020B0604020202020204" pitchFamily="34" charset="0"/>
              <a:buChar char="•"/>
            </a:pPr>
            <a:r>
              <a:rPr lang="fr-FR" sz="2800" dirty="0" smtClean="0"/>
              <a:t>Utilisation du service </a:t>
            </a:r>
            <a:r>
              <a:rPr lang="fr-FR" sz="2800" b="1" dirty="0" smtClean="0"/>
              <a:t>Application Insights</a:t>
            </a:r>
            <a:endParaRPr lang="fr-FR" sz="2800" b="1" dirty="0"/>
          </a:p>
          <a:p>
            <a:pPr marL="457200" lvl="0" indent="-457200">
              <a:buFont typeface="Arial" panose="020B0604020202020204" pitchFamily="34" charset="0"/>
              <a:buChar char="•"/>
            </a:pPr>
            <a:r>
              <a:rPr lang="fr-FR" sz="2800" dirty="0" smtClean="0"/>
              <a:t>Il faut rédiger une </a:t>
            </a:r>
            <a:r>
              <a:rPr lang="fr-FR" sz="2800" b="1" dirty="0" smtClean="0"/>
              <a:t>méthodologie de suivi</a:t>
            </a:r>
            <a:endParaRPr lang="fr-FR" sz="2800" b="1" dirty="0"/>
          </a:p>
          <a:p>
            <a:endParaRPr lang="fr-FR" sz="2600" b="1" dirty="0" smtClean="0"/>
          </a:p>
          <a:p>
            <a:endParaRPr lang="fr-FR" sz="2600" b="1" dirty="0"/>
          </a:p>
        </p:txBody>
      </p:sp>
      <p:sp>
        <p:nvSpPr>
          <p:cNvPr id="4" name="TextBox 3"/>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3</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28183450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Analyse et préparation des données </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8876031" cy="99268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Analyse des données :</a:t>
            </a:r>
          </a:p>
          <a:p>
            <a:pPr marL="457200" lvl="0" indent="-457200">
              <a:buFont typeface="Arial" panose="020B0604020202020204" pitchFamily="34" charset="0"/>
              <a:buChar char="•"/>
            </a:pPr>
            <a:r>
              <a:rPr lang="fr-FR" sz="2800" dirty="0" smtClean="0"/>
              <a:t>Le jeu de données </a:t>
            </a:r>
            <a:r>
              <a:rPr lang="fr-FR" sz="2800" dirty="0"/>
              <a:t>contient un </a:t>
            </a:r>
            <a:r>
              <a:rPr lang="fr-FR" sz="2800" b="1" dirty="0"/>
              <a:t>historique d’échanges </a:t>
            </a:r>
            <a:r>
              <a:rPr lang="fr-FR" sz="2800" dirty="0"/>
              <a:t>entre un </a:t>
            </a:r>
            <a:r>
              <a:rPr lang="fr-FR" sz="2800" dirty="0" err="1"/>
              <a:t>chatbot</a:t>
            </a:r>
            <a:r>
              <a:rPr lang="fr-FR" sz="2800" dirty="0"/>
              <a:t> et un </a:t>
            </a:r>
            <a:r>
              <a:rPr lang="fr-FR" sz="2800" dirty="0" smtClean="0"/>
              <a:t>utilisateur :</a:t>
            </a:r>
          </a:p>
          <a:p>
            <a:pPr marL="457200" lvl="0" indent="-457200">
              <a:buFont typeface="Wingdings" panose="05000000000000000000" pitchFamily="2" charset="2"/>
              <a:buChar char="ü"/>
            </a:pPr>
            <a:r>
              <a:rPr lang="fr-FR" sz="2800" dirty="0" smtClean="0"/>
              <a:t>1369 lignes = </a:t>
            </a:r>
            <a:r>
              <a:rPr lang="fr-FR" sz="2800" b="1" dirty="0" smtClean="0"/>
              <a:t>1369 échanges</a:t>
            </a:r>
          </a:p>
          <a:p>
            <a:pPr marL="457200" indent="-457200">
              <a:buFont typeface="Wingdings" panose="05000000000000000000" pitchFamily="2" charset="2"/>
              <a:buChar char="ü"/>
            </a:pPr>
            <a:r>
              <a:rPr lang="fr-FR" sz="2800" dirty="0"/>
              <a:t>7 colonnes = </a:t>
            </a:r>
            <a:r>
              <a:rPr lang="fr-FR" sz="2800" b="1" dirty="0"/>
              <a:t>7 </a:t>
            </a:r>
            <a:r>
              <a:rPr lang="fr-FR" sz="2800" b="1" dirty="0" smtClean="0"/>
              <a:t>informations</a:t>
            </a:r>
            <a:endParaRPr lang="fr-FR" sz="2800" dirty="0"/>
          </a:p>
          <a:p>
            <a:pPr lvl="0"/>
            <a:r>
              <a:rPr lang="fr-FR" sz="2800" dirty="0" smtClean="0"/>
              <a:t>		- Le texte de l’échange</a:t>
            </a:r>
          </a:p>
          <a:p>
            <a:pPr lvl="0"/>
            <a:r>
              <a:rPr lang="fr-FR" sz="2800" dirty="0"/>
              <a:t>	</a:t>
            </a:r>
            <a:r>
              <a:rPr lang="fr-FR" sz="2800" dirty="0" smtClean="0"/>
              <a:t>	- L’intention de l’utilisateur</a:t>
            </a:r>
          </a:p>
          <a:p>
            <a:pPr lvl="0"/>
            <a:r>
              <a:rPr lang="fr-FR" sz="2800" dirty="0" smtClean="0"/>
              <a:t>		- Les villes </a:t>
            </a:r>
            <a:r>
              <a:rPr lang="fr-FR" sz="2800" dirty="0"/>
              <a:t>de </a:t>
            </a:r>
            <a:r>
              <a:rPr lang="fr-FR" sz="2800" dirty="0" smtClean="0"/>
              <a:t>départ et de destination</a:t>
            </a:r>
            <a:endParaRPr lang="fr-FR" sz="2800" dirty="0"/>
          </a:p>
          <a:p>
            <a:pPr lvl="0"/>
            <a:r>
              <a:rPr lang="fr-FR" sz="2800" dirty="0" smtClean="0"/>
              <a:t>		- Les dates </a:t>
            </a:r>
            <a:r>
              <a:rPr lang="fr-FR" sz="2800" dirty="0"/>
              <a:t>aller </a:t>
            </a:r>
            <a:r>
              <a:rPr lang="fr-FR" sz="2800" dirty="0" smtClean="0"/>
              <a:t>et retour du voyage</a:t>
            </a:r>
            <a:endParaRPr lang="fr-FR" sz="2800" dirty="0"/>
          </a:p>
          <a:p>
            <a:pPr lvl="0"/>
            <a:r>
              <a:rPr lang="fr-FR" sz="2800" dirty="0" smtClean="0"/>
              <a:t>		- Le budget pour </a:t>
            </a:r>
            <a:r>
              <a:rPr lang="fr-FR" sz="2800" dirty="0"/>
              <a:t>le </a:t>
            </a:r>
            <a:r>
              <a:rPr lang="fr-FR" sz="2800" dirty="0" smtClean="0"/>
              <a:t>voyage</a:t>
            </a:r>
          </a:p>
          <a:p>
            <a:pPr lvl="0"/>
            <a:endParaRPr lang="fr-FR" sz="2800" dirty="0" smtClean="0"/>
          </a:p>
          <a:p>
            <a:pPr lvl="0"/>
            <a:endParaRPr lang="fr-FR" sz="2800" dirty="0" smtClean="0"/>
          </a:p>
          <a:p>
            <a:pPr lvl="0"/>
            <a:endParaRPr lang="fr-FR" sz="2800" dirty="0" smtClean="0"/>
          </a:p>
          <a:p>
            <a:pPr lvl="0"/>
            <a:endParaRPr lang="fr-FR" sz="2800" dirty="0" smtClean="0"/>
          </a:p>
          <a:p>
            <a:pPr lvl="0"/>
            <a:endParaRPr lang="fr-FR" sz="2800" dirty="0"/>
          </a:p>
          <a:p>
            <a:pPr marL="457200" lvl="0" indent="-457200">
              <a:buFont typeface="Arial" panose="020B0604020202020204" pitchFamily="34" charset="0"/>
              <a:buChar char="•"/>
            </a:pPr>
            <a:r>
              <a:rPr lang="fr-FR" sz="2800" dirty="0" smtClean="0"/>
              <a:t>Il y a 3 intentions pour l’utilisateur :</a:t>
            </a:r>
          </a:p>
          <a:p>
            <a:pPr marL="457200" lvl="0" indent="-457200">
              <a:buFont typeface="Wingdings" panose="05000000000000000000" pitchFamily="2" charset="2"/>
              <a:buChar char="ü"/>
            </a:pPr>
            <a:r>
              <a:rPr lang="fr-FR" sz="2800" dirty="0" smtClean="0"/>
              <a:t>Intention </a:t>
            </a:r>
            <a:r>
              <a:rPr lang="fr-FR" sz="2800" b="1" dirty="0"/>
              <a:t>Book</a:t>
            </a:r>
            <a:r>
              <a:rPr lang="fr-FR" sz="2800" dirty="0"/>
              <a:t> : </a:t>
            </a:r>
            <a:r>
              <a:rPr lang="fr-FR" sz="2800" dirty="0" smtClean="0"/>
              <a:t>réservation de voyage</a:t>
            </a:r>
            <a:endParaRPr lang="fr-FR" sz="2800" dirty="0"/>
          </a:p>
          <a:p>
            <a:pPr marL="457200" lvl="0" indent="-457200">
              <a:buFont typeface="Wingdings" panose="05000000000000000000" pitchFamily="2" charset="2"/>
              <a:buChar char="ü"/>
            </a:pPr>
            <a:r>
              <a:rPr lang="fr-FR" sz="2800" dirty="0"/>
              <a:t>Intention </a:t>
            </a:r>
            <a:r>
              <a:rPr lang="fr-FR" sz="2800" b="1" dirty="0" err="1"/>
              <a:t>Greetings</a:t>
            </a:r>
            <a:r>
              <a:rPr lang="fr-FR" sz="2800" dirty="0"/>
              <a:t> : </a:t>
            </a:r>
            <a:r>
              <a:rPr lang="fr-FR" sz="2800" dirty="0" smtClean="0"/>
              <a:t>salutations</a:t>
            </a:r>
            <a:endParaRPr lang="fr-FR" sz="2800" dirty="0"/>
          </a:p>
          <a:p>
            <a:pPr marL="457200" lvl="0" indent="-457200">
              <a:buFont typeface="Wingdings" panose="05000000000000000000" pitchFamily="2" charset="2"/>
              <a:buChar char="ü"/>
            </a:pPr>
            <a:r>
              <a:rPr lang="fr-FR" sz="2800" dirty="0"/>
              <a:t>Intention </a:t>
            </a:r>
            <a:r>
              <a:rPr lang="fr-FR" sz="2800" b="1" dirty="0"/>
              <a:t>None</a:t>
            </a:r>
            <a:r>
              <a:rPr lang="fr-FR" sz="2800" dirty="0"/>
              <a:t> : </a:t>
            </a:r>
            <a:r>
              <a:rPr lang="fr-FR" sz="2800" dirty="0" smtClean="0"/>
              <a:t>autres intentions non prises en charge par le chatbot</a:t>
            </a:r>
            <a:endParaRPr lang="fr-FR" sz="2800" dirty="0"/>
          </a:p>
          <a:p>
            <a:pPr marL="457200" lvl="0" indent="-457200">
              <a:buFont typeface="Arial" panose="020B0604020202020204" pitchFamily="34" charset="0"/>
              <a:buChar char="•"/>
            </a:pPr>
            <a:endParaRPr lang="fr-FR" sz="2800"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9437880" y="4368804"/>
            <a:ext cx="12516187" cy="4756151"/>
          </a:xfrm>
          <a:prstGeom prst="rect">
            <a:avLst/>
          </a:prstGeom>
        </p:spPr>
      </p:pic>
      <p:sp>
        <p:nvSpPr>
          <p:cNvPr id="7" name="TextBox 6"/>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4</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89641808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Analyse et préparation des données </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8876031" cy="7082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Préparation des données :</a:t>
            </a:r>
            <a:endParaRPr lang="fr-FR" sz="2800" dirty="0"/>
          </a:p>
          <a:p>
            <a:pPr marL="457200" lvl="0" indent="-457200">
              <a:spcBef>
                <a:spcPts val="1200"/>
              </a:spcBef>
              <a:buFont typeface="Arial" panose="020B0604020202020204" pitchFamily="34" charset="0"/>
              <a:buChar char="•"/>
            </a:pPr>
            <a:r>
              <a:rPr lang="fr-FR" sz="2800" dirty="0" smtClean="0">
                <a:solidFill>
                  <a:schemeClr val="accent6"/>
                </a:solidFill>
              </a:rPr>
              <a:t>Développement d’une fonction permettant :</a:t>
            </a:r>
          </a:p>
          <a:p>
            <a:pPr lvl="0">
              <a:spcBef>
                <a:spcPts val="1200"/>
              </a:spcBef>
            </a:pPr>
            <a:r>
              <a:rPr lang="fr-FR" sz="2800" dirty="0">
                <a:solidFill>
                  <a:schemeClr val="accent6"/>
                </a:solidFill>
              </a:rPr>
              <a:t>	</a:t>
            </a:r>
            <a:r>
              <a:rPr lang="fr-FR" sz="2800" dirty="0" smtClean="0">
                <a:solidFill>
                  <a:schemeClr val="accent6"/>
                </a:solidFill>
              </a:rPr>
              <a:t>	- </a:t>
            </a:r>
            <a:r>
              <a:rPr lang="fr-FR" sz="2800" dirty="0">
                <a:solidFill>
                  <a:schemeClr val="accent6"/>
                </a:solidFill>
              </a:rPr>
              <a:t>L</a:t>
            </a:r>
            <a:r>
              <a:rPr lang="fr-FR" sz="2800" dirty="0" smtClean="0">
                <a:solidFill>
                  <a:schemeClr val="accent6"/>
                </a:solidFill>
              </a:rPr>
              <a:t>e </a:t>
            </a:r>
            <a:r>
              <a:rPr lang="fr-FR" sz="2800" dirty="0" err="1" smtClean="0">
                <a:solidFill>
                  <a:schemeClr val="accent6"/>
                </a:solidFill>
              </a:rPr>
              <a:t>parsing</a:t>
            </a:r>
            <a:r>
              <a:rPr lang="fr-FR" sz="2800" dirty="0" smtClean="0">
                <a:solidFill>
                  <a:schemeClr val="accent6"/>
                </a:solidFill>
              </a:rPr>
              <a:t> des données</a:t>
            </a:r>
          </a:p>
          <a:p>
            <a:pPr lvl="0">
              <a:spcBef>
                <a:spcPts val="1200"/>
              </a:spcBef>
            </a:pPr>
            <a:r>
              <a:rPr lang="fr-FR" sz="2800" dirty="0" smtClean="0">
                <a:solidFill>
                  <a:schemeClr val="accent6"/>
                </a:solidFill>
              </a:rPr>
              <a:t>		- L’adaptation des données au format d’entrée du service LUIS</a:t>
            </a:r>
          </a:p>
          <a:p>
            <a:pPr lvl="0">
              <a:spcBef>
                <a:spcPts val="1200"/>
              </a:spcBef>
            </a:pPr>
            <a:endParaRPr lang="fr-FR" sz="2800" dirty="0" smtClean="0">
              <a:solidFill>
                <a:schemeClr val="accent6"/>
              </a:solidFill>
            </a:endParaRPr>
          </a:p>
          <a:p>
            <a:pPr marL="457200" lvl="0" indent="-457200">
              <a:spcBef>
                <a:spcPts val="1200"/>
              </a:spcBef>
              <a:buFont typeface="Arial" panose="020B0604020202020204" pitchFamily="34" charset="0"/>
              <a:buChar char="•"/>
            </a:pPr>
            <a:r>
              <a:rPr lang="fr-FR" sz="2800" dirty="0" smtClean="0">
                <a:solidFill>
                  <a:schemeClr val="accent6"/>
                </a:solidFill>
              </a:rPr>
              <a:t>Nettoyage des données</a:t>
            </a:r>
            <a:endParaRPr lang="fr-FR" sz="2800" dirty="0">
              <a:solidFill>
                <a:schemeClr val="accent6"/>
              </a:solidFill>
            </a:endParaRPr>
          </a:p>
          <a:p>
            <a:pPr lvl="0">
              <a:spcBef>
                <a:spcPts val="1200"/>
              </a:spcBef>
            </a:pPr>
            <a:endParaRPr lang="fr-FR" sz="2800" dirty="0">
              <a:solidFill>
                <a:schemeClr val="accent6"/>
              </a:solidFill>
            </a:endParaRPr>
          </a:p>
          <a:p>
            <a:pPr marL="457200" lvl="0" indent="-457200">
              <a:spcBef>
                <a:spcPts val="1200"/>
              </a:spcBef>
              <a:buFont typeface="Arial" panose="020B0604020202020204" pitchFamily="34" charset="0"/>
              <a:buChar char="•"/>
            </a:pPr>
            <a:r>
              <a:rPr lang="fr-FR" sz="2800" dirty="0" smtClean="0">
                <a:solidFill>
                  <a:schemeClr val="accent6"/>
                </a:solidFill>
              </a:rPr>
              <a:t>Pour chaque intention, les données ont été séparées en 2 jeux de données :</a:t>
            </a:r>
          </a:p>
          <a:p>
            <a:pPr lvl="0">
              <a:spcBef>
                <a:spcPts val="1200"/>
              </a:spcBef>
            </a:pPr>
            <a:r>
              <a:rPr lang="fr-FR" sz="2800" dirty="0" smtClean="0">
                <a:solidFill>
                  <a:schemeClr val="accent6"/>
                </a:solidFill>
              </a:rPr>
              <a:t>		- Un jeu ‘</a:t>
            </a:r>
            <a:r>
              <a:rPr lang="fr-FR" sz="2800" b="1" dirty="0" smtClean="0">
                <a:solidFill>
                  <a:schemeClr val="accent6"/>
                </a:solidFill>
              </a:rPr>
              <a:t>train</a:t>
            </a:r>
            <a:r>
              <a:rPr lang="fr-FR" sz="2800" dirty="0" smtClean="0">
                <a:solidFill>
                  <a:schemeClr val="accent6"/>
                </a:solidFill>
              </a:rPr>
              <a:t>’ pour l’entrainement du modèle</a:t>
            </a:r>
          </a:p>
          <a:p>
            <a:pPr lvl="0">
              <a:spcBef>
                <a:spcPts val="1200"/>
              </a:spcBef>
            </a:pPr>
            <a:r>
              <a:rPr lang="fr-FR" sz="2800" dirty="0">
                <a:solidFill>
                  <a:schemeClr val="accent6"/>
                </a:solidFill>
              </a:rPr>
              <a:t>	</a:t>
            </a:r>
            <a:r>
              <a:rPr lang="fr-FR" sz="2800" dirty="0" smtClean="0">
                <a:solidFill>
                  <a:schemeClr val="accent6"/>
                </a:solidFill>
              </a:rPr>
              <a:t>	- Un jeu ‘</a:t>
            </a:r>
            <a:r>
              <a:rPr lang="fr-FR" sz="2800" b="1" dirty="0" smtClean="0">
                <a:solidFill>
                  <a:schemeClr val="accent6"/>
                </a:solidFill>
              </a:rPr>
              <a:t>test</a:t>
            </a:r>
            <a:r>
              <a:rPr lang="fr-FR" sz="2800" dirty="0" smtClean="0">
                <a:solidFill>
                  <a:schemeClr val="accent6"/>
                </a:solidFill>
              </a:rPr>
              <a:t>’ pour l’évaluation du modèle </a:t>
            </a:r>
            <a:endParaRPr lang="fr-FR" dirty="0" smtClean="0">
              <a:solidFill>
                <a:schemeClr val="accent6"/>
              </a:solidFill>
            </a:endParaRPr>
          </a:p>
          <a:p>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 name="TextBox 5"/>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5</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49355155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 et évaluation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8876031" cy="105854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Modélisation mise en place en utilisant le service LUIS :</a:t>
            </a:r>
          </a:p>
          <a:p>
            <a:pPr marL="457200" lvl="0" indent="-457200">
              <a:spcBef>
                <a:spcPts val="1200"/>
              </a:spcBef>
              <a:buFont typeface="Arial" panose="020B0604020202020204" pitchFamily="34" charset="0"/>
              <a:buChar char="•"/>
            </a:pPr>
            <a:r>
              <a:rPr lang="fr-FR" sz="2800" dirty="0" smtClean="0"/>
              <a:t>Service faisant partie de l’offre </a:t>
            </a:r>
            <a:r>
              <a:rPr lang="fr-FR" sz="2800" b="1" dirty="0" smtClean="0"/>
              <a:t>Cognitive Services </a:t>
            </a:r>
            <a:r>
              <a:rPr lang="fr-FR" sz="2800" dirty="0" smtClean="0"/>
              <a:t>de Azure</a:t>
            </a:r>
          </a:p>
          <a:p>
            <a:pPr marL="457200" lvl="0" indent="-457200">
              <a:spcBef>
                <a:spcPts val="1200"/>
              </a:spcBef>
              <a:buFont typeface="Arial" panose="020B0604020202020204" pitchFamily="34" charset="0"/>
              <a:buChar char="•"/>
            </a:pPr>
            <a:r>
              <a:rPr lang="fr-FR" sz="2800" dirty="0" smtClean="0"/>
              <a:t>Service de type </a:t>
            </a:r>
            <a:r>
              <a:rPr lang="fr-FR" sz="2800" b="1" dirty="0" smtClean="0"/>
              <a:t>NLP</a:t>
            </a:r>
            <a:r>
              <a:rPr lang="fr-FR" sz="2800" dirty="0" smtClean="0"/>
              <a:t> (Traitement du Langage Naturel)</a:t>
            </a:r>
          </a:p>
          <a:p>
            <a:pPr marL="457200" lvl="0" indent="-457200">
              <a:spcBef>
                <a:spcPts val="1200"/>
              </a:spcBef>
              <a:buFont typeface="Arial" panose="020B0604020202020204" pitchFamily="34" charset="0"/>
              <a:buChar char="•"/>
            </a:pPr>
            <a:r>
              <a:rPr lang="fr-FR" sz="2800" dirty="0" smtClean="0"/>
              <a:t>Permet la détection de </a:t>
            </a:r>
            <a:r>
              <a:rPr lang="fr-FR" sz="2800" b="1" dirty="0" smtClean="0"/>
              <a:t>l’intention de l’utilisateur </a:t>
            </a:r>
          </a:p>
          <a:p>
            <a:pPr marL="457200" lvl="0" indent="-457200">
              <a:spcBef>
                <a:spcPts val="1200"/>
              </a:spcBef>
              <a:buFont typeface="Arial" panose="020B0604020202020204" pitchFamily="34" charset="0"/>
              <a:buChar char="•"/>
            </a:pPr>
            <a:r>
              <a:rPr lang="fr-FR" sz="2800" dirty="0" smtClean="0"/>
              <a:t>Ainsi que </a:t>
            </a:r>
            <a:r>
              <a:rPr lang="fr-FR" sz="2800" b="1" dirty="0" smtClean="0"/>
              <a:t>les informations liées </a:t>
            </a:r>
            <a:r>
              <a:rPr lang="fr-FR" sz="2800" dirty="0" smtClean="0"/>
              <a:t>(</a:t>
            </a:r>
            <a:r>
              <a:rPr lang="fr-FR" sz="2800" i="1" dirty="0" err="1" smtClean="0"/>
              <a:t>entities</a:t>
            </a:r>
            <a:r>
              <a:rPr lang="fr-FR" sz="2800" dirty="0" smtClean="0"/>
              <a:t>)</a:t>
            </a:r>
          </a:p>
          <a:p>
            <a:pPr lvl="0"/>
            <a:endParaRPr lang="fr-FR" sz="2800" dirty="0" smtClean="0"/>
          </a:p>
          <a:p>
            <a:pPr lvl="0"/>
            <a:endParaRPr lang="fr-FR" sz="2800" dirty="0" smtClean="0"/>
          </a:p>
          <a:p>
            <a:pPr lvl="0"/>
            <a:endParaRPr lang="fr-FR" sz="2800" dirty="0"/>
          </a:p>
          <a:p>
            <a:pPr lvl="0"/>
            <a:r>
              <a:rPr lang="fr-FR" sz="2800" dirty="0" smtClean="0"/>
              <a:t>Mise en place de </a:t>
            </a:r>
            <a:r>
              <a:rPr lang="fr-FR" sz="2800" b="1" dirty="0" smtClean="0"/>
              <a:t>fonctions Python </a:t>
            </a:r>
            <a:r>
              <a:rPr lang="fr-FR" sz="2800" dirty="0" smtClean="0"/>
              <a:t>pour chaque étape de la modélisation :</a:t>
            </a:r>
          </a:p>
          <a:p>
            <a:pPr>
              <a:spcBef>
                <a:spcPts val="1200"/>
              </a:spcBef>
            </a:pPr>
            <a:r>
              <a:rPr lang="fr-FR" sz="2800" dirty="0" smtClean="0"/>
              <a:t>1 – Création de </a:t>
            </a:r>
            <a:r>
              <a:rPr lang="fr-FR" sz="2800" b="1" dirty="0" smtClean="0"/>
              <a:t>l'application</a:t>
            </a:r>
            <a:r>
              <a:rPr lang="fr-FR" sz="2800" dirty="0" smtClean="0"/>
              <a:t> (</a:t>
            </a:r>
            <a:r>
              <a:rPr lang="fr-FR" sz="2800" i="1" dirty="0" err="1" smtClean="0"/>
              <a:t>LUISAuthoringClient</a:t>
            </a:r>
            <a:r>
              <a:rPr lang="fr-FR" sz="2800" dirty="0" smtClean="0"/>
              <a:t>)</a:t>
            </a:r>
          </a:p>
          <a:p>
            <a:pPr lvl="0">
              <a:spcBef>
                <a:spcPts val="1200"/>
              </a:spcBef>
            </a:pPr>
            <a:r>
              <a:rPr lang="fr-FR" sz="2800" dirty="0" smtClean="0"/>
              <a:t>2 </a:t>
            </a:r>
            <a:r>
              <a:rPr lang="fr-FR" sz="2800" dirty="0"/>
              <a:t>– </a:t>
            </a:r>
            <a:r>
              <a:rPr lang="fr-FR" sz="2800" dirty="0" smtClean="0"/>
              <a:t>Création </a:t>
            </a:r>
            <a:r>
              <a:rPr lang="fr-FR" sz="2800" dirty="0"/>
              <a:t>des </a:t>
            </a:r>
            <a:r>
              <a:rPr lang="fr-FR" sz="2800" b="1" dirty="0"/>
              <a:t>exemples d'entrainement </a:t>
            </a:r>
            <a:r>
              <a:rPr lang="fr-FR" sz="2800" dirty="0"/>
              <a:t>: </a:t>
            </a:r>
          </a:p>
          <a:p>
            <a:pPr lvl="0">
              <a:spcBef>
                <a:spcPts val="1200"/>
              </a:spcBef>
            </a:pPr>
            <a:r>
              <a:rPr lang="fr-FR" sz="2800" dirty="0" smtClean="0"/>
              <a:t>		- </a:t>
            </a:r>
            <a:r>
              <a:rPr lang="fr-FR" sz="2800" b="1" dirty="0" smtClean="0"/>
              <a:t>Phrases</a:t>
            </a:r>
            <a:r>
              <a:rPr lang="fr-FR" sz="2800" dirty="0" smtClean="0"/>
              <a:t> </a:t>
            </a:r>
            <a:r>
              <a:rPr lang="fr-FR" sz="2800" dirty="0"/>
              <a:t>(</a:t>
            </a:r>
            <a:r>
              <a:rPr lang="fr-FR" sz="2800" i="1" dirty="0" err="1" smtClean="0"/>
              <a:t>Utterances</a:t>
            </a:r>
            <a:r>
              <a:rPr lang="fr-FR" sz="2800" dirty="0" smtClean="0"/>
              <a:t>)</a:t>
            </a:r>
          </a:p>
          <a:p>
            <a:pPr lvl="0">
              <a:spcBef>
                <a:spcPts val="1200"/>
              </a:spcBef>
            </a:pPr>
            <a:r>
              <a:rPr lang="fr-FR" sz="2800" dirty="0"/>
              <a:t>	</a:t>
            </a:r>
            <a:r>
              <a:rPr lang="fr-FR" sz="2800" dirty="0" smtClean="0"/>
              <a:t>	- </a:t>
            </a:r>
            <a:r>
              <a:rPr lang="fr-FR" sz="2800" b="1" dirty="0" smtClean="0"/>
              <a:t>Entités</a:t>
            </a:r>
            <a:r>
              <a:rPr lang="fr-FR" sz="2800" dirty="0" smtClean="0"/>
              <a:t> </a:t>
            </a:r>
            <a:r>
              <a:rPr lang="fr-FR" sz="2800" dirty="0"/>
              <a:t>(</a:t>
            </a:r>
            <a:r>
              <a:rPr lang="fr-FR" sz="2800" i="1" dirty="0" err="1" smtClean="0"/>
              <a:t>Entities</a:t>
            </a:r>
            <a:r>
              <a:rPr lang="fr-FR" sz="2800" dirty="0" smtClean="0"/>
              <a:t>)</a:t>
            </a:r>
          </a:p>
          <a:p>
            <a:pPr lvl="0">
              <a:spcBef>
                <a:spcPts val="1200"/>
              </a:spcBef>
            </a:pPr>
            <a:r>
              <a:rPr lang="fr-FR" sz="2800" dirty="0"/>
              <a:t>	</a:t>
            </a:r>
            <a:r>
              <a:rPr lang="fr-FR" sz="2800" dirty="0" smtClean="0"/>
              <a:t>	- </a:t>
            </a:r>
            <a:r>
              <a:rPr lang="fr-FR" sz="2800" b="1" dirty="0"/>
              <a:t>V</a:t>
            </a:r>
            <a:r>
              <a:rPr lang="fr-FR" sz="2800" b="1" dirty="0" smtClean="0"/>
              <a:t>aleur </a:t>
            </a:r>
            <a:r>
              <a:rPr lang="fr-FR" sz="2800" b="1" dirty="0"/>
              <a:t>des entités</a:t>
            </a:r>
          </a:p>
          <a:p>
            <a:pPr lvl="0">
              <a:spcBef>
                <a:spcPts val="1200"/>
              </a:spcBef>
            </a:pPr>
            <a:r>
              <a:rPr lang="fr-FR" sz="2800" dirty="0" smtClean="0"/>
              <a:t>3 – </a:t>
            </a:r>
            <a:r>
              <a:rPr lang="fr-FR" sz="2800" b="1" dirty="0" smtClean="0"/>
              <a:t>Entrainement</a:t>
            </a:r>
            <a:r>
              <a:rPr lang="fr-FR" sz="2800" dirty="0" smtClean="0"/>
              <a:t> du modèle</a:t>
            </a:r>
          </a:p>
          <a:p>
            <a:pPr lvl="0">
              <a:spcBef>
                <a:spcPts val="1200"/>
              </a:spcBef>
            </a:pPr>
            <a:r>
              <a:rPr lang="fr-FR" sz="2800" dirty="0" smtClean="0"/>
              <a:t>4 – </a:t>
            </a:r>
            <a:r>
              <a:rPr lang="fr-FR" sz="2800" b="1" dirty="0" smtClean="0"/>
              <a:t>Publication</a:t>
            </a:r>
            <a:r>
              <a:rPr lang="fr-FR" sz="2800" dirty="0" smtClean="0"/>
              <a:t> du modèle</a:t>
            </a:r>
          </a:p>
          <a:p>
            <a:pPr lvl="0"/>
            <a:endParaRPr lang="fr-FR" sz="2800" dirty="0" smtClean="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12989265" y="2518288"/>
            <a:ext cx="7296869" cy="3854342"/>
          </a:xfrm>
          <a:prstGeom prst="rect">
            <a:avLst/>
          </a:prstGeom>
        </p:spPr>
      </p:pic>
      <p:pic>
        <p:nvPicPr>
          <p:cNvPr id="4" name="Picture 3"/>
          <p:cNvPicPr>
            <a:picLocks noChangeAspect="1"/>
          </p:cNvPicPr>
          <p:nvPr/>
        </p:nvPicPr>
        <p:blipFill>
          <a:blip r:embed="rId3"/>
          <a:stretch>
            <a:fillRect/>
          </a:stretch>
        </p:blipFill>
        <p:spPr>
          <a:xfrm>
            <a:off x="11792374" y="8629120"/>
            <a:ext cx="10351803" cy="3613680"/>
          </a:xfrm>
          <a:prstGeom prst="rect">
            <a:avLst/>
          </a:prstGeom>
        </p:spPr>
      </p:pic>
      <p:sp>
        <p:nvSpPr>
          <p:cNvPr id="8" name="TextBox 7"/>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fr-FR" sz="3000" b="0" i="0" u="none" strike="noStrike" cap="none" spc="0" normalizeH="0" baseline="0" dirty="0" smtClean="0">
                <a:ln>
                  <a:noFill/>
                </a:ln>
                <a:solidFill>
                  <a:srgbClr val="000000"/>
                </a:solidFill>
                <a:effectLst/>
                <a:uFillTx/>
                <a:latin typeface="Helvetica Neue"/>
                <a:ea typeface="Helvetica Neue"/>
                <a:cs typeface="Helvetica Neue"/>
                <a:sym typeface="Helvetica Neue"/>
              </a:rPr>
              <a:t>6</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22308338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 et évaluation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702801" cy="98714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lvl="0"/>
            <a:r>
              <a:rPr lang="fr-FR" sz="2800" dirty="0" smtClean="0"/>
              <a:t>Evaluation du modèle :</a:t>
            </a:r>
          </a:p>
          <a:p>
            <a:pPr marL="457200" lvl="0" indent="-457200">
              <a:buFont typeface="Arial" panose="020B0604020202020204" pitchFamily="34" charset="0"/>
              <a:buChar char="•"/>
            </a:pPr>
            <a:r>
              <a:rPr lang="fr-FR" sz="2800" dirty="0"/>
              <a:t>Mise en place </a:t>
            </a:r>
            <a:r>
              <a:rPr lang="fr-FR" sz="2800" b="1" dirty="0"/>
              <a:t>de fonctions </a:t>
            </a:r>
            <a:r>
              <a:rPr lang="fr-FR" sz="2800" dirty="0"/>
              <a:t>permettant </a:t>
            </a:r>
            <a:r>
              <a:rPr lang="fr-FR" sz="2800" b="1" dirty="0" smtClean="0"/>
              <a:t>d’évaluer la </a:t>
            </a:r>
            <a:r>
              <a:rPr lang="fr-FR" sz="2800" b="1" dirty="0"/>
              <a:t>performance du modèle sous-jacent hors </a:t>
            </a:r>
            <a:r>
              <a:rPr lang="fr-FR" sz="2800" b="1" dirty="0" smtClean="0"/>
              <a:t>ligne</a:t>
            </a:r>
          </a:p>
          <a:p>
            <a:pPr marL="457200" lvl="0" indent="-457200">
              <a:buFont typeface="Arial" panose="020B0604020202020204" pitchFamily="34" charset="0"/>
              <a:buChar char="•"/>
            </a:pPr>
            <a:endParaRPr lang="fr-FR" sz="2800" dirty="0"/>
          </a:p>
          <a:p>
            <a:pPr marL="457200" lvl="0" indent="-457200">
              <a:buFont typeface="Arial" panose="020B0604020202020204" pitchFamily="34" charset="0"/>
              <a:buChar char="•"/>
            </a:pPr>
            <a:r>
              <a:rPr lang="fr-FR" sz="2800" dirty="0" smtClean="0"/>
              <a:t>Critères </a:t>
            </a:r>
            <a:r>
              <a:rPr lang="fr-FR" sz="2800" dirty="0"/>
              <a:t>d'évaluation de la performance retenus </a:t>
            </a:r>
            <a:r>
              <a:rPr lang="fr-FR" sz="2800" dirty="0" smtClean="0"/>
              <a:t>:</a:t>
            </a:r>
          </a:p>
          <a:p>
            <a:pPr lvl="0">
              <a:spcBef>
                <a:spcPts val="600"/>
              </a:spcBef>
            </a:pPr>
            <a:r>
              <a:rPr lang="fr-FR" sz="2800" dirty="0" smtClean="0"/>
              <a:t>		- Pourcentage d’</a:t>
            </a:r>
            <a:r>
              <a:rPr lang="fr-FR" sz="2800" b="1" dirty="0" smtClean="0"/>
              <a:t>intentions</a:t>
            </a:r>
            <a:r>
              <a:rPr lang="fr-FR" sz="2800" dirty="0" smtClean="0"/>
              <a:t> </a:t>
            </a:r>
            <a:r>
              <a:rPr lang="fr-FR" sz="2800" b="1" dirty="0"/>
              <a:t>correctement </a:t>
            </a:r>
            <a:r>
              <a:rPr lang="fr-FR" sz="2800" b="1" dirty="0" smtClean="0"/>
              <a:t>détectées</a:t>
            </a:r>
            <a:r>
              <a:rPr lang="fr-FR" sz="2800" dirty="0" smtClean="0"/>
              <a:t> </a:t>
            </a:r>
            <a:r>
              <a:rPr lang="fr-FR" sz="2800" dirty="0"/>
              <a:t>par le modèle pour l'intention </a:t>
            </a:r>
            <a:r>
              <a:rPr lang="fr-FR" sz="2800" b="1" dirty="0" err="1"/>
              <a:t>OrderTravel</a:t>
            </a:r>
            <a:r>
              <a:rPr lang="fr-FR" sz="2800" dirty="0"/>
              <a:t> </a:t>
            </a:r>
            <a:r>
              <a:rPr lang="fr-FR" sz="2800" i="1" dirty="0"/>
              <a:t>(réservation de vol)</a:t>
            </a:r>
            <a:endParaRPr lang="fr-FR" sz="2800" dirty="0"/>
          </a:p>
          <a:p>
            <a:pPr lvl="0">
              <a:spcBef>
                <a:spcPts val="600"/>
              </a:spcBef>
            </a:pPr>
            <a:r>
              <a:rPr lang="fr-FR" sz="2800" dirty="0" smtClean="0"/>
              <a:t>		- Pourcentage </a:t>
            </a:r>
            <a:r>
              <a:rPr lang="fr-FR" sz="2800" dirty="0"/>
              <a:t>d’</a:t>
            </a:r>
            <a:r>
              <a:rPr lang="fr-FR" sz="2800" b="1" dirty="0"/>
              <a:t>entités</a:t>
            </a:r>
            <a:r>
              <a:rPr lang="fr-FR" sz="2800" dirty="0"/>
              <a:t> </a:t>
            </a:r>
            <a:r>
              <a:rPr lang="fr-FR" sz="2800" b="1" dirty="0"/>
              <a:t>correctement détectées</a:t>
            </a:r>
            <a:r>
              <a:rPr lang="fr-FR" sz="2800" dirty="0"/>
              <a:t> pour l'intention </a:t>
            </a:r>
            <a:r>
              <a:rPr lang="fr-FR" sz="2800" b="1" dirty="0" err="1"/>
              <a:t>OrderTravel</a:t>
            </a:r>
            <a:r>
              <a:rPr lang="fr-FR" sz="2800" dirty="0"/>
              <a:t> </a:t>
            </a:r>
          </a:p>
          <a:p>
            <a:pPr lvl="0">
              <a:spcBef>
                <a:spcPts val="600"/>
              </a:spcBef>
            </a:pPr>
            <a:r>
              <a:rPr lang="fr-FR" sz="2800" dirty="0" smtClean="0"/>
              <a:t>		- Pourcentage d’</a:t>
            </a:r>
            <a:r>
              <a:rPr lang="fr-FR" sz="2800" b="1" dirty="0" smtClean="0"/>
              <a:t>intentions</a:t>
            </a:r>
            <a:r>
              <a:rPr lang="fr-FR" sz="2800" dirty="0" smtClean="0"/>
              <a:t> </a:t>
            </a:r>
            <a:r>
              <a:rPr lang="fr-FR" sz="2800" b="1" dirty="0"/>
              <a:t>correctement </a:t>
            </a:r>
            <a:r>
              <a:rPr lang="fr-FR" sz="2800" b="1" dirty="0" smtClean="0"/>
              <a:t>détectées</a:t>
            </a:r>
            <a:r>
              <a:rPr lang="fr-FR" sz="2800" dirty="0" smtClean="0"/>
              <a:t> </a:t>
            </a:r>
            <a:r>
              <a:rPr lang="fr-FR" sz="2800" dirty="0"/>
              <a:t>pour l’intention </a:t>
            </a:r>
            <a:r>
              <a:rPr lang="fr-FR" sz="2800" b="1" dirty="0" err="1"/>
              <a:t>Greetings</a:t>
            </a:r>
            <a:r>
              <a:rPr lang="fr-FR" sz="2800" dirty="0"/>
              <a:t> </a:t>
            </a:r>
            <a:r>
              <a:rPr lang="fr-FR" sz="2800" i="1" dirty="0"/>
              <a:t>(salutations)</a:t>
            </a:r>
            <a:endParaRPr lang="fr-FR" sz="2800" dirty="0"/>
          </a:p>
          <a:p>
            <a:pPr marL="457200" lvl="0" indent="-457200">
              <a:buFont typeface="Arial" panose="020B0604020202020204" pitchFamily="34" charset="0"/>
              <a:buChar char="•"/>
            </a:pPr>
            <a:endParaRPr lang="fr-FR" sz="2800" dirty="0" smtClean="0"/>
          </a:p>
          <a:p>
            <a:pPr marL="457200" indent="-457200">
              <a:buFont typeface="Arial" panose="020B0604020202020204" pitchFamily="34" charset="0"/>
              <a:buChar char="•"/>
            </a:pPr>
            <a:r>
              <a:rPr lang="fr-FR" sz="2800" dirty="0" smtClean="0"/>
              <a:t>Résultats obtenus</a:t>
            </a:r>
            <a:r>
              <a:rPr lang="fr-FR" sz="2800" dirty="0"/>
              <a:t> :</a:t>
            </a:r>
          </a:p>
          <a:p>
            <a:pPr lvl="0">
              <a:spcBef>
                <a:spcPts val="600"/>
              </a:spcBef>
            </a:pPr>
            <a:r>
              <a:rPr lang="fr-FR" sz="2800" dirty="0" smtClean="0"/>
              <a:t>		- Pourcentage d’intentions </a:t>
            </a:r>
            <a:r>
              <a:rPr lang="fr-FR" sz="2800" dirty="0"/>
              <a:t>correctement </a:t>
            </a:r>
            <a:r>
              <a:rPr lang="fr-FR" sz="2800" dirty="0" smtClean="0"/>
              <a:t>détectées </a:t>
            </a:r>
            <a:r>
              <a:rPr lang="fr-FR" sz="2800" dirty="0"/>
              <a:t>pour l'intention </a:t>
            </a:r>
            <a:r>
              <a:rPr lang="fr-FR" sz="2800" dirty="0" err="1"/>
              <a:t>OrderTravel</a:t>
            </a:r>
            <a:r>
              <a:rPr lang="fr-FR" sz="2800" dirty="0"/>
              <a:t> = </a:t>
            </a:r>
            <a:r>
              <a:rPr lang="fr-FR" sz="2800" b="1" dirty="0"/>
              <a:t>99%</a:t>
            </a:r>
            <a:endParaRPr lang="fr-FR" sz="2800" dirty="0"/>
          </a:p>
          <a:p>
            <a:pPr lvl="0">
              <a:spcBef>
                <a:spcPts val="600"/>
              </a:spcBef>
            </a:pPr>
            <a:r>
              <a:rPr lang="fr-FR" sz="2800" dirty="0" smtClean="0"/>
              <a:t>		- Pourcentage </a:t>
            </a:r>
            <a:r>
              <a:rPr lang="fr-FR" sz="2800" dirty="0"/>
              <a:t>d’entités correctement détectées pour l'intention </a:t>
            </a:r>
            <a:r>
              <a:rPr lang="fr-FR" sz="2800" dirty="0" err="1"/>
              <a:t>OrderTravel</a:t>
            </a:r>
            <a:r>
              <a:rPr lang="fr-FR" sz="2800" dirty="0"/>
              <a:t> = </a:t>
            </a:r>
            <a:r>
              <a:rPr lang="fr-FR" sz="2800" b="1" dirty="0"/>
              <a:t>84%</a:t>
            </a:r>
            <a:endParaRPr lang="fr-FR" sz="2800" dirty="0"/>
          </a:p>
          <a:p>
            <a:pPr lvl="0">
              <a:spcBef>
                <a:spcPts val="600"/>
              </a:spcBef>
            </a:pPr>
            <a:r>
              <a:rPr lang="fr-FR" sz="2800" dirty="0" smtClean="0"/>
              <a:t>		- Pourcentage d’intentions </a:t>
            </a:r>
            <a:r>
              <a:rPr lang="fr-FR" sz="2800" dirty="0"/>
              <a:t>correctement </a:t>
            </a:r>
            <a:r>
              <a:rPr lang="fr-FR" sz="2800" dirty="0" smtClean="0"/>
              <a:t>détectées </a:t>
            </a:r>
            <a:r>
              <a:rPr lang="fr-FR" sz="2800" dirty="0"/>
              <a:t>pour l’intention </a:t>
            </a:r>
            <a:r>
              <a:rPr lang="fr-FR" sz="2800" dirty="0" err="1"/>
              <a:t>Greetings</a:t>
            </a:r>
            <a:r>
              <a:rPr lang="fr-FR" sz="2800" dirty="0"/>
              <a:t> = </a:t>
            </a:r>
            <a:r>
              <a:rPr lang="fr-FR" sz="2800" b="1" dirty="0"/>
              <a:t>85%</a:t>
            </a:r>
            <a:endParaRPr lang="fr-FR" sz="2800" dirty="0"/>
          </a:p>
          <a:p>
            <a:pPr lvl="0"/>
            <a:endParaRPr lang="fr-FR" sz="2800" dirty="0" smtClean="0"/>
          </a:p>
          <a:p>
            <a:pPr marL="457200" indent="-457200">
              <a:buFont typeface="Wingdings" panose="05000000000000000000" pitchFamily="2" charset="2"/>
              <a:buChar char="Ø"/>
            </a:pPr>
            <a:r>
              <a:rPr lang="fr-FR" sz="2800" b="1" dirty="0"/>
              <a:t>Ce sont de bons résultats qui montrent la qualité du modèle mis en place ainsi que sa bonne capacité de généralisation</a:t>
            </a:r>
            <a:endParaRPr lang="fr-FR" sz="2800" dirty="0"/>
          </a:p>
          <a:p>
            <a:pPr lvl="0"/>
            <a:endParaRPr lang="fr-FR" sz="2800" dirty="0" smtClean="0"/>
          </a:p>
          <a:p>
            <a:pPr marL="457200" lvl="0" indent="-457200">
              <a:buFont typeface="Wingdings" panose="05000000000000000000" pitchFamily="2" charset="2"/>
              <a:buChar char="ü"/>
            </a:pPr>
            <a:r>
              <a:rPr lang="fr-FR" sz="2800" dirty="0" smtClean="0"/>
              <a:t>La prochaine étape consiste à intégrer la sortie du modèle dans un produit informatique fini, c’est-à-dire le </a:t>
            </a:r>
            <a:r>
              <a:rPr lang="fr-FR" sz="2800" dirty="0" err="1" smtClean="0"/>
              <a:t>chatbot</a:t>
            </a:r>
            <a:endParaRPr lang="fr-FR" sz="2800" dirty="0"/>
          </a:p>
          <a:p>
            <a:pPr lvl="0"/>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 name="TextBox 5"/>
          <p:cNvSpPr txBox="1"/>
          <p:nvPr/>
        </p:nvSpPr>
        <p:spPr>
          <a:xfrm>
            <a:off x="11192933" y="12976672"/>
            <a:ext cx="5926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fr-FR" b="0" dirty="0"/>
              <a:t>7</a:t>
            </a:r>
            <a:endParaRPr kumimoji="0" lang="fr-FR"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53597731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HiSlides_M_01">
      <a:dk1>
        <a:srgbClr val="0D2447"/>
      </a:dk1>
      <a:lt1>
        <a:srgbClr val="FFFFFF"/>
      </a:lt1>
      <a:dk2>
        <a:srgbClr val="255193"/>
      </a:dk2>
      <a:lt2>
        <a:srgbClr val="FFFFFF"/>
      </a:lt2>
      <a:accent1>
        <a:srgbClr val="DBF2FD"/>
      </a:accent1>
      <a:accent2>
        <a:srgbClr val="82D1F6"/>
      </a:accent2>
      <a:accent3>
        <a:srgbClr val="5697D6"/>
      </a:accent3>
      <a:accent4>
        <a:srgbClr val="3764A9"/>
      </a:accent4>
      <a:accent5>
        <a:srgbClr val="255193"/>
      </a:accent5>
      <a:accent6>
        <a:srgbClr val="8D9EB2"/>
      </a:accent6>
      <a:hlink>
        <a:srgbClr val="82D1F6"/>
      </a:hlink>
      <a:folHlink>
        <a:srgbClr val="0D2447"/>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12918</TotalTime>
  <Words>1398</Words>
  <Application>Microsoft Office PowerPoint</Application>
  <PresentationFormat>Custom</PresentationFormat>
  <Paragraphs>400</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Helvetica Neue</vt:lpstr>
      <vt:lpstr>Helvetica Neue Light</vt:lpstr>
      <vt:lpstr>Helvetica Neue Medium</vt:lpstr>
      <vt:lpstr>Roboto</vt:lpstr>
      <vt:lpstr>Roboto Medium</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olivier bonheur</dc:creator>
  <cp:lastModifiedBy>olivier bonheur</cp:lastModifiedBy>
  <cp:revision>261</cp:revision>
  <cp:lastPrinted>2021-12-13T23:47:47Z</cp:lastPrinted>
  <dcterms:modified xsi:type="dcterms:W3CDTF">2021-12-31T14:05:54Z</dcterms:modified>
</cp:coreProperties>
</file>