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450" r:id="rId4"/>
    <p:sldId id="448" r:id="rId5"/>
    <p:sldId id="428" r:id="rId6"/>
    <p:sldId id="431" r:id="rId7"/>
    <p:sldId id="446" r:id="rId8"/>
    <p:sldId id="447" r:id="rId9"/>
    <p:sldId id="430" r:id="rId10"/>
    <p:sldId id="429" r:id="rId11"/>
    <p:sldId id="439" r:id="rId12"/>
    <p:sldId id="432" r:id="rId13"/>
    <p:sldId id="440" r:id="rId14"/>
    <p:sldId id="445" r:id="rId15"/>
    <p:sldId id="441" r:id="rId16"/>
    <p:sldId id="442" r:id="rId17"/>
    <p:sldId id="443" r:id="rId18"/>
    <p:sldId id="444" r:id="rId19"/>
    <p:sldId id="433" r:id="rId20"/>
    <p:sldId id="434" r:id="rId21"/>
  </p:sldIdLst>
  <p:sldSz cx="24384000" cy="13716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 autoAdjust="0"/>
    <p:restoredTop sz="95394" autoAdjust="0"/>
  </p:normalViewPr>
  <p:slideViewPr>
    <p:cSldViewPr snapToGrid="0" snapToObjects="1">
      <p:cViewPr varScale="1">
        <p:scale>
          <a:sx n="45" d="100"/>
          <a:sy n="4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6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51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751927"/>
            <a:ext cx="794416" cy="584773"/>
          </a:xfrm>
          <a:prstGeom prst="rect">
            <a:avLst/>
          </a:prstGeom>
        </p:spPr>
        <p:txBody>
          <a:bodyPr wrap="square"/>
          <a:lstStyle>
            <a:lvl1pPr algn="ctr">
              <a:defRPr sz="26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457200">
              <a:buSzTx/>
              <a:buFontTx/>
              <a:buNone/>
              <a:defRPr sz="3200"/>
            </a:lvl2pPr>
            <a:lvl3pPr marL="0" indent="914400">
              <a:buSzTx/>
              <a:buFontTx/>
              <a:buNone/>
              <a:defRPr sz="3200"/>
            </a:lvl3pPr>
            <a:lvl4pPr marL="0" indent="1371600">
              <a:buSzTx/>
              <a:buFontTx/>
              <a:buNone/>
              <a:defRPr sz="3200"/>
            </a:lvl4pPr>
            <a:lvl5pPr marL="0" indent="1828800"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"/>
          <p:cNvGrpSpPr/>
          <p:nvPr/>
        </p:nvGrpSpPr>
        <p:grpSpPr>
          <a:xfrm>
            <a:off x="801609" y="12842292"/>
            <a:ext cx="2497416" cy="404042"/>
            <a:chOff x="0" y="0"/>
            <a:chExt cx="2497415" cy="404040"/>
          </a:xfrm>
        </p:grpSpPr>
        <p:sp>
          <p:nvSpPr>
            <p:cNvPr id="12" name="Graphic 33"/>
            <p:cNvSpPr/>
            <p:nvPr/>
          </p:nvSpPr>
          <p:spPr>
            <a:xfrm>
              <a:off x="1396031" y="0"/>
              <a:ext cx="404042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8035" y="14363"/>
                  </a:moveTo>
                  <a:lnTo>
                    <a:pt x="18035" y="7235"/>
                  </a:lnTo>
                  <a:cubicBezTo>
                    <a:pt x="18034" y="6075"/>
                    <a:pt x="17093" y="5136"/>
                    <a:pt x="15934" y="5136"/>
                  </a:cubicBezTo>
                  <a:lnTo>
                    <a:pt x="5666" y="5136"/>
                  </a:lnTo>
                  <a:cubicBezTo>
                    <a:pt x="4506" y="5136"/>
                    <a:pt x="3565" y="6077"/>
                    <a:pt x="3565" y="7237"/>
                  </a:cubicBezTo>
                  <a:lnTo>
                    <a:pt x="3565" y="14365"/>
                  </a:lnTo>
                  <a:cubicBezTo>
                    <a:pt x="3566" y="15525"/>
                    <a:pt x="4506" y="16465"/>
                    <a:pt x="5666" y="16465"/>
                  </a:cubicBezTo>
                  <a:lnTo>
                    <a:pt x="15934" y="16465"/>
                  </a:lnTo>
                  <a:cubicBezTo>
                    <a:pt x="17094" y="16465"/>
                    <a:pt x="18035" y="15524"/>
                    <a:pt x="18035" y="14363"/>
                  </a:cubicBezTo>
                  <a:close/>
                  <a:moveTo>
                    <a:pt x="15947" y="6037"/>
                  </a:moveTo>
                  <a:lnTo>
                    <a:pt x="15552" y="6037"/>
                  </a:lnTo>
                  <a:lnTo>
                    <a:pt x="10800" y="9799"/>
                  </a:lnTo>
                  <a:lnTo>
                    <a:pt x="6048" y="6037"/>
                  </a:lnTo>
                  <a:lnTo>
                    <a:pt x="5652" y="6037"/>
                  </a:lnTo>
                  <a:cubicBezTo>
                    <a:pt x="4995" y="6037"/>
                    <a:pt x="4463" y="6570"/>
                    <a:pt x="4464" y="7227"/>
                  </a:cubicBezTo>
                  <a:lnTo>
                    <a:pt x="4464" y="14373"/>
                  </a:lnTo>
                  <a:cubicBezTo>
                    <a:pt x="4464" y="15030"/>
                    <a:pt x="4995" y="15563"/>
                    <a:pt x="5652" y="15564"/>
                  </a:cubicBezTo>
                  <a:lnTo>
                    <a:pt x="6048" y="15564"/>
                  </a:lnTo>
                  <a:lnTo>
                    <a:pt x="6048" y="8136"/>
                  </a:lnTo>
                  <a:lnTo>
                    <a:pt x="10800" y="11801"/>
                  </a:lnTo>
                  <a:lnTo>
                    <a:pt x="15552" y="8137"/>
                  </a:lnTo>
                  <a:lnTo>
                    <a:pt x="15552" y="15564"/>
                  </a:lnTo>
                  <a:lnTo>
                    <a:pt x="15948" y="15564"/>
                  </a:lnTo>
                  <a:cubicBezTo>
                    <a:pt x="16605" y="15563"/>
                    <a:pt x="17136" y="15030"/>
                    <a:pt x="17136" y="14373"/>
                  </a:cubicBezTo>
                  <a:lnTo>
                    <a:pt x="17136" y="7227"/>
                  </a:lnTo>
                  <a:cubicBezTo>
                    <a:pt x="17137" y="6570"/>
                    <a:pt x="16605" y="6037"/>
                    <a:pt x="15948" y="6037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Graphic 172"/>
            <p:cNvSpPr/>
            <p:nvPr/>
          </p:nvSpPr>
          <p:spPr>
            <a:xfrm>
              <a:off x="698015" y="0"/>
              <a:ext cx="404042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7932" y="6872"/>
                  </a:moveTo>
                  <a:cubicBezTo>
                    <a:pt x="17415" y="7098"/>
                    <a:pt x="16868" y="7248"/>
                    <a:pt x="16309" y="7318"/>
                  </a:cubicBezTo>
                  <a:cubicBezTo>
                    <a:pt x="16899" y="6967"/>
                    <a:pt x="17340" y="6411"/>
                    <a:pt x="17549" y="5756"/>
                  </a:cubicBezTo>
                  <a:cubicBezTo>
                    <a:pt x="16996" y="6084"/>
                    <a:pt x="16392" y="6316"/>
                    <a:pt x="15762" y="6440"/>
                  </a:cubicBezTo>
                  <a:cubicBezTo>
                    <a:pt x="14701" y="5303"/>
                    <a:pt x="12919" y="5241"/>
                    <a:pt x="11782" y="6302"/>
                  </a:cubicBezTo>
                  <a:cubicBezTo>
                    <a:pt x="11208" y="6837"/>
                    <a:pt x="10883" y="7587"/>
                    <a:pt x="10886" y="8372"/>
                  </a:cubicBezTo>
                  <a:cubicBezTo>
                    <a:pt x="10884" y="8590"/>
                    <a:pt x="10906" y="8807"/>
                    <a:pt x="10952" y="9020"/>
                  </a:cubicBezTo>
                  <a:cubicBezTo>
                    <a:pt x="8682" y="8907"/>
                    <a:pt x="6569" y="7830"/>
                    <a:pt x="5143" y="6061"/>
                  </a:cubicBezTo>
                  <a:cubicBezTo>
                    <a:pt x="4390" y="7351"/>
                    <a:pt x="4768" y="9004"/>
                    <a:pt x="6007" y="9838"/>
                  </a:cubicBezTo>
                  <a:cubicBezTo>
                    <a:pt x="5561" y="9826"/>
                    <a:pt x="5124" y="9707"/>
                    <a:pt x="4733" y="9490"/>
                  </a:cubicBezTo>
                  <a:lnTo>
                    <a:pt x="4733" y="9521"/>
                  </a:lnTo>
                  <a:cubicBezTo>
                    <a:pt x="4734" y="10865"/>
                    <a:pt x="5676" y="12024"/>
                    <a:pt x="6991" y="12298"/>
                  </a:cubicBezTo>
                  <a:cubicBezTo>
                    <a:pt x="6750" y="12361"/>
                    <a:pt x="6502" y="12392"/>
                    <a:pt x="6252" y="12391"/>
                  </a:cubicBezTo>
                  <a:cubicBezTo>
                    <a:pt x="6073" y="12394"/>
                    <a:pt x="5895" y="12378"/>
                    <a:pt x="5719" y="12342"/>
                  </a:cubicBezTo>
                  <a:cubicBezTo>
                    <a:pt x="6090" y="13490"/>
                    <a:pt x="7146" y="14279"/>
                    <a:pt x="8352" y="14311"/>
                  </a:cubicBezTo>
                  <a:cubicBezTo>
                    <a:pt x="7356" y="15092"/>
                    <a:pt x="6126" y="15517"/>
                    <a:pt x="4860" y="15516"/>
                  </a:cubicBezTo>
                  <a:cubicBezTo>
                    <a:pt x="4635" y="15518"/>
                    <a:pt x="4410" y="15505"/>
                    <a:pt x="4186" y="15477"/>
                  </a:cubicBezTo>
                  <a:cubicBezTo>
                    <a:pt x="7913" y="17867"/>
                    <a:pt x="12872" y="16784"/>
                    <a:pt x="15262" y="13057"/>
                  </a:cubicBezTo>
                  <a:cubicBezTo>
                    <a:pt x="16095" y="11759"/>
                    <a:pt x="16535" y="10247"/>
                    <a:pt x="16530" y="8704"/>
                  </a:cubicBezTo>
                  <a:cubicBezTo>
                    <a:pt x="16530" y="8580"/>
                    <a:pt x="16526" y="8459"/>
                    <a:pt x="16520" y="8339"/>
                  </a:cubicBezTo>
                  <a:cubicBezTo>
                    <a:pt x="17076" y="7940"/>
                    <a:pt x="17555" y="7443"/>
                    <a:pt x="17932" y="6872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4" name="Graphic 186"/>
            <p:cNvSpPr/>
            <p:nvPr/>
          </p:nvSpPr>
          <p:spPr>
            <a:xfrm>
              <a:off x="0" y="0"/>
              <a:ext cx="404041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0800" y="3821"/>
                  </a:moveTo>
                  <a:cubicBezTo>
                    <a:pt x="6946" y="3831"/>
                    <a:pt x="3830" y="6964"/>
                    <a:pt x="3840" y="10818"/>
                  </a:cubicBezTo>
                  <a:cubicBezTo>
                    <a:pt x="3844" y="12281"/>
                    <a:pt x="4308" y="13705"/>
                    <a:pt x="5165" y="14890"/>
                  </a:cubicBezTo>
                  <a:lnTo>
                    <a:pt x="4301" y="17482"/>
                  </a:lnTo>
                  <a:lnTo>
                    <a:pt x="6977" y="16625"/>
                  </a:lnTo>
                  <a:cubicBezTo>
                    <a:pt x="8109" y="17379"/>
                    <a:pt x="9440" y="17780"/>
                    <a:pt x="10800" y="17779"/>
                  </a:cubicBezTo>
                  <a:cubicBezTo>
                    <a:pt x="14654" y="17779"/>
                    <a:pt x="17779" y="14654"/>
                    <a:pt x="17779" y="10800"/>
                  </a:cubicBezTo>
                  <a:cubicBezTo>
                    <a:pt x="17779" y="6946"/>
                    <a:pt x="14654" y="3821"/>
                    <a:pt x="10800" y="3821"/>
                  </a:cubicBezTo>
                  <a:close/>
                  <a:moveTo>
                    <a:pt x="14849" y="13676"/>
                  </a:moveTo>
                  <a:cubicBezTo>
                    <a:pt x="14564" y="14193"/>
                    <a:pt x="14062" y="14555"/>
                    <a:pt x="13481" y="14661"/>
                  </a:cubicBezTo>
                  <a:cubicBezTo>
                    <a:pt x="13121" y="14738"/>
                    <a:pt x="12642" y="14800"/>
                    <a:pt x="11043" y="14136"/>
                  </a:cubicBezTo>
                  <a:cubicBezTo>
                    <a:pt x="9633" y="13443"/>
                    <a:pt x="8436" y="12383"/>
                    <a:pt x="7579" y="11067"/>
                  </a:cubicBezTo>
                  <a:cubicBezTo>
                    <a:pt x="7106" y="10460"/>
                    <a:pt x="6819" y="9729"/>
                    <a:pt x="6752" y="8962"/>
                  </a:cubicBezTo>
                  <a:cubicBezTo>
                    <a:pt x="6734" y="8320"/>
                    <a:pt x="6993" y="7701"/>
                    <a:pt x="7464" y="7263"/>
                  </a:cubicBezTo>
                  <a:cubicBezTo>
                    <a:pt x="7660" y="7091"/>
                    <a:pt x="7915" y="7002"/>
                    <a:pt x="8176" y="7014"/>
                  </a:cubicBezTo>
                  <a:cubicBezTo>
                    <a:pt x="8261" y="7014"/>
                    <a:pt x="8339" y="7018"/>
                    <a:pt x="8409" y="7021"/>
                  </a:cubicBezTo>
                  <a:cubicBezTo>
                    <a:pt x="8613" y="7030"/>
                    <a:pt x="8716" y="7042"/>
                    <a:pt x="8850" y="7366"/>
                  </a:cubicBezTo>
                  <a:cubicBezTo>
                    <a:pt x="9019" y="7772"/>
                    <a:pt x="9426" y="8773"/>
                    <a:pt x="9476" y="8878"/>
                  </a:cubicBezTo>
                  <a:cubicBezTo>
                    <a:pt x="9546" y="8991"/>
                    <a:pt x="9557" y="9132"/>
                    <a:pt x="9505" y="9256"/>
                  </a:cubicBezTo>
                  <a:cubicBezTo>
                    <a:pt x="9448" y="9374"/>
                    <a:pt x="9372" y="9482"/>
                    <a:pt x="9280" y="9576"/>
                  </a:cubicBezTo>
                  <a:cubicBezTo>
                    <a:pt x="9178" y="9695"/>
                    <a:pt x="9080" y="9785"/>
                    <a:pt x="8978" y="9912"/>
                  </a:cubicBezTo>
                  <a:cubicBezTo>
                    <a:pt x="8883" y="10023"/>
                    <a:pt x="8777" y="10142"/>
                    <a:pt x="8896" y="10344"/>
                  </a:cubicBezTo>
                  <a:cubicBezTo>
                    <a:pt x="9201" y="10866"/>
                    <a:pt x="9582" y="11340"/>
                    <a:pt x="10025" y="11751"/>
                  </a:cubicBezTo>
                  <a:cubicBezTo>
                    <a:pt x="10500" y="12187"/>
                    <a:pt x="11054" y="12529"/>
                    <a:pt x="11657" y="12759"/>
                  </a:cubicBezTo>
                  <a:cubicBezTo>
                    <a:pt x="11821" y="12837"/>
                    <a:pt x="12015" y="12806"/>
                    <a:pt x="12147" y="12681"/>
                  </a:cubicBezTo>
                  <a:cubicBezTo>
                    <a:pt x="12341" y="12451"/>
                    <a:pt x="12523" y="12211"/>
                    <a:pt x="12691" y="11961"/>
                  </a:cubicBezTo>
                  <a:cubicBezTo>
                    <a:pt x="12794" y="11790"/>
                    <a:pt x="13010" y="11724"/>
                    <a:pt x="13190" y="11809"/>
                  </a:cubicBezTo>
                  <a:cubicBezTo>
                    <a:pt x="13378" y="11875"/>
                    <a:pt x="14373" y="12367"/>
                    <a:pt x="14577" y="12470"/>
                  </a:cubicBezTo>
                  <a:cubicBezTo>
                    <a:pt x="14782" y="12572"/>
                    <a:pt x="14917" y="12622"/>
                    <a:pt x="14966" y="12708"/>
                  </a:cubicBezTo>
                  <a:cubicBezTo>
                    <a:pt x="15019" y="13035"/>
                    <a:pt x="14978" y="13371"/>
                    <a:pt x="14847" y="13676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Graphic 129"/>
            <p:cNvSpPr/>
            <p:nvPr/>
          </p:nvSpPr>
          <p:spPr>
            <a:xfrm>
              <a:off x="2094720" y="0"/>
              <a:ext cx="402696" cy="40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20" y="5364"/>
                  </a:moveTo>
                  <a:cubicBezTo>
                    <a:pt x="18538" y="5160"/>
                    <a:pt x="19144" y="4924"/>
                    <a:pt x="19737" y="4657"/>
                  </a:cubicBezTo>
                  <a:cubicBezTo>
                    <a:pt x="20832" y="6262"/>
                    <a:pt x="21476" y="8134"/>
                    <a:pt x="21600" y="10075"/>
                  </a:cubicBezTo>
                  <a:lnTo>
                    <a:pt x="18723" y="10075"/>
                  </a:lnTo>
                  <a:cubicBezTo>
                    <a:pt x="18669" y="8476"/>
                    <a:pt x="18399" y="6891"/>
                    <a:pt x="17920" y="5364"/>
                  </a:cubicBezTo>
                  <a:close/>
                  <a:moveTo>
                    <a:pt x="17414" y="3994"/>
                  </a:moveTo>
                  <a:cubicBezTo>
                    <a:pt x="17890" y="3840"/>
                    <a:pt x="18345" y="3665"/>
                    <a:pt x="18787" y="3479"/>
                  </a:cubicBezTo>
                  <a:cubicBezTo>
                    <a:pt x="17907" y="2509"/>
                    <a:pt x="16859" y="1706"/>
                    <a:pt x="15695" y="1109"/>
                  </a:cubicBezTo>
                  <a:cubicBezTo>
                    <a:pt x="16401" y="1984"/>
                    <a:pt x="16981" y="2955"/>
                    <a:pt x="17418" y="3992"/>
                  </a:cubicBezTo>
                  <a:close/>
                  <a:moveTo>
                    <a:pt x="16032" y="4382"/>
                  </a:moveTo>
                  <a:cubicBezTo>
                    <a:pt x="14986" y="1993"/>
                    <a:pt x="13372" y="343"/>
                    <a:pt x="11522" y="0"/>
                  </a:cubicBezTo>
                  <a:lnTo>
                    <a:pt x="11522" y="4979"/>
                  </a:lnTo>
                  <a:cubicBezTo>
                    <a:pt x="13043" y="4935"/>
                    <a:pt x="14555" y="4734"/>
                    <a:pt x="16035" y="4380"/>
                  </a:cubicBezTo>
                  <a:close/>
                  <a:moveTo>
                    <a:pt x="19727" y="16961"/>
                  </a:moveTo>
                  <a:cubicBezTo>
                    <a:pt x="20829" y="15352"/>
                    <a:pt x="21476" y="13473"/>
                    <a:pt x="21599" y="11525"/>
                  </a:cubicBezTo>
                  <a:lnTo>
                    <a:pt x="18723" y="11525"/>
                  </a:lnTo>
                  <a:cubicBezTo>
                    <a:pt x="18669" y="13129"/>
                    <a:pt x="18398" y="14718"/>
                    <a:pt x="17916" y="16249"/>
                  </a:cubicBezTo>
                  <a:cubicBezTo>
                    <a:pt x="18532" y="16454"/>
                    <a:pt x="19136" y="16692"/>
                    <a:pt x="19727" y="16961"/>
                  </a:cubicBezTo>
                  <a:close/>
                  <a:moveTo>
                    <a:pt x="17415" y="17610"/>
                  </a:moveTo>
                  <a:cubicBezTo>
                    <a:pt x="16979" y="18648"/>
                    <a:pt x="16399" y="19619"/>
                    <a:pt x="15692" y="20494"/>
                  </a:cubicBezTo>
                  <a:cubicBezTo>
                    <a:pt x="16859" y="19898"/>
                    <a:pt x="17909" y="19096"/>
                    <a:pt x="18791" y="18125"/>
                  </a:cubicBezTo>
                  <a:cubicBezTo>
                    <a:pt x="18350" y="17935"/>
                    <a:pt x="17894" y="17758"/>
                    <a:pt x="17418" y="17606"/>
                  </a:cubicBezTo>
                  <a:close/>
                  <a:moveTo>
                    <a:pt x="11522" y="16623"/>
                  </a:moveTo>
                  <a:lnTo>
                    <a:pt x="11522" y="21600"/>
                  </a:lnTo>
                  <a:cubicBezTo>
                    <a:pt x="13373" y="21256"/>
                    <a:pt x="14990" y="19605"/>
                    <a:pt x="16037" y="17215"/>
                  </a:cubicBezTo>
                  <a:cubicBezTo>
                    <a:pt x="14556" y="16863"/>
                    <a:pt x="13043" y="16664"/>
                    <a:pt x="11522" y="16623"/>
                  </a:cubicBezTo>
                  <a:close/>
                  <a:moveTo>
                    <a:pt x="17280" y="11525"/>
                  </a:moveTo>
                  <a:lnTo>
                    <a:pt x="11522" y="11525"/>
                  </a:lnTo>
                  <a:lnTo>
                    <a:pt x="11522" y="15174"/>
                  </a:lnTo>
                  <a:cubicBezTo>
                    <a:pt x="13218" y="15218"/>
                    <a:pt x="14904" y="15446"/>
                    <a:pt x="16551" y="15855"/>
                  </a:cubicBezTo>
                  <a:cubicBezTo>
                    <a:pt x="16984" y="14450"/>
                    <a:pt x="17229" y="12994"/>
                    <a:pt x="17280" y="11525"/>
                  </a:cubicBezTo>
                  <a:close/>
                  <a:moveTo>
                    <a:pt x="16558" y="5757"/>
                  </a:moveTo>
                  <a:cubicBezTo>
                    <a:pt x="14908" y="6163"/>
                    <a:pt x="13220" y="6388"/>
                    <a:pt x="11522" y="6429"/>
                  </a:cubicBezTo>
                  <a:lnTo>
                    <a:pt x="11522" y="10075"/>
                  </a:lnTo>
                  <a:lnTo>
                    <a:pt x="17280" y="10075"/>
                  </a:lnTo>
                  <a:cubicBezTo>
                    <a:pt x="17229" y="8610"/>
                    <a:pt x="16985" y="7158"/>
                    <a:pt x="16555" y="5757"/>
                  </a:cubicBezTo>
                  <a:close/>
                  <a:moveTo>
                    <a:pt x="3680" y="5364"/>
                  </a:moveTo>
                  <a:cubicBezTo>
                    <a:pt x="3062" y="5160"/>
                    <a:pt x="2456" y="4924"/>
                    <a:pt x="1863" y="4657"/>
                  </a:cubicBezTo>
                  <a:cubicBezTo>
                    <a:pt x="768" y="6262"/>
                    <a:pt x="124" y="8134"/>
                    <a:pt x="0" y="10075"/>
                  </a:cubicBezTo>
                  <a:lnTo>
                    <a:pt x="2877" y="10075"/>
                  </a:lnTo>
                  <a:cubicBezTo>
                    <a:pt x="2931" y="8476"/>
                    <a:pt x="3201" y="6891"/>
                    <a:pt x="3680" y="5364"/>
                  </a:cubicBezTo>
                  <a:close/>
                  <a:moveTo>
                    <a:pt x="4186" y="3994"/>
                  </a:moveTo>
                  <a:cubicBezTo>
                    <a:pt x="3706" y="3842"/>
                    <a:pt x="3251" y="3663"/>
                    <a:pt x="2807" y="3479"/>
                  </a:cubicBezTo>
                  <a:cubicBezTo>
                    <a:pt x="3688" y="2508"/>
                    <a:pt x="4738" y="1705"/>
                    <a:pt x="5905" y="1109"/>
                  </a:cubicBezTo>
                  <a:cubicBezTo>
                    <a:pt x="5199" y="1984"/>
                    <a:pt x="4619" y="2955"/>
                    <a:pt x="4182" y="3992"/>
                  </a:cubicBezTo>
                  <a:close/>
                  <a:moveTo>
                    <a:pt x="5568" y="4382"/>
                  </a:moveTo>
                  <a:cubicBezTo>
                    <a:pt x="6614" y="1993"/>
                    <a:pt x="8227" y="343"/>
                    <a:pt x="10078" y="0"/>
                  </a:cubicBezTo>
                  <a:lnTo>
                    <a:pt x="10078" y="4979"/>
                  </a:lnTo>
                  <a:cubicBezTo>
                    <a:pt x="8557" y="4935"/>
                    <a:pt x="7045" y="4734"/>
                    <a:pt x="5565" y="4380"/>
                  </a:cubicBezTo>
                  <a:close/>
                  <a:moveTo>
                    <a:pt x="1873" y="16961"/>
                  </a:moveTo>
                  <a:cubicBezTo>
                    <a:pt x="771" y="15352"/>
                    <a:pt x="124" y="13473"/>
                    <a:pt x="1" y="11525"/>
                  </a:cubicBezTo>
                  <a:lnTo>
                    <a:pt x="2877" y="11525"/>
                  </a:lnTo>
                  <a:cubicBezTo>
                    <a:pt x="2931" y="13129"/>
                    <a:pt x="3202" y="14718"/>
                    <a:pt x="3684" y="16249"/>
                  </a:cubicBezTo>
                  <a:cubicBezTo>
                    <a:pt x="3068" y="16454"/>
                    <a:pt x="2464" y="16692"/>
                    <a:pt x="1873" y="16961"/>
                  </a:cubicBezTo>
                  <a:close/>
                  <a:moveTo>
                    <a:pt x="4185" y="17610"/>
                  </a:moveTo>
                  <a:cubicBezTo>
                    <a:pt x="4621" y="18648"/>
                    <a:pt x="5201" y="19619"/>
                    <a:pt x="5908" y="20494"/>
                  </a:cubicBezTo>
                  <a:cubicBezTo>
                    <a:pt x="4740" y="19897"/>
                    <a:pt x="3688" y="19093"/>
                    <a:pt x="2806" y="18121"/>
                  </a:cubicBezTo>
                  <a:cubicBezTo>
                    <a:pt x="3250" y="17935"/>
                    <a:pt x="3706" y="17758"/>
                    <a:pt x="4182" y="17606"/>
                  </a:cubicBezTo>
                  <a:close/>
                  <a:moveTo>
                    <a:pt x="10078" y="16623"/>
                  </a:moveTo>
                  <a:lnTo>
                    <a:pt x="10078" y="21600"/>
                  </a:lnTo>
                  <a:cubicBezTo>
                    <a:pt x="8227" y="21256"/>
                    <a:pt x="6610" y="19605"/>
                    <a:pt x="5563" y="17215"/>
                  </a:cubicBezTo>
                  <a:cubicBezTo>
                    <a:pt x="7044" y="16863"/>
                    <a:pt x="8557" y="16664"/>
                    <a:pt x="10078" y="16623"/>
                  </a:cubicBezTo>
                  <a:close/>
                  <a:moveTo>
                    <a:pt x="4320" y="11525"/>
                  </a:moveTo>
                  <a:lnTo>
                    <a:pt x="10078" y="11525"/>
                  </a:lnTo>
                  <a:lnTo>
                    <a:pt x="10078" y="15174"/>
                  </a:lnTo>
                  <a:cubicBezTo>
                    <a:pt x="8382" y="15218"/>
                    <a:pt x="6696" y="15446"/>
                    <a:pt x="5049" y="15855"/>
                  </a:cubicBezTo>
                  <a:cubicBezTo>
                    <a:pt x="4616" y="14450"/>
                    <a:pt x="4371" y="12994"/>
                    <a:pt x="4320" y="11525"/>
                  </a:cubicBezTo>
                  <a:close/>
                  <a:moveTo>
                    <a:pt x="5042" y="5757"/>
                  </a:moveTo>
                  <a:cubicBezTo>
                    <a:pt x="6692" y="6163"/>
                    <a:pt x="8380" y="6388"/>
                    <a:pt x="10078" y="6429"/>
                  </a:cubicBezTo>
                  <a:lnTo>
                    <a:pt x="10078" y="10075"/>
                  </a:lnTo>
                  <a:lnTo>
                    <a:pt x="4320" y="10075"/>
                  </a:lnTo>
                  <a:cubicBezTo>
                    <a:pt x="4371" y="8610"/>
                    <a:pt x="4615" y="7158"/>
                    <a:pt x="5045" y="5757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7" name="Idea Presentation"/>
          <p:cNvSpPr txBox="1"/>
          <p:nvPr/>
        </p:nvSpPr>
        <p:spPr>
          <a:xfrm>
            <a:off x="3704024" y="12751927"/>
            <a:ext cx="3353615" cy="5847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26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 Presentation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751927"/>
            <a:ext cx="794416" cy="584773"/>
          </a:xfrm>
          <a:prstGeom prst="rect">
            <a:avLst/>
          </a:prstGeom>
        </p:spPr>
        <p:txBody>
          <a:bodyPr wrap="square"/>
          <a:lstStyle>
            <a:lvl1pPr algn="ctr">
              <a:defRPr sz="26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7F6B5E8-A432-4E1A-ACF2-245F052F98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03413" y="1747838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xmlns="" id="{588603D9-9B1E-4C80-B3C6-40ED07393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71653" y="1747838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xmlns="" id="{DD810292-7BC5-4078-89E5-E357CCAE5D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03666" y="6197110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xmlns="" id="{C02A94AE-714C-44D4-BF15-23AC154AA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71653" y="6214270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5658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457200">
              <a:buSzTx/>
              <a:buFontTx/>
              <a:buNone/>
              <a:defRPr sz="4800" b="1"/>
            </a:lvl2pPr>
            <a:lvl3pPr marL="0" indent="914400">
              <a:buSzTx/>
              <a:buFontTx/>
              <a:buNone/>
              <a:defRPr sz="4800" b="1"/>
            </a:lvl3pPr>
            <a:lvl4pPr marL="0" indent="1371600">
              <a:buSzTx/>
              <a:buFontTx/>
              <a:buNone/>
              <a:defRPr sz="4800" b="1"/>
            </a:lvl4pPr>
            <a:lvl5pPr marL="0" indent="1828800"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buSzTx/>
              <a:buFontTx/>
              <a:buNone/>
              <a:defRPr sz="4800" b="1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979714" indent="-522514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00" name="Idea Presentation"/>
          <p:cNvSpPr txBox="1"/>
          <p:nvPr/>
        </p:nvSpPr>
        <p:spPr>
          <a:xfrm>
            <a:off x="5706314" y="6754726"/>
            <a:ext cx="13885553" cy="541686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5500" b="1">
                <a:solidFill>
                  <a:srgbClr val="292929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sz="6500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Fashion-Insta</a:t>
            </a:r>
            <a:endParaRPr lang="fr-FR" sz="6500" dirty="0" smtClean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</a:t>
            </a:r>
          </a:p>
          <a:p>
            <a:r>
              <a:rPr lang="fr-FR" i="1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Projet d’application mobile de recommandation d’articles vestimentaires basée sur des </a:t>
            </a:r>
            <a:r>
              <a:rPr lang="fr-FR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photos</a:t>
            </a:r>
          </a:p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</a:t>
            </a:r>
          </a:p>
          <a:p>
            <a:r>
              <a:rPr lang="fr-FR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du cadrage du projet</a:t>
            </a:r>
            <a:endParaRPr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52" y="2000778"/>
            <a:ext cx="4943475" cy="33813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569870" y="129592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Identification des ressources humaines, techniques et financières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80" y="3502886"/>
            <a:ext cx="21020487" cy="85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2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17" y="2522366"/>
            <a:ext cx="20686021" cy="10521947"/>
          </a:xfrm>
          <a:prstGeom prst="rect">
            <a:avLst/>
          </a:prstGeom>
        </p:spPr>
      </p:pic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315870" y="982009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Identification des ressources humaines, techniques et financières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504" y="11660742"/>
            <a:ext cx="10688534" cy="13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34531" y="673615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Plan d’action de mitigation des principaux risques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2039053"/>
            <a:ext cx="18512365" cy="641713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Identification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risques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15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risques :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Probabilité : échelle de 1 à 5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Gravité : échelle de 1 à 5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Criticité = Probabilité * Gravité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15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 d’action de mitigation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ces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risques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26" y="5689582"/>
            <a:ext cx="23691235" cy="75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Plan d’action de mitigation des principaux risques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9442986" cy="43396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Diagramme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adar d’analyse des risques :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28" y="4988006"/>
            <a:ext cx="10336090" cy="81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6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Enjeux légaux et éthiques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21513914" cy="103412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Enjeux légaux : 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 Respect des obligations en termes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protection des données personnelles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des sources des données personnelles impliquées dans le projet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onnées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fournies par l'utilisateur dans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formulaires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l'application (inscription sur l'application, modification des données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onnées fournies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 les réseaux sociaux (dans le cas de l'inscription et la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l'application en utilisant les réseaux sociaux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RGPD : Règlement Général sur la Protection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marL="457200" indent="-457200" defTabSz="914400">
              <a:spcBef>
                <a:spcPts val="24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Champ d'application du RGPD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defTabSz="914400">
              <a:spcBef>
                <a:spcPts val="18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u="sng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Champ territorial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il s'agit d'un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règlement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européen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L'Italie, qui est le premier pays dans lequel l'application sera lancée, est concernée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On s'assurera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 les serveurs de données sont localisés en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Europe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spcBef>
                <a:spcPts val="18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u="sng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Champ matériel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le régime s'applique aux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traitements de données à caractère personnel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dès lors qu'elles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contenues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fichier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7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Enjeux légaux et éthiques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9442986" cy="109568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Enjeux légaux : 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 Respect des obligations en termes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protection des données personnelles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RGPD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Règlement Général sur la Protection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marL="457200" indent="-457200" defTabSz="914400">
              <a:spcBef>
                <a:spcPts val="24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principes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RGPD à respecter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1° Licéité, loyauté et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transparence 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2° Limitation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finalités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3° Minimisation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4°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Exactitude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5° Limitation de la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6° Intégrité et confidentialité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7°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Responsabilité 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5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Enjeux légaux et éthiques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9442986" cy="91871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Enjeux légaux : 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œuvre du RGPD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Pour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respecter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règlement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il faut :</a:t>
            </a:r>
          </a:p>
          <a:p>
            <a:pPr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fournir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information extensive sur le traitement des données aux personnes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concernées</a:t>
            </a:r>
          </a:p>
          <a:p>
            <a:pPr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organiser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droit d'accès à ces informations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organiser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droit de rectification et d'effacement (droit à l'oubli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tenir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compte du droit à la limitation du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</a:t>
            </a:r>
          </a:p>
          <a:p>
            <a:pPr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organiser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portabilité des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sz="3000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s'assurer de la conformité au RGPD 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8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8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Mise en place de l'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d’Impact relative à la Protection des Données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(AIPD) : utilisation du logiciel PIA fourni par la CNIL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933" y="9204559"/>
            <a:ext cx="7128934" cy="3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92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Enjeux légaux et éthiques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21017786" cy="403187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œuvre du RGPD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defTabSz="914400">
              <a:spcBef>
                <a:spcPts val="12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Mise en place du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Registre des activités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recensement et d’analyse,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reflétant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réalité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traitements de données personnelles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Onglet liste des traitements :                                                                                                                Onglet fiche de registre :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7" y="6538807"/>
            <a:ext cx="10333566" cy="5808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169" y="6538807"/>
            <a:ext cx="10665275" cy="58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4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Enjeux légaux et éthiques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9442986" cy="115723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Enjeux légaux : 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 Assurer la sécurité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Obligations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liées à la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lutte contre la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cybercriminalité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œuvre des moyens permettant de lutter contre les agissements répréhensibles en matière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d'informatique :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Manipulation informatique (manipulation des données saisies à l'entrée du système)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Espionnage (vol de logiciel ou de code source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Sabotage (intrusion dans un système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Délits économiques (détournements de fonds par moyens informatiques)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 des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obligations de collaboration ou de signalement auprès des organismes spécialisés</a:t>
            </a: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normes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réglementaires, notamment européennes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 du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Hashage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Cryptage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données sensibles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Hasher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mots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passe afin de les protéger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cas de compromission de la base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Crypter toutes les données incluant les photos (plus coûteux / proposé par Azure)</a:t>
            </a:r>
          </a:p>
          <a:p>
            <a:pPr marL="457200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réglementation en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vigueur concernant l’usage des moyens de cryptologie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8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Enjeux légaux et éthiques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8512365" cy="1080295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Enjeux éthiques 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1 -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décisions algorithmiques </a:t>
            </a:r>
            <a:endParaRPr lang="fr-FR" sz="3000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Les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algorithmes peuvent reproduire les biais des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Utiliser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données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biaisées pour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l'entrainement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Par exemple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utiliser autant de photos d'hommes que de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femmes et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utiliser des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photos de personnes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tous origines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solution permet de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limiter les biais dans les algorithmes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2 -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Enjeu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écologique</a:t>
            </a:r>
            <a:endParaRPr lang="fr-FR" sz="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numérique a un bilan écologique non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négligeable</a:t>
            </a: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Utilisation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cloud avec utilisation des services strictement nécessaires et à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l'utilisation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Pour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partie modélisation IA : utilisation de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modèles de type ‘Transfer Learning’ pour ne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consommer trop de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				ressources pour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l'entrainement des modèles</a:t>
            </a: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 permettent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réduire l'impact écologique et l'emprunte carbone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3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05" name="This is your text slide"/>
          <p:cNvSpPr txBox="1"/>
          <p:nvPr/>
        </p:nvSpPr>
        <p:spPr>
          <a:xfrm>
            <a:off x="7276073" y="395017"/>
            <a:ext cx="8380414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Sommaire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15" name="Group"/>
          <p:cNvGrpSpPr/>
          <p:nvPr/>
        </p:nvGrpSpPr>
        <p:grpSpPr>
          <a:xfrm>
            <a:off x="4767903" y="1735689"/>
            <a:ext cx="13877267" cy="1168331"/>
            <a:chOff x="0" y="0"/>
            <a:chExt cx="8726355" cy="1491655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09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1" name="Lorem Ipsum is simply dummy text of the printing orem Ipsum has been the"/>
            <p:cNvSpPr txBox="1"/>
            <p:nvPr/>
          </p:nvSpPr>
          <p:spPr>
            <a:xfrm>
              <a:off x="2533533" y="356255"/>
              <a:ext cx="5448001" cy="56425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Résumé 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 la présentation du projet 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4760300" y="3308635"/>
            <a:ext cx="13877267" cy="1168330"/>
            <a:chOff x="0" y="0"/>
            <a:chExt cx="8726355" cy="1491655"/>
          </a:xfrm>
        </p:grpSpPr>
        <p:sp>
          <p:nvSpPr>
            <p:cNvPr id="516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8" name="Rounded Rectangle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9" name="Lorem Ipsum is simply dummy text of the printing orem Ipsum has been the"/>
            <p:cNvSpPr txBox="1"/>
            <p:nvPr/>
          </p:nvSpPr>
          <p:spPr>
            <a:xfrm>
              <a:off x="2966067" y="376717"/>
              <a:ext cx="4927667" cy="56425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Objectifs 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du projet et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gains 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attendus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4720580" y="4946605"/>
            <a:ext cx="13877267" cy="1078156"/>
            <a:chOff x="0" y="0"/>
            <a:chExt cx="8726355" cy="1491655"/>
          </a:xfrm>
        </p:grpSpPr>
        <p:sp>
          <p:nvSpPr>
            <p:cNvPr id="524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25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27" name="Lorem Ipsum is simply dummy text of the printing orem Ipsum has been the"/>
            <p:cNvSpPr txBox="1"/>
            <p:nvPr/>
          </p:nvSpPr>
          <p:spPr>
            <a:xfrm>
              <a:off x="2536427" y="339545"/>
              <a:ext cx="5946985" cy="78066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de la méthode Agile</a:t>
              </a: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4707969" y="6504933"/>
            <a:ext cx="13881869" cy="1148392"/>
            <a:chOff x="-3373" y="86599"/>
            <a:chExt cx="8726355" cy="1491655"/>
          </a:xfrm>
        </p:grpSpPr>
        <p:sp>
          <p:nvSpPr>
            <p:cNvPr id="532" name="Rounded Rectangle"/>
            <p:cNvSpPr/>
            <p:nvPr/>
          </p:nvSpPr>
          <p:spPr>
            <a:xfrm>
              <a:off x="-3373" y="86599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33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Rounded Rectangle"/>
            <p:cNvSpPr/>
            <p:nvPr/>
          </p:nvSpPr>
          <p:spPr>
            <a:xfrm>
              <a:off x="6844050" y="191094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35" name="Lorem Ipsum is simply dummy text of the printing orem Ipsum has been the"/>
            <p:cNvSpPr txBox="1"/>
            <p:nvPr/>
          </p:nvSpPr>
          <p:spPr>
            <a:xfrm>
              <a:off x="4564354" y="368492"/>
              <a:ext cx="1664054" cy="7329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Backlog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du projet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4760302" y="8122965"/>
            <a:ext cx="13877267" cy="1096469"/>
            <a:chOff x="0" y="0"/>
            <a:chExt cx="8726355" cy="1491655"/>
          </a:xfrm>
        </p:grpSpPr>
        <p:sp>
          <p:nvSpPr>
            <p:cNvPr id="540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41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43" name="Lorem Ipsum is simply dummy text of the printing orem Ipsum has been the"/>
            <p:cNvSpPr txBox="1"/>
            <p:nvPr/>
          </p:nvSpPr>
          <p:spPr>
            <a:xfrm>
              <a:off x="2569087" y="337130"/>
              <a:ext cx="5889347" cy="76762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Identification des ressources humaines, techniques et financières</a:t>
              </a:r>
            </a:p>
          </p:txBody>
        </p:sp>
      </p:grpSp>
      <p:grpSp>
        <p:nvGrpSpPr>
          <p:cNvPr id="34" name="Group"/>
          <p:cNvGrpSpPr/>
          <p:nvPr/>
        </p:nvGrpSpPr>
        <p:grpSpPr>
          <a:xfrm>
            <a:off x="4767100" y="9689074"/>
            <a:ext cx="13877268" cy="1116764"/>
            <a:chOff x="0" y="0"/>
            <a:chExt cx="8726355" cy="1491655"/>
          </a:xfrm>
        </p:grpSpPr>
        <p:sp>
          <p:nvSpPr>
            <p:cNvPr id="35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" name="Rounded Rectangle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" name="Lorem Ipsum is simply dummy text of the printing orem Ipsum has been the"/>
            <p:cNvSpPr txBox="1"/>
            <p:nvPr/>
          </p:nvSpPr>
          <p:spPr>
            <a:xfrm>
              <a:off x="1781241" y="310808"/>
              <a:ext cx="4927667" cy="7536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 d’action de mitigation des principaux risques</a:t>
              </a:r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4885362" y="11265922"/>
            <a:ext cx="13877267" cy="1168331"/>
            <a:chOff x="0" y="0"/>
            <a:chExt cx="8726355" cy="1491655"/>
          </a:xfrm>
        </p:grpSpPr>
        <p:sp>
          <p:nvSpPr>
            <p:cNvPr id="40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41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" name="Lorem Ipsum is simply dummy text of the printing orem Ipsum has been the"/>
            <p:cNvSpPr txBox="1"/>
            <p:nvPr/>
          </p:nvSpPr>
          <p:spPr>
            <a:xfrm>
              <a:off x="2569086" y="363438"/>
              <a:ext cx="5448001" cy="7204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Enjeux légaux et éthiques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468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sp>
        <p:nvSpPr>
          <p:cNvPr id="7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8512365" cy="94179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Lors de ce cadrage nous vous avons présenté :</a:t>
            </a:r>
          </a:p>
          <a:p>
            <a:pPr marL="457200" lvl="1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résumé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présentation du projet </a:t>
            </a: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objectifs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projet et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gains attendus</a:t>
            </a: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présentation de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méthode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Agile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sz="30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Backlog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projet</a:t>
            </a: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L’identification des ressources humaines, techniques et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financières</a:t>
            </a: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plan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d’action de mitigation des principaux risques</a:t>
            </a:r>
          </a:p>
          <a:p>
            <a:pPr marL="457200" lvl="1" indent="-457200" defTabSz="914400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enjeux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légaux et éthiques</a:t>
            </a:r>
          </a:p>
          <a:p>
            <a:pPr marL="457200" lvl="1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pensons que ce nouveau projet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d’application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recommandation d’articles vestimentaires basée sur des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photos sera un succès et apportera de la valeur à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Fashion-Insta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16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72087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Résumé de la présentation du projet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grpSp>
        <p:nvGrpSpPr>
          <p:cNvPr id="6" name="Группа 1">
            <a:extLst>
              <a:ext uri="{FF2B5EF4-FFF2-40B4-BE49-F238E27FC236}">
                <a16:creationId xmlns="" xmlns:a16="http://schemas.microsoft.com/office/drawing/2014/main" id="{89972DF0-9942-40E7-A43C-8B87C35B92A4}"/>
              </a:ext>
            </a:extLst>
          </p:cNvPr>
          <p:cNvGrpSpPr/>
          <p:nvPr/>
        </p:nvGrpSpPr>
        <p:grpSpPr>
          <a:xfrm>
            <a:off x="2004704" y="2387011"/>
            <a:ext cx="18406048" cy="8687353"/>
            <a:chOff x="3149600" y="2363928"/>
            <a:chExt cx="18406048" cy="8687353"/>
          </a:xfrm>
        </p:grpSpPr>
        <p:sp>
          <p:nvSpPr>
            <p:cNvPr id="7" name="Rounded Rectangle"/>
            <p:cNvSpPr/>
            <p:nvPr/>
          </p:nvSpPr>
          <p:spPr>
            <a:xfrm>
              <a:off x="3149600" y="2363928"/>
              <a:ext cx="5770265" cy="5197432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8" name="Project name…"/>
            <p:cNvSpPr txBox="1"/>
            <p:nvPr/>
          </p:nvSpPr>
          <p:spPr>
            <a:xfrm>
              <a:off x="4427508" y="2564863"/>
              <a:ext cx="3983038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Objectif principal 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9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3680495" y="3495910"/>
              <a:ext cx="4965126" cy="3877983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Développer une application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mobile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permettant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aux utilisateurs de l’application de se prendre en photo avec leurs habits favoris, et d’obtenir en retour des recommandations d’articles du même style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vestimentaire</a:t>
              </a:r>
              <a:endPara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Tx/>
                <a:buChar char="-"/>
              </a:pP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ounded Rectangle"/>
            <p:cNvSpPr/>
            <p:nvPr/>
          </p:nvSpPr>
          <p:spPr>
            <a:xfrm>
              <a:off x="9467491" y="2367273"/>
              <a:ext cx="5770266" cy="5197432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2" name="Project name…"/>
            <p:cNvSpPr txBox="1"/>
            <p:nvPr/>
          </p:nvSpPr>
          <p:spPr>
            <a:xfrm>
              <a:off x="10908731" y="2667839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Gains attendus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3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10024749" y="3942582"/>
              <a:ext cx="4965126" cy="3416318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Nouveau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canal de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vente</a:t>
              </a:r>
            </a:p>
            <a:p>
              <a:pPr>
                <a:spcBef>
                  <a:spcPts val="1200"/>
                </a:spcBef>
              </a:pP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Faire connaître la marque</a:t>
              </a:r>
            </a:p>
            <a:p>
              <a:pPr>
                <a:spcBef>
                  <a:spcPts val="1200"/>
                </a:spcBef>
              </a:pP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Fidélisation des clients </a:t>
              </a:r>
            </a:p>
            <a:p>
              <a:pPr>
                <a:spcBef>
                  <a:spcPts val="1200"/>
                </a:spcBef>
              </a:pP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Augmentation du chiffre d’affaire</a:t>
              </a:r>
            </a:p>
            <a:p>
              <a:pPr marL="457200" indent="-457200">
                <a:buFontTx/>
                <a:buChar char="-"/>
              </a:pPr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ounded Rectangle"/>
            <p:cNvSpPr/>
            <p:nvPr/>
          </p:nvSpPr>
          <p:spPr>
            <a:xfrm>
              <a:off x="15785383" y="2363928"/>
              <a:ext cx="5770265" cy="5197432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5" name="Project name…"/>
            <p:cNvSpPr txBox="1"/>
            <p:nvPr/>
          </p:nvSpPr>
          <p:spPr>
            <a:xfrm>
              <a:off x="5091514" y="10257219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Ressources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7" name="Группа 1">
            <a:extLst>
              <a:ext uri="{FF2B5EF4-FFF2-40B4-BE49-F238E27FC236}">
                <a16:creationId xmlns="" xmlns:a16="http://schemas.microsoft.com/office/drawing/2014/main" id="{89972DF0-9942-40E7-A43C-8B87C35B92A4}"/>
              </a:ext>
            </a:extLst>
          </p:cNvPr>
          <p:cNvGrpSpPr/>
          <p:nvPr/>
        </p:nvGrpSpPr>
        <p:grpSpPr>
          <a:xfrm>
            <a:off x="2004704" y="2703887"/>
            <a:ext cx="18870754" cy="12275830"/>
            <a:chOff x="3215899" y="-2834400"/>
            <a:chExt cx="18870754" cy="12275830"/>
          </a:xfrm>
        </p:grpSpPr>
        <p:sp>
          <p:nvSpPr>
            <p:cNvPr id="18" name="Rounded Rectangle"/>
            <p:cNvSpPr/>
            <p:nvPr/>
          </p:nvSpPr>
          <p:spPr>
            <a:xfrm>
              <a:off x="3215899" y="2561987"/>
              <a:ext cx="5770265" cy="5197432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9" name="Project name…"/>
            <p:cNvSpPr txBox="1"/>
            <p:nvPr/>
          </p:nvSpPr>
          <p:spPr>
            <a:xfrm>
              <a:off x="16865014" y="-2834400"/>
              <a:ext cx="4194871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Fonctionnalités (MVP)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0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16512960" y="-1628306"/>
              <a:ext cx="4965126" cy="3262430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Créer un compte</a:t>
              </a:r>
            </a:p>
            <a:p>
              <a:pPr>
                <a:spcBef>
                  <a:spcPts val="600"/>
                </a:spcBef>
              </a:pP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Se connecter à l’application</a:t>
              </a:r>
            </a:p>
            <a:p>
              <a:pPr>
                <a:spcBef>
                  <a:spcPts val="600"/>
                </a:spcBef>
              </a:pP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Prendre des photos des habits </a:t>
              </a:r>
            </a:p>
            <a:p>
              <a:pPr>
                <a:spcBef>
                  <a:spcPts val="600"/>
                </a:spcBef>
              </a:pP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Obtenir des recommandations</a:t>
              </a:r>
            </a:p>
            <a:p>
              <a:pPr>
                <a:spcBef>
                  <a:spcPts val="600"/>
                </a:spcBef>
              </a:pP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Supprimer son compte</a:t>
              </a:r>
            </a:p>
            <a:p>
              <a:pPr marL="457200" indent="-457200">
                <a:buFontTx/>
                <a:buChar char="-"/>
              </a:pP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ounded Rectangle"/>
            <p:cNvSpPr/>
            <p:nvPr/>
          </p:nvSpPr>
          <p:spPr>
            <a:xfrm>
              <a:off x="9518112" y="2540330"/>
              <a:ext cx="5770266" cy="5197432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22" name="Project name…"/>
            <p:cNvSpPr txBox="1"/>
            <p:nvPr/>
          </p:nvSpPr>
          <p:spPr>
            <a:xfrm>
              <a:off x="10481848" y="2802736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Risques - </a:t>
              </a: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Mitigations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3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9708961" y="3852778"/>
              <a:ext cx="5595095" cy="4185759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Risques principaux :</a:t>
              </a: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+ Complexité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+ Innovation</a:t>
              </a:r>
            </a:p>
            <a:p>
              <a:endPara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Mitigations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+ Sélection de profils expérimentés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+ Tests réguliers du produit</a:t>
              </a:r>
            </a:p>
            <a:p>
              <a:pPr marL="457200" indent="-457200">
                <a:buFontTx/>
                <a:buChar char="-"/>
              </a:pPr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ounded Rectangle"/>
            <p:cNvSpPr/>
            <p:nvPr/>
          </p:nvSpPr>
          <p:spPr>
            <a:xfrm>
              <a:off x="15851681" y="2540330"/>
              <a:ext cx="5770265" cy="5197432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25" name="Project name…"/>
            <p:cNvSpPr txBox="1"/>
            <p:nvPr/>
          </p:nvSpPr>
          <p:spPr>
            <a:xfrm>
              <a:off x="17976697" y="2762694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Enjeux 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6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15996162" y="3870676"/>
              <a:ext cx="6090491" cy="5570754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Légaux :</a:t>
              </a:r>
            </a:p>
            <a:p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Protection données personnelles</a:t>
              </a: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Assurer la sécurité des données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endParaRPr lang="fr-FR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Ethiques :</a:t>
              </a:r>
            </a:p>
            <a:p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Enjeu décisions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algorithmiques </a:t>
              </a:r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+ Enjeu écologique</a:t>
              </a: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Client content</a:t>
              </a:r>
              <a:endPara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Project name…"/>
          <p:cNvSpPr txBox="1"/>
          <p:nvPr/>
        </p:nvSpPr>
        <p:spPr>
          <a:xfrm>
            <a:off x="3693787" y="8237259"/>
            <a:ext cx="3983039" cy="7940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10000"/>
              </a:lnSpc>
              <a:defRPr b="1">
                <a:solidFill>
                  <a:srgbClr val="FFFFFF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pPr>
            <a:r>
              <a:rPr lang="fr-F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Ressources</a:t>
            </a:r>
            <a:endParaRPr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Lorem ipsum dolor sit incididunt ut labore et dolore magna aliqua. Ut enim ad minim veniam, quis nostrud exercitation ullamco laboris nisi ut aliquip ex ea commodo"/>
          <p:cNvSpPr txBox="1"/>
          <p:nvPr/>
        </p:nvSpPr>
        <p:spPr>
          <a:xfrm>
            <a:off x="2535599" y="9095043"/>
            <a:ext cx="4965126" cy="43396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Humaines : 3 personnes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+ Méthode Agile </a:t>
            </a:r>
            <a:r>
              <a:rPr lang="fr-F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endParaRPr lang="fr-F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Techniques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+ Python / JS / REACT</a:t>
            </a:r>
          </a:p>
          <a:p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+ Cloud Azure</a:t>
            </a:r>
          </a:p>
          <a:p>
            <a:endParaRPr lang="fr-FR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Financières : chiffrage coût</a:t>
            </a:r>
          </a:p>
          <a:p>
            <a:r>
              <a: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+ Compris entre 39 k€ et 52 k€</a:t>
            </a:r>
            <a:endParaRPr lang="fr-F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31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Objectifs du projet et gains attendus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4109088"/>
            <a:ext cx="18512365" cy="8494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Fashion-Insta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une entreprise du monde de la mode qui commercialise des articles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vestimentaires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 d’un réseau de magasins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physiques et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d’un site e-commerce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qui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commercialiser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produits selon ces deux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canaux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roadmap de projets prévus, le projet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Intelligence Artificielle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(IA)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identifié comme ayant le plus de potentiel est le développement d’une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mobile de recommandation d’articles vestimentaires basée sur des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L’objectif de l’application mobile est de permettre aux utilisateurs de l’application de se prendre en photo avec leurs habits favoris, et d’obtenir en retour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recommandations d’articles du même style vestimentaire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premier pays identifié pour le lancement de l’application est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Italie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L’application sera réalisée en s’appuyant sur les outils cloud fournis par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Azure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le partenaire cloud de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Fashion-Insta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projet consiste à développer dans un premier temps un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MVP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Viable Product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sous forme de POC (Proof Of Concept)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Puis, dans un deuxième temps, on pourra améliorer les fonctionnalités dans des versions plus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avancées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8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Objectifs du projet et gains attendus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3719622"/>
            <a:ext cx="18512365" cy="106490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partie IA de l’application sera composée 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modèles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modèle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reconnaissance du style vestimentaire sur la photo (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Vision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système de recommandation d'articles du même style (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5" indent="0"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5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gains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attendus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sont :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nouveau canal de vente des vêtements de la marque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outil permettant de faire connaître la marque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outil permettant de fidéliser les clients 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augmentation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chiffre d’affaire provenant de l’application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5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du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succès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l’application mobile :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budget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alloué au projet respecté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temps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imparti pour le projet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respecté</a:t>
            </a: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système de reconnaissance du style vestimentaire et de recommandation d’habits du même style fonctionne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sont satisfaits de l’expérience fournie par l’application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avons réalisé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cadrage de ce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et cette présentation a pour but de présenter ce cadrage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7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265547" y="1331401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méthode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265547" y="3093088"/>
            <a:ext cx="19646186" cy="1172628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méthode Agile est une méthode moderne utilisée dans le développement de projets et permettant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d’organiser et gérer des projets informatiques de façon efficace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5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méthode repose sur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principes issus du Manifeste Agile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defTabSz="914400">
              <a:buClr>
                <a:schemeClr val="accent1"/>
              </a:buClr>
              <a:buSzPct val="100000"/>
              <a:buFont typeface="+mj-lt"/>
              <a:buAutoNum type="arabicPeriod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individus et leurs interactions 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Favoriser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travail en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équipe : l’équipe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doit travailler de façon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collaborative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Souder, dynamiser et responsabiliser l’équipe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2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defTabSz="914400">
              <a:buClr>
                <a:schemeClr val="accent1"/>
              </a:buClr>
              <a:buSzPct val="100000"/>
              <a:buFont typeface="+mj-lt"/>
              <a:buAutoNum type="arabicPeriod" startAt="2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Logiciels opérationnels :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Les livraisons sont faites de façon régulière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itérative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dès qu’une fonctionnalité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 développée 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La qualité est évaluée en continu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defTabSz="914400">
              <a:buClr>
                <a:schemeClr val="accent1"/>
              </a:buClr>
              <a:buSzPct val="100000"/>
              <a:buFont typeface="+mj-lt"/>
              <a:buAutoNum type="arabicPeriod" startAt="3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collaboration avec le client :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 client est impliqué tout au long du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projet, ce qui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d’éviter les incompréhensions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Interactions fortes et permanentes avec le client</a:t>
            </a:r>
          </a:p>
          <a:p>
            <a:pPr marL="342900" lvl="1" indent="-3429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lvl="1" indent="-514350" defTabSz="914400">
              <a:buClr>
                <a:schemeClr val="accent1"/>
              </a:buClr>
              <a:buSzPct val="100000"/>
              <a:buFont typeface="+mj-lt"/>
              <a:buAutoNum type="arabicPeriod" startAt="4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L’adaptation au changement :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Faire preuve de réactivité pour s’adapter au contexte évolutif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5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existe plusieurs types de méthodes Agile, nous allons présenter la méthode Agile de type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qui est l’une des plus utilisées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5" indent="0"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4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265547" y="158440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méthode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265547" y="3160820"/>
            <a:ext cx="19646186" cy="112646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rincipales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étapes de la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méthode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(1/2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 de l’équipe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charge du projet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Désignation du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représente le client et à ce titre définit les fonctionnalités à développer et leur priorité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Désignation du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Master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met en œuvre le modèle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s’assure que les processus sont bien suivis par l’équipe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l’équipe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développement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charge des opérations du projet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Collecte des besoins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Auprès du client et des utilisateurs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Mener des entretiens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Rédaction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Stories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récits utilisateurs)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 des fonctionnalités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produit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développer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Respectant le modèle :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utilisateur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&gt;, 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 souhaite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&gt;, 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afin de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raison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Trois éléments descriptifs : QUI / QUOI / POURQUOI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Backlog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(carnet de produit)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But est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décrire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organiser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User Stories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Détermination de la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complexité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User Stories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Détermination de l’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ordre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priorité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User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5" indent="0"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46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877013" y="1115988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méthode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877013" y="2698032"/>
            <a:ext cx="19646186" cy="111876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rincipales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étapes de la méthode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(2/2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Développement des User Stories avec un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Kanban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2" indent="0"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Les User Stories sont organisées selon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statuts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To do (A faire)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In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(En cours)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To test (A tester)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(Terminé)</a:t>
            </a:r>
          </a:p>
          <a:p>
            <a:pPr lvl="2" indent="0"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Chaque User Story prend la forme d’une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affichette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un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</a:t>
            </a:r>
          </a:p>
          <a:p>
            <a:pPr lvl="2" indent="0"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Les développeurs peuvent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déplacer les affichettes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fur et à mesure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l’avancement du développement</a:t>
            </a:r>
          </a:p>
          <a:p>
            <a:pPr lvl="2" indent="0" defTabSz="914400">
              <a:spcBef>
                <a:spcPts val="6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Permet de suivre en continu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progression de l’équipe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l’avancement du projet</a:t>
            </a:r>
          </a:p>
          <a:p>
            <a:pPr lvl="5" indent="0"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5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 d’un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processus itératif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découpage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projet en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Sprints</a:t>
            </a: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sz="3000" u="sng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itération correspondant à une période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temps de 1 à 4 semaines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durant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laquelle l'équipe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 une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 plusieurs fonctionnalités du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sz="3000" u="sng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 </a:t>
            </a:r>
            <a:r>
              <a:rPr lang="fr-FR" sz="3000" u="sng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Backlog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contient toutes les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Stories à développer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pendant le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sz="3000" u="sng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 Planning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réunion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planification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fixer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l’objectif du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sz="3000" u="sng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</a:t>
            </a:r>
            <a:r>
              <a:rPr lang="fr-FR" sz="3000" u="sng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réunion une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fois par jour pour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partager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l’état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d'avancement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sz="3000" u="sng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 </a:t>
            </a:r>
            <a:r>
              <a:rPr lang="fr-FR" sz="3000" u="sng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réunion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destinée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valider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développements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5" indent="0" defTabSz="914400">
              <a:spcBef>
                <a:spcPts val="600"/>
              </a:spcBef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sz="3000" u="sng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 </a:t>
            </a:r>
            <a:r>
              <a:rPr lang="fr-FR" sz="3000" u="sng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Retrospective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a pour objectif de faire le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bilan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S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370" y="2698032"/>
            <a:ext cx="6915057" cy="3520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362" y="7607986"/>
            <a:ext cx="7157238" cy="5847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364" y="11602266"/>
            <a:ext cx="2476763" cy="16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4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469680" y="777404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Backlog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du projet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469680" y="2121401"/>
            <a:ext cx="18512365" cy="38779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les US sont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priorisées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les US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indispensables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MVP sont en gras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 de la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complexité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User Stories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Indication des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nécessaires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User Story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6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50" y="438820"/>
            <a:ext cx="2609856" cy="178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40" y="3824390"/>
            <a:ext cx="22182191" cy="9275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855" y="2562566"/>
            <a:ext cx="7306276" cy="9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6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dea Presentation">
      <a:dk1>
        <a:srgbClr val="282927"/>
      </a:dk1>
      <a:lt1>
        <a:srgbClr val="FEFFFE"/>
      </a:lt1>
      <a:dk2>
        <a:srgbClr val="F7F8F7"/>
      </a:dk2>
      <a:lt2>
        <a:srgbClr val="A8A9A8"/>
      </a:lt2>
      <a:accent1>
        <a:srgbClr val="3CC9C1"/>
      </a:accent1>
      <a:accent2>
        <a:srgbClr val="37BAC5"/>
      </a:accent2>
      <a:accent3>
        <a:srgbClr val="2DA5D0"/>
      </a:accent3>
      <a:accent4>
        <a:srgbClr val="248DDA"/>
      </a:accent4>
      <a:accent5>
        <a:srgbClr val="3CC9C1"/>
      </a:accent5>
      <a:accent6>
        <a:srgbClr val="248DDA"/>
      </a:accent6>
      <a:hlink>
        <a:srgbClr val="248DDA"/>
      </a:hlink>
      <a:folHlink>
        <a:srgbClr val="37BAC5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C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C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31134</TotalTime>
  <Words>1014</Words>
  <Application>Microsoft Office PowerPoint</Application>
  <PresentationFormat>Custom</PresentationFormat>
  <Paragraphs>331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Open Sans SemiBold</vt:lpstr>
      <vt:lpstr>OpenSans</vt:lpstr>
      <vt:lpstr>OpenSans-Semibold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bonheur</dc:creator>
  <cp:lastModifiedBy>olivier bonheur</cp:lastModifiedBy>
  <cp:revision>430</cp:revision>
  <cp:lastPrinted>2022-02-10T19:04:26Z</cp:lastPrinted>
  <dcterms:modified xsi:type="dcterms:W3CDTF">2022-02-22T17:28:42Z</dcterms:modified>
</cp:coreProperties>
</file>