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29"/>
  </p:notesMasterIdLst>
  <p:sldIdLst>
    <p:sldId id="256" r:id="rId2"/>
    <p:sldId id="257" r:id="rId3"/>
    <p:sldId id="378" r:id="rId4"/>
    <p:sldId id="398" r:id="rId5"/>
    <p:sldId id="380" r:id="rId6"/>
    <p:sldId id="381" r:id="rId7"/>
    <p:sldId id="388" r:id="rId8"/>
    <p:sldId id="382" r:id="rId9"/>
    <p:sldId id="383" r:id="rId10"/>
    <p:sldId id="385" r:id="rId11"/>
    <p:sldId id="386" r:id="rId12"/>
    <p:sldId id="399" r:id="rId13"/>
    <p:sldId id="387" r:id="rId14"/>
    <p:sldId id="400" r:id="rId15"/>
    <p:sldId id="389" r:id="rId16"/>
    <p:sldId id="390" r:id="rId17"/>
    <p:sldId id="391" r:id="rId18"/>
    <p:sldId id="392" r:id="rId19"/>
    <p:sldId id="393" r:id="rId20"/>
    <p:sldId id="394" r:id="rId21"/>
    <p:sldId id="396" r:id="rId22"/>
    <p:sldId id="397" r:id="rId23"/>
    <p:sldId id="402" r:id="rId24"/>
    <p:sldId id="403" r:id="rId25"/>
    <p:sldId id="404" r:id="rId26"/>
    <p:sldId id="401" r:id="rId27"/>
    <p:sldId id="395" r:id="rId28"/>
  </p:sldIdLst>
  <p:sldSz cx="12192000" cy="6858000"/>
  <p:notesSz cx="6796088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394" autoAdjust="0"/>
  </p:normalViewPr>
  <p:slideViewPr>
    <p:cSldViewPr snapToGrid="0">
      <p:cViewPr varScale="1">
        <p:scale>
          <a:sx n="89" d="100"/>
          <a:sy n="89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bonheur" userId="de1ed9d4d31b0123" providerId="LiveId" clId="{61C5CE01-FA13-4328-9D08-EBD16AFA3A23}"/>
    <pc:docChg chg="custSel modSld">
      <pc:chgData name="olivier bonheur" userId="de1ed9d4d31b0123" providerId="LiveId" clId="{61C5CE01-FA13-4328-9D08-EBD16AFA3A23}" dt="2020-06-16T12:42:47.642" v="274" actId="20577"/>
      <pc:docMkLst>
        <pc:docMk/>
      </pc:docMkLst>
      <pc:sldChg chg="modSp mod">
        <pc:chgData name="olivier bonheur" userId="de1ed9d4d31b0123" providerId="LiveId" clId="{61C5CE01-FA13-4328-9D08-EBD16AFA3A23}" dt="2020-06-16T12:34:54.578" v="29" actId="20577"/>
        <pc:sldMkLst>
          <pc:docMk/>
          <pc:sldMk cId="327403847" sldId="257"/>
        </pc:sldMkLst>
        <pc:spChg chg="mod">
          <ac:chgData name="olivier bonheur" userId="de1ed9d4d31b0123" providerId="LiveId" clId="{61C5CE01-FA13-4328-9D08-EBD16AFA3A23}" dt="2020-06-16T12:34:54.578" v="29" actId="20577"/>
          <ac:spMkLst>
            <pc:docMk/>
            <pc:sldMk cId="327403847" sldId="257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38:24.521" v="101" actId="20577"/>
        <pc:sldMkLst>
          <pc:docMk/>
          <pc:sldMk cId="663796943" sldId="290"/>
        </pc:sldMkLst>
        <pc:spChg chg="mod">
          <ac:chgData name="olivier bonheur" userId="de1ed9d4d31b0123" providerId="LiveId" clId="{61C5CE01-FA13-4328-9D08-EBD16AFA3A23}" dt="2020-06-16T12:38:24.521" v="101" actId="20577"/>
          <ac:spMkLst>
            <pc:docMk/>
            <pc:sldMk cId="663796943" sldId="290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0:16.431" v="221" actId="20577"/>
        <pc:sldMkLst>
          <pc:docMk/>
          <pc:sldMk cId="2327594134" sldId="291"/>
        </pc:sldMkLst>
        <pc:spChg chg="mod">
          <ac:chgData name="olivier bonheur" userId="de1ed9d4d31b0123" providerId="LiveId" clId="{61C5CE01-FA13-4328-9D08-EBD16AFA3A23}" dt="2020-06-16T12:40:16.431" v="221" actId="20577"/>
          <ac:spMkLst>
            <pc:docMk/>
            <pc:sldMk cId="2327594134" sldId="291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2:27.468" v="273" actId="113"/>
        <pc:sldMkLst>
          <pc:docMk/>
          <pc:sldMk cId="2199163328" sldId="305"/>
        </pc:sldMkLst>
        <pc:spChg chg="mod">
          <ac:chgData name="olivier bonheur" userId="de1ed9d4d31b0123" providerId="LiveId" clId="{61C5CE01-FA13-4328-9D08-EBD16AFA3A23}" dt="2020-06-16T12:42:27.468" v="273" actId="113"/>
          <ac:spMkLst>
            <pc:docMk/>
            <pc:sldMk cId="2199163328" sldId="305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2:47.642" v="274" actId="20577"/>
        <pc:sldMkLst>
          <pc:docMk/>
          <pc:sldMk cId="3755651492" sldId="307"/>
        </pc:sldMkLst>
        <pc:spChg chg="mod">
          <ac:chgData name="olivier bonheur" userId="de1ed9d4d31b0123" providerId="LiveId" clId="{61C5CE01-FA13-4328-9D08-EBD16AFA3A23}" dt="2020-06-16T12:42:47.642" v="274" actId="20577"/>
          <ac:spMkLst>
            <pc:docMk/>
            <pc:sldMk cId="3755651492" sldId="307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1:36.156" v="223" actId="20577"/>
        <pc:sldMkLst>
          <pc:docMk/>
          <pc:sldMk cId="696001550" sldId="309"/>
        </pc:sldMkLst>
        <pc:spChg chg="mod">
          <ac:chgData name="olivier bonheur" userId="de1ed9d4d31b0123" providerId="LiveId" clId="{61C5CE01-FA13-4328-9D08-EBD16AFA3A23}" dt="2020-06-16T12:41:36.156" v="223" actId="20577"/>
          <ac:spMkLst>
            <pc:docMk/>
            <pc:sldMk cId="696001550" sldId="309"/>
            <ac:spMk id="3" creationId="{00000000-0000-0000-0000-000000000000}"/>
          </ac:spMkLst>
        </pc:spChg>
        <pc:picChg chg="mod">
          <ac:chgData name="olivier bonheur" userId="de1ed9d4d31b0123" providerId="LiveId" clId="{61C5CE01-FA13-4328-9D08-EBD16AFA3A23}" dt="2020-06-16T12:41:29.812" v="222" actId="1076"/>
          <ac:picMkLst>
            <pc:docMk/>
            <pc:sldMk cId="696001550" sldId="309"/>
            <ac:picMk id="5" creationId="{00000000-0000-0000-0000-000000000000}"/>
          </ac:picMkLst>
        </pc:picChg>
      </pc:sldChg>
      <pc:sldChg chg="modSp mod">
        <pc:chgData name="olivier bonheur" userId="de1ed9d4d31b0123" providerId="LiveId" clId="{61C5CE01-FA13-4328-9D08-EBD16AFA3A23}" dt="2020-06-16T12:36:28.016" v="68" actId="20577"/>
        <pc:sldMkLst>
          <pc:docMk/>
          <pc:sldMk cId="868550641" sldId="314"/>
        </pc:sldMkLst>
        <pc:spChg chg="mod">
          <ac:chgData name="olivier bonheur" userId="de1ed9d4d31b0123" providerId="LiveId" clId="{61C5CE01-FA13-4328-9D08-EBD16AFA3A23}" dt="2020-06-16T12:36:28.016" v="68" actId="20577"/>
          <ac:spMkLst>
            <pc:docMk/>
            <pc:sldMk cId="868550641" sldId="314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35:46.856" v="45" actId="20577"/>
        <pc:sldMkLst>
          <pc:docMk/>
          <pc:sldMk cId="2194106866" sldId="317"/>
        </pc:sldMkLst>
        <pc:spChg chg="mod">
          <ac:chgData name="olivier bonheur" userId="de1ed9d4d31b0123" providerId="LiveId" clId="{61C5CE01-FA13-4328-9D08-EBD16AFA3A23}" dt="2020-06-16T12:35:46.856" v="45" actId="20577"/>
          <ac:spMkLst>
            <pc:docMk/>
            <pc:sldMk cId="2194106866" sldId="317"/>
            <ac:spMk id="3" creationId="{00000000-0000-0000-0000-000000000000}"/>
          </ac:spMkLst>
        </pc:spChg>
      </pc:sldChg>
    </pc:docChg>
  </pc:docChgLst>
  <pc:docChgLst>
    <pc:chgData name="olivier bonheur" userId="de1ed9d4d31b0123" providerId="LiveId" clId="{CE292A81-1E84-4AF7-9262-93B9A61974AF}"/>
    <pc:docChg chg="custSel modSld">
      <pc:chgData name="olivier bonheur" userId="de1ed9d4d31b0123" providerId="LiveId" clId="{CE292A81-1E84-4AF7-9262-93B9A61974AF}" dt="2020-06-15T12:20:27.167" v="132" actId="20577"/>
      <pc:docMkLst>
        <pc:docMk/>
      </pc:docMkLst>
      <pc:sldChg chg="modSp mod">
        <pc:chgData name="olivier bonheur" userId="de1ed9d4d31b0123" providerId="LiveId" clId="{CE292A81-1E84-4AF7-9262-93B9A61974AF}" dt="2020-06-15T12:15:06.098" v="32" actId="20577"/>
        <pc:sldMkLst>
          <pc:docMk/>
          <pc:sldMk cId="894082202" sldId="289"/>
        </pc:sldMkLst>
        <pc:spChg chg="mod">
          <ac:chgData name="olivier bonheur" userId="de1ed9d4d31b0123" providerId="LiveId" clId="{CE292A81-1E84-4AF7-9262-93B9A61974AF}" dt="2020-06-15T12:15:06.098" v="32" actId="20577"/>
          <ac:spMkLst>
            <pc:docMk/>
            <pc:sldMk cId="894082202" sldId="289"/>
            <ac:spMk id="3" creationId="{00000000-0000-0000-0000-000000000000}"/>
          </ac:spMkLst>
        </pc:spChg>
      </pc:sldChg>
      <pc:sldChg chg="modSp mod">
        <pc:chgData name="olivier bonheur" userId="de1ed9d4d31b0123" providerId="LiveId" clId="{CE292A81-1E84-4AF7-9262-93B9A61974AF}" dt="2020-06-15T12:16:02.804" v="75"/>
        <pc:sldMkLst>
          <pc:docMk/>
          <pc:sldMk cId="2327594134" sldId="291"/>
        </pc:sldMkLst>
        <pc:spChg chg="mod">
          <ac:chgData name="olivier bonheur" userId="de1ed9d4d31b0123" providerId="LiveId" clId="{CE292A81-1E84-4AF7-9262-93B9A61974AF}" dt="2020-06-15T12:16:02.804" v="75"/>
          <ac:spMkLst>
            <pc:docMk/>
            <pc:sldMk cId="2327594134" sldId="291"/>
            <ac:spMk id="3" creationId="{00000000-0000-0000-0000-000000000000}"/>
          </ac:spMkLst>
        </pc:spChg>
      </pc:sldChg>
      <pc:sldChg chg="modSp mod">
        <pc:chgData name="olivier bonheur" userId="de1ed9d4d31b0123" providerId="LiveId" clId="{CE292A81-1E84-4AF7-9262-93B9A61974AF}" dt="2020-06-15T12:17:05.156" v="131" actId="6549"/>
        <pc:sldMkLst>
          <pc:docMk/>
          <pc:sldMk cId="3042130003" sldId="293"/>
        </pc:sldMkLst>
        <pc:spChg chg="mod">
          <ac:chgData name="olivier bonheur" userId="de1ed9d4d31b0123" providerId="LiveId" clId="{CE292A81-1E84-4AF7-9262-93B9A61974AF}" dt="2020-06-15T12:17:05.156" v="131" actId="6549"/>
          <ac:spMkLst>
            <pc:docMk/>
            <pc:sldMk cId="3042130003" sldId="293"/>
            <ac:spMk id="3" creationId="{00000000-0000-0000-0000-000000000000}"/>
          </ac:spMkLst>
        </pc:spChg>
      </pc:sldChg>
      <pc:sldChg chg="modSp mod">
        <pc:chgData name="olivier bonheur" userId="de1ed9d4d31b0123" providerId="LiveId" clId="{CE292A81-1E84-4AF7-9262-93B9A61974AF}" dt="2020-06-15T12:20:27.167" v="132" actId="20577"/>
        <pc:sldMkLst>
          <pc:docMk/>
          <pc:sldMk cId="3381131343" sldId="310"/>
        </pc:sldMkLst>
        <pc:spChg chg="mod">
          <ac:chgData name="olivier bonheur" userId="de1ed9d4d31b0123" providerId="LiveId" clId="{CE292A81-1E84-4AF7-9262-93B9A61974AF}" dt="2020-06-15T12:20:27.167" v="132" actId="20577"/>
          <ac:spMkLst>
            <pc:docMk/>
            <pc:sldMk cId="3381131343" sldId="310"/>
            <ac:spMk id="2" creationId="{00000000-0000-0000-0000-000000000000}"/>
          </ac:spMkLst>
        </pc:spChg>
      </pc:sldChg>
    </pc:docChg>
  </pc:docChgLst>
  <pc:docChgLst>
    <pc:chgData name="olivier bonheur" userId="de1ed9d4d31b0123" providerId="LiveId" clId="{84B85A86-1F0D-4A03-919F-7D37FEB74B8A}"/>
    <pc:docChg chg="modSld">
      <pc:chgData name="olivier bonheur" userId="de1ed9d4d31b0123" providerId="LiveId" clId="{84B85A86-1F0D-4A03-919F-7D37FEB74B8A}" dt="2020-06-17T12:25:52.258" v="73" actId="1076"/>
      <pc:docMkLst>
        <pc:docMk/>
      </pc:docMkLst>
      <pc:sldChg chg="modSp mod">
        <pc:chgData name="olivier bonheur" userId="de1ed9d4d31b0123" providerId="LiveId" clId="{84B85A86-1F0D-4A03-919F-7D37FEB74B8A}" dt="2020-06-17T12:25:52.258" v="73" actId="1076"/>
        <pc:sldMkLst>
          <pc:docMk/>
          <pc:sldMk cId="2327594134" sldId="291"/>
        </pc:sldMkLst>
        <pc:spChg chg="mod">
          <ac:chgData name="olivier bonheur" userId="de1ed9d4d31b0123" providerId="LiveId" clId="{84B85A86-1F0D-4A03-919F-7D37FEB74B8A}" dt="2020-06-17T12:25:49.706" v="72" actId="1076"/>
          <ac:spMkLst>
            <pc:docMk/>
            <pc:sldMk cId="2327594134" sldId="291"/>
            <ac:spMk id="2" creationId="{00000000-0000-0000-0000-000000000000}"/>
          </ac:spMkLst>
        </pc:spChg>
        <pc:spChg chg="mod">
          <ac:chgData name="olivier bonheur" userId="de1ed9d4d31b0123" providerId="LiveId" clId="{84B85A86-1F0D-4A03-919F-7D37FEB74B8A}" dt="2020-06-17T12:25:52.258" v="73" actId="1076"/>
          <ac:spMkLst>
            <pc:docMk/>
            <pc:sldMk cId="2327594134" sldId="291"/>
            <ac:spMk id="3" creationId="{00000000-0000-0000-0000-000000000000}"/>
          </ac:spMkLst>
        </pc:spChg>
      </pc:sldChg>
      <pc:sldChg chg="modSp mod">
        <pc:chgData name="olivier bonheur" userId="de1ed9d4d31b0123" providerId="LiveId" clId="{84B85A86-1F0D-4A03-919F-7D37FEB74B8A}" dt="2020-06-17T12:25:00.270" v="71" actId="20577"/>
        <pc:sldMkLst>
          <pc:docMk/>
          <pc:sldMk cId="379000329" sldId="300"/>
        </pc:sldMkLst>
        <pc:spChg chg="mod">
          <ac:chgData name="olivier bonheur" userId="de1ed9d4d31b0123" providerId="LiveId" clId="{84B85A86-1F0D-4A03-919F-7D37FEB74B8A}" dt="2020-06-17T12:25:00.270" v="71" actId="20577"/>
          <ac:spMkLst>
            <pc:docMk/>
            <pc:sldMk cId="379000329" sldId="300"/>
            <ac:spMk id="3" creationId="{00000000-0000-0000-0000-000000000000}"/>
          </ac:spMkLst>
        </pc:spChg>
      </pc:sldChg>
      <pc:sldChg chg="modSp mod">
        <pc:chgData name="olivier bonheur" userId="de1ed9d4d31b0123" providerId="LiveId" clId="{84B85A86-1F0D-4A03-919F-7D37FEB74B8A}" dt="2020-06-17T12:24:25.213" v="69" actId="20577"/>
        <pc:sldMkLst>
          <pc:docMk/>
          <pc:sldMk cId="1920283664" sldId="312"/>
        </pc:sldMkLst>
        <pc:spChg chg="mod">
          <ac:chgData name="olivier bonheur" userId="de1ed9d4d31b0123" providerId="LiveId" clId="{84B85A86-1F0D-4A03-919F-7D37FEB74B8A}" dt="2020-06-17T12:24:25.213" v="69" actId="20577"/>
          <ac:spMkLst>
            <pc:docMk/>
            <pc:sldMk cId="1920283664" sldId="312"/>
            <ac:spMk id="3" creationId="{00000000-0000-0000-0000-000000000000}"/>
          </ac:spMkLst>
        </pc:spChg>
      </pc:sldChg>
    </pc:docChg>
  </pc:docChgLst>
  <pc:docChgLst>
    <pc:chgData name="olivier bonheur" userId="de1ed9d4d31b0123" providerId="LiveId" clId="{DFD77CE9-894C-4C46-9029-56FF9BFC97EB}"/>
    <pc:docChg chg="modSld">
      <pc:chgData name="olivier bonheur" userId="de1ed9d4d31b0123" providerId="LiveId" clId="{DFD77CE9-894C-4C46-9029-56FF9BFC97EB}" dt="2020-06-15T16:34:40.837" v="19" actId="20577"/>
      <pc:docMkLst>
        <pc:docMk/>
      </pc:docMkLst>
      <pc:sldChg chg="modSp mod">
        <pc:chgData name="olivier bonheur" userId="de1ed9d4d31b0123" providerId="LiveId" clId="{DFD77CE9-894C-4C46-9029-56FF9BFC97EB}" dt="2020-06-15T16:32:29.676" v="0" actId="20577"/>
        <pc:sldMkLst>
          <pc:docMk/>
          <pc:sldMk cId="894082202" sldId="289"/>
        </pc:sldMkLst>
        <pc:spChg chg="mod">
          <ac:chgData name="olivier bonheur" userId="de1ed9d4d31b0123" providerId="LiveId" clId="{DFD77CE9-894C-4C46-9029-56FF9BFC97EB}" dt="2020-06-15T16:32:29.676" v="0" actId="20577"/>
          <ac:spMkLst>
            <pc:docMk/>
            <pc:sldMk cId="894082202" sldId="289"/>
            <ac:spMk id="3" creationId="{00000000-0000-0000-0000-000000000000}"/>
          </ac:spMkLst>
        </pc:spChg>
      </pc:sldChg>
      <pc:sldChg chg="modSp mod">
        <pc:chgData name="olivier bonheur" userId="de1ed9d4d31b0123" providerId="LiveId" clId="{DFD77CE9-894C-4C46-9029-56FF9BFC97EB}" dt="2020-06-15T16:33:04.012" v="9" actId="20577"/>
        <pc:sldMkLst>
          <pc:docMk/>
          <pc:sldMk cId="663796943" sldId="290"/>
        </pc:sldMkLst>
        <pc:spChg chg="mod">
          <ac:chgData name="olivier bonheur" userId="de1ed9d4d31b0123" providerId="LiveId" clId="{DFD77CE9-894C-4C46-9029-56FF9BFC97EB}" dt="2020-06-15T16:33:04.012" v="9" actId="20577"/>
          <ac:spMkLst>
            <pc:docMk/>
            <pc:sldMk cId="663796943" sldId="290"/>
            <ac:spMk id="3" creationId="{00000000-0000-0000-0000-000000000000}"/>
          </ac:spMkLst>
        </pc:spChg>
      </pc:sldChg>
      <pc:sldChg chg="modSp mod">
        <pc:chgData name="olivier bonheur" userId="de1ed9d4d31b0123" providerId="LiveId" clId="{DFD77CE9-894C-4C46-9029-56FF9BFC97EB}" dt="2020-06-15T16:34:40.837" v="19" actId="20577"/>
        <pc:sldMkLst>
          <pc:docMk/>
          <pc:sldMk cId="1707374166" sldId="294"/>
        </pc:sldMkLst>
        <pc:spChg chg="mod">
          <ac:chgData name="olivier bonheur" userId="de1ed9d4d31b0123" providerId="LiveId" clId="{DFD77CE9-894C-4C46-9029-56FF9BFC97EB}" dt="2020-06-15T16:34:40.837" v="19" actId="20577"/>
          <ac:spMkLst>
            <pc:docMk/>
            <pc:sldMk cId="1707374166" sldId="294"/>
            <ac:spMk id="3" creationId="{00000000-0000-0000-0000-000000000000}"/>
          </ac:spMkLst>
        </pc:spChg>
      </pc:sldChg>
    </pc:docChg>
  </pc:docChgLst>
  <pc:docChgLst>
    <pc:chgData name="olivier bonheur" userId="de1ed9d4d31b0123" providerId="LiveId" clId="{0D1B3C29-0DE3-4494-B4BB-809988CC91C7}"/>
    <pc:docChg chg="modSld">
      <pc:chgData name="olivier bonheur" userId="de1ed9d4d31b0123" providerId="LiveId" clId="{0D1B3C29-0DE3-4494-B4BB-809988CC91C7}" dt="2020-05-08T14:58:31.736" v="27" actId="20577"/>
      <pc:docMkLst>
        <pc:docMk/>
      </pc:docMkLst>
      <pc:sldChg chg="modSp mod">
        <pc:chgData name="olivier bonheur" userId="de1ed9d4d31b0123" providerId="LiveId" clId="{0D1B3C29-0DE3-4494-B4BB-809988CC91C7}" dt="2020-05-08T14:58:09.575" v="17" actId="20577"/>
        <pc:sldMkLst>
          <pc:docMk/>
          <pc:sldMk cId="1112530417" sldId="266"/>
        </pc:sldMkLst>
        <pc:spChg chg="mod">
          <ac:chgData name="olivier bonheur" userId="de1ed9d4d31b0123" providerId="LiveId" clId="{0D1B3C29-0DE3-4494-B4BB-809988CC91C7}" dt="2020-05-08T14:58:09.575" v="17" actId="20577"/>
          <ac:spMkLst>
            <pc:docMk/>
            <pc:sldMk cId="1112530417" sldId="266"/>
            <ac:spMk id="3" creationId="{00000000-0000-0000-0000-000000000000}"/>
          </ac:spMkLst>
        </pc:spChg>
      </pc:sldChg>
      <pc:sldChg chg="modSp mod">
        <pc:chgData name="olivier bonheur" userId="de1ed9d4d31b0123" providerId="LiveId" clId="{0D1B3C29-0DE3-4494-B4BB-809988CC91C7}" dt="2020-05-08T14:58:31.736" v="27" actId="20577"/>
        <pc:sldMkLst>
          <pc:docMk/>
          <pc:sldMk cId="3408791503" sldId="274"/>
        </pc:sldMkLst>
        <pc:spChg chg="mod">
          <ac:chgData name="olivier bonheur" userId="de1ed9d4d31b0123" providerId="LiveId" clId="{0D1B3C29-0DE3-4494-B4BB-809988CC91C7}" dt="2020-05-08T14:58:31.736" v="27" actId="20577"/>
          <ac:spMkLst>
            <pc:docMk/>
            <pc:sldMk cId="3408791503" sldId="274"/>
            <ac:spMk id="3" creationId="{00000000-0000-0000-0000-000000000000}"/>
          </ac:spMkLst>
        </pc:spChg>
      </pc:sldChg>
      <pc:sldChg chg="modSp mod">
        <pc:chgData name="olivier bonheur" userId="de1ed9d4d31b0123" providerId="LiveId" clId="{0D1B3C29-0DE3-4494-B4BB-809988CC91C7}" dt="2020-05-08T14:57:43.651" v="0" actId="20577"/>
        <pc:sldMkLst>
          <pc:docMk/>
          <pc:sldMk cId="817221153" sldId="284"/>
        </pc:sldMkLst>
        <pc:spChg chg="mod">
          <ac:chgData name="olivier bonheur" userId="de1ed9d4d31b0123" providerId="LiveId" clId="{0D1B3C29-0DE3-4494-B4BB-809988CC91C7}" dt="2020-05-08T14:57:43.651" v="0" actId="20577"/>
          <ac:spMkLst>
            <pc:docMk/>
            <pc:sldMk cId="817221153" sldId="2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1132-6C6E-4F8B-8826-80C3C79A536E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7188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481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EAEA8-AAAD-4C75-8B17-6F65D99E5A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97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EAEA8-AAAD-4C75-8B17-6F65D99E5A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97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EAEA8-AAAD-4C75-8B17-6F65D99E5A3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85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435-B009-46ED-8C25-316435997F71}" type="datetime1">
              <a:rPr lang="fr-FR" smtClean="0"/>
              <a:t>03/04/2021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64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A920-D023-4825-88F6-1564C7AB1685}" type="datetime1">
              <a:rPr lang="fr-FR" smtClean="0"/>
              <a:t>03/04/2021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82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C05A-1BF5-473F-BC7D-A79296F8BEA3}" type="datetime1">
              <a:rPr lang="fr-FR" smtClean="0"/>
              <a:t>03/04/2021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30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6754-3E0F-4739-A11D-B14C254A70B4}" type="datetime1">
              <a:rPr lang="fr-FR" smtClean="0"/>
              <a:t>03/04/2021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0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20F-AA3B-4C99-914E-A5F9866F8B5D}" type="datetime1">
              <a:rPr lang="fr-FR" smtClean="0"/>
              <a:t>03/04/2021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925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6B9C-B86F-4F9E-B964-67EC474CCDEC}" type="datetime1">
              <a:rPr lang="fr-FR" smtClean="0"/>
              <a:t>03/04/2021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433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3ACA-5EEF-4A17-9797-57B5590C074E}" type="datetime1">
              <a:rPr lang="fr-FR" smtClean="0"/>
              <a:t>03/04/2021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707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D9D2-D8FB-4D2D-91A9-40E75942AE51}" type="datetime1">
              <a:rPr lang="fr-FR" smtClean="0"/>
              <a:t>03/04/2021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67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8B1E-BCB4-4F34-BFD5-42BB26644CB3}" type="datetime1">
              <a:rPr lang="fr-FR" smtClean="0"/>
              <a:t>03/04/2021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54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64DD-4BEC-420A-85DE-7370F0D2017E}" type="datetime1">
              <a:rPr lang="fr-FR" smtClean="0"/>
              <a:t>03/04/2021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05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143C-E6E0-4411-8349-16E9B28BB25A}" type="datetime1">
              <a:rPr lang="fr-FR" smtClean="0"/>
              <a:t>03/04/2021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28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AB6-A987-43CB-9B3B-E5EFE336D99B}" type="datetime1">
              <a:rPr lang="fr-FR" smtClean="0"/>
              <a:t>03/04/2021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19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6EB8-95F5-4121-AD6C-45EEC3E28BFE}" type="datetime1">
              <a:rPr lang="fr-FR" smtClean="0"/>
              <a:t>03/04/2021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38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2D02-0648-492E-9234-EB300C805223}" type="datetime1">
              <a:rPr lang="fr-FR" smtClean="0"/>
              <a:t>03/04/2021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94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45C1-3F99-4EE1-A7AB-A4F3BA1F68CB}" type="datetime1">
              <a:rPr lang="fr-FR" smtClean="0"/>
              <a:t>03/04/2021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1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2802-FE44-47CB-A805-169CE0C36898}" type="datetime1">
              <a:rPr lang="fr-FR" smtClean="0"/>
              <a:t>03/04/2021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89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8E9C-DED9-4D42-936F-8214F84A91EF}" type="datetime1">
              <a:rPr lang="fr-FR" smtClean="0"/>
              <a:t>03/04/2021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70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1306370"/>
            <a:ext cx="7766936" cy="1646302"/>
          </a:xfrm>
        </p:spPr>
        <p:txBody>
          <a:bodyPr/>
          <a:lstStyle/>
          <a:p>
            <a:pPr algn="ctr"/>
            <a:r>
              <a:rPr lang="fr-FR" sz="5000" dirty="0" smtClean="0"/>
              <a:t>Data </a:t>
            </a:r>
            <a:r>
              <a:rPr lang="fr-FR" sz="5000" dirty="0" err="1" smtClean="0"/>
              <a:t>is</a:t>
            </a:r>
            <a:r>
              <a:rPr lang="fr-FR" sz="5000" dirty="0" smtClean="0"/>
              <a:t> for Good</a:t>
            </a:r>
            <a:br>
              <a:rPr lang="fr-FR" sz="5000" dirty="0" smtClean="0"/>
            </a:br>
            <a:r>
              <a:rPr lang="fr-FR" sz="4000" dirty="0"/>
              <a:t>-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Challenge Smart City</a:t>
            </a:r>
            <a:endParaRPr lang="fr-F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7837" y="3566567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concours pour aider Paris à devenir une Smart City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03" y="4911161"/>
            <a:ext cx="2188862" cy="8704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26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69" y="385673"/>
            <a:ext cx="9734751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/>
              <a:t>Démarche méthodologique d’analyse et </a:t>
            </a:r>
            <a:r>
              <a:rPr lang="fr-FR" sz="2500" dirty="0" smtClean="0"/>
              <a:t>nettoyage </a:t>
            </a:r>
            <a:r>
              <a:rPr lang="fr-FR" sz="2500" dirty="0"/>
              <a:t>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08" y="1489195"/>
            <a:ext cx="8352925" cy="5291167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/>
              <a:t>Traitement </a:t>
            </a:r>
            <a:r>
              <a:rPr lang="fr-FR" dirty="0" smtClean="0"/>
              <a:t>des </a:t>
            </a:r>
            <a:r>
              <a:rPr lang="fr-FR" b="1" dirty="0"/>
              <a:t>valeurs manquantes </a:t>
            </a:r>
            <a:r>
              <a:rPr lang="fr-FR" dirty="0"/>
              <a:t>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sz="1400" dirty="0" smtClean="0"/>
              <a:t>Nombre total de valeurs manquantes = </a:t>
            </a:r>
            <a:r>
              <a:rPr lang="fr-FR" sz="1400" b="1" dirty="0" smtClean="0"/>
              <a:t>296 929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sz="1400" dirty="0" smtClean="0"/>
              <a:t>Nombre de valeurs manquantes par colonne 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Suppression </a:t>
            </a:r>
            <a:r>
              <a:rPr lang="fr-FR" dirty="0"/>
              <a:t>des </a:t>
            </a:r>
            <a:r>
              <a:rPr lang="fr-FR" dirty="0" smtClean="0"/>
              <a:t>valeurs manquantes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Colonnes </a:t>
            </a:r>
            <a:r>
              <a:rPr lang="fr-FR" dirty="0"/>
              <a:t>avec trop de données manquantes : </a:t>
            </a:r>
            <a:r>
              <a:rPr lang="fr-FR" b="1" dirty="0" smtClean="0"/>
              <a:t>plus de </a:t>
            </a:r>
            <a:r>
              <a:rPr lang="fr-FR" b="1" dirty="0"/>
              <a:t>80% de données </a:t>
            </a:r>
            <a:r>
              <a:rPr lang="fr-FR" b="1" dirty="0" smtClean="0"/>
              <a:t>manquantes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Lignes </a:t>
            </a:r>
            <a:r>
              <a:rPr lang="fr-FR" dirty="0"/>
              <a:t>avec quelques données manquantes</a:t>
            </a:r>
            <a:endParaRPr lang="fr-FR" sz="1400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433" y="169219"/>
            <a:ext cx="1294568" cy="51479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919612" y="1489195"/>
            <a:ext cx="5421542" cy="4848045"/>
          </a:xfrm>
        </p:spPr>
        <p:txBody>
          <a:bodyPr>
            <a:normAutofit/>
          </a:bodyPr>
          <a:lstStyle/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sz="1400" dirty="0" smtClean="0"/>
              <a:t>Pourcentage total de valeurs manquantes = </a:t>
            </a:r>
            <a:r>
              <a:rPr lang="fr-FR" sz="1400" b="1" dirty="0" smtClean="0"/>
              <a:t>11,41 %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sz="1400" dirty="0"/>
              <a:t>Pourcentage </a:t>
            </a:r>
            <a:r>
              <a:rPr lang="fr-FR" sz="1400" dirty="0" smtClean="0"/>
              <a:t>de valeurs manquantes par colonne 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880" y="2865993"/>
            <a:ext cx="2567458" cy="2201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245" y="2953360"/>
            <a:ext cx="2235418" cy="21145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8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42" y="325063"/>
            <a:ext cx="9734751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/>
              <a:t>Démarche méthodologique d’analyse et </a:t>
            </a:r>
            <a:r>
              <a:rPr lang="fr-FR" sz="2500" dirty="0" smtClean="0"/>
              <a:t>nettoyage </a:t>
            </a:r>
            <a:r>
              <a:rPr lang="fr-FR" sz="2500" dirty="0"/>
              <a:t>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08" y="1489195"/>
            <a:ext cx="9845296" cy="5291167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/>
              <a:t>Traitement </a:t>
            </a:r>
            <a:r>
              <a:rPr lang="fr-FR" b="1" dirty="0" smtClean="0"/>
              <a:t>Métier </a:t>
            </a:r>
            <a:r>
              <a:rPr lang="fr-FR" dirty="0" smtClean="0"/>
              <a:t>des </a:t>
            </a:r>
            <a:r>
              <a:rPr lang="fr-FR" dirty="0"/>
              <a:t>valeurs </a:t>
            </a:r>
            <a:r>
              <a:rPr lang="fr-FR" dirty="0" smtClean="0"/>
              <a:t>aberrantes </a:t>
            </a:r>
            <a:r>
              <a:rPr lang="fr-FR" dirty="0"/>
              <a:t>:</a:t>
            </a:r>
          </a:p>
          <a:p>
            <a:pPr lvl="1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Identification des valeurs aberrantes :</a:t>
            </a:r>
            <a:endParaRPr lang="fr-FR" b="1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b="1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b="1" dirty="0" smtClean="0"/>
              <a:t>Recherches Métier </a:t>
            </a:r>
            <a:r>
              <a:rPr lang="fr-FR" dirty="0" smtClean="0"/>
              <a:t>sur Internet 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L</a:t>
            </a:r>
            <a:r>
              <a:rPr lang="fr-FR" dirty="0" smtClean="0"/>
              <a:t>'arbre de France ayant la circonférence la plus élevée a une circonférence de 13.9 m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1400" dirty="0" smtClean="0"/>
              <a:t>Suppression des arbres ayant </a:t>
            </a:r>
            <a:r>
              <a:rPr lang="fr-FR" sz="1400" b="1" dirty="0" smtClean="0"/>
              <a:t>une circonférence supérieure à </a:t>
            </a:r>
            <a:r>
              <a:rPr lang="fr-FR" sz="1400" b="1" dirty="0"/>
              <a:t>14 </a:t>
            </a:r>
            <a:r>
              <a:rPr lang="fr-FR" sz="1400" b="1" dirty="0" smtClean="0"/>
              <a:t>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L</a:t>
            </a:r>
            <a:r>
              <a:rPr lang="fr-FR" dirty="0" smtClean="0"/>
              <a:t>'arbre </a:t>
            </a:r>
            <a:r>
              <a:rPr lang="fr-FR" dirty="0"/>
              <a:t>le plus haut de </a:t>
            </a:r>
            <a:r>
              <a:rPr lang="fr-FR" dirty="0" smtClean="0"/>
              <a:t>France </a:t>
            </a:r>
            <a:r>
              <a:rPr lang="fr-FR" dirty="0"/>
              <a:t>a une hauteur de 66.6 m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1400" dirty="0"/>
              <a:t>Suppression des arbres ayant </a:t>
            </a:r>
            <a:r>
              <a:rPr lang="fr-FR" sz="1400" b="1" dirty="0"/>
              <a:t>une </a:t>
            </a:r>
            <a:r>
              <a:rPr lang="fr-FR" sz="1400" b="1" dirty="0" smtClean="0"/>
              <a:t>hauteur supérieur à </a:t>
            </a:r>
            <a:r>
              <a:rPr lang="fr-FR" sz="1400" b="1" dirty="0"/>
              <a:t>70 </a:t>
            </a:r>
            <a:r>
              <a:rPr lang="fr-FR" sz="1400" b="1" dirty="0" smtClean="0"/>
              <a:t>m</a:t>
            </a:r>
            <a:endParaRPr lang="fr-FR" sz="1400" b="1" dirty="0"/>
          </a:p>
          <a:p>
            <a:pPr lvl="2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433" y="169219"/>
            <a:ext cx="1294568" cy="51479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919612" y="1489195"/>
            <a:ext cx="5421542" cy="4848045"/>
          </a:xfrm>
        </p:spPr>
        <p:txBody>
          <a:bodyPr>
            <a:normAutofit/>
          </a:bodyPr>
          <a:lstStyle/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13" y="2451040"/>
            <a:ext cx="3907235" cy="23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740" y="2451040"/>
            <a:ext cx="3960154" cy="235489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6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42" y="325063"/>
            <a:ext cx="9734751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/>
              <a:t>Démarche méthodologique d’analyse et </a:t>
            </a:r>
            <a:r>
              <a:rPr lang="fr-FR" sz="2500" dirty="0" smtClean="0"/>
              <a:t>nettoyage </a:t>
            </a:r>
            <a:r>
              <a:rPr lang="fr-FR" sz="2500" dirty="0"/>
              <a:t>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0" y="1804943"/>
            <a:ext cx="9845296" cy="5291167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/>
              <a:t>Traitement </a:t>
            </a:r>
            <a:r>
              <a:rPr lang="fr-FR" b="1" dirty="0" smtClean="0"/>
              <a:t>Métier </a:t>
            </a:r>
            <a:r>
              <a:rPr lang="fr-FR" dirty="0" smtClean="0"/>
              <a:t>des </a:t>
            </a:r>
            <a:r>
              <a:rPr lang="fr-FR" dirty="0"/>
              <a:t>valeurs </a:t>
            </a:r>
            <a:r>
              <a:rPr lang="fr-FR" dirty="0" smtClean="0"/>
              <a:t>aberrantes </a:t>
            </a:r>
            <a:r>
              <a:rPr lang="fr-FR" dirty="0"/>
              <a:t>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Après suppression des valeurs aberrantes :</a:t>
            </a:r>
            <a:endParaRPr lang="fr-FR" b="1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b="1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433" y="169219"/>
            <a:ext cx="1294568" cy="51479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919612" y="1489195"/>
            <a:ext cx="5421542" cy="4848045"/>
          </a:xfrm>
        </p:spPr>
        <p:txBody>
          <a:bodyPr>
            <a:normAutofit/>
          </a:bodyPr>
          <a:lstStyle/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12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81" y="3216301"/>
            <a:ext cx="4432634" cy="2632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517" y="3174982"/>
            <a:ext cx="4527909" cy="27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42" y="325063"/>
            <a:ext cx="9734751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/>
              <a:t>Démarche méthodologique d’analyse et </a:t>
            </a:r>
            <a:r>
              <a:rPr lang="fr-FR" sz="2500" dirty="0" smtClean="0"/>
              <a:t>nettoyage </a:t>
            </a:r>
            <a:r>
              <a:rPr lang="fr-FR" sz="2500" dirty="0"/>
              <a:t>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08" y="1489195"/>
            <a:ext cx="9845296" cy="5291167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/>
              <a:t>Traitement </a:t>
            </a:r>
            <a:r>
              <a:rPr lang="fr-FR" b="1" dirty="0" smtClean="0"/>
              <a:t>Statistique</a:t>
            </a:r>
            <a:r>
              <a:rPr lang="fr-FR" dirty="0" smtClean="0"/>
              <a:t> des </a:t>
            </a:r>
            <a:r>
              <a:rPr lang="fr-FR" dirty="0"/>
              <a:t>valeurs </a:t>
            </a:r>
            <a:r>
              <a:rPr lang="fr-FR" dirty="0" smtClean="0"/>
              <a:t>atypiques </a:t>
            </a:r>
            <a:r>
              <a:rPr lang="fr-FR" dirty="0"/>
              <a:t>:</a:t>
            </a:r>
          </a:p>
          <a:p>
            <a:pPr lvl="1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Utilisation de </a:t>
            </a:r>
            <a:r>
              <a:rPr lang="fr-FR" b="1" dirty="0" smtClean="0"/>
              <a:t>l’espace Interquartile </a:t>
            </a:r>
            <a:r>
              <a:rPr lang="fr-FR" dirty="0" smtClean="0"/>
              <a:t>pour identifier les hauteurs et circonférences atypiques</a:t>
            </a:r>
            <a:endParaRPr lang="fr-FR" b="1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b="1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 smtClean="0"/>
          </a:p>
          <a:p>
            <a:pPr lvl="3">
              <a:buFont typeface="Wingdings" panose="05000000000000000000" pitchFamily="2" charset="2"/>
              <a:buChar char="Ø"/>
            </a:pPr>
            <a:endParaRPr lang="fr-FR" sz="1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fr-FR" sz="16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fr-FR" sz="1600" dirty="0"/>
          </a:p>
          <a:p>
            <a:pPr lvl="2">
              <a:buFont typeface="Wingdings" panose="05000000000000000000" pitchFamily="2" charset="2"/>
              <a:buChar char="Ø"/>
            </a:pPr>
            <a:endParaRPr lang="fr-FR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 smtClean="0"/>
              <a:t>Suppression des arbres ayant </a:t>
            </a:r>
            <a:r>
              <a:rPr lang="fr-FR" sz="1600" b="1" dirty="0" smtClean="0"/>
              <a:t>une circonférence et une hauteur atypique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433" y="169219"/>
            <a:ext cx="1294568" cy="51479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919612" y="1489195"/>
            <a:ext cx="5421542" cy="4848045"/>
          </a:xfrm>
        </p:spPr>
        <p:txBody>
          <a:bodyPr>
            <a:normAutofit/>
          </a:bodyPr>
          <a:lstStyle/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62" y="2506594"/>
            <a:ext cx="6057021" cy="2211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672" y="5016241"/>
            <a:ext cx="6248400" cy="971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58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42" y="325063"/>
            <a:ext cx="9734751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/>
              <a:t>Démarche méthodologique d’analyse et </a:t>
            </a:r>
            <a:r>
              <a:rPr lang="fr-FR" sz="2500" dirty="0" smtClean="0"/>
              <a:t>nettoyage </a:t>
            </a:r>
            <a:r>
              <a:rPr lang="fr-FR" sz="2500" dirty="0"/>
              <a:t>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0" y="1804943"/>
            <a:ext cx="9845296" cy="5291167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/>
              <a:t>Traitement </a:t>
            </a:r>
            <a:r>
              <a:rPr lang="fr-FR" b="1" dirty="0" smtClean="0"/>
              <a:t>Statistique </a:t>
            </a:r>
            <a:r>
              <a:rPr lang="fr-FR" dirty="0" smtClean="0"/>
              <a:t>des </a:t>
            </a:r>
            <a:r>
              <a:rPr lang="fr-FR" dirty="0"/>
              <a:t>valeurs </a:t>
            </a:r>
            <a:r>
              <a:rPr lang="fr-FR" dirty="0" smtClean="0"/>
              <a:t>atypiques :</a:t>
            </a:r>
            <a:endParaRPr lang="fr-FR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Après suppression des valeurs atypiques :</a:t>
            </a:r>
            <a:endParaRPr lang="fr-FR" b="1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b="1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433" y="169219"/>
            <a:ext cx="1294568" cy="51479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919612" y="1489195"/>
            <a:ext cx="5421542" cy="4848045"/>
          </a:xfrm>
        </p:spPr>
        <p:txBody>
          <a:bodyPr>
            <a:normAutofit/>
          </a:bodyPr>
          <a:lstStyle/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sz="1400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14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42" y="3174982"/>
            <a:ext cx="4660659" cy="2691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010" y="3174982"/>
            <a:ext cx="4557003" cy="268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58" y="684018"/>
            <a:ext cx="9734751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/>
              <a:t>Démarche méthodologique d’analyse et </a:t>
            </a:r>
            <a:r>
              <a:rPr lang="fr-FR" sz="2500" dirty="0" smtClean="0"/>
              <a:t>nettoyage </a:t>
            </a:r>
            <a:r>
              <a:rPr lang="fr-FR" sz="2500" dirty="0"/>
              <a:t>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958" y="2004818"/>
            <a:ext cx="9845296" cy="5291167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 smtClean="0"/>
              <a:t>Traitement </a:t>
            </a:r>
            <a:r>
              <a:rPr lang="fr-FR" dirty="0"/>
              <a:t>des colonnes avec des données qualitatives </a:t>
            </a:r>
            <a:r>
              <a:rPr lang="fr-FR" dirty="0" smtClean="0"/>
              <a:t>(catégorielles) :</a:t>
            </a:r>
            <a:endParaRPr lang="fr-FR" b="1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Changement des variable de type Object -&gt; type </a:t>
            </a:r>
            <a:r>
              <a:rPr lang="fr-FR" b="1" dirty="0" err="1" smtClean="0"/>
              <a:t>Categorical</a:t>
            </a:r>
            <a:endParaRPr lang="fr-FR" b="1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La variable </a:t>
            </a:r>
            <a:r>
              <a:rPr lang="fr-FR" b="1" dirty="0" smtClean="0"/>
              <a:t>remarquable</a:t>
            </a:r>
            <a:r>
              <a:rPr lang="fr-FR" dirty="0" smtClean="0"/>
              <a:t> </a:t>
            </a:r>
            <a:r>
              <a:rPr lang="fr-FR" dirty="0"/>
              <a:t>est une donnée </a:t>
            </a:r>
            <a:r>
              <a:rPr lang="fr-FR" b="1" dirty="0"/>
              <a:t>catégorielle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 smtClean="0"/>
              <a:t>Changement en type </a:t>
            </a:r>
            <a:r>
              <a:rPr lang="fr-FR" sz="1600" b="1" dirty="0" err="1" smtClean="0"/>
              <a:t>Categorical</a:t>
            </a:r>
            <a:endParaRPr lang="fr-FR" sz="1600" b="1" dirty="0"/>
          </a:p>
          <a:p>
            <a:pPr lvl="2">
              <a:buFont typeface="Wingdings" panose="05000000000000000000" pitchFamily="2" charset="2"/>
              <a:buChar char="Ø"/>
            </a:pPr>
            <a:endParaRPr lang="fr-FR" sz="1600" dirty="0" smtClean="0"/>
          </a:p>
          <a:p>
            <a:pPr lvl="0">
              <a:spcBef>
                <a:spcPts val="2200"/>
              </a:spcBef>
              <a:buClr>
                <a:srgbClr val="549E39">
                  <a:lumMod val="75000"/>
                </a:srgbClr>
              </a:buClr>
            </a:pP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Copie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</a:rPr>
              <a:t> et </a:t>
            </a:r>
            <a:r>
              <a:rPr lang="fr-F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sauvegarde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</a:rPr>
              <a:t> des données </a:t>
            </a:r>
            <a:r>
              <a:rPr lang="fr-F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nettoyées :</a:t>
            </a:r>
            <a:endParaRPr lang="fr-F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433" y="169219"/>
            <a:ext cx="1294568" cy="5147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15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218" y="4820369"/>
            <a:ext cx="356235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218" y="5387914"/>
            <a:ext cx="3562350" cy="5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41" y="432905"/>
            <a:ext cx="8596668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/>
              <a:t>Synthèse de l’analyse de données et visualisation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8541" y="1552279"/>
            <a:ext cx="6706877" cy="4908430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b="1" dirty="0" smtClean="0"/>
              <a:t>Structure</a:t>
            </a:r>
            <a:r>
              <a:rPr lang="fr-FR" dirty="0" smtClean="0"/>
              <a:t> des données après nettoyage 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b="1" dirty="0" smtClean="0"/>
              <a:t>Volumétrie</a:t>
            </a:r>
            <a:r>
              <a:rPr lang="fr-FR" dirty="0" smtClean="0"/>
              <a:t> des données </a:t>
            </a:r>
            <a:r>
              <a:rPr lang="fr-FR" dirty="0"/>
              <a:t>: </a:t>
            </a:r>
            <a:endParaRPr lang="fr-FR" dirty="0" smtClean="0"/>
          </a:p>
          <a:p>
            <a:pPr lvl="2">
              <a:spcBef>
                <a:spcPts val="2200"/>
              </a:spcBef>
              <a:buFont typeface="Wingdings" panose="05000000000000000000" pitchFamily="2" charset="2"/>
              <a:buChar char="ü"/>
            </a:pPr>
            <a:r>
              <a:rPr lang="fr-FR" b="1" dirty="0" smtClean="0"/>
              <a:t>153 795 </a:t>
            </a:r>
            <a:r>
              <a:rPr lang="fr-FR" dirty="0" smtClean="0"/>
              <a:t>lignes -&gt; 153 795 </a:t>
            </a:r>
            <a:r>
              <a:rPr lang="fr-FR" b="1" dirty="0" smtClean="0"/>
              <a:t>individus</a:t>
            </a:r>
          </a:p>
          <a:p>
            <a:pPr lvl="2">
              <a:spcBef>
                <a:spcPts val="2200"/>
              </a:spcBef>
              <a:buFont typeface="Wingdings" panose="05000000000000000000" pitchFamily="2" charset="2"/>
              <a:buChar char="ü"/>
            </a:pPr>
            <a:r>
              <a:rPr lang="fr-FR" b="1" dirty="0" smtClean="0"/>
              <a:t>12</a:t>
            </a:r>
            <a:r>
              <a:rPr lang="fr-FR" dirty="0" smtClean="0"/>
              <a:t> colonnes -&gt; 12 </a:t>
            </a:r>
            <a:r>
              <a:rPr lang="fr-FR" b="1" dirty="0" smtClean="0"/>
              <a:t>variables</a:t>
            </a:r>
          </a:p>
          <a:p>
            <a:pPr lvl="2">
              <a:spcBef>
                <a:spcPts val="2200"/>
              </a:spcBef>
              <a:buFont typeface="Wingdings" panose="05000000000000000000" pitchFamily="2" charset="2"/>
              <a:buChar char="ü"/>
            </a:pPr>
            <a:r>
              <a:rPr lang="fr-FR" dirty="0" smtClean="0"/>
              <a:t>1 845 540 données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 </a:t>
            </a:r>
            <a:r>
              <a:rPr lang="fr-FR" b="1" dirty="0" smtClean="0"/>
              <a:t>Type</a:t>
            </a:r>
            <a:r>
              <a:rPr lang="fr-FR" dirty="0" smtClean="0"/>
              <a:t> de variables :</a:t>
            </a:r>
          </a:p>
          <a:p>
            <a:pPr lvl="2"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fr-FR" b="1" dirty="0" smtClean="0"/>
              <a:t>4</a:t>
            </a:r>
            <a:r>
              <a:rPr lang="fr-FR" dirty="0" smtClean="0"/>
              <a:t> Variables </a:t>
            </a:r>
            <a:r>
              <a:rPr lang="fr-FR" b="1" dirty="0" smtClean="0"/>
              <a:t>quantitatives</a:t>
            </a:r>
          </a:p>
          <a:p>
            <a:pPr lvl="2"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fr-FR" b="1" dirty="0" smtClean="0"/>
              <a:t>8</a:t>
            </a:r>
            <a:r>
              <a:rPr lang="fr-FR" dirty="0" smtClean="0"/>
              <a:t> Variables </a:t>
            </a:r>
            <a:r>
              <a:rPr lang="fr-FR" b="1" dirty="0" smtClean="0"/>
              <a:t>qualitatives</a:t>
            </a:r>
            <a:endParaRPr lang="fr-FR" b="1" dirty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781225" y="2166820"/>
            <a:ext cx="4675132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1600" dirty="0"/>
              <a:t>Description de la </a:t>
            </a:r>
            <a:r>
              <a:rPr lang="fr-FR" sz="1600" b="1" dirty="0"/>
              <a:t>structure</a:t>
            </a:r>
            <a:r>
              <a:rPr lang="fr-FR" sz="1600" dirty="0"/>
              <a:t> des données :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928" y="309525"/>
            <a:ext cx="1268689" cy="504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107" y="2727834"/>
            <a:ext cx="4286250" cy="28860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4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35245"/>
            <a:ext cx="8596668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/>
              <a:t>Synthèse de l’analyse de données et visualisation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587260"/>
            <a:ext cx="8897988" cy="5106838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b="1" dirty="0" smtClean="0"/>
              <a:t>Indicateurs statistiques </a:t>
            </a:r>
            <a:r>
              <a:rPr lang="fr-FR" dirty="0" smtClean="0"/>
              <a:t>des données après nettoyage 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Indicateurs statistiques </a:t>
            </a:r>
            <a:r>
              <a:rPr lang="fr-FR" dirty="0"/>
              <a:t>pour les </a:t>
            </a:r>
            <a:r>
              <a:rPr lang="fr-FR" dirty="0" smtClean="0"/>
              <a:t>variables </a:t>
            </a:r>
            <a:r>
              <a:rPr lang="fr-FR" b="1" dirty="0" smtClean="0"/>
              <a:t>quantitatives</a:t>
            </a:r>
            <a:r>
              <a:rPr lang="fr-FR" dirty="0" smtClean="0"/>
              <a:t> : 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Indicateurs statistiques </a:t>
            </a:r>
            <a:r>
              <a:rPr lang="fr-FR" dirty="0"/>
              <a:t>pour les </a:t>
            </a:r>
            <a:r>
              <a:rPr lang="fr-FR" dirty="0" smtClean="0"/>
              <a:t>variables </a:t>
            </a:r>
            <a:r>
              <a:rPr lang="fr-FR" b="1" dirty="0" smtClean="0"/>
              <a:t>qualitatives</a:t>
            </a:r>
            <a:r>
              <a:rPr lang="fr-FR" dirty="0" smtClean="0"/>
              <a:t> </a:t>
            </a:r>
            <a:r>
              <a:rPr lang="fr-FR" dirty="0"/>
              <a:t>: </a:t>
            </a:r>
          </a:p>
          <a:p>
            <a:pPr lvl="2"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fr-FR" dirty="0" smtClean="0"/>
              <a:t>Pour chaque variable : </a:t>
            </a:r>
            <a:endParaRPr lang="fr-FR" sz="1400" b="1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fr-FR" sz="1400" dirty="0"/>
              <a:t>N</a:t>
            </a:r>
            <a:r>
              <a:rPr lang="fr-FR" sz="1400" dirty="0" smtClean="0"/>
              <a:t>ombre d’arbres par modalité 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fr-FR" sz="1400" dirty="0" smtClean="0"/>
              <a:t>Liste des modalités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fr-FR" sz="1400" dirty="0" smtClean="0"/>
              <a:t>Nombre de modalités</a:t>
            </a:r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928" y="309525"/>
            <a:ext cx="1268689" cy="504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126" y="5181010"/>
            <a:ext cx="2169274" cy="15130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17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344" y="2529272"/>
            <a:ext cx="4297213" cy="198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35245"/>
            <a:ext cx="8596668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/>
              <a:t>Synthèse de l’analyse de données et visualisation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587260"/>
            <a:ext cx="8897988" cy="5106838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b="1" dirty="0"/>
              <a:t>Visualisation</a:t>
            </a:r>
            <a:r>
              <a:rPr lang="fr-FR" dirty="0"/>
              <a:t> des données </a:t>
            </a:r>
            <a:r>
              <a:rPr lang="fr-FR" b="1" dirty="0" smtClean="0"/>
              <a:t>quantitatives </a:t>
            </a:r>
            <a:r>
              <a:rPr lang="fr-FR" dirty="0" smtClean="0"/>
              <a:t>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/>
              <a:t>Histogrammes </a:t>
            </a:r>
            <a:r>
              <a:rPr lang="fr-FR" dirty="0" smtClean="0"/>
              <a:t>– </a:t>
            </a:r>
            <a:r>
              <a:rPr lang="fr-FR" dirty="0" err="1" smtClean="0"/>
              <a:t>BoxPlots</a:t>
            </a:r>
            <a:r>
              <a:rPr lang="fr-FR" dirty="0" smtClean="0"/>
              <a:t> - </a:t>
            </a:r>
            <a:r>
              <a:rPr lang="fr-FR" dirty="0" err="1" smtClean="0"/>
              <a:t>ViolinPlots</a:t>
            </a:r>
            <a:r>
              <a:rPr lang="fr-FR" dirty="0" smtClean="0"/>
              <a:t> : 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928" y="309525"/>
            <a:ext cx="1268689" cy="5045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18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5" y="2757483"/>
            <a:ext cx="9165083" cy="32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8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83609"/>
            <a:ext cx="8596668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/>
              <a:t>Synthèse de l’analyse de données et visualisation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928" y="309525"/>
            <a:ext cx="1268689" cy="5045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19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48" y="1246248"/>
            <a:ext cx="7486714" cy="1883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03" y="3351478"/>
            <a:ext cx="7510859" cy="332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949" y="633375"/>
            <a:ext cx="8596668" cy="1320800"/>
          </a:xfrm>
        </p:spPr>
        <p:txBody>
          <a:bodyPr/>
          <a:lstStyle/>
          <a:p>
            <a:r>
              <a:rPr lang="fr-FR" sz="3200" dirty="0" smtClean="0"/>
              <a:t>Challenge Smart City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949" y="1932901"/>
            <a:ext cx="8596668" cy="4608575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 smtClean="0"/>
              <a:t>Contexte et objectifs du challenge</a:t>
            </a:r>
          </a:p>
          <a:p>
            <a:pPr>
              <a:spcBef>
                <a:spcPts val="2200"/>
              </a:spcBef>
            </a:pPr>
            <a:r>
              <a:rPr lang="fr-FR" dirty="0" smtClean="0"/>
              <a:t>Mise en place de l’environnement de travail</a:t>
            </a:r>
          </a:p>
          <a:p>
            <a:pPr>
              <a:spcBef>
                <a:spcPts val="2200"/>
              </a:spcBef>
            </a:pPr>
            <a:r>
              <a:rPr lang="fr-FR" dirty="0" smtClean="0"/>
              <a:t>Présentation des résultats 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Présentation </a:t>
            </a:r>
            <a:r>
              <a:rPr lang="fr-FR" dirty="0"/>
              <a:t>générale du jeu de </a:t>
            </a:r>
            <a:r>
              <a:rPr lang="fr-FR" dirty="0" smtClean="0"/>
              <a:t>données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Démarche </a:t>
            </a:r>
            <a:r>
              <a:rPr lang="fr-FR" dirty="0"/>
              <a:t>méthodologique d’analyse </a:t>
            </a:r>
            <a:r>
              <a:rPr lang="fr-FR" dirty="0" smtClean="0"/>
              <a:t>et de nettoyage des données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/>
              <a:t>S</a:t>
            </a:r>
            <a:r>
              <a:rPr lang="fr-FR" dirty="0" smtClean="0"/>
              <a:t>ynthèse </a:t>
            </a:r>
            <a:r>
              <a:rPr lang="fr-FR" dirty="0"/>
              <a:t>de </a:t>
            </a:r>
            <a:r>
              <a:rPr lang="fr-FR" dirty="0" smtClean="0"/>
              <a:t>l’analyse </a:t>
            </a:r>
            <a:r>
              <a:rPr lang="fr-FR" dirty="0"/>
              <a:t>de </a:t>
            </a:r>
            <a:r>
              <a:rPr lang="fr-FR" dirty="0" smtClean="0"/>
              <a:t>données et visualisation des données</a:t>
            </a:r>
          </a:p>
          <a:p>
            <a:pPr marL="342900" lvl="1" indent="-342900">
              <a:spcBef>
                <a:spcPts val="2200"/>
              </a:spcBef>
            </a:pPr>
            <a:r>
              <a:rPr lang="fr-FR" sz="1800" dirty="0" smtClean="0"/>
              <a:t>Idées pour aller plus loin</a:t>
            </a:r>
          </a:p>
          <a:p>
            <a:pPr marL="342900" lvl="1" indent="-342900">
              <a:spcBef>
                <a:spcPts val="2200"/>
              </a:spcBef>
            </a:pPr>
            <a:r>
              <a:rPr lang="fr-FR" sz="1800" dirty="0" smtClean="0"/>
              <a:t>Conclusion</a:t>
            </a:r>
            <a:endParaRPr lang="fr-FR" sz="17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42" y="309525"/>
            <a:ext cx="1628775" cy="6477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35245"/>
            <a:ext cx="8596668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/>
              <a:t>Synthèse de l’analyse de données et visualisation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751162"/>
            <a:ext cx="8897988" cy="5106838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b="1" dirty="0"/>
              <a:t>Visualisation</a:t>
            </a:r>
            <a:r>
              <a:rPr lang="fr-FR" dirty="0"/>
              <a:t> des données </a:t>
            </a:r>
            <a:r>
              <a:rPr lang="fr-FR" b="1" dirty="0" smtClean="0"/>
              <a:t>qualitatives </a:t>
            </a:r>
            <a:r>
              <a:rPr lang="fr-FR" dirty="0" smtClean="0"/>
              <a:t>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/>
              <a:t>Variables avec un </a:t>
            </a:r>
            <a:r>
              <a:rPr lang="fr-FR" b="1" dirty="0"/>
              <a:t>nombre de modalités peu élevé </a:t>
            </a:r>
            <a:r>
              <a:rPr lang="fr-FR" dirty="0"/>
              <a:t>-&gt; </a:t>
            </a:r>
            <a:r>
              <a:rPr lang="fr-FR" dirty="0" smtClean="0"/>
              <a:t>Camemberts (Pie Charts)</a:t>
            </a:r>
            <a:endParaRPr lang="fr-FR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928" y="309525"/>
            <a:ext cx="1268689" cy="50450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20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3" y="3072737"/>
            <a:ext cx="3733800" cy="3333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7" y="2939387"/>
            <a:ext cx="37623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35245"/>
            <a:ext cx="8596668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/>
              <a:t>Synthèse de l’analyse de données et visualisation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587260"/>
            <a:ext cx="8897988" cy="5106838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b="1" dirty="0"/>
              <a:t>Visualisation</a:t>
            </a:r>
            <a:r>
              <a:rPr lang="fr-FR" dirty="0"/>
              <a:t> des données </a:t>
            </a:r>
            <a:r>
              <a:rPr lang="fr-FR" b="1" dirty="0" smtClean="0"/>
              <a:t>qualitatives </a:t>
            </a:r>
            <a:r>
              <a:rPr lang="fr-FR" dirty="0" smtClean="0"/>
              <a:t>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Variables </a:t>
            </a:r>
            <a:r>
              <a:rPr lang="fr-FR" dirty="0"/>
              <a:t>avec un </a:t>
            </a:r>
            <a:r>
              <a:rPr lang="fr-FR" b="1" dirty="0"/>
              <a:t>nombre de modalités moyen </a:t>
            </a:r>
            <a:r>
              <a:rPr lang="fr-FR" dirty="0"/>
              <a:t>-&gt; </a:t>
            </a:r>
            <a:r>
              <a:rPr lang="fr-FR" dirty="0" smtClean="0"/>
              <a:t>Diagrammes </a:t>
            </a:r>
            <a:r>
              <a:rPr lang="fr-FR" dirty="0"/>
              <a:t>en </a:t>
            </a:r>
            <a:r>
              <a:rPr lang="fr-FR" dirty="0" smtClean="0"/>
              <a:t>bâtons (Bar Plots)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928" y="309525"/>
            <a:ext cx="1268689" cy="5045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21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79" y="2529272"/>
            <a:ext cx="5499611" cy="4068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512" y="2529272"/>
            <a:ext cx="5408301" cy="41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36837"/>
            <a:ext cx="8596668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/>
              <a:t>Synthèse de l’analyse de données et visualisation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246042"/>
            <a:ext cx="8897988" cy="5106838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b="1" dirty="0"/>
              <a:t>Visualisation </a:t>
            </a:r>
            <a:r>
              <a:rPr lang="fr-FR" dirty="0"/>
              <a:t>des données </a:t>
            </a:r>
            <a:r>
              <a:rPr lang="fr-FR" b="1" dirty="0"/>
              <a:t>qualitatives 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Variables </a:t>
            </a:r>
            <a:r>
              <a:rPr lang="fr-FR" dirty="0"/>
              <a:t>avec un </a:t>
            </a:r>
            <a:r>
              <a:rPr lang="fr-FR" b="1" dirty="0"/>
              <a:t>nombre de modalités élevé </a:t>
            </a:r>
            <a:r>
              <a:rPr lang="fr-FR" dirty="0"/>
              <a:t>-&gt; </a:t>
            </a:r>
            <a:r>
              <a:rPr lang="fr-FR" dirty="0" smtClean="0"/>
              <a:t>Nuages </a:t>
            </a:r>
            <a:r>
              <a:rPr lang="fr-FR" dirty="0"/>
              <a:t>de </a:t>
            </a:r>
            <a:r>
              <a:rPr lang="fr-FR" dirty="0" smtClean="0"/>
              <a:t>mots (Word Cloud) 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928" y="309525"/>
            <a:ext cx="1268689" cy="5045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22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73" y="2269773"/>
            <a:ext cx="7794359" cy="40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36837"/>
            <a:ext cx="8596668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/>
              <a:t>Synthèse de l’analyse de données et visualisation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246042"/>
            <a:ext cx="8897988" cy="5106838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b="1" dirty="0"/>
              <a:t>Visualisation </a:t>
            </a:r>
            <a:r>
              <a:rPr lang="fr-FR" dirty="0"/>
              <a:t>des données </a:t>
            </a:r>
            <a:r>
              <a:rPr lang="fr-FR" b="1" dirty="0"/>
              <a:t>qualitatives 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Variable </a:t>
            </a:r>
            <a:r>
              <a:rPr lang="fr-FR" dirty="0"/>
              <a:t>avec un </a:t>
            </a:r>
            <a:r>
              <a:rPr lang="fr-FR" b="1" dirty="0"/>
              <a:t>nombre de modalités élevé </a:t>
            </a:r>
            <a:r>
              <a:rPr lang="fr-FR" dirty="0"/>
              <a:t>-&gt; </a:t>
            </a:r>
            <a:r>
              <a:rPr lang="fr-FR" dirty="0" smtClean="0"/>
              <a:t>Nuages </a:t>
            </a:r>
            <a:r>
              <a:rPr lang="fr-FR" dirty="0"/>
              <a:t>de </a:t>
            </a:r>
            <a:r>
              <a:rPr lang="fr-FR" dirty="0" smtClean="0"/>
              <a:t>mots (Word Cloud) 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928" y="309525"/>
            <a:ext cx="1268689" cy="5045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23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94" y="2255381"/>
            <a:ext cx="7789238" cy="410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36837"/>
            <a:ext cx="8596668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/>
              <a:t>Synthèse de l’analyse de données et visualisation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246042"/>
            <a:ext cx="8897988" cy="5106838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b="1" dirty="0"/>
              <a:t>Visualisation </a:t>
            </a:r>
            <a:r>
              <a:rPr lang="fr-FR" dirty="0"/>
              <a:t>des données </a:t>
            </a:r>
            <a:r>
              <a:rPr lang="fr-FR" b="1" dirty="0"/>
              <a:t>qualitatives 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Variable </a:t>
            </a:r>
            <a:r>
              <a:rPr lang="fr-FR" dirty="0"/>
              <a:t>avec un </a:t>
            </a:r>
            <a:r>
              <a:rPr lang="fr-FR" b="1" dirty="0"/>
              <a:t>nombre de modalités élevé </a:t>
            </a:r>
            <a:r>
              <a:rPr lang="fr-FR" dirty="0"/>
              <a:t>-&gt; </a:t>
            </a:r>
            <a:r>
              <a:rPr lang="fr-FR" dirty="0" smtClean="0"/>
              <a:t>Nuages </a:t>
            </a:r>
            <a:r>
              <a:rPr lang="fr-FR" dirty="0"/>
              <a:t>de </a:t>
            </a:r>
            <a:r>
              <a:rPr lang="fr-FR" dirty="0" smtClean="0"/>
              <a:t>mots (Word Cloud) 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928" y="309525"/>
            <a:ext cx="1268689" cy="5045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24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56" y="2251825"/>
            <a:ext cx="7863422" cy="41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36837"/>
            <a:ext cx="8596668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/>
              <a:t>Synthèse de l’analyse de données et visualisation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246042"/>
            <a:ext cx="8897988" cy="5106838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b="1" dirty="0" smtClean="0"/>
              <a:t>Visualisation</a:t>
            </a:r>
            <a:r>
              <a:rPr lang="fr-FR" dirty="0" smtClean="0"/>
              <a:t> de la </a:t>
            </a:r>
            <a:r>
              <a:rPr lang="fr-FR" b="1" dirty="0" smtClean="0"/>
              <a:t>localisation</a:t>
            </a:r>
            <a:r>
              <a:rPr lang="fr-FR" dirty="0" smtClean="0"/>
              <a:t> </a:t>
            </a:r>
            <a:r>
              <a:rPr lang="fr-FR" dirty="0"/>
              <a:t>et de la </a:t>
            </a:r>
            <a:r>
              <a:rPr lang="fr-FR" b="1" dirty="0" smtClean="0"/>
              <a:t>hauteur </a:t>
            </a:r>
            <a:r>
              <a:rPr lang="fr-FR" dirty="0" smtClean="0"/>
              <a:t>des </a:t>
            </a:r>
            <a:r>
              <a:rPr lang="fr-FR" dirty="0"/>
              <a:t>arbres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928" y="309525"/>
            <a:ext cx="1268689" cy="5045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25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28" y="1734495"/>
            <a:ext cx="7348627" cy="486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37512"/>
            <a:ext cx="8596668" cy="1320800"/>
          </a:xfrm>
        </p:spPr>
        <p:txBody>
          <a:bodyPr/>
          <a:lstStyle/>
          <a:p>
            <a:r>
              <a:rPr lang="fr-FR" sz="3200" dirty="0" smtClean="0"/>
              <a:t>Challenge Smart City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Idées pour aller plus loin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949" y="3017176"/>
            <a:ext cx="8596668" cy="4608575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/>
              <a:t>Réaliser une analyse </a:t>
            </a:r>
            <a:r>
              <a:rPr lang="fr-FR" dirty="0" smtClean="0"/>
              <a:t>bi-variée</a:t>
            </a:r>
          </a:p>
          <a:p>
            <a:pPr>
              <a:spcBef>
                <a:spcPts val="2200"/>
              </a:spcBef>
            </a:pPr>
            <a:endParaRPr lang="fr-FR" dirty="0"/>
          </a:p>
          <a:p>
            <a:pPr>
              <a:spcBef>
                <a:spcPts val="2200"/>
              </a:spcBef>
            </a:pPr>
            <a:r>
              <a:rPr lang="fr-FR" dirty="0"/>
              <a:t>Utiliser une librairie spécialisée pour afficher la localisation des arbres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842" y="309525"/>
            <a:ext cx="1628775" cy="6477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7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949" y="806879"/>
            <a:ext cx="8596668" cy="1320800"/>
          </a:xfrm>
        </p:spPr>
        <p:txBody>
          <a:bodyPr/>
          <a:lstStyle/>
          <a:p>
            <a:r>
              <a:rPr lang="fr-FR" sz="3200" dirty="0" smtClean="0"/>
              <a:t>Challenge Smart City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Conclusion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949" y="2573275"/>
            <a:ext cx="8596668" cy="4608575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/>
              <a:t>Les objectifs ont été remplis 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Présentation </a:t>
            </a:r>
            <a:r>
              <a:rPr lang="fr-FR" dirty="0"/>
              <a:t>générale du jeu de </a:t>
            </a:r>
            <a:r>
              <a:rPr lang="fr-FR" dirty="0" smtClean="0"/>
              <a:t>données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Démarche </a:t>
            </a:r>
            <a:r>
              <a:rPr lang="fr-FR" dirty="0"/>
              <a:t>méthodologique d’analyse </a:t>
            </a:r>
            <a:r>
              <a:rPr lang="fr-FR" dirty="0" smtClean="0"/>
              <a:t>et de nettoyage des données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/>
              <a:t>S</a:t>
            </a:r>
            <a:r>
              <a:rPr lang="fr-FR" dirty="0" smtClean="0"/>
              <a:t>ynthèse </a:t>
            </a:r>
            <a:r>
              <a:rPr lang="fr-FR" dirty="0"/>
              <a:t>de </a:t>
            </a:r>
            <a:r>
              <a:rPr lang="fr-FR" dirty="0" smtClean="0"/>
              <a:t>l’analyse </a:t>
            </a:r>
            <a:r>
              <a:rPr lang="fr-FR" dirty="0"/>
              <a:t>de </a:t>
            </a:r>
            <a:r>
              <a:rPr lang="fr-FR" dirty="0" smtClean="0"/>
              <a:t>données et visualisation des données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842" y="309525"/>
            <a:ext cx="1628775" cy="6477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31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949" y="309525"/>
            <a:ext cx="8596668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r>
              <a:rPr lang="fr-FR" sz="2900" dirty="0"/>
              <a:t/>
            </a:r>
            <a:br>
              <a:rPr lang="fr-FR" sz="2900" dirty="0"/>
            </a:br>
            <a:r>
              <a:rPr lang="fr-FR" sz="2500" dirty="0" smtClean="0"/>
              <a:t>Contexte et objectifs du challenge</a:t>
            </a:r>
            <a:endParaRPr lang="fr-FR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949" y="1523830"/>
            <a:ext cx="8596668" cy="5153015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 smtClean="0"/>
              <a:t>Contexte 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L’ONG </a:t>
            </a:r>
            <a:r>
              <a:rPr lang="fr-FR" b="1" dirty="0" smtClean="0"/>
              <a:t>Data </a:t>
            </a:r>
            <a:r>
              <a:rPr lang="fr-FR" b="1" dirty="0" err="1" smtClean="0"/>
              <a:t>is</a:t>
            </a:r>
            <a:r>
              <a:rPr lang="fr-FR" b="1" dirty="0" smtClean="0"/>
              <a:t> for Good </a:t>
            </a:r>
            <a:r>
              <a:rPr lang="fr-FR" dirty="0" smtClean="0"/>
              <a:t>propose </a:t>
            </a:r>
            <a:r>
              <a:rPr lang="fr-FR" dirty="0"/>
              <a:t>des challenges de Data Science en ligne sur des thématiques ayant trait au bien </a:t>
            </a:r>
            <a:r>
              <a:rPr lang="fr-FR" dirty="0" smtClean="0"/>
              <a:t>commun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Participation, en tant que Data </a:t>
            </a:r>
            <a:r>
              <a:rPr lang="fr-FR" dirty="0" err="1" smtClean="0"/>
              <a:t>Scientist</a:t>
            </a:r>
            <a:r>
              <a:rPr lang="fr-FR" dirty="0" smtClean="0"/>
              <a:t> indépendant, au challenge Smart City proposé par la ville de Paris </a:t>
            </a:r>
          </a:p>
          <a:p>
            <a:pPr>
              <a:spcBef>
                <a:spcPts val="3000"/>
              </a:spcBef>
            </a:pPr>
            <a:r>
              <a:rPr lang="fr-FR" dirty="0" smtClean="0"/>
              <a:t>Objectifs :</a:t>
            </a:r>
          </a:p>
          <a:p>
            <a:pPr lvl="1">
              <a:spcBef>
                <a:spcPts val="2200"/>
              </a:spcBef>
            </a:pPr>
            <a:r>
              <a:rPr lang="fr-FR" dirty="0"/>
              <a:t>R</a:t>
            </a:r>
            <a:r>
              <a:rPr lang="fr-FR" dirty="0" smtClean="0"/>
              <a:t>éaliser </a:t>
            </a:r>
            <a:r>
              <a:rPr lang="fr-FR" dirty="0"/>
              <a:t>une analyse exploratoire avec un jeu de données portant sur les arbres de la ville de Paris, dans le cadre du programme “Végétalisons la ville</a:t>
            </a:r>
            <a:r>
              <a:rPr lang="fr-FR" dirty="0" smtClean="0"/>
              <a:t>”</a:t>
            </a:r>
          </a:p>
          <a:p>
            <a:pPr lvl="1">
              <a:spcBef>
                <a:spcPts val="2200"/>
              </a:spcBef>
            </a:pPr>
            <a:r>
              <a:rPr lang="fr-FR" dirty="0" smtClean="0"/>
              <a:t>Présenter l’analyse en 3 parties :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dirty="0"/>
              <a:t>Présentation générale du jeu de </a:t>
            </a:r>
            <a:r>
              <a:rPr lang="fr-FR" dirty="0" smtClean="0"/>
              <a:t>données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dirty="0"/>
              <a:t>Démarche méthodologique d’analyse </a:t>
            </a:r>
            <a:r>
              <a:rPr lang="fr-FR" dirty="0" smtClean="0"/>
              <a:t>et de </a:t>
            </a:r>
            <a:r>
              <a:rPr lang="fr-FR" dirty="0"/>
              <a:t>nettoyage des données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dirty="0"/>
              <a:t>Synthèse de l’analyse de données et visualisation des données</a:t>
            </a:r>
          </a:p>
          <a:p>
            <a:pPr lvl="2">
              <a:spcBef>
                <a:spcPts val="2200"/>
              </a:spcBef>
            </a:pPr>
            <a:endParaRPr lang="fr-FR" dirty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842" y="309525"/>
            <a:ext cx="1628775" cy="6477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0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949" y="469423"/>
            <a:ext cx="8596668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r>
              <a:rPr lang="fr-FR" sz="2900" dirty="0"/>
              <a:t/>
            </a:r>
            <a:br>
              <a:rPr lang="fr-FR" sz="2900" dirty="0"/>
            </a:br>
            <a:r>
              <a:rPr lang="fr-FR" sz="2500" dirty="0" smtClean="0"/>
              <a:t>Mise en place de l’environnement de travail</a:t>
            </a:r>
            <a:endParaRPr lang="fr-FR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949" y="1799875"/>
            <a:ext cx="8596668" cy="5153015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 smtClean="0"/>
              <a:t>Mise en place d’</a:t>
            </a:r>
            <a:r>
              <a:rPr lang="fr-FR" b="1" dirty="0" smtClean="0"/>
              <a:t>un environnement de travail professionnel </a:t>
            </a:r>
            <a:r>
              <a:rPr lang="fr-FR" dirty="0" smtClean="0"/>
              <a:t>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Utilisation de la distribution Python </a:t>
            </a:r>
            <a:r>
              <a:rPr lang="fr-FR" b="1" dirty="0" smtClean="0"/>
              <a:t>Anaconda</a:t>
            </a:r>
            <a:endParaRPr lang="fr-FR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Utilisation des librairies préinstallées :</a:t>
            </a:r>
          </a:p>
          <a:p>
            <a:pPr lvl="2">
              <a:spcBef>
                <a:spcPts val="2200"/>
              </a:spcBef>
              <a:buFont typeface="Wingdings" panose="05000000000000000000" pitchFamily="2" charset="2"/>
              <a:buChar char="ü"/>
            </a:pPr>
            <a:r>
              <a:rPr lang="fr-FR" b="1" dirty="0" smtClean="0"/>
              <a:t>Pandas</a:t>
            </a:r>
            <a:r>
              <a:rPr lang="fr-FR" dirty="0" smtClean="0"/>
              <a:t> et </a:t>
            </a:r>
            <a:r>
              <a:rPr lang="fr-FR" b="1" dirty="0" err="1" smtClean="0"/>
              <a:t>Numpy</a:t>
            </a:r>
            <a:r>
              <a:rPr lang="fr-FR" dirty="0" smtClean="0"/>
              <a:t> pour les calculs et le traitement des données</a:t>
            </a:r>
          </a:p>
          <a:p>
            <a:pPr lvl="2">
              <a:spcBef>
                <a:spcPts val="2200"/>
              </a:spcBef>
              <a:buFont typeface="Wingdings" panose="05000000000000000000" pitchFamily="2" charset="2"/>
              <a:buChar char="ü"/>
            </a:pPr>
            <a:r>
              <a:rPr lang="fr-FR" b="1" dirty="0" err="1" smtClean="0"/>
              <a:t>Matplotlib</a:t>
            </a:r>
            <a:r>
              <a:rPr lang="fr-FR" dirty="0" smtClean="0"/>
              <a:t> et </a:t>
            </a:r>
            <a:r>
              <a:rPr lang="fr-FR" b="1" dirty="0" err="1" smtClean="0"/>
              <a:t>Seaborn</a:t>
            </a:r>
            <a:r>
              <a:rPr lang="fr-FR" dirty="0" smtClean="0"/>
              <a:t> pour la visualisation des données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/>
              <a:t>Installation de la </a:t>
            </a:r>
            <a:r>
              <a:rPr lang="fr-FR" dirty="0" smtClean="0"/>
              <a:t>librairie </a:t>
            </a:r>
            <a:r>
              <a:rPr lang="fr-FR" b="1" dirty="0" err="1"/>
              <a:t>wordcloud</a:t>
            </a:r>
            <a:r>
              <a:rPr lang="fr-FR" dirty="0"/>
              <a:t> pour faire des visualisation sous forme de </a:t>
            </a:r>
            <a:r>
              <a:rPr lang="fr-FR" dirty="0" smtClean="0"/>
              <a:t>nuages </a:t>
            </a:r>
            <a:r>
              <a:rPr lang="fr-FR" dirty="0"/>
              <a:t>de mots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Utilisation d’un </a:t>
            </a:r>
            <a:r>
              <a:rPr lang="fr-FR" b="1" dirty="0" smtClean="0"/>
              <a:t>Notebook </a:t>
            </a:r>
            <a:r>
              <a:rPr lang="fr-FR" b="1" dirty="0" err="1" smtClean="0"/>
              <a:t>Jupyter</a:t>
            </a:r>
            <a:r>
              <a:rPr lang="fr-FR" dirty="0" smtClean="0"/>
              <a:t> pour écrire le code Python</a:t>
            </a:r>
            <a:endParaRPr lang="fr-FR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Mise en place d’un </a:t>
            </a:r>
            <a:r>
              <a:rPr lang="fr-FR" b="1" dirty="0" smtClean="0"/>
              <a:t>environnement virtuel </a:t>
            </a:r>
            <a:r>
              <a:rPr lang="fr-FR" dirty="0" smtClean="0"/>
              <a:t>dédié au projet</a:t>
            </a:r>
          </a:p>
          <a:p>
            <a:pPr lvl="1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842" y="309525"/>
            <a:ext cx="1628775" cy="6477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05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35245"/>
            <a:ext cx="8596668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 smtClean="0"/>
              <a:t>Présentation générale du jeu de données</a:t>
            </a:r>
            <a:endParaRPr lang="fr-FR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544128"/>
            <a:ext cx="6706877" cy="4908430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 smtClean="0"/>
              <a:t>Exploration préliminaire des données avant nettoyage 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b="1" dirty="0" smtClean="0"/>
              <a:t>Volumétrie</a:t>
            </a:r>
            <a:r>
              <a:rPr lang="fr-FR" dirty="0" smtClean="0"/>
              <a:t> des données </a:t>
            </a:r>
            <a:r>
              <a:rPr lang="fr-FR" dirty="0"/>
              <a:t>: </a:t>
            </a:r>
            <a:endParaRPr lang="fr-FR" dirty="0" smtClean="0"/>
          </a:p>
          <a:p>
            <a:pPr lvl="2">
              <a:spcBef>
                <a:spcPts val="2200"/>
              </a:spcBef>
              <a:buFont typeface="Wingdings" panose="05000000000000000000" pitchFamily="2" charset="2"/>
              <a:buChar char="ü"/>
            </a:pPr>
            <a:r>
              <a:rPr lang="fr-FR" b="1" dirty="0" smtClean="0"/>
              <a:t>200 137 </a:t>
            </a:r>
            <a:r>
              <a:rPr lang="fr-FR" dirty="0" smtClean="0"/>
              <a:t>lignes -&gt; 200 137 </a:t>
            </a:r>
            <a:r>
              <a:rPr lang="fr-FR" b="1" dirty="0" smtClean="0"/>
              <a:t>individus</a:t>
            </a:r>
          </a:p>
          <a:p>
            <a:pPr lvl="2">
              <a:spcBef>
                <a:spcPts val="2200"/>
              </a:spcBef>
              <a:buFont typeface="Wingdings" panose="05000000000000000000" pitchFamily="2" charset="2"/>
              <a:buChar char="ü"/>
            </a:pPr>
            <a:r>
              <a:rPr lang="fr-FR" b="1" dirty="0" smtClean="0"/>
              <a:t>18</a:t>
            </a:r>
            <a:r>
              <a:rPr lang="fr-FR" dirty="0" smtClean="0"/>
              <a:t> colonnes -&gt; 18 </a:t>
            </a:r>
            <a:r>
              <a:rPr lang="fr-FR" b="1" dirty="0" smtClean="0"/>
              <a:t>variables</a:t>
            </a:r>
          </a:p>
          <a:p>
            <a:pPr lvl="2">
              <a:spcBef>
                <a:spcPts val="2200"/>
              </a:spcBef>
              <a:buFont typeface="Wingdings" panose="05000000000000000000" pitchFamily="2" charset="2"/>
              <a:buChar char="ü"/>
            </a:pPr>
            <a:r>
              <a:rPr lang="fr-FR" dirty="0" smtClean="0"/>
              <a:t>3 602 466 données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 </a:t>
            </a:r>
            <a:r>
              <a:rPr lang="fr-FR" b="1" dirty="0" smtClean="0"/>
              <a:t>Type</a:t>
            </a:r>
            <a:r>
              <a:rPr lang="fr-FR" dirty="0" smtClean="0"/>
              <a:t> de variables :</a:t>
            </a:r>
          </a:p>
          <a:p>
            <a:pPr lvl="2"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fr-FR" b="1" dirty="0" smtClean="0"/>
              <a:t>7</a:t>
            </a:r>
            <a:r>
              <a:rPr lang="fr-FR" dirty="0" smtClean="0"/>
              <a:t> Variables </a:t>
            </a:r>
            <a:r>
              <a:rPr lang="fr-FR" b="1" dirty="0" smtClean="0"/>
              <a:t>quantitatives</a:t>
            </a:r>
          </a:p>
          <a:p>
            <a:pPr lvl="2"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fr-FR" b="1" dirty="0" smtClean="0"/>
              <a:t>11</a:t>
            </a:r>
            <a:r>
              <a:rPr lang="fr-FR" dirty="0" smtClean="0"/>
              <a:t> Variables </a:t>
            </a:r>
            <a:r>
              <a:rPr lang="fr-FR" b="1" dirty="0" smtClean="0"/>
              <a:t>qualitatives</a:t>
            </a:r>
            <a:endParaRPr lang="fr-FR" b="1" dirty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975666" y="2066108"/>
            <a:ext cx="4675132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1600" dirty="0"/>
              <a:t>Description de la </a:t>
            </a:r>
            <a:r>
              <a:rPr lang="fr-FR" sz="1600" b="1" dirty="0"/>
              <a:t>structure</a:t>
            </a:r>
            <a:r>
              <a:rPr lang="fr-FR" sz="1600" dirty="0"/>
              <a:t> des données :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842" y="309525"/>
            <a:ext cx="1628775" cy="647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004" y="2664732"/>
            <a:ext cx="3774411" cy="37744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96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35245"/>
            <a:ext cx="8596668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 smtClean="0"/>
              <a:t>Présentation générale du jeu de données</a:t>
            </a:r>
            <a:endParaRPr lang="fr-FR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561381"/>
            <a:ext cx="8897988" cy="5106838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 smtClean="0"/>
              <a:t>Exploration préliminaire des données avant nettoyage 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Indicateurs statistiques </a:t>
            </a:r>
            <a:r>
              <a:rPr lang="fr-FR" dirty="0"/>
              <a:t>pour les </a:t>
            </a:r>
            <a:r>
              <a:rPr lang="fr-FR" b="1" dirty="0" smtClean="0"/>
              <a:t>7 </a:t>
            </a:r>
            <a:r>
              <a:rPr lang="fr-FR" dirty="0" smtClean="0"/>
              <a:t>variables quantitatives : 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fr-FR" dirty="0" smtClean="0"/>
              <a:t>Premières remarques </a:t>
            </a:r>
            <a:r>
              <a:rPr lang="fr-FR" sz="1300" dirty="0" smtClean="0"/>
              <a:t>: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b="1" dirty="0"/>
              <a:t>i</a:t>
            </a:r>
            <a:r>
              <a:rPr lang="fr-FR" b="1" dirty="0" smtClean="0"/>
              <a:t>d</a:t>
            </a:r>
            <a:r>
              <a:rPr lang="fr-FR" dirty="0" smtClean="0"/>
              <a:t> : identifiant, valeurs uniques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b="1" dirty="0" err="1" smtClean="0"/>
              <a:t>numero</a:t>
            </a:r>
            <a:r>
              <a:rPr lang="fr-FR" dirty="0" smtClean="0"/>
              <a:t> </a:t>
            </a:r>
            <a:r>
              <a:rPr lang="fr-FR" dirty="0"/>
              <a:t>: uniquement des valeurs </a:t>
            </a:r>
            <a:r>
              <a:rPr lang="fr-FR" dirty="0" smtClean="0"/>
              <a:t>manquantes</a:t>
            </a:r>
            <a:endParaRPr lang="fr-FR" dirty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b="1" dirty="0" err="1" smtClean="0"/>
              <a:t>circonference_cm</a:t>
            </a:r>
            <a:r>
              <a:rPr lang="fr-FR" dirty="0" smtClean="0"/>
              <a:t> </a:t>
            </a:r>
            <a:r>
              <a:rPr lang="fr-FR" dirty="0"/>
              <a:t>/</a:t>
            </a:r>
            <a:r>
              <a:rPr lang="fr-FR" dirty="0" smtClean="0"/>
              <a:t> </a:t>
            </a:r>
            <a:r>
              <a:rPr lang="fr-FR" b="1" dirty="0" err="1" smtClean="0"/>
              <a:t>hauteur_m</a:t>
            </a:r>
            <a:r>
              <a:rPr lang="fr-FR" dirty="0" smtClean="0"/>
              <a:t> </a:t>
            </a:r>
            <a:r>
              <a:rPr lang="fr-FR" dirty="0"/>
              <a:t>: écart-type </a:t>
            </a:r>
            <a:r>
              <a:rPr lang="fr-FR" dirty="0" smtClean="0"/>
              <a:t>très </a:t>
            </a:r>
            <a:r>
              <a:rPr lang="fr-FR" dirty="0"/>
              <a:t>élevé, présence de valeurs aberrantes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b="1" dirty="0" smtClean="0"/>
              <a:t>remarquable</a:t>
            </a:r>
            <a:r>
              <a:rPr lang="fr-FR" dirty="0" smtClean="0"/>
              <a:t> </a:t>
            </a:r>
            <a:r>
              <a:rPr lang="fr-FR" dirty="0"/>
              <a:t>: 2 valeurs possibles (0 ou 1) -&gt; variable catégorielle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b="1" dirty="0"/>
              <a:t>geo_point_2d_a</a:t>
            </a:r>
            <a:r>
              <a:rPr lang="fr-FR" dirty="0"/>
              <a:t> /</a:t>
            </a:r>
            <a:r>
              <a:rPr lang="fr-FR" dirty="0" smtClean="0"/>
              <a:t> </a:t>
            </a:r>
            <a:r>
              <a:rPr lang="fr-FR" b="1" dirty="0"/>
              <a:t>geo_point_2d_b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/>
              <a:t>écart-type </a:t>
            </a:r>
            <a:r>
              <a:rPr lang="fr-FR" dirty="0" smtClean="0"/>
              <a:t>très </a:t>
            </a:r>
            <a:r>
              <a:rPr lang="fr-FR" dirty="0"/>
              <a:t>faible, absence de valeurs aberrantes</a:t>
            </a:r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842" y="309525"/>
            <a:ext cx="1628775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167" y="2526641"/>
            <a:ext cx="6814599" cy="20384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3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35245"/>
            <a:ext cx="8596668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 smtClean="0"/>
              <a:t>Présentation générale du jeu de données</a:t>
            </a:r>
            <a:endParaRPr lang="fr-FR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466490"/>
            <a:ext cx="8596668" cy="5072332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 smtClean="0"/>
              <a:t>Exploration préliminaire des données avant nettoyage 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Indicateurs statistiques </a:t>
            </a:r>
            <a:r>
              <a:rPr lang="fr-FR" dirty="0"/>
              <a:t>pour les </a:t>
            </a:r>
            <a:r>
              <a:rPr lang="fr-FR" b="1" dirty="0" smtClean="0"/>
              <a:t>11</a:t>
            </a:r>
            <a:r>
              <a:rPr lang="fr-FR" dirty="0" smtClean="0"/>
              <a:t> variables qualitatives :</a:t>
            </a:r>
          </a:p>
          <a:p>
            <a:pPr lvl="2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fr-FR" b="1" dirty="0" smtClean="0"/>
              <a:t>Liste</a:t>
            </a:r>
            <a:r>
              <a:rPr lang="fr-FR" dirty="0" smtClean="0"/>
              <a:t> et </a:t>
            </a:r>
            <a:r>
              <a:rPr lang="fr-FR" b="1" dirty="0" smtClean="0"/>
              <a:t>nombre</a:t>
            </a:r>
            <a:r>
              <a:rPr lang="fr-FR" dirty="0" smtClean="0"/>
              <a:t> des modalités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b="1" dirty="0" smtClean="0"/>
              <a:t>6</a:t>
            </a:r>
            <a:r>
              <a:rPr lang="fr-FR" dirty="0" smtClean="0"/>
              <a:t> variables liées à l’emplacement :                 </a:t>
            </a:r>
            <a:r>
              <a:rPr lang="fr-FR" b="1" dirty="0" smtClean="0"/>
              <a:t>5</a:t>
            </a:r>
            <a:r>
              <a:rPr lang="fr-FR" dirty="0" smtClean="0"/>
              <a:t> variables liées à l’espèce :             </a:t>
            </a:r>
            <a:endParaRPr lang="fr-FR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spcBef>
                <a:spcPts val="4000"/>
              </a:spcBef>
              <a:buFont typeface="Wingdings" panose="05000000000000000000" pitchFamily="2" charset="2"/>
              <a:buChar char="Ø"/>
            </a:pPr>
            <a:r>
              <a:rPr lang="fr-FR" dirty="0" smtClean="0"/>
              <a:t>Premières </a:t>
            </a:r>
            <a:r>
              <a:rPr lang="fr-FR" dirty="0"/>
              <a:t>remarques :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b="1" dirty="0" err="1" smtClean="0"/>
              <a:t>type_emplacement</a:t>
            </a:r>
            <a:r>
              <a:rPr lang="fr-FR" dirty="0" smtClean="0"/>
              <a:t> </a:t>
            </a:r>
            <a:r>
              <a:rPr lang="fr-FR" dirty="0"/>
              <a:t>: valeur constante (Arbre)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b="1" dirty="0" err="1" smtClean="0"/>
              <a:t>id_emplacement</a:t>
            </a:r>
            <a:r>
              <a:rPr lang="fr-FR" dirty="0" smtClean="0"/>
              <a:t> </a:t>
            </a:r>
            <a:r>
              <a:rPr lang="fr-FR" dirty="0"/>
              <a:t>: cardinalité très élevée</a:t>
            </a:r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842" y="309525"/>
            <a:ext cx="1628775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1" y="3258765"/>
            <a:ext cx="1177804" cy="1925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19" y="3258765"/>
            <a:ext cx="1044268" cy="14780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5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69" y="426619"/>
            <a:ext cx="9734751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/>
              <a:t>Démarche méthodologique d’analyse et </a:t>
            </a:r>
            <a:r>
              <a:rPr lang="fr-FR" sz="2500" dirty="0" smtClean="0"/>
              <a:t>nettoyage </a:t>
            </a:r>
            <a:r>
              <a:rPr lang="fr-FR" sz="2500" dirty="0"/>
              <a:t>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793" y="1595886"/>
            <a:ext cx="9484583" cy="4848045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/>
              <a:t>Traitement des </a:t>
            </a:r>
            <a:r>
              <a:rPr lang="fr-FR" b="1" dirty="0"/>
              <a:t>doublons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Pas de doublon à supprimer</a:t>
            </a:r>
          </a:p>
          <a:p>
            <a:pPr>
              <a:spcBef>
                <a:spcPts val="3600"/>
              </a:spcBef>
            </a:pPr>
            <a:r>
              <a:rPr lang="fr-FR" dirty="0"/>
              <a:t>Suppression des </a:t>
            </a:r>
            <a:r>
              <a:rPr lang="fr-FR" b="1" dirty="0"/>
              <a:t>colonnes </a:t>
            </a:r>
            <a:r>
              <a:rPr lang="fr-FR" b="1" dirty="0" smtClean="0"/>
              <a:t>inutiles </a:t>
            </a:r>
            <a:r>
              <a:rPr lang="fr-FR" dirty="0" smtClean="0"/>
              <a:t>:</a:t>
            </a:r>
          </a:p>
          <a:p>
            <a:pPr lvl="1">
              <a:spcBef>
                <a:spcPts val="2200"/>
              </a:spcBef>
              <a:buFont typeface="Wingdings" panose="05000000000000000000" pitchFamily="2" charset="2"/>
              <a:buChar char="v"/>
            </a:pPr>
            <a:r>
              <a:rPr lang="fr-FR" dirty="0"/>
              <a:t>Colonnes inutiles pour l'analyse de données </a:t>
            </a:r>
            <a:r>
              <a:rPr lang="fr-FR" dirty="0" smtClean="0"/>
              <a:t>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b="1" dirty="0" smtClean="0"/>
              <a:t>id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identifiant, valeurs </a:t>
            </a:r>
            <a:r>
              <a:rPr lang="fr-FR" dirty="0"/>
              <a:t>uniques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b="1" dirty="0" err="1"/>
              <a:t>numero</a:t>
            </a:r>
            <a:r>
              <a:rPr lang="fr-FR" dirty="0"/>
              <a:t> : uniquement des valeurs manquantes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b="1" dirty="0" err="1" smtClean="0"/>
              <a:t>type_emplacement</a:t>
            </a:r>
            <a:r>
              <a:rPr lang="fr-FR" dirty="0" smtClean="0"/>
              <a:t> </a:t>
            </a:r>
            <a:r>
              <a:rPr lang="fr-FR" dirty="0"/>
              <a:t>: valeur constante </a:t>
            </a:r>
            <a:r>
              <a:rPr lang="fr-FR" dirty="0" smtClean="0"/>
              <a:t>(= Arbre</a:t>
            </a:r>
            <a:r>
              <a:rPr lang="fr-FR" dirty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b="1" dirty="0" err="1" smtClean="0"/>
              <a:t>complement_addresse</a:t>
            </a:r>
            <a:r>
              <a:rPr lang="fr-FR" dirty="0" smtClean="0"/>
              <a:t> </a:t>
            </a:r>
            <a:r>
              <a:rPr lang="fr-FR" dirty="0"/>
              <a:t>: cardinalité </a:t>
            </a:r>
            <a:r>
              <a:rPr lang="fr-FR" dirty="0" smtClean="0"/>
              <a:t>très élevée </a:t>
            </a:r>
            <a:r>
              <a:rPr lang="fr-FR" dirty="0"/>
              <a:t>+ pourcentage de valeurs manquantes très </a:t>
            </a:r>
            <a:r>
              <a:rPr lang="fr-FR" dirty="0" smtClean="0"/>
              <a:t>élevé</a:t>
            </a:r>
            <a:endParaRPr lang="fr-F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b="1" dirty="0" err="1" smtClean="0"/>
              <a:t>id_emplacement</a:t>
            </a:r>
            <a:r>
              <a:rPr lang="fr-FR" dirty="0" smtClean="0"/>
              <a:t> </a:t>
            </a:r>
            <a:r>
              <a:rPr lang="fr-FR" dirty="0"/>
              <a:t>: inutile pour l'analyse</a:t>
            </a:r>
          </a:p>
          <a:p>
            <a:pPr lvl="2">
              <a:spcBef>
                <a:spcPts val="2200"/>
              </a:spcBef>
              <a:buFont typeface="Wingdings" panose="05000000000000000000" pitchFamily="2" charset="2"/>
              <a:buChar char="Ø"/>
            </a:pPr>
            <a:r>
              <a:rPr lang="fr-FR" dirty="0" smtClean="0"/>
              <a:t>Suppression de ces colonnes</a:t>
            </a:r>
            <a:endParaRPr lang="fr-FR" dirty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433" y="169219"/>
            <a:ext cx="1294568" cy="5147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8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69" y="338585"/>
            <a:ext cx="9734751" cy="1320800"/>
          </a:xfrm>
        </p:spPr>
        <p:txBody>
          <a:bodyPr/>
          <a:lstStyle/>
          <a:p>
            <a:r>
              <a:rPr lang="fr-FR" sz="2900" dirty="0" smtClean="0"/>
              <a:t>Challenge Smart City</a:t>
            </a:r>
            <a:br>
              <a:rPr lang="fr-FR" sz="2900" dirty="0" smtClean="0"/>
            </a:br>
            <a:r>
              <a:rPr lang="fr-FR" sz="2500" dirty="0"/>
              <a:t>Démarche méthodologique d’analyse et </a:t>
            </a:r>
            <a:r>
              <a:rPr lang="fr-FR" sz="2500" dirty="0" smtClean="0"/>
              <a:t>nettoyage </a:t>
            </a:r>
            <a:r>
              <a:rPr lang="fr-FR" sz="2500" dirty="0"/>
              <a:t>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167" y="1434199"/>
            <a:ext cx="9079142" cy="4848045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/>
              <a:t>Traitement des </a:t>
            </a:r>
            <a:r>
              <a:rPr lang="fr-FR" b="1" dirty="0"/>
              <a:t>valeurs </a:t>
            </a:r>
            <a:r>
              <a:rPr lang="fr-FR" b="1" dirty="0" smtClean="0"/>
              <a:t>manquantes </a:t>
            </a:r>
            <a:r>
              <a:rPr lang="fr-FR" dirty="0" smtClean="0"/>
              <a:t>:</a:t>
            </a:r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dirty="0"/>
              <a:t>Identification des données </a:t>
            </a:r>
            <a:r>
              <a:rPr lang="fr-FR" dirty="0" smtClean="0"/>
              <a:t>manquantes :</a:t>
            </a:r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2">
              <a:spcBef>
                <a:spcPts val="2200"/>
              </a:spcBef>
            </a:pPr>
            <a:endParaRPr lang="fr-FR" dirty="0" smtClean="0"/>
          </a:p>
          <a:p>
            <a:pPr lvl="1">
              <a:spcBef>
                <a:spcPts val="2200"/>
              </a:spcBef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33" y="169219"/>
            <a:ext cx="1294568" cy="5147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9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81" y="2288797"/>
            <a:ext cx="7710682" cy="456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2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17337</TotalTime>
  <Words>983</Words>
  <Application>Microsoft Office PowerPoint</Application>
  <PresentationFormat>Widescreen</PresentationFormat>
  <Paragraphs>298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Trebuchet MS</vt:lpstr>
      <vt:lpstr>Wingdings</vt:lpstr>
      <vt:lpstr>Wingdings 3</vt:lpstr>
      <vt:lpstr>Facet</vt:lpstr>
      <vt:lpstr>Data is for Good - Challenge Smart City</vt:lpstr>
      <vt:lpstr>Challenge Smart City Sommaire</vt:lpstr>
      <vt:lpstr>Challenge Smart City Contexte et objectifs du challenge</vt:lpstr>
      <vt:lpstr>Challenge Smart City Mise en place de l’environnement de travail</vt:lpstr>
      <vt:lpstr>Challenge Smart City Présentation générale du jeu de données</vt:lpstr>
      <vt:lpstr>Challenge Smart City Présentation générale du jeu de données</vt:lpstr>
      <vt:lpstr>Challenge Smart City Présentation générale du jeu de données</vt:lpstr>
      <vt:lpstr>Challenge Smart City Démarche méthodologique d’analyse et nettoyage des données</vt:lpstr>
      <vt:lpstr>Challenge Smart City Démarche méthodologique d’analyse et nettoyage des données</vt:lpstr>
      <vt:lpstr>Challenge Smart City Démarche méthodologique d’analyse et nettoyage des données</vt:lpstr>
      <vt:lpstr>Challenge Smart City Démarche méthodologique d’analyse et nettoyage des données</vt:lpstr>
      <vt:lpstr>Challenge Smart City Démarche méthodologique d’analyse et nettoyage des données</vt:lpstr>
      <vt:lpstr>Challenge Smart City Démarche méthodologique d’analyse et nettoyage des données</vt:lpstr>
      <vt:lpstr>Challenge Smart City Démarche méthodologique d’analyse et nettoyage des données</vt:lpstr>
      <vt:lpstr>Challenge Smart City Démarche méthodologique d’analyse et nettoyage des données</vt:lpstr>
      <vt:lpstr>Challenge Smart City Synthèse de l’analyse de données et visualisation </vt:lpstr>
      <vt:lpstr>Challenge Smart City Synthèse de l’analyse de données et visualisation </vt:lpstr>
      <vt:lpstr>Challenge Smart City Synthèse de l’analyse de données et visualisation </vt:lpstr>
      <vt:lpstr>Challenge Smart City Synthèse de l’analyse de données et visualisation </vt:lpstr>
      <vt:lpstr>Challenge Smart City Synthèse de l’analyse de données et visualisation </vt:lpstr>
      <vt:lpstr>Challenge Smart City Synthèse de l’analyse de données et visualisation </vt:lpstr>
      <vt:lpstr>Challenge Smart City Synthèse de l’analyse de données et visualisation </vt:lpstr>
      <vt:lpstr>Challenge Smart City Synthèse de l’analyse de données et visualisation </vt:lpstr>
      <vt:lpstr>Challenge Smart City Synthèse de l’analyse de données et visualisation </vt:lpstr>
      <vt:lpstr>Challenge Smart City Synthèse de l’analyse de données et visualisation </vt:lpstr>
      <vt:lpstr>Challenge Smart City Idées pour aller plus loin</vt:lpstr>
      <vt:lpstr>Challenge Smart City Conclusion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Tool</dc:title>
  <dc:creator>olivier bonheur</dc:creator>
  <cp:lastModifiedBy>olivier bonheur</cp:lastModifiedBy>
  <cp:revision>655</cp:revision>
  <cp:lastPrinted>2021-03-26T12:45:59Z</cp:lastPrinted>
  <dcterms:created xsi:type="dcterms:W3CDTF">2020-03-12T21:31:17Z</dcterms:created>
  <dcterms:modified xsi:type="dcterms:W3CDTF">2021-04-03T21:28:48Z</dcterms:modified>
</cp:coreProperties>
</file>