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59" r:id="rId4"/>
    <p:sldId id="260" r:id="rId5"/>
    <p:sldId id="261" r:id="rId6"/>
    <p:sldId id="268" r:id="rId7"/>
    <p:sldId id="275" r:id="rId8"/>
    <p:sldId id="269" r:id="rId9"/>
    <p:sldId id="270" r:id="rId10"/>
    <p:sldId id="272" r:id="rId11"/>
    <p:sldId id="271" r:id="rId12"/>
    <p:sldId id="273" r:id="rId13"/>
    <p:sldId id="274" r:id="rId14"/>
    <p:sldId id="276" r:id="rId15"/>
    <p:sldId id="262"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42" d="100"/>
          <a:sy n="42"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Shape 19"/>
          <p:cNvSpPr>
            <a:spLocks noGrp="1" noRot="1" noChangeAspect="1"/>
          </p:cNvSpPr>
          <p:nvPr>
            <p:ph type="sldImg"/>
          </p:nvPr>
        </p:nvSpPr>
        <p:spPr>
          <a:xfrm>
            <a:off x="1143000" y="685800"/>
            <a:ext cx="4572000" cy="3429000"/>
          </a:xfrm>
          <a:prstGeom prst="rect">
            <a:avLst/>
          </a:prstGeom>
        </p:spPr>
        <p:txBody>
          <a:bodyPr/>
          <a:lstStyle/>
          <a:p>
            <a:endParaRPr/>
          </a:p>
        </p:txBody>
      </p:sp>
      <p:sp>
        <p:nvSpPr>
          <p:cNvPr id="20" name="Shape 2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29808666"/>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0" y="2244725"/>
            <a:ext cx="18288000" cy="477520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normAutofit/>
          </a:bodyPr>
          <a:lstStyle/>
          <a:p>
            <a:r>
              <a:t>Title Text</a:t>
            </a:r>
          </a:p>
        </p:txBody>
      </p:sp>
      <p:sp>
        <p:nvSpPr>
          <p:cNvPr id="3" name="Body Level One…"/>
          <p:cNvSpPr txBox="1">
            <a:spLocks noGrp="1"/>
          </p:cNvSpPr>
          <p:nvPr>
            <p:ph type="body" idx="1"/>
          </p:nvPr>
        </p:nvSpPr>
        <p:spPr>
          <a:xfrm>
            <a:off x="3048000" y="7204075"/>
            <a:ext cx="18288000" cy="331152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1pPr>
      <a:lvl2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2pPr>
      <a:lvl3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3pPr>
      <a:lvl4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4pPr>
      <a:lvl5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5pPr>
      <a:lvl6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6pPr>
      <a:lvl7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7pPr>
      <a:lvl8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8pPr>
      <a:lvl9pPr marL="0" marR="0" indent="0" algn="ctr" defTabSz="1828800" rtl="0" latinLnBrk="0">
        <a:lnSpc>
          <a:spcPct val="90000"/>
        </a:lnSpc>
        <a:spcBef>
          <a:spcPts val="0"/>
        </a:spcBef>
        <a:spcAft>
          <a:spcPts val="0"/>
        </a:spcAft>
        <a:buClrTx/>
        <a:buSzTx/>
        <a:buFontTx/>
        <a:buNone/>
        <a:tabLst/>
        <a:defRPr sz="120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1pPr>
      <a:lvl2pPr marL="0" marR="0" indent="457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2pPr>
      <a:lvl3pPr marL="0" marR="0" indent="914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3pPr>
      <a:lvl4pPr marL="0" marR="0" indent="1371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4pPr>
      <a:lvl5pPr marL="0" marR="0" indent="18288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5pPr>
      <a:lvl6pPr marL="0" marR="0" indent="22860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6pPr>
      <a:lvl7pPr marL="0" marR="0" indent="27432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7pPr>
      <a:lvl8pPr marL="0" marR="0" indent="32004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8pPr>
      <a:lvl9pPr marL="0" marR="0" indent="3657600" algn="ctr" defTabSz="1828800" rtl="0" latinLnBrk="0">
        <a:lnSpc>
          <a:spcPct val="90000"/>
        </a:lnSpc>
        <a:spcBef>
          <a:spcPts val="2000"/>
        </a:spcBef>
        <a:spcAft>
          <a:spcPts val="0"/>
        </a:spcAft>
        <a:buClrTx/>
        <a:buSzTx/>
        <a:buFontTx/>
        <a:buNone/>
        <a:tabLst/>
        <a:defRPr sz="4800" b="0" i="0" u="none" strike="noStrike" cap="none" spc="0" baseline="0">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ircle"/>
          <p:cNvSpPr/>
          <p:nvPr/>
        </p:nvSpPr>
        <p:spPr>
          <a:xfrm>
            <a:off x="1615876" y="-7401124"/>
            <a:ext cx="21152248" cy="21152248"/>
          </a:xfrm>
          <a:prstGeom prst="ellipse">
            <a:avLst/>
          </a:prstGeom>
          <a:ln w="63500">
            <a:solidFill>
              <a:srgbClr val="E9ECED"/>
            </a:solidFill>
            <a:miter lim="400000"/>
          </a:ln>
        </p:spPr>
        <p:txBody>
          <a:bodyPr tIns="91439" bIns="91439" anchor="ctr"/>
          <a:lstStyle/>
          <a:p>
            <a:endParaRPr/>
          </a:p>
        </p:txBody>
      </p:sp>
      <p:sp>
        <p:nvSpPr>
          <p:cNvPr id="23" name="Circle"/>
          <p:cNvSpPr/>
          <p:nvPr/>
        </p:nvSpPr>
        <p:spPr>
          <a:xfrm>
            <a:off x="7474545" y="-1542455"/>
            <a:ext cx="9434910" cy="9434910"/>
          </a:xfrm>
          <a:prstGeom prst="ellipse">
            <a:avLst/>
          </a:prstGeom>
          <a:ln w="63500">
            <a:solidFill>
              <a:srgbClr val="E9ECED"/>
            </a:solidFill>
            <a:miter lim="400000"/>
          </a:ln>
        </p:spPr>
        <p:txBody>
          <a:bodyPr tIns="91439" bIns="91439" anchor="ctr"/>
          <a:lstStyle/>
          <a:p>
            <a:endParaRPr/>
          </a:p>
        </p:txBody>
      </p:sp>
      <p:sp>
        <p:nvSpPr>
          <p:cNvPr id="24" name="Circle"/>
          <p:cNvSpPr/>
          <p:nvPr/>
        </p:nvSpPr>
        <p:spPr>
          <a:xfrm>
            <a:off x="21209595" y="6375995"/>
            <a:ext cx="1370410" cy="1370410"/>
          </a:xfrm>
          <a:prstGeom prst="ellipse">
            <a:avLst/>
          </a:prstGeom>
          <a:solidFill>
            <a:srgbClr val="FFFF00"/>
          </a:soli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
        <p:nvSpPr>
          <p:cNvPr id="25" name="Circle"/>
          <p:cNvSpPr/>
          <p:nvPr/>
        </p:nvSpPr>
        <p:spPr>
          <a:xfrm>
            <a:off x="7474545" y="401303"/>
            <a:ext cx="1093239" cy="1099443"/>
          </a:xfrm>
          <a:prstGeom prst="ellipse">
            <a:avLst/>
          </a:prstGeom>
          <a:solidFill>
            <a:srgbClr val="92D05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sp>
        <p:nvSpPr>
          <p:cNvPr id="26" name="Circle"/>
          <p:cNvSpPr/>
          <p:nvPr/>
        </p:nvSpPr>
        <p:spPr>
          <a:xfrm>
            <a:off x="16003240" y="2049417"/>
            <a:ext cx="1623120" cy="1623120"/>
          </a:xfrm>
          <a:prstGeom prst="ellipse">
            <a:avLst/>
          </a:prstGeom>
          <a:solidFill>
            <a:srgbClr val="FFC00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27" name="Circle"/>
          <p:cNvSpPr/>
          <p:nvPr/>
        </p:nvSpPr>
        <p:spPr>
          <a:xfrm>
            <a:off x="17228337" y="10733504"/>
            <a:ext cx="2843925" cy="2561872"/>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
        <p:nvSpPr>
          <p:cNvPr id="28" name="Circle"/>
          <p:cNvSpPr/>
          <p:nvPr/>
        </p:nvSpPr>
        <p:spPr>
          <a:xfrm>
            <a:off x="10976471" y="1959471"/>
            <a:ext cx="2431059" cy="2431058"/>
          </a:xfrm>
          <a:prstGeom prst="ellipse">
            <a:avLst/>
          </a:prstGeom>
          <a:ln w="63500">
            <a:solidFill>
              <a:srgbClr val="E9ECED"/>
            </a:solidFill>
            <a:miter lim="400000"/>
          </a:ln>
        </p:spPr>
        <p:txBody>
          <a:bodyPr tIns="91439" bIns="91439" anchor="ctr"/>
          <a:lstStyle/>
          <a:p>
            <a:endParaRPr/>
          </a:p>
        </p:txBody>
      </p:sp>
      <p:sp>
        <p:nvSpPr>
          <p:cNvPr id="30" name="SWOT"/>
          <p:cNvSpPr txBox="1"/>
          <p:nvPr/>
        </p:nvSpPr>
        <p:spPr>
          <a:xfrm>
            <a:off x="5086261" y="3672537"/>
            <a:ext cx="14986001" cy="461664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lgn="ctr">
              <a:defRPr sz="20000" spc="2800">
                <a:solidFill>
                  <a:srgbClr val="3F3F42"/>
                </a:solidFill>
                <a:latin typeface="Open Sans Bold"/>
                <a:ea typeface="Open Sans Bold"/>
                <a:cs typeface="Open Sans Bold"/>
                <a:sym typeface="Open Sans Bold"/>
              </a:defRPr>
            </a:lvl1pPr>
          </a:lstStyle>
          <a:p>
            <a:r>
              <a:rPr lang="fr-FR" sz="9600" dirty="0" smtClean="0"/>
              <a:t>Projet</a:t>
            </a:r>
          </a:p>
          <a:p>
            <a:r>
              <a:rPr lang="fr-FR" sz="9600" dirty="0" smtClean="0"/>
              <a:t>Santé publique France</a:t>
            </a:r>
            <a:endParaRPr sz="9600" dirty="0"/>
          </a:p>
        </p:txBody>
      </p:sp>
      <p:pic>
        <p:nvPicPr>
          <p:cNvPr id="2" name="Picture 1"/>
          <p:cNvPicPr>
            <a:picLocks noChangeAspect="1"/>
          </p:cNvPicPr>
          <p:nvPr/>
        </p:nvPicPr>
        <p:blipFill>
          <a:blip r:embed="rId2"/>
          <a:stretch>
            <a:fillRect/>
          </a:stretch>
        </p:blipFill>
        <p:spPr>
          <a:xfrm>
            <a:off x="9967029" y="9056086"/>
            <a:ext cx="5224463" cy="3134678"/>
          </a:xfrm>
          <a:prstGeom prst="rect">
            <a:avLst/>
          </a:prstGeom>
        </p:spPr>
      </p:pic>
      <p:sp>
        <p:nvSpPr>
          <p:cNvPr id="15" name="Circle"/>
          <p:cNvSpPr/>
          <p:nvPr/>
        </p:nvSpPr>
        <p:spPr>
          <a:xfrm>
            <a:off x="1330858" y="6148492"/>
            <a:ext cx="4106842" cy="3964772"/>
          </a:xfrm>
          <a:prstGeom prst="ellipse">
            <a:avLst/>
          </a:prstGeom>
          <a:gradFill>
            <a:gsLst>
              <a:gs pos="0">
                <a:srgbClr val="E83887"/>
              </a:gs>
              <a:gs pos="100000">
                <a:srgbClr val="F54ACC"/>
              </a:gs>
            </a:gsLst>
            <a:lin ang="3092832"/>
          </a:gra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818907"/>
            <a:ext cx="22447591"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Traitement métier des valeurs aberrantes</a:t>
            </a:r>
            <a:endParaRPr lang="fr-FR" sz="6000" dirty="0"/>
          </a:p>
        </p:txBody>
      </p:sp>
      <p:pic>
        <p:nvPicPr>
          <p:cNvPr id="2" name="Picture 1"/>
          <p:cNvPicPr>
            <a:picLocks noChangeAspect="1"/>
          </p:cNvPicPr>
          <p:nvPr/>
        </p:nvPicPr>
        <p:blipFill>
          <a:blip r:embed="rId2"/>
          <a:stretch>
            <a:fillRect/>
          </a:stretch>
        </p:blipFill>
        <p:spPr>
          <a:xfrm>
            <a:off x="3327399" y="2533689"/>
            <a:ext cx="17345239" cy="4608296"/>
          </a:xfrm>
          <a:prstGeom prst="rect">
            <a:avLst/>
          </a:prstGeom>
        </p:spPr>
      </p:pic>
      <p:pic>
        <p:nvPicPr>
          <p:cNvPr id="3" name="Picture 2"/>
          <p:cNvPicPr>
            <a:picLocks noChangeAspect="1"/>
          </p:cNvPicPr>
          <p:nvPr/>
        </p:nvPicPr>
        <p:blipFill>
          <a:blip r:embed="rId3"/>
          <a:stretch>
            <a:fillRect/>
          </a:stretch>
        </p:blipFill>
        <p:spPr>
          <a:xfrm>
            <a:off x="3327399" y="7978336"/>
            <a:ext cx="17411320" cy="4823264"/>
          </a:xfrm>
          <a:prstGeom prst="rect">
            <a:avLst/>
          </a:prstGeom>
        </p:spPr>
      </p:pic>
    </p:spTree>
    <p:extLst>
      <p:ext uri="{BB962C8B-B14F-4D97-AF65-F5344CB8AC3E}">
        <p14:creationId xmlns:p14="http://schemas.microsoft.com/office/powerpoint/2010/main" val="89622168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854633"/>
            <a:ext cx="22447591"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Traitement des valeurs </a:t>
            </a:r>
            <a:r>
              <a:rPr lang="fr-FR" sz="6000" dirty="0"/>
              <a:t>atypiques</a:t>
            </a:r>
          </a:p>
        </p:txBody>
      </p:sp>
      <p:pic>
        <p:nvPicPr>
          <p:cNvPr id="2" name="Picture 1"/>
          <p:cNvPicPr>
            <a:picLocks noChangeAspect="1"/>
          </p:cNvPicPr>
          <p:nvPr/>
        </p:nvPicPr>
        <p:blipFill>
          <a:blip r:embed="rId2"/>
          <a:stretch>
            <a:fillRect/>
          </a:stretch>
        </p:blipFill>
        <p:spPr>
          <a:xfrm>
            <a:off x="2058245" y="7291903"/>
            <a:ext cx="20052416" cy="5235377"/>
          </a:xfrm>
          <a:prstGeom prst="rect">
            <a:avLst/>
          </a:prstGeom>
        </p:spPr>
      </p:pic>
      <p:pic>
        <p:nvPicPr>
          <p:cNvPr id="7" name="Picture 6"/>
          <p:cNvPicPr>
            <a:picLocks noChangeAspect="1"/>
          </p:cNvPicPr>
          <p:nvPr/>
        </p:nvPicPr>
        <p:blipFill>
          <a:blip r:embed="rId3"/>
          <a:stretch>
            <a:fillRect/>
          </a:stretch>
        </p:blipFill>
        <p:spPr>
          <a:xfrm>
            <a:off x="6712290" y="2750179"/>
            <a:ext cx="9381150" cy="3424988"/>
          </a:xfrm>
          <a:prstGeom prst="rect">
            <a:avLst/>
          </a:prstGeom>
        </p:spPr>
      </p:pic>
    </p:spTree>
    <p:extLst>
      <p:ext uri="{BB962C8B-B14F-4D97-AF65-F5344CB8AC3E}">
        <p14:creationId xmlns:p14="http://schemas.microsoft.com/office/powerpoint/2010/main" val="360512643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692569" y="4886889"/>
            <a:ext cx="22892599"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Etude du remplissage des valeurs manquantes</a:t>
            </a:r>
            <a:endParaRPr lang="fr-FR" sz="6000" dirty="0"/>
          </a:p>
        </p:txBody>
      </p:sp>
      <p:sp>
        <p:nvSpPr>
          <p:cNvPr id="8"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226418" y="2543884"/>
            <a:ext cx="17414894" cy="132856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a:spcBef>
                <a:spcPts val="1000"/>
              </a:spcBef>
            </a:pPr>
            <a:r>
              <a:rPr lang="fr-FR" dirty="0" smtClean="0">
                <a:latin typeface="Helvetica Neue"/>
              </a:rPr>
              <a:t>- Mise des dates au bon format</a:t>
            </a:r>
          </a:p>
          <a:p>
            <a:pPr>
              <a:spcBef>
                <a:spcPts val="1000"/>
              </a:spcBef>
            </a:pPr>
            <a:r>
              <a:rPr lang="fr-FR" dirty="0" smtClean="0">
                <a:latin typeface="Helvetica Neue"/>
              </a:rPr>
              <a:t>- Changement des variables de type Object en type </a:t>
            </a:r>
            <a:r>
              <a:rPr lang="fr-FR" dirty="0" err="1" smtClean="0">
                <a:latin typeface="Helvetica Neue"/>
              </a:rPr>
              <a:t>Category</a:t>
            </a:r>
            <a:endParaRPr lang="fr-FR" dirty="0">
              <a:latin typeface="Helvetica Neue"/>
            </a:endParaRPr>
          </a:p>
        </p:txBody>
      </p:sp>
      <p:sp>
        <p:nvSpPr>
          <p:cNvPr id="7" name="Opportunities"/>
          <p:cNvSpPr txBox="1"/>
          <p:nvPr/>
        </p:nvSpPr>
        <p:spPr>
          <a:xfrm>
            <a:off x="1692569" y="1097376"/>
            <a:ext cx="22892599"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Traitement des types de colonnes</a:t>
            </a:r>
            <a:endParaRPr lang="fr-FR" sz="6000" dirty="0"/>
          </a:p>
        </p:txBody>
      </p:sp>
      <p:sp>
        <p:nvSpPr>
          <p:cNvPr id="1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122786" y="6411767"/>
            <a:ext cx="17414894" cy="641713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a:spcBef>
                <a:spcPts val="1000"/>
              </a:spcBef>
            </a:pPr>
            <a:r>
              <a:rPr lang="fr-FR" dirty="0" smtClean="0">
                <a:latin typeface="Helvetica Neue"/>
              </a:rPr>
              <a:t>Pour les variables </a:t>
            </a:r>
            <a:r>
              <a:rPr lang="fr-FR" b="1" dirty="0" smtClean="0">
                <a:latin typeface="Helvetica Neue"/>
              </a:rPr>
              <a:t>quantitatives</a:t>
            </a:r>
            <a:r>
              <a:rPr lang="fr-FR" dirty="0" smtClean="0">
                <a:latin typeface="Helvetica Neue"/>
              </a:rPr>
              <a:t> : étude du remplissage par la </a:t>
            </a:r>
            <a:r>
              <a:rPr lang="fr-FR" b="1" dirty="0" smtClean="0">
                <a:latin typeface="Helvetica Neue"/>
              </a:rPr>
              <a:t>moyenne </a:t>
            </a:r>
          </a:p>
          <a:p>
            <a:pPr marL="457200" indent="-457200">
              <a:spcBef>
                <a:spcPts val="1000"/>
              </a:spcBef>
              <a:buFontTx/>
              <a:buChar char="-"/>
            </a:pPr>
            <a:r>
              <a:rPr lang="fr-FR" dirty="0" smtClean="0">
                <a:latin typeface="Helvetica Neue"/>
              </a:rPr>
              <a:t>nutrition_score_fr_100g </a:t>
            </a:r>
          </a:p>
          <a:p>
            <a:pPr marL="457200" indent="-457200">
              <a:spcBef>
                <a:spcPts val="1000"/>
              </a:spcBef>
              <a:buFontTx/>
              <a:buChar char="-"/>
            </a:pPr>
            <a:r>
              <a:rPr lang="fr-FR" dirty="0" smtClean="0">
                <a:latin typeface="Helvetica Neue"/>
              </a:rPr>
              <a:t>nutrition_score_uk_100g</a:t>
            </a:r>
          </a:p>
          <a:p>
            <a:pPr marL="457200" indent="-457200">
              <a:spcBef>
                <a:spcPts val="1000"/>
              </a:spcBef>
              <a:buFont typeface="Wingdings" panose="05000000000000000000" pitchFamily="2" charset="2"/>
              <a:buChar char="Ø"/>
            </a:pPr>
            <a:r>
              <a:rPr lang="fr-FR" b="1" dirty="0" smtClean="0">
                <a:latin typeface="Helvetica Neue"/>
              </a:rPr>
              <a:t>le </a:t>
            </a:r>
            <a:r>
              <a:rPr lang="fr-FR" b="1" dirty="0">
                <a:latin typeface="Helvetica Neue"/>
              </a:rPr>
              <a:t>remplissage par la moyenne fait </a:t>
            </a:r>
            <a:r>
              <a:rPr lang="fr-FR" b="1" dirty="0" smtClean="0">
                <a:latin typeface="Helvetica Neue"/>
              </a:rPr>
              <a:t>sens</a:t>
            </a:r>
          </a:p>
          <a:p>
            <a:pPr>
              <a:spcBef>
                <a:spcPts val="1000"/>
              </a:spcBef>
            </a:pPr>
            <a:endParaRPr lang="fr-FR" dirty="0" smtClean="0">
              <a:latin typeface="Helvetica Neue"/>
            </a:endParaRPr>
          </a:p>
          <a:p>
            <a:pPr>
              <a:spcBef>
                <a:spcPts val="1000"/>
              </a:spcBef>
            </a:pPr>
            <a:r>
              <a:rPr lang="fr-FR" dirty="0">
                <a:latin typeface="Helvetica Neue"/>
              </a:rPr>
              <a:t>Pour les variables </a:t>
            </a:r>
            <a:r>
              <a:rPr lang="fr-FR" b="1" dirty="0" smtClean="0">
                <a:latin typeface="Helvetica Neue"/>
              </a:rPr>
              <a:t>qualitatives</a:t>
            </a:r>
            <a:r>
              <a:rPr lang="fr-FR" dirty="0" smtClean="0">
                <a:latin typeface="Helvetica Neue"/>
              </a:rPr>
              <a:t> </a:t>
            </a:r>
            <a:r>
              <a:rPr lang="fr-FR" dirty="0">
                <a:latin typeface="Helvetica Neue"/>
              </a:rPr>
              <a:t>: </a:t>
            </a:r>
            <a:r>
              <a:rPr lang="fr-FR" dirty="0" smtClean="0">
                <a:latin typeface="Helvetica Neue"/>
              </a:rPr>
              <a:t>étude du remplissage par le </a:t>
            </a:r>
            <a:r>
              <a:rPr lang="fr-FR" b="1" dirty="0" smtClean="0">
                <a:latin typeface="Helvetica Neue"/>
              </a:rPr>
              <a:t>mode</a:t>
            </a:r>
          </a:p>
          <a:p>
            <a:pPr marL="457200" indent="-457200">
              <a:spcBef>
                <a:spcPts val="1000"/>
              </a:spcBef>
              <a:buFontTx/>
              <a:buChar char="-"/>
            </a:pPr>
            <a:r>
              <a:rPr lang="fr-FR" dirty="0" smtClean="0">
                <a:latin typeface="Helvetica Neue"/>
              </a:rPr>
              <a:t>brands (marque)</a:t>
            </a:r>
          </a:p>
          <a:p>
            <a:pPr marL="457200" indent="-457200">
              <a:spcBef>
                <a:spcPts val="1000"/>
              </a:spcBef>
              <a:buFontTx/>
              <a:buChar char="-"/>
            </a:pPr>
            <a:r>
              <a:rPr lang="fr-FR" dirty="0" smtClean="0">
                <a:latin typeface="Helvetica Neue"/>
              </a:rPr>
              <a:t>countries (pays)</a:t>
            </a:r>
          </a:p>
          <a:p>
            <a:pPr marL="457200" indent="-457200">
              <a:spcBef>
                <a:spcPts val="1000"/>
              </a:spcBef>
              <a:buFontTx/>
              <a:buChar char="-"/>
            </a:pPr>
            <a:r>
              <a:rPr lang="fr-FR" dirty="0" err="1">
                <a:latin typeface="Helvetica Neue"/>
              </a:rPr>
              <a:t>p</a:t>
            </a:r>
            <a:r>
              <a:rPr lang="fr-FR" dirty="0" err="1" smtClean="0">
                <a:latin typeface="Helvetica Neue"/>
              </a:rPr>
              <a:t>roduct_name</a:t>
            </a:r>
            <a:r>
              <a:rPr lang="fr-FR" dirty="0" smtClean="0">
                <a:latin typeface="Helvetica Neue"/>
              </a:rPr>
              <a:t> (nom du produit)</a:t>
            </a:r>
            <a:endParaRPr lang="fr-FR" dirty="0">
              <a:latin typeface="Helvetica Neue"/>
            </a:endParaRPr>
          </a:p>
          <a:p>
            <a:pPr marL="457200" indent="-457200">
              <a:spcBef>
                <a:spcPts val="1000"/>
              </a:spcBef>
              <a:buFont typeface="Wingdings" panose="05000000000000000000" pitchFamily="2" charset="2"/>
              <a:buChar char="Ø"/>
            </a:pPr>
            <a:r>
              <a:rPr lang="fr-FR" b="1" dirty="0" smtClean="0">
                <a:latin typeface="Helvetica Neue"/>
              </a:rPr>
              <a:t>le </a:t>
            </a:r>
            <a:r>
              <a:rPr lang="fr-FR" b="1" dirty="0">
                <a:latin typeface="Helvetica Neue"/>
              </a:rPr>
              <a:t>remplissage par le mode ne fait pas </a:t>
            </a:r>
            <a:r>
              <a:rPr lang="fr-FR" b="1" dirty="0" smtClean="0">
                <a:latin typeface="Helvetica Neue"/>
              </a:rPr>
              <a:t>sens</a:t>
            </a:r>
            <a:endParaRPr lang="fr-FR" b="1" dirty="0">
              <a:latin typeface="Helvetica Neue"/>
            </a:endParaRPr>
          </a:p>
        </p:txBody>
      </p:sp>
    </p:spTree>
    <p:extLst>
      <p:ext uri="{BB962C8B-B14F-4D97-AF65-F5344CB8AC3E}">
        <p14:creationId xmlns:p14="http://schemas.microsoft.com/office/powerpoint/2010/main" val="36996491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1805609"/>
            <a:ext cx="22892599"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Sélection des variables pertinentes</a:t>
            </a:r>
            <a:endParaRPr lang="fr-FR" sz="6000" dirty="0"/>
          </a:p>
        </p:txBody>
      </p:sp>
      <p:sp>
        <p:nvSpPr>
          <p:cNvPr id="8"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750930" y="4007646"/>
            <a:ext cx="18201278" cy="743280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a:spcBef>
                <a:spcPts val="1000"/>
              </a:spcBef>
            </a:pPr>
            <a:r>
              <a:rPr lang="fr-FR" dirty="0" smtClean="0">
                <a:latin typeface="Helvetica Neue"/>
              </a:rPr>
              <a:t>Suppression des variables </a:t>
            </a:r>
            <a:r>
              <a:rPr lang="fr-FR" b="1" dirty="0" smtClean="0">
                <a:latin typeface="Helvetica Neue"/>
              </a:rPr>
              <a:t>non pertinentes </a:t>
            </a:r>
            <a:r>
              <a:rPr lang="fr-FR" dirty="0" smtClean="0">
                <a:latin typeface="Helvetica Neue"/>
              </a:rPr>
              <a:t>pour l’analyse :</a:t>
            </a:r>
          </a:p>
          <a:p>
            <a:pPr marL="457200" indent="-457200">
              <a:spcBef>
                <a:spcPts val="1000"/>
              </a:spcBef>
              <a:buFontTx/>
              <a:buChar char="-"/>
            </a:pPr>
            <a:r>
              <a:rPr lang="fr-FR" dirty="0" smtClean="0">
                <a:latin typeface="Helvetica Neue"/>
              </a:rPr>
              <a:t>code, url, </a:t>
            </a:r>
            <a:r>
              <a:rPr lang="fr-FR" dirty="0" err="1" smtClean="0">
                <a:latin typeface="Helvetica Neue"/>
              </a:rPr>
              <a:t>creator</a:t>
            </a:r>
            <a:r>
              <a:rPr lang="fr-FR" dirty="0" smtClean="0">
                <a:latin typeface="Helvetica Neue"/>
              </a:rPr>
              <a:t>…</a:t>
            </a:r>
          </a:p>
          <a:p>
            <a:pPr marL="457200" indent="-457200">
              <a:spcBef>
                <a:spcPts val="1000"/>
              </a:spcBef>
              <a:buFontTx/>
              <a:buChar char="-"/>
            </a:pPr>
            <a:endParaRPr lang="fr-FR" dirty="0" smtClean="0">
              <a:latin typeface="Helvetica Neue"/>
            </a:endParaRPr>
          </a:p>
          <a:p>
            <a:pPr>
              <a:spcBef>
                <a:spcPts val="1000"/>
              </a:spcBef>
            </a:pPr>
            <a:r>
              <a:rPr lang="fr-FR" dirty="0" smtClean="0">
                <a:latin typeface="Helvetica Neue"/>
              </a:rPr>
              <a:t>Suppression des variables </a:t>
            </a:r>
            <a:r>
              <a:rPr lang="fr-FR" b="1" dirty="0" smtClean="0">
                <a:latin typeface="Helvetica Neue"/>
              </a:rPr>
              <a:t>redondantes</a:t>
            </a:r>
            <a:r>
              <a:rPr lang="fr-FR" dirty="0" smtClean="0">
                <a:latin typeface="Helvetica Neue"/>
              </a:rPr>
              <a:t> :</a:t>
            </a:r>
          </a:p>
          <a:p>
            <a:pPr marL="457200" indent="-457200">
              <a:spcBef>
                <a:spcPts val="1000"/>
              </a:spcBef>
              <a:buFontTx/>
              <a:buChar char="-"/>
            </a:pPr>
            <a:r>
              <a:rPr lang="fr-FR" dirty="0" smtClean="0">
                <a:latin typeface="Helvetica Neue"/>
              </a:rPr>
              <a:t>mêmes dates en différents formats</a:t>
            </a:r>
          </a:p>
          <a:p>
            <a:pPr marL="457200" indent="-457200">
              <a:spcBef>
                <a:spcPts val="1000"/>
              </a:spcBef>
              <a:buFontTx/>
              <a:buChar char="-"/>
            </a:pPr>
            <a:r>
              <a:rPr lang="fr-FR" dirty="0" smtClean="0"/>
              <a:t>similaires : ‘nutrition_score_fr_100g</a:t>
            </a:r>
            <a:r>
              <a:rPr lang="fr-FR" dirty="0"/>
              <a:t>' et 'nutrition_score_uk_100g' </a:t>
            </a:r>
            <a:endParaRPr lang="fr-FR" dirty="0" smtClean="0"/>
          </a:p>
          <a:p>
            <a:pPr marL="457200" indent="-457200">
              <a:spcBef>
                <a:spcPts val="1000"/>
              </a:spcBef>
              <a:buFontTx/>
              <a:buChar char="-"/>
            </a:pPr>
            <a:endParaRPr lang="fr-FR" dirty="0" smtClean="0"/>
          </a:p>
          <a:p>
            <a:pPr>
              <a:spcBef>
                <a:spcPts val="1000"/>
              </a:spcBef>
            </a:pPr>
            <a:r>
              <a:rPr lang="fr-FR" dirty="0" smtClean="0">
                <a:latin typeface="Helvetica Neue"/>
              </a:rPr>
              <a:t>Rajout de la variable ‘</a:t>
            </a:r>
            <a:r>
              <a:rPr lang="fr-FR" dirty="0" err="1" smtClean="0">
                <a:latin typeface="Helvetica Neue"/>
              </a:rPr>
              <a:t>pnns_group</a:t>
            </a:r>
            <a:r>
              <a:rPr lang="fr-FR" dirty="0" smtClean="0">
                <a:latin typeface="Helvetica Neue"/>
              </a:rPr>
              <a:t>’ qui représente la </a:t>
            </a:r>
            <a:r>
              <a:rPr lang="fr-FR" b="1" dirty="0" smtClean="0">
                <a:latin typeface="Helvetica Neue"/>
              </a:rPr>
              <a:t>catégorie</a:t>
            </a:r>
            <a:r>
              <a:rPr lang="fr-FR" dirty="0" smtClean="0">
                <a:latin typeface="Helvetica Neue"/>
              </a:rPr>
              <a:t> des produits</a:t>
            </a:r>
          </a:p>
          <a:p>
            <a:pPr>
              <a:spcBef>
                <a:spcPts val="1000"/>
              </a:spcBef>
            </a:pPr>
            <a:r>
              <a:rPr lang="fr-FR" dirty="0" smtClean="0">
                <a:latin typeface="Helvetica Neue"/>
              </a:rPr>
              <a:t>Variable supprimée car beaucoup de données manquantes mais très intéressante pour l’analyse</a:t>
            </a:r>
            <a:endParaRPr lang="fr-FR" dirty="0">
              <a:latin typeface="Helvetica Neue"/>
            </a:endParaRPr>
          </a:p>
          <a:p>
            <a:pPr marL="457200" indent="-457200">
              <a:spcBef>
                <a:spcPts val="1000"/>
              </a:spcBef>
              <a:buFont typeface="Wingdings" panose="05000000000000000000" pitchFamily="2" charset="2"/>
              <a:buChar char="Ø"/>
            </a:pPr>
            <a:r>
              <a:rPr lang="fr-FR" dirty="0" smtClean="0">
                <a:latin typeface="Helvetica Neue"/>
              </a:rPr>
              <a:t>Choix de la rajouter pour permettre de faire des analyses en fonction de la catégorie</a:t>
            </a:r>
            <a:endParaRPr lang="fr-FR" dirty="0">
              <a:latin typeface="Helvetica Neue"/>
            </a:endParaRPr>
          </a:p>
          <a:p>
            <a:pPr marL="457200" indent="-457200">
              <a:buFontTx/>
              <a:buChar char="-"/>
            </a:pPr>
            <a:endParaRPr lang="fr-FR" b="1" dirty="0" smtClean="0">
              <a:latin typeface="Helvetica Neue"/>
            </a:endParaRPr>
          </a:p>
          <a:p>
            <a:pPr marL="457200" indent="-457200">
              <a:buFontTx/>
              <a:buChar char="-"/>
            </a:pPr>
            <a:endParaRPr lang="fr-FR" b="1" dirty="0">
              <a:latin typeface="Helvetica Neue"/>
            </a:endParaRPr>
          </a:p>
        </p:txBody>
      </p:sp>
    </p:spTree>
    <p:extLst>
      <p:ext uri="{BB962C8B-B14F-4D97-AF65-F5344CB8AC3E}">
        <p14:creationId xmlns:p14="http://schemas.microsoft.com/office/powerpoint/2010/main" val="207513728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1088444"/>
            <a:ext cx="22892599"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Après nettoyage des données</a:t>
            </a:r>
            <a:endParaRPr lang="fr-FR" sz="6000" dirty="0"/>
          </a:p>
        </p:txBody>
      </p:sp>
      <p:sp>
        <p:nvSpPr>
          <p:cNvPr id="8"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933810" y="5331460"/>
            <a:ext cx="17414894" cy="412420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marL="457200" indent="-457200">
              <a:spcBef>
                <a:spcPts val="1000"/>
              </a:spcBef>
              <a:buFont typeface="Wingdings" panose="05000000000000000000" pitchFamily="2" charset="2"/>
              <a:buChar char="Ø"/>
            </a:pPr>
            <a:endParaRPr lang="fr-FR" dirty="0" smtClean="0">
              <a:latin typeface="Helvetica Neue"/>
            </a:endParaRPr>
          </a:p>
          <a:p>
            <a:pPr>
              <a:spcBef>
                <a:spcPts val="1000"/>
              </a:spcBef>
            </a:pPr>
            <a:r>
              <a:rPr lang="fr-FR" b="1" dirty="0" smtClean="0">
                <a:latin typeface="Helvetica Neue"/>
              </a:rPr>
              <a:t>18 </a:t>
            </a:r>
            <a:r>
              <a:rPr lang="fr-FR" dirty="0" smtClean="0">
                <a:latin typeface="Helvetica Neue"/>
              </a:rPr>
              <a:t>variables pertinentes :</a:t>
            </a:r>
          </a:p>
          <a:p>
            <a:pPr marL="457200" indent="-457200">
              <a:spcBef>
                <a:spcPts val="1000"/>
              </a:spcBef>
              <a:buFontTx/>
              <a:buChar char="-"/>
            </a:pPr>
            <a:r>
              <a:rPr lang="fr-FR" dirty="0" smtClean="0">
                <a:latin typeface="Helvetica Neue"/>
              </a:rPr>
              <a:t>17 avec environ </a:t>
            </a:r>
            <a:r>
              <a:rPr lang="fr-FR" b="1" dirty="0" smtClean="0">
                <a:latin typeface="Helvetica Neue"/>
              </a:rPr>
              <a:t>114 000 individus</a:t>
            </a:r>
          </a:p>
          <a:p>
            <a:pPr marL="457200" indent="-457200">
              <a:spcBef>
                <a:spcPts val="1000"/>
              </a:spcBef>
              <a:buFontTx/>
              <a:buChar char="-"/>
            </a:pPr>
            <a:r>
              <a:rPr lang="fr-FR" dirty="0" smtClean="0">
                <a:latin typeface="Helvetica Neue"/>
              </a:rPr>
              <a:t>1 avec environ </a:t>
            </a:r>
            <a:r>
              <a:rPr lang="fr-FR" b="1" dirty="0" smtClean="0">
                <a:latin typeface="Helvetica Neue"/>
              </a:rPr>
              <a:t>27 000 individus</a:t>
            </a:r>
            <a:endParaRPr lang="fr-FR" b="1" dirty="0">
              <a:latin typeface="Helvetica Neue"/>
            </a:endParaRPr>
          </a:p>
          <a:p>
            <a:endParaRPr lang="fr-FR" dirty="0">
              <a:latin typeface="Helvetica Neue"/>
            </a:endParaRPr>
          </a:p>
          <a:p>
            <a:pPr marL="457200" indent="-457200">
              <a:buFontTx/>
              <a:buChar char="-"/>
            </a:pPr>
            <a:endParaRPr lang="fr-FR" b="1" dirty="0" smtClean="0">
              <a:latin typeface="Helvetica Neue"/>
            </a:endParaRPr>
          </a:p>
          <a:p>
            <a:pPr marL="457200" indent="-457200">
              <a:buFontTx/>
              <a:buChar char="-"/>
            </a:pPr>
            <a:endParaRPr lang="fr-FR" b="1" dirty="0">
              <a:latin typeface="Helvetica Neue"/>
            </a:endParaRPr>
          </a:p>
        </p:txBody>
      </p:sp>
      <p:pic>
        <p:nvPicPr>
          <p:cNvPr id="2" name="Picture 1"/>
          <p:cNvPicPr>
            <a:picLocks noChangeAspect="1"/>
          </p:cNvPicPr>
          <p:nvPr/>
        </p:nvPicPr>
        <p:blipFill>
          <a:blip r:embed="rId2"/>
          <a:stretch>
            <a:fillRect/>
          </a:stretch>
        </p:blipFill>
        <p:spPr>
          <a:xfrm>
            <a:off x="11265408" y="3436370"/>
            <a:ext cx="10552176" cy="8252313"/>
          </a:xfrm>
          <a:prstGeom prst="rect">
            <a:avLst/>
          </a:prstGeom>
        </p:spPr>
      </p:pic>
    </p:spTree>
    <p:extLst>
      <p:ext uri="{BB962C8B-B14F-4D97-AF65-F5344CB8AC3E}">
        <p14:creationId xmlns:p14="http://schemas.microsoft.com/office/powerpoint/2010/main" val="384286952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ircle"/>
          <p:cNvSpPr/>
          <p:nvPr/>
        </p:nvSpPr>
        <p:spPr>
          <a:xfrm>
            <a:off x="2692400" y="3313534"/>
            <a:ext cx="1270000" cy="1270001"/>
          </a:xfrm>
          <a:prstGeom prst="ellipse">
            <a:avLst/>
          </a:prstGeom>
          <a:solidFill>
            <a:srgbClr val="FFFF0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90" name="Circle"/>
          <p:cNvSpPr/>
          <p:nvPr/>
        </p:nvSpPr>
        <p:spPr>
          <a:xfrm>
            <a:off x="2917676" y="1775898"/>
            <a:ext cx="819448" cy="819449"/>
          </a:xfrm>
          <a:prstGeom prst="ellipse">
            <a:avLst/>
          </a:prstGeom>
          <a:solidFill>
            <a:srgbClr val="FFC00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grpSp>
        <p:nvGrpSpPr>
          <p:cNvPr id="94" name="Group"/>
          <p:cNvGrpSpPr/>
          <p:nvPr/>
        </p:nvGrpSpPr>
        <p:grpSpPr>
          <a:xfrm>
            <a:off x="-345133" y="5515917"/>
            <a:ext cx="7345067" cy="7345067"/>
            <a:chOff x="0" y="0"/>
            <a:chExt cx="7345065" cy="7345065"/>
          </a:xfrm>
          <a:solidFill>
            <a:srgbClr val="92D050"/>
          </a:solidFill>
        </p:grpSpPr>
        <p:sp>
          <p:nvSpPr>
            <p:cNvPr id="91" name="Circle"/>
            <p:cNvSpPr/>
            <p:nvPr/>
          </p:nvSpPr>
          <p:spPr>
            <a:xfrm>
              <a:off x="0" y="0"/>
              <a:ext cx="7345065" cy="7345065"/>
            </a:xfrm>
            <a:prstGeom prst="ellipse">
              <a:avLst/>
            </a:prstGeom>
            <a:grpFill/>
            <a:ln w="25400" cap="flat">
              <a:noFill/>
              <a:miter lim="400000"/>
            </a:ln>
            <a:effectLst>
              <a:outerShdw blurRad="482600" dist="166003" dir="5400000" rotWithShape="0">
                <a:srgbClr val="E4775F">
                  <a:alpha val="75000"/>
                </a:srgbClr>
              </a:outerShdw>
            </a:effectLst>
          </p:spPr>
          <p:txBody>
            <a:bodyPr wrap="square" lIns="91439" tIns="91439" rIns="91439" bIns="91439" numCol="1" anchor="ctr">
              <a:noAutofit/>
            </a:bodyPr>
            <a:lstStyle/>
            <a:p>
              <a:pPr>
                <a:defRPr>
                  <a:solidFill>
                    <a:srgbClr val="D84C97"/>
                  </a:solidFill>
                </a:defRPr>
              </a:pPr>
              <a:endParaRPr dirty="0"/>
            </a:p>
          </p:txBody>
        </p:sp>
        <p:sp>
          <p:nvSpPr>
            <p:cNvPr id="92" name="T"/>
            <p:cNvSpPr txBox="1"/>
            <p:nvPr/>
          </p:nvSpPr>
          <p:spPr>
            <a:xfrm>
              <a:off x="2791420" y="1536392"/>
              <a:ext cx="1762225" cy="2646875"/>
            </a:xfrm>
            <a:prstGeom prst="rect">
              <a:avLst/>
            </a:prstGeom>
            <a:grp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E</a:t>
              </a:r>
              <a:endParaRPr dirty="0"/>
            </a:p>
          </p:txBody>
        </p:sp>
        <p:sp>
          <p:nvSpPr>
            <p:cNvPr id="93" name="Threats"/>
            <p:cNvSpPr txBox="1"/>
            <p:nvPr/>
          </p:nvSpPr>
          <p:spPr>
            <a:xfrm>
              <a:off x="1586805" y="4412832"/>
              <a:ext cx="4171454" cy="692495"/>
            </a:xfrm>
            <a:prstGeom prst="rect">
              <a:avLst/>
            </a:prstGeom>
            <a:grp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EXPLORATION</a:t>
              </a:r>
              <a:endParaRPr dirty="0"/>
            </a:p>
          </p:txBody>
        </p:sp>
      </p:grpSp>
      <p:sp>
        <p:nvSpPr>
          <p:cNvPr id="95" name="Threats"/>
          <p:cNvSpPr txBox="1"/>
          <p:nvPr/>
        </p:nvSpPr>
        <p:spPr>
          <a:xfrm>
            <a:off x="8394954" y="708295"/>
            <a:ext cx="18173699" cy="295465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a:t>E</a:t>
            </a:r>
            <a:r>
              <a:rPr lang="fr-FR" sz="6000" dirty="0" smtClean="0"/>
              <a:t>xploratoire et visualisation des données</a:t>
            </a:r>
            <a:endParaRPr lang="fr-FR" sz="6000" dirty="0"/>
          </a:p>
          <a:p>
            <a:endParaRPr dirty="0"/>
          </a:p>
        </p:txBody>
      </p:sp>
      <p:sp>
        <p:nvSpPr>
          <p:cNvPr id="97"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534499" y="2185621"/>
            <a:ext cx="13527009" cy="1073114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300">
                <a:solidFill>
                  <a:srgbClr val="A5A6B0"/>
                </a:solidFill>
                <a:latin typeface="OpenSans"/>
                <a:ea typeface="OpenSans"/>
                <a:cs typeface="OpenSans"/>
                <a:sym typeface="OpenSans"/>
              </a:defRPr>
            </a:lvl1pPr>
          </a:lstStyle>
          <a:p>
            <a:pPr>
              <a:spcBef>
                <a:spcPts val="500"/>
              </a:spcBef>
            </a:pPr>
            <a:r>
              <a:rPr lang="fr-FR" dirty="0" smtClean="0"/>
              <a:t>A </a:t>
            </a:r>
            <a:r>
              <a:rPr lang="fr-FR" dirty="0"/>
              <a:t>- Synthèse des </a:t>
            </a:r>
            <a:r>
              <a:rPr lang="fr-FR" dirty="0" smtClean="0"/>
              <a:t>données</a:t>
            </a:r>
            <a:endParaRPr lang="fr-FR" dirty="0"/>
          </a:p>
          <a:p>
            <a:pPr>
              <a:spcBef>
                <a:spcPts val="500"/>
              </a:spcBef>
            </a:pPr>
            <a:r>
              <a:rPr lang="fr-FR" dirty="0" smtClean="0"/>
              <a:t>    </a:t>
            </a:r>
            <a:endParaRPr lang="fr-FR" dirty="0"/>
          </a:p>
          <a:p>
            <a:pPr>
              <a:spcBef>
                <a:spcPts val="500"/>
              </a:spcBef>
            </a:pPr>
            <a:r>
              <a:rPr lang="fr-FR" dirty="0" smtClean="0"/>
              <a:t>B </a:t>
            </a:r>
            <a:r>
              <a:rPr lang="fr-FR" dirty="0"/>
              <a:t>- Analyse </a:t>
            </a:r>
            <a:r>
              <a:rPr lang="fr-FR" dirty="0" smtClean="0"/>
              <a:t>univariée</a:t>
            </a:r>
            <a:endParaRPr lang="fr-FR" dirty="0"/>
          </a:p>
          <a:p>
            <a:pPr>
              <a:spcBef>
                <a:spcPts val="500"/>
              </a:spcBef>
            </a:pPr>
            <a:r>
              <a:rPr lang="fr-FR" dirty="0"/>
              <a:t>	</a:t>
            </a:r>
            <a:r>
              <a:rPr lang="fr-FR" dirty="0" smtClean="0"/>
              <a:t>1 - Variables qualitatives</a:t>
            </a:r>
          </a:p>
          <a:p>
            <a:pPr>
              <a:spcBef>
                <a:spcPts val="500"/>
              </a:spcBef>
            </a:pPr>
            <a:r>
              <a:rPr lang="fr-FR" dirty="0"/>
              <a:t>	</a:t>
            </a:r>
            <a:r>
              <a:rPr lang="fr-FR" dirty="0" smtClean="0"/>
              <a:t>2 - Variables quantitatives</a:t>
            </a:r>
          </a:p>
          <a:p>
            <a:pPr>
              <a:spcBef>
                <a:spcPts val="500"/>
              </a:spcBef>
            </a:pPr>
            <a:r>
              <a:rPr lang="fr-FR" dirty="0" smtClean="0"/>
              <a:t>    </a:t>
            </a:r>
            <a:endParaRPr lang="fr-FR" dirty="0"/>
          </a:p>
          <a:p>
            <a:pPr>
              <a:spcBef>
                <a:spcPts val="500"/>
              </a:spcBef>
            </a:pPr>
            <a:r>
              <a:rPr lang="fr-FR" dirty="0" smtClean="0"/>
              <a:t>C </a:t>
            </a:r>
            <a:r>
              <a:rPr lang="fr-FR" dirty="0"/>
              <a:t>- Analyse </a:t>
            </a:r>
            <a:r>
              <a:rPr lang="fr-FR" dirty="0" err="1" smtClean="0"/>
              <a:t>bivariée</a:t>
            </a:r>
            <a:endParaRPr lang="fr-FR" dirty="0"/>
          </a:p>
          <a:p>
            <a:pPr>
              <a:spcBef>
                <a:spcPts val="500"/>
              </a:spcBef>
            </a:pPr>
            <a:r>
              <a:rPr lang="fr-FR" dirty="0"/>
              <a:t>	1</a:t>
            </a:r>
            <a:r>
              <a:rPr lang="fr-FR" dirty="0" smtClean="0"/>
              <a:t> - Variables quantitatives vs Variables quantitatives</a:t>
            </a:r>
          </a:p>
          <a:p>
            <a:pPr>
              <a:spcBef>
                <a:spcPts val="500"/>
              </a:spcBef>
            </a:pPr>
            <a:r>
              <a:rPr lang="fr-FR" dirty="0"/>
              <a:t>	2</a:t>
            </a:r>
            <a:r>
              <a:rPr lang="fr-FR" dirty="0" smtClean="0"/>
              <a:t> - Variables qualitatives vs Variables qualitatives</a:t>
            </a:r>
          </a:p>
          <a:p>
            <a:pPr>
              <a:spcBef>
                <a:spcPts val="500"/>
              </a:spcBef>
            </a:pPr>
            <a:r>
              <a:rPr lang="fr-FR" dirty="0"/>
              <a:t>	</a:t>
            </a:r>
            <a:r>
              <a:rPr lang="fr-FR" dirty="0" smtClean="0"/>
              <a:t>3 - Variables qualitatives vs Variables quantitatives</a:t>
            </a:r>
          </a:p>
          <a:p>
            <a:pPr>
              <a:spcBef>
                <a:spcPts val="500"/>
              </a:spcBef>
            </a:pPr>
            <a:r>
              <a:rPr lang="fr-FR" dirty="0" smtClean="0"/>
              <a:t>	4 - Analyse de la variance (ANOVA)</a:t>
            </a:r>
          </a:p>
          <a:p>
            <a:pPr>
              <a:spcBef>
                <a:spcPts val="500"/>
              </a:spcBef>
            </a:pPr>
            <a:r>
              <a:rPr lang="fr-FR" dirty="0" smtClean="0"/>
              <a:t>    	5 - Tests d’hypothèses</a:t>
            </a:r>
          </a:p>
          <a:p>
            <a:pPr>
              <a:spcBef>
                <a:spcPts val="500"/>
              </a:spcBef>
            </a:pPr>
            <a:endParaRPr lang="fr-FR" dirty="0"/>
          </a:p>
          <a:p>
            <a:pPr>
              <a:spcBef>
                <a:spcPts val="500"/>
              </a:spcBef>
            </a:pPr>
            <a:r>
              <a:rPr lang="fr-FR" dirty="0" smtClean="0"/>
              <a:t>D </a:t>
            </a:r>
            <a:r>
              <a:rPr lang="fr-FR" dirty="0"/>
              <a:t>- Analyse </a:t>
            </a:r>
            <a:r>
              <a:rPr lang="fr-FR" dirty="0" smtClean="0"/>
              <a:t>multivariée</a:t>
            </a:r>
            <a:endParaRPr lang="fr-FR" dirty="0"/>
          </a:p>
          <a:p>
            <a:pPr>
              <a:spcBef>
                <a:spcPts val="500"/>
              </a:spcBef>
            </a:pPr>
            <a:r>
              <a:rPr lang="fr-FR" dirty="0"/>
              <a:t>	</a:t>
            </a:r>
            <a:r>
              <a:rPr lang="fr-FR" dirty="0" smtClean="0"/>
              <a:t>1 - </a:t>
            </a:r>
            <a:r>
              <a:rPr lang="fr-FR" dirty="0"/>
              <a:t>Analyse en Composantes Principales (ACP</a:t>
            </a:r>
            <a:r>
              <a:rPr lang="fr-FR" dirty="0" smtClean="0"/>
              <a:t>)</a:t>
            </a:r>
          </a:p>
          <a:p>
            <a:endParaRPr lang="fr-FR" dirty="0"/>
          </a:p>
          <a:p>
            <a:r>
              <a:rPr lang="fr-FR" dirty="0" smtClean="0"/>
              <a:t>Exploration et visualisation </a:t>
            </a:r>
            <a:r>
              <a:rPr lang="fr-FR" b="1" dirty="0" smtClean="0"/>
              <a:t>interactive</a:t>
            </a:r>
            <a:r>
              <a:rPr lang="fr-FR" dirty="0" smtClean="0"/>
              <a:t> avec des </a:t>
            </a:r>
            <a:r>
              <a:rPr lang="fr-FR" b="1" dirty="0" smtClean="0"/>
              <a:t>Widgets</a:t>
            </a:r>
          </a:p>
          <a:p>
            <a:endParaRPr lang="fr-FR" dirty="0"/>
          </a:p>
          <a:p>
            <a:r>
              <a:rPr lang="fr-FR" dirty="0" smtClean="0"/>
              <a:t>Utilisation </a:t>
            </a:r>
            <a:r>
              <a:rPr lang="fr-FR" dirty="0"/>
              <a:t>du package </a:t>
            </a:r>
            <a:r>
              <a:rPr lang="fr-FR" b="1" dirty="0"/>
              <a:t>Voila !</a:t>
            </a:r>
            <a:r>
              <a:rPr lang="fr-FR" dirty="0"/>
              <a:t> </a:t>
            </a:r>
            <a:r>
              <a:rPr lang="fr-FR" dirty="0" smtClean="0"/>
              <a:t>pour produire une </a:t>
            </a:r>
            <a:r>
              <a:rPr lang="fr-FR" b="1" dirty="0" smtClean="0"/>
              <a:t>page web</a:t>
            </a:r>
            <a:endParaRPr lang="fr-FR" b="1" dirty="0"/>
          </a:p>
        </p:txBody>
      </p:sp>
      <p:sp>
        <p:nvSpPr>
          <p:cNvPr id="99" name="Circle"/>
          <p:cNvSpPr/>
          <p:nvPr/>
        </p:nvSpPr>
        <p:spPr>
          <a:xfrm>
            <a:off x="2978249" y="359409"/>
            <a:ext cx="698302" cy="698303"/>
          </a:xfrm>
          <a:prstGeom prst="ellipse">
            <a:avLst/>
          </a:prstGeom>
          <a:gradFill>
            <a:gsLst>
              <a:gs pos="0">
                <a:srgbClr val="E83887"/>
              </a:gs>
              <a:gs pos="100000">
                <a:srgbClr val="F54ACC"/>
              </a:gs>
            </a:gsLst>
            <a:lin ang="3092832"/>
          </a:gra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ircle"/>
          <p:cNvSpPr/>
          <p:nvPr/>
        </p:nvSpPr>
        <p:spPr>
          <a:xfrm>
            <a:off x="2692400" y="3313534"/>
            <a:ext cx="1270000" cy="1270001"/>
          </a:xfrm>
          <a:prstGeom prst="ellipse">
            <a:avLst/>
          </a:prstGeom>
          <a:solidFill>
            <a:srgbClr val="92D05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90" name="Circle"/>
          <p:cNvSpPr/>
          <p:nvPr/>
        </p:nvSpPr>
        <p:spPr>
          <a:xfrm>
            <a:off x="2917676" y="1775898"/>
            <a:ext cx="819448" cy="819449"/>
          </a:xfrm>
          <a:prstGeom prst="ellipse">
            <a:avLst/>
          </a:prstGeom>
          <a:solidFill>
            <a:srgbClr val="FFFF0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grpSp>
        <p:nvGrpSpPr>
          <p:cNvPr id="94" name="Group"/>
          <p:cNvGrpSpPr/>
          <p:nvPr/>
        </p:nvGrpSpPr>
        <p:grpSpPr>
          <a:xfrm>
            <a:off x="-345133" y="5515917"/>
            <a:ext cx="7345067" cy="7345067"/>
            <a:chOff x="0" y="0"/>
            <a:chExt cx="7345065" cy="7345065"/>
          </a:xfr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p:grpSpPr>
        <p:sp>
          <p:nvSpPr>
            <p:cNvPr id="91" name="Circle"/>
            <p:cNvSpPr/>
            <p:nvPr/>
          </p:nvSpPr>
          <p:spPr>
            <a:xfrm>
              <a:off x="0" y="0"/>
              <a:ext cx="7345065" cy="7345065"/>
            </a:xfrm>
            <a:prstGeom prst="ellipse">
              <a:avLst/>
            </a:prstGeom>
            <a:grpFill/>
            <a:ln w="25400" cap="flat">
              <a:noFill/>
              <a:miter lim="400000"/>
            </a:ln>
            <a:effectLst>
              <a:outerShdw blurRad="482600" dist="166003" dir="5400000" rotWithShape="0">
                <a:srgbClr val="E4775F">
                  <a:alpha val="75000"/>
                </a:srgbClr>
              </a:outerShdw>
            </a:effectLst>
          </p:spPr>
          <p:txBody>
            <a:bodyPr wrap="square" lIns="91439" tIns="91439" rIns="91439" bIns="91439" numCol="1" anchor="ctr">
              <a:noAutofit/>
            </a:bodyPr>
            <a:lstStyle/>
            <a:p>
              <a:pPr>
                <a:defRPr>
                  <a:solidFill>
                    <a:srgbClr val="D84C97"/>
                  </a:solidFill>
                </a:defRPr>
              </a:pPr>
              <a:endParaRPr/>
            </a:p>
          </p:txBody>
        </p:sp>
        <p:sp>
          <p:nvSpPr>
            <p:cNvPr id="92" name="T"/>
            <p:cNvSpPr txBox="1"/>
            <p:nvPr/>
          </p:nvSpPr>
          <p:spPr>
            <a:xfrm>
              <a:off x="2791420" y="1536392"/>
              <a:ext cx="1762225" cy="2646875"/>
            </a:xfrm>
            <a:prstGeom prst="rect">
              <a:avLst/>
            </a:prstGeom>
            <a:grp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C</a:t>
              </a:r>
              <a:endParaRPr dirty="0"/>
            </a:p>
          </p:txBody>
        </p:sp>
        <p:sp>
          <p:nvSpPr>
            <p:cNvPr id="93" name="Threats"/>
            <p:cNvSpPr txBox="1"/>
            <p:nvPr/>
          </p:nvSpPr>
          <p:spPr>
            <a:xfrm>
              <a:off x="1793427" y="4412832"/>
              <a:ext cx="4133354" cy="692495"/>
            </a:xfrm>
            <a:prstGeom prst="rect">
              <a:avLst/>
            </a:prstGeom>
            <a:grp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39" tIns="91439" rIns="91439" bIns="91439" numCol="1" anchor="t">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CONCLUSION</a:t>
              </a:r>
              <a:endParaRPr dirty="0"/>
            </a:p>
          </p:txBody>
        </p:sp>
      </p:grpSp>
      <p:sp>
        <p:nvSpPr>
          <p:cNvPr id="95" name="Threats"/>
          <p:cNvSpPr txBox="1"/>
          <p:nvPr/>
        </p:nvSpPr>
        <p:spPr>
          <a:xfrm>
            <a:off x="8860224" y="2334260"/>
            <a:ext cx="13930214" cy="20313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dirty="0" smtClean="0"/>
              <a:t>Conclusion</a:t>
            </a:r>
            <a:endParaRPr dirty="0"/>
          </a:p>
        </p:txBody>
      </p:sp>
      <p:sp>
        <p:nvSpPr>
          <p:cNvPr id="97"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860224" y="5172719"/>
            <a:ext cx="15005616" cy="629402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r>
              <a:rPr lang="fr-FR" b="1" dirty="0" smtClean="0"/>
              <a:t>Problématique </a:t>
            </a:r>
            <a:r>
              <a:rPr lang="fr-FR" b="1" dirty="0"/>
              <a:t>de </a:t>
            </a:r>
            <a:r>
              <a:rPr lang="fr-FR" b="1" dirty="0" smtClean="0"/>
              <a:t>départ : </a:t>
            </a:r>
          </a:p>
          <a:p>
            <a:pPr marL="457200" indent="-457200">
              <a:buFontTx/>
              <a:buChar char="-"/>
            </a:pPr>
            <a:r>
              <a:rPr lang="fr-FR" dirty="0"/>
              <a:t>V</a:t>
            </a:r>
            <a:r>
              <a:rPr lang="fr-FR" dirty="0" smtClean="0"/>
              <a:t>olumétrie de données importante et non exploitables en l'état brut</a:t>
            </a:r>
          </a:p>
          <a:p>
            <a:endParaRPr lang="fr-FR" sz="5000" dirty="0"/>
          </a:p>
          <a:p>
            <a:r>
              <a:rPr lang="fr-FR" b="1" dirty="0" smtClean="0"/>
              <a:t>Objectif </a:t>
            </a:r>
            <a:r>
              <a:rPr lang="fr-FR" b="1" dirty="0"/>
              <a:t>: </a:t>
            </a:r>
            <a:endParaRPr lang="fr-FR" b="1" dirty="0" smtClean="0"/>
          </a:p>
          <a:p>
            <a:pPr marL="457200" indent="-457200">
              <a:buFontTx/>
              <a:buChar char="-"/>
            </a:pPr>
            <a:r>
              <a:rPr lang="fr-FR" dirty="0" smtClean="0"/>
              <a:t>Nettoyer, </a:t>
            </a:r>
            <a:r>
              <a:rPr lang="fr-FR" dirty="0"/>
              <a:t>explorer et visualiser les données afin qu'elles soient exploitables et puissent être analysées par les agents de </a:t>
            </a:r>
            <a:r>
              <a:rPr lang="fr-FR" dirty="0" smtClean="0"/>
              <a:t>Santé publique France</a:t>
            </a:r>
          </a:p>
          <a:p>
            <a:endParaRPr lang="fr-FR" sz="5000" dirty="0"/>
          </a:p>
          <a:p>
            <a:r>
              <a:rPr lang="fr-FR" b="1" dirty="0"/>
              <a:t>Objectif atteint grâce à :</a:t>
            </a:r>
          </a:p>
          <a:p>
            <a:pPr marL="457200" indent="-457200">
              <a:buFontTx/>
              <a:buChar char="-"/>
            </a:pPr>
            <a:r>
              <a:rPr lang="fr-FR" dirty="0" smtClean="0"/>
              <a:t>L'utilisation </a:t>
            </a:r>
            <a:r>
              <a:rPr lang="fr-FR" dirty="0"/>
              <a:t>de Python et son </a:t>
            </a:r>
            <a:r>
              <a:rPr lang="fr-FR" dirty="0" smtClean="0"/>
              <a:t>écosystème</a:t>
            </a:r>
          </a:p>
          <a:p>
            <a:pPr marL="457200" indent="-457200">
              <a:buFontTx/>
              <a:buChar char="-"/>
            </a:pPr>
            <a:r>
              <a:rPr lang="fr-FR" dirty="0"/>
              <a:t>L</a:t>
            </a:r>
            <a:r>
              <a:rPr lang="fr-FR" dirty="0" smtClean="0"/>
              <a:t>a </a:t>
            </a:r>
            <a:r>
              <a:rPr lang="fr-FR" dirty="0"/>
              <a:t>mise en place d'une démarche structurée, progressive et </a:t>
            </a:r>
            <a:r>
              <a:rPr lang="fr-FR" dirty="0" smtClean="0"/>
              <a:t>réutilisable </a:t>
            </a:r>
          </a:p>
          <a:p>
            <a:pPr marL="457200" indent="-457200">
              <a:buFontTx/>
              <a:buChar char="-"/>
            </a:pPr>
            <a:r>
              <a:rPr lang="fr-FR" dirty="0" smtClean="0"/>
              <a:t>La production </a:t>
            </a:r>
            <a:r>
              <a:rPr lang="fr-FR" dirty="0"/>
              <a:t>d'une page web </a:t>
            </a:r>
            <a:r>
              <a:rPr lang="fr-FR" dirty="0" smtClean="0"/>
              <a:t>interactive synthétisant </a:t>
            </a:r>
            <a:r>
              <a:rPr lang="fr-FR" dirty="0"/>
              <a:t>le travail </a:t>
            </a:r>
            <a:r>
              <a:rPr lang="fr-FR" dirty="0" smtClean="0"/>
              <a:t>effectué</a:t>
            </a:r>
            <a:endParaRPr lang="fr-FR" dirty="0"/>
          </a:p>
        </p:txBody>
      </p:sp>
      <p:sp>
        <p:nvSpPr>
          <p:cNvPr id="99" name="Circle"/>
          <p:cNvSpPr/>
          <p:nvPr/>
        </p:nvSpPr>
        <p:spPr>
          <a:xfrm>
            <a:off x="2978249" y="359409"/>
            <a:ext cx="698302" cy="698303"/>
          </a:xfrm>
          <a:prstGeom prst="ellipse">
            <a:avLst/>
          </a:prstGeom>
          <a:solidFill>
            <a:srgbClr val="FFC000"/>
          </a:soli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Tree>
    <p:extLst>
      <p:ext uri="{BB962C8B-B14F-4D97-AF65-F5344CB8AC3E}">
        <p14:creationId xmlns:p14="http://schemas.microsoft.com/office/powerpoint/2010/main" val="125265795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ircle"/>
          <p:cNvSpPr/>
          <p:nvPr/>
        </p:nvSpPr>
        <p:spPr>
          <a:xfrm>
            <a:off x="695639" y="2689436"/>
            <a:ext cx="1843546" cy="1825414"/>
          </a:xfrm>
          <a:prstGeom prst="ellipse">
            <a:avLst/>
          </a:prstGeom>
          <a:gradFill>
            <a:gsLst>
              <a:gs pos="0">
                <a:srgbClr val="E83887"/>
              </a:gs>
              <a:gs pos="100000">
                <a:srgbClr val="F54ACC"/>
              </a:gs>
            </a:gsLst>
            <a:lin ang="3092832"/>
          </a:gra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
        <p:nvSpPr>
          <p:cNvPr id="48" name="SWOT Analysis"/>
          <p:cNvSpPr txBox="1"/>
          <p:nvPr/>
        </p:nvSpPr>
        <p:spPr>
          <a:xfrm>
            <a:off x="3208724" y="1159424"/>
            <a:ext cx="18499952" cy="203132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dirty="0" smtClean="0"/>
              <a:t>Sommaire</a:t>
            </a:r>
            <a:endParaRPr dirty="0"/>
          </a:p>
        </p:txBody>
      </p:sp>
      <p:sp>
        <p:nvSpPr>
          <p:cNvPr id="49" name="SWOT analysis (or SWOT matrix) is a strategic planning technique used to help a person or organization identify strengths, weaknesses, opportunities, and threats related to business competition or project planning. It is designed for use in the prelimina"/>
          <p:cNvSpPr txBox="1"/>
          <p:nvPr/>
        </p:nvSpPr>
        <p:spPr>
          <a:xfrm>
            <a:off x="3208724" y="3827359"/>
            <a:ext cx="18983842" cy="70634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300">
                <a:solidFill>
                  <a:srgbClr val="A5A6B0"/>
                </a:solidFill>
                <a:latin typeface="OpenSans"/>
                <a:ea typeface="OpenSans"/>
                <a:cs typeface="OpenSans"/>
                <a:sym typeface="OpenSans"/>
              </a:defRPr>
            </a:lvl1pPr>
          </a:lstStyle>
          <a:p>
            <a:r>
              <a:rPr lang="fr-FR" b="1" dirty="0" smtClean="0"/>
              <a:t>Présentation de l’appel à projet</a:t>
            </a:r>
          </a:p>
          <a:p>
            <a:pPr marL="457200" indent="-457200">
              <a:spcBef>
                <a:spcPts val="1000"/>
              </a:spcBef>
              <a:buFontTx/>
              <a:buChar char="-"/>
            </a:pPr>
            <a:r>
              <a:rPr lang="fr-FR" dirty="0" smtClean="0"/>
              <a:t>Contexte</a:t>
            </a:r>
            <a:endParaRPr lang="fr-FR" dirty="0"/>
          </a:p>
          <a:p>
            <a:pPr marL="457200" indent="-457200">
              <a:spcBef>
                <a:spcPts val="1000"/>
              </a:spcBef>
              <a:buFontTx/>
              <a:buChar char="-"/>
            </a:pPr>
            <a:r>
              <a:rPr lang="fr-FR" dirty="0" smtClean="0"/>
              <a:t>Problématique</a:t>
            </a:r>
          </a:p>
          <a:p>
            <a:pPr marL="457200" indent="-457200">
              <a:spcBef>
                <a:spcPts val="1000"/>
              </a:spcBef>
              <a:buFontTx/>
              <a:buChar char="-"/>
            </a:pPr>
            <a:r>
              <a:rPr lang="fr-FR" dirty="0" smtClean="0"/>
              <a:t>Objectifs et environnement de travail</a:t>
            </a:r>
          </a:p>
          <a:p>
            <a:endParaRPr lang="fr-FR" sz="5000" dirty="0" smtClean="0"/>
          </a:p>
          <a:p>
            <a:r>
              <a:rPr lang="fr-FR" b="1" dirty="0" smtClean="0"/>
              <a:t>Démarche méthodologique de nettoyage et d’exploration des données</a:t>
            </a:r>
            <a:endParaRPr lang="fr-FR" b="1" dirty="0"/>
          </a:p>
          <a:p>
            <a:pPr marL="457200" indent="-457200">
              <a:spcBef>
                <a:spcPts val="1000"/>
              </a:spcBef>
              <a:buFontTx/>
              <a:buChar char="-"/>
            </a:pPr>
            <a:r>
              <a:rPr lang="fr-FR" dirty="0" smtClean="0"/>
              <a:t>Nettoyage des données</a:t>
            </a:r>
          </a:p>
          <a:p>
            <a:pPr marL="457200" indent="-457200">
              <a:spcBef>
                <a:spcPts val="1000"/>
              </a:spcBef>
              <a:buFontTx/>
              <a:buChar char="-"/>
            </a:pPr>
            <a:r>
              <a:rPr lang="fr-FR" dirty="0" smtClean="0"/>
              <a:t>Exploration et visualisation des données</a:t>
            </a:r>
          </a:p>
          <a:p>
            <a:pPr marL="457200" indent="-457200">
              <a:spcBef>
                <a:spcPts val="1000"/>
              </a:spcBef>
              <a:buFontTx/>
              <a:buChar char="-"/>
            </a:pPr>
            <a:r>
              <a:rPr lang="fr-FR" dirty="0" smtClean="0"/>
              <a:t>Prototype réalisé</a:t>
            </a:r>
          </a:p>
          <a:p>
            <a:endParaRPr lang="fr-FR" sz="5000" dirty="0" smtClean="0"/>
          </a:p>
          <a:p>
            <a:r>
              <a:rPr lang="fr-FR" b="1" dirty="0" smtClean="0"/>
              <a:t>Conclusion</a:t>
            </a:r>
            <a:endParaRPr b="1" dirty="0"/>
          </a:p>
        </p:txBody>
      </p:sp>
      <p:sp>
        <p:nvSpPr>
          <p:cNvPr id="52" name="Circle"/>
          <p:cNvSpPr/>
          <p:nvPr/>
        </p:nvSpPr>
        <p:spPr>
          <a:xfrm>
            <a:off x="8103840" y="12019885"/>
            <a:ext cx="2183160" cy="2074635"/>
          </a:xfrm>
          <a:prstGeom prst="ellipse">
            <a:avLst/>
          </a:prstGeom>
          <a:solidFill>
            <a:srgbClr val="92D05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53" name="Circle"/>
          <p:cNvSpPr/>
          <p:nvPr/>
        </p:nvSpPr>
        <p:spPr>
          <a:xfrm>
            <a:off x="-408072" y="7741066"/>
            <a:ext cx="1604672" cy="1555334"/>
          </a:xfrm>
          <a:prstGeom prst="ellipse">
            <a:avLst/>
          </a:prstGeom>
          <a:solidFill>
            <a:srgbClr val="FFC000"/>
          </a:soli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
        <p:nvSpPr>
          <p:cNvPr id="54" name="Circle"/>
          <p:cNvSpPr/>
          <p:nvPr/>
        </p:nvSpPr>
        <p:spPr>
          <a:xfrm>
            <a:off x="2269061" y="11658063"/>
            <a:ext cx="540248" cy="540247"/>
          </a:xfrm>
          <a:prstGeom prst="ellipse">
            <a:avLst/>
          </a:prstGeom>
          <a:solidFill>
            <a:srgbClr val="FFFF0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sp>
        <p:nvSpPr>
          <p:cNvPr id="11" name="Circle"/>
          <p:cNvSpPr/>
          <p:nvPr/>
        </p:nvSpPr>
        <p:spPr>
          <a:xfrm>
            <a:off x="15142231" y="10513681"/>
            <a:ext cx="826271" cy="754296"/>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ircle"/>
          <p:cNvSpPr/>
          <p:nvPr/>
        </p:nvSpPr>
        <p:spPr>
          <a:xfrm>
            <a:off x="-345133" y="391467"/>
            <a:ext cx="7345066" cy="7345066"/>
          </a:xfrm>
          <a:prstGeom prst="ellipse">
            <a:avLst/>
          </a:prstGeom>
          <a:solidFill>
            <a:srgbClr val="E83887"/>
          </a:soli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
        <p:nvSpPr>
          <p:cNvPr id="57" name="Circle"/>
          <p:cNvSpPr/>
          <p:nvPr/>
        </p:nvSpPr>
        <p:spPr>
          <a:xfrm>
            <a:off x="2692400" y="9980934"/>
            <a:ext cx="1270000" cy="1270001"/>
          </a:xfrm>
          <a:prstGeom prst="ellipse">
            <a:avLst/>
          </a:prstGeom>
          <a:solidFill>
            <a:srgbClr val="FFFF0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58" name="Circle"/>
          <p:cNvSpPr/>
          <p:nvPr/>
        </p:nvSpPr>
        <p:spPr>
          <a:xfrm>
            <a:off x="2226419" y="12068919"/>
            <a:ext cx="2201962" cy="2201962"/>
          </a:xfrm>
          <a:prstGeom prst="ellipse">
            <a:avLst/>
          </a:prstGeom>
          <a:solidFill>
            <a:srgbClr val="92D050"/>
          </a:soli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
        <p:nvSpPr>
          <p:cNvPr id="59" name="Circle"/>
          <p:cNvSpPr/>
          <p:nvPr/>
        </p:nvSpPr>
        <p:spPr>
          <a:xfrm>
            <a:off x="2978249" y="8464649"/>
            <a:ext cx="698302" cy="698302"/>
          </a:xfrm>
          <a:prstGeom prst="ellipse">
            <a:avLst/>
          </a:prstGeom>
          <a:solidFill>
            <a:srgbClr val="FFC00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sp>
        <p:nvSpPr>
          <p:cNvPr id="60" name="S"/>
          <p:cNvSpPr txBox="1"/>
          <p:nvPr/>
        </p:nvSpPr>
        <p:spPr>
          <a:xfrm>
            <a:off x="2446287" y="1927860"/>
            <a:ext cx="1762225"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a:t>P</a:t>
            </a:r>
            <a:endParaRPr dirty="0"/>
          </a:p>
        </p:txBody>
      </p:sp>
      <p:sp>
        <p:nvSpPr>
          <p:cNvPr id="61" name="Strengths"/>
          <p:cNvSpPr txBox="1"/>
          <p:nvPr/>
        </p:nvSpPr>
        <p:spPr>
          <a:xfrm>
            <a:off x="841621" y="4804300"/>
            <a:ext cx="4971555"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PROBLEMATIQUE</a:t>
            </a:r>
            <a:endParaRPr dirty="0"/>
          </a:p>
        </p:txBody>
      </p:sp>
      <p:sp>
        <p:nvSpPr>
          <p:cNvPr id="62" name="Strengths"/>
          <p:cNvSpPr txBox="1"/>
          <p:nvPr/>
        </p:nvSpPr>
        <p:spPr>
          <a:xfrm>
            <a:off x="8684021" y="1355037"/>
            <a:ext cx="13930214"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8000" dirty="0" smtClean="0"/>
              <a:t>Contexte</a:t>
            </a:r>
            <a:endParaRPr sz="8000" dirty="0"/>
          </a:p>
        </p:txBody>
      </p:sp>
      <p:sp>
        <p:nvSpPr>
          <p:cNvPr id="63" name="Characteristics of the business or project that give it an advantage over others."/>
          <p:cNvSpPr txBox="1"/>
          <p:nvPr/>
        </p:nvSpPr>
        <p:spPr>
          <a:xfrm>
            <a:off x="8684021" y="9481963"/>
            <a:ext cx="13749160" cy="272382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300">
                <a:solidFill>
                  <a:srgbClr val="A5A6B0"/>
                </a:solidFill>
                <a:latin typeface="OpenSans"/>
                <a:ea typeface="OpenSans"/>
                <a:cs typeface="OpenSans"/>
                <a:sym typeface="OpenSans"/>
              </a:defRPr>
            </a:lvl1pPr>
          </a:lstStyle>
          <a:p>
            <a:r>
              <a:rPr lang="fr-FR" dirty="0" smtClean="0"/>
              <a:t>Volumétrie de données </a:t>
            </a:r>
            <a:r>
              <a:rPr lang="fr-FR" dirty="0" smtClean="0"/>
              <a:t>importante</a:t>
            </a:r>
            <a:endParaRPr lang="fr-FR" dirty="0" smtClean="0"/>
          </a:p>
          <a:p>
            <a:endParaRPr lang="fr-FR" dirty="0"/>
          </a:p>
          <a:p>
            <a:r>
              <a:rPr lang="fr-FR" dirty="0" smtClean="0"/>
              <a:t>Données brutes fournies </a:t>
            </a:r>
            <a:r>
              <a:rPr lang="fr-FR" dirty="0" smtClean="0"/>
              <a:t>non exploitables </a:t>
            </a:r>
            <a:r>
              <a:rPr lang="fr-FR" dirty="0" smtClean="0"/>
              <a:t>en l’état</a:t>
            </a:r>
            <a:endParaRPr lang="fr-FR" dirty="0"/>
          </a:p>
          <a:p>
            <a:endParaRPr lang="fr-FR" dirty="0" smtClean="0"/>
          </a:p>
          <a:p>
            <a:r>
              <a:rPr lang="fr-FR" dirty="0" smtClean="0"/>
              <a:t>Explorer </a:t>
            </a:r>
            <a:r>
              <a:rPr lang="fr-FR" dirty="0"/>
              <a:t>et visualiser les données pour qu'elles soient </a:t>
            </a:r>
            <a:r>
              <a:rPr lang="fr-FR" dirty="0" smtClean="0"/>
              <a:t>utilisables</a:t>
            </a:r>
            <a:endParaRPr dirty="0"/>
          </a:p>
        </p:txBody>
      </p:sp>
      <p:sp>
        <p:nvSpPr>
          <p:cNvPr id="64"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795097" y="3341438"/>
            <a:ext cx="14750703" cy="373948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r>
              <a:rPr lang="fr-FR" dirty="0" smtClean="0"/>
              <a:t>L'agence "Santé publique France" a lancé un appel à projets pour rendre les données de santé des produits alimentaires plus </a:t>
            </a:r>
            <a:r>
              <a:rPr lang="fr-FR" b="1" dirty="0" smtClean="0"/>
              <a:t>accessibles</a:t>
            </a:r>
            <a:r>
              <a:rPr lang="fr-FR" dirty="0" smtClean="0"/>
              <a:t>.</a:t>
            </a:r>
          </a:p>
          <a:p>
            <a:endParaRPr lang="fr-FR" dirty="0" smtClean="0"/>
          </a:p>
          <a:p>
            <a:r>
              <a:rPr lang="fr-FR" dirty="0" smtClean="0"/>
              <a:t>L’agence souhaite faire </a:t>
            </a:r>
            <a:r>
              <a:rPr lang="fr-FR" b="1" dirty="0" smtClean="0"/>
              <a:t>explorer</a:t>
            </a:r>
            <a:r>
              <a:rPr lang="fr-FR" dirty="0" smtClean="0"/>
              <a:t> et </a:t>
            </a:r>
            <a:r>
              <a:rPr lang="fr-FR" b="1" dirty="0" smtClean="0"/>
              <a:t>visualiser</a:t>
            </a:r>
            <a:r>
              <a:rPr lang="fr-FR" dirty="0" smtClean="0"/>
              <a:t> </a:t>
            </a:r>
            <a:r>
              <a:rPr lang="fr-FR" dirty="0" smtClean="0"/>
              <a:t>les </a:t>
            </a:r>
            <a:r>
              <a:rPr lang="fr-FR" dirty="0" smtClean="0"/>
              <a:t>données </a:t>
            </a:r>
            <a:r>
              <a:rPr lang="fr-FR" dirty="0" smtClean="0"/>
              <a:t>des produits alimentaires pour </a:t>
            </a:r>
            <a:r>
              <a:rPr lang="fr-FR" dirty="0" smtClean="0"/>
              <a:t>que ses agents puissent les exploiter.</a:t>
            </a:r>
          </a:p>
          <a:p>
            <a:endParaRPr lang="fr-FR" dirty="0"/>
          </a:p>
          <a:p>
            <a:r>
              <a:rPr lang="fr-FR" dirty="0" smtClean="0"/>
              <a:t>Jeu de données utilisé : Open Food </a:t>
            </a:r>
            <a:r>
              <a:rPr lang="fr-FR" dirty="0" err="1" smtClean="0"/>
              <a:t>Facts</a:t>
            </a:r>
            <a:endParaRPr dirty="0"/>
          </a:p>
        </p:txBody>
      </p:sp>
      <p:sp>
        <p:nvSpPr>
          <p:cNvPr id="13" name="Strengths"/>
          <p:cNvSpPr txBox="1"/>
          <p:nvPr/>
        </p:nvSpPr>
        <p:spPr>
          <a:xfrm>
            <a:off x="8684021" y="7549422"/>
            <a:ext cx="13930214"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8000" dirty="0" smtClean="0"/>
              <a:t>Problématique</a:t>
            </a:r>
            <a:endParaRPr sz="8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ircle"/>
          <p:cNvSpPr/>
          <p:nvPr/>
        </p:nvSpPr>
        <p:spPr>
          <a:xfrm>
            <a:off x="-345133" y="1801167"/>
            <a:ext cx="7345066" cy="7345066"/>
          </a:xfrm>
          <a:prstGeom prst="ellipse">
            <a:avLst/>
          </a:prstGeom>
          <a:solidFill>
            <a:srgbClr val="FFC000"/>
          </a:solidFill>
          <a:ln w="25400">
            <a:miter lim="400000"/>
          </a:ln>
          <a:effectLst>
            <a:outerShdw blurRad="482600" dist="166003" dir="5400000" rotWithShape="0">
              <a:srgbClr val="5691F2">
                <a:alpha val="75000"/>
              </a:srgbClr>
            </a:outerShdw>
          </a:effectLst>
        </p:spPr>
        <p:txBody>
          <a:bodyPr tIns="91439" bIns="91439" anchor="ctr"/>
          <a:lstStyle/>
          <a:p>
            <a:pPr>
              <a:defRPr>
                <a:solidFill>
                  <a:srgbClr val="D84C97"/>
                </a:solidFill>
              </a:defRPr>
            </a:pPr>
            <a:endParaRPr/>
          </a:p>
        </p:txBody>
      </p:sp>
      <p:sp>
        <p:nvSpPr>
          <p:cNvPr id="68" name="Circle"/>
          <p:cNvSpPr/>
          <p:nvPr/>
        </p:nvSpPr>
        <p:spPr>
          <a:xfrm>
            <a:off x="2692400" y="9980934"/>
            <a:ext cx="1270000" cy="1270001"/>
          </a:xfrm>
          <a:prstGeom prst="ellipse">
            <a:avLst/>
          </a:prstGeom>
          <a:solidFill>
            <a:srgbClr val="FFFF0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69" name="Circle"/>
          <p:cNvSpPr/>
          <p:nvPr/>
        </p:nvSpPr>
        <p:spPr>
          <a:xfrm>
            <a:off x="2226419" y="12068919"/>
            <a:ext cx="2201962" cy="2201962"/>
          </a:xfrm>
          <a:prstGeom prst="ellipse">
            <a:avLst/>
          </a:prstGeom>
          <a:solidFill>
            <a:srgbClr val="92D050"/>
          </a:soli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
        <p:nvSpPr>
          <p:cNvPr id="70" name="W"/>
          <p:cNvSpPr txBox="1"/>
          <p:nvPr/>
        </p:nvSpPr>
        <p:spPr>
          <a:xfrm>
            <a:off x="2226418" y="33375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O</a:t>
            </a:r>
            <a:endParaRPr dirty="0"/>
          </a:p>
        </p:txBody>
      </p:sp>
      <p:sp>
        <p:nvSpPr>
          <p:cNvPr id="71" name="Weaknesses"/>
          <p:cNvSpPr txBox="1"/>
          <p:nvPr/>
        </p:nvSpPr>
        <p:spPr>
          <a:xfrm>
            <a:off x="1448295" y="6214000"/>
            <a:ext cx="3758209"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OBJECTIFS</a:t>
            </a:r>
            <a:endParaRPr dirty="0"/>
          </a:p>
        </p:txBody>
      </p:sp>
      <p:sp>
        <p:nvSpPr>
          <p:cNvPr id="72" name="Weaknesses"/>
          <p:cNvSpPr txBox="1"/>
          <p:nvPr/>
        </p:nvSpPr>
        <p:spPr>
          <a:xfrm>
            <a:off x="8401050" y="7698826"/>
            <a:ext cx="15574576"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8000" dirty="0" smtClean="0"/>
              <a:t>Environnement de travail</a:t>
            </a:r>
            <a:endParaRPr sz="8000" dirty="0"/>
          </a:p>
        </p:txBody>
      </p:sp>
      <p:sp>
        <p:nvSpPr>
          <p:cNvPr id="74"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401050" y="2659180"/>
            <a:ext cx="16525494" cy="424731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r>
              <a:rPr lang="fr-FR" dirty="0"/>
              <a:t>Rendre les données de santé </a:t>
            </a:r>
            <a:r>
              <a:rPr lang="fr-FR" dirty="0" smtClean="0"/>
              <a:t>publique des produits alimentaires </a:t>
            </a:r>
            <a:r>
              <a:rPr lang="fr-FR" dirty="0"/>
              <a:t>plus accessibles</a:t>
            </a:r>
          </a:p>
          <a:p>
            <a:endParaRPr lang="fr-FR" dirty="0"/>
          </a:p>
          <a:p>
            <a:r>
              <a:rPr lang="fr-FR" dirty="0" smtClean="0"/>
              <a:t>Produire une exploration et visualisation des </a:t>
            </a:r>
            <a:r>
              <a:rPr lang="fr-FR" dirty="0"/>
              <a:t>données pour qu'elles soient </a:t>
            </a:r>
            <a:r>
              <a:rPr lang="fr-FR" dirty="0" smtClean="0"/>
              <a:t>utilisables</a:t>
            </a:r>
          </a:p>
          <a:p>
            <a:endParaRPr lang="fr-FR" dirty="0"/>
          </a:p>
          <a:p>
            <a:r>
              <a:rPr lang="fr-FR" dirty="0" smtClean="0"/>
              <a:t>Les rendre </a:t>
            </a:r>
            <a:r>
              <a:rPr lang="fr-FR" b="1" dirty="0" smtClean="0"/>
              <a:t>exploitables</a:t>
            </a:r>
            <a:r>
              <a:rPr lang="fr-FR" dirty="0" smtClean="0"/>
              <a:t> par les agents de Santé publique France afin qu’ils </a:t>
            </a:r>
          </a:p>
          <a:p>
            <a:r>
              <a:rPr lang="fr-FR" dirty="0" smtClean="0"/>
              <a:t>puissent facilement faire leur analyse métier</a:t>
            </a:r>
          </a:p>
          <a:p>
            <a:endParaRPr lang="fr-FR" dirty="0"/>
          </a:p>
          <a:p>
            <a:r>
              <a:rPr lang="fr-FR" dirty="0" smtClean="0"/>
              <a:t>Fournir le résultat sous forme d’une </a:t>
            </a:r>
            <a:r>
              <a:rPr lang="fr-FR" b="1" dirty="0" smtClean="0"/>
              <a:t>page web interactive</a:t>
            </a:r>
            <a:endParaRPr lang="fr-FR" b="1" dirty="0"/>
          </a:p>
        </p:txBody>
      </p:sp>
      <p:sp>
        <p:nvSpPr>
          <p:cNvPr id="76" name="Circle"/>
          <p:cNvSpPr/>
          <p:nvPr/>
        </p:nvSpPr>
        <p:spPr>
          <a:xfrm>
            <a:off x="2978249" y="359409"/>
            <a:ext cx="698302" cy="698303"/>
          </a:xfrm>
          <a:prstGeom prst="ellipse">
            <a:avLst/>
          </a:prstGeom>
          <a:gradFill>
            <a:gsLst>
              <a:gs pos="0">
                <a:srgbClr val="E83887"/>
              </a:gs>
              <a:gs pos="100000">
                <a:srgbClr val="F54ACC"/>
              </a:gs>
            </a:gsLst>
            <a:lin ang="3092832"/>
          </a:gra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
        <p:nvSpPr>
          <p:cNvPr id="12" name="Weaknesses"/>
          <p:cNvSpPr txBox="1"/>
          <p:nvPr/>
        </p:nvSpPr>
        <p:spPr>
          <a:xfrm>
            <a:off x="8401050" y="938152"/>
            <a:ext cx="13930214"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8000" dirty="0" smtClean="0"/>
              <a:t>Objectifs</a:t>
            </a:r>
            <a:endParaRPr sz="8000" dirty="0"/>
          </a:p>
        </p:txBody>
      </p:sp>
      <p:sp>
        <p:nvSpPr>
          <p:cNvPr id="15"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401050" y="9430417"/>
            <a:ext cx="13527009" cy="3739483"/>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300">
                <a:solidFill>
                  <a:srgbClr val="A5A6B0"/>
                </a:solidFill>
                <a:latin typeface="OpenSans"/>
                <a:ea typeface="OpenSans"/>
                <a:cs typeface="OpenSans"/>
                <a:sym typeface="OpenSans"/>
              </a:defRPr>
            </a:lvl1pPr>
          </a:lstStyle>
          <a:p>
            <a:r>
              <a:rPr lang="fr-FR" b="1" dirty="0" smtClean="0"/>
              <a:t>Python</a:t>
            </a:r>
            <a:r>
              <a:rPr lang="fr-FR" dirty="0" smtClean="0"/>
              <a:t> + </a:t>
            </a:r>
            <a:r>
              <a:rPr lang="fr-FR" b="1" dirty="0" smtClean="0"/>
              <a:t>Jupiter Notebook </a:t>
            </a:r>
            <a:r>
              <a:rPr lang="fr-FR" dirty="0" smtClean="0"/>
              <a:t>+ Environnement </a:t>
            </a:r>
            <a:r>
              <a:rPr lang="fr-FR" b="1" dirty="0" smtClean="0"/>
              <a:t>virtuel</a:t>
            </a:r>
            <a:r>
              <a:rPr lang="fr-FR" dirty="0" smtClean="0"/>
              <a:t> dédié</a:t>
            </a:r>
            <a:endParaRPr lang="fr-FR" dirty="0"/>
          </a:p>
          <a:p>
            <a:endParaRPr lang="fr-FR" dirty="0"/>
          </a:p>
          <a:p>
            <a:r>
              <a:rPr lang="fr-FR" dirty="0" smtClean="0"/>
              <a:t>Librairies : </a:t>
            </a:r>
            <a:r>
              <a:rPr lang="fr-FR" b="1" dirty="0" smtClean="0"/>
              <a:t>Pandas</a:t>
            </a:r>
            <a:r>
              <a:rPr lang="fr-FR" dirty="0" smtClean="0"/>
              <a:t>, </a:t>
            </a:r>
            <a:r>
              <a:rPr lang="fr-FR" b="1" dirty="0" err="1" smtClean="0"/>
              <a:t>Numpy</a:t>
            </a:r>
            <a:r>
              <a:rPr lang="fr-FR" dirty="0" smtClean="0"/>
              <a:t> / </a:t>
            </a:r>
            <a:r>
              <a:rPr lang="fr-FR" b="1" dirty="0" err="1" smtClean="0"/>
              <a:t>Matplotlib</a:t>
            </a:r>
            <a:r>
              <a:rPr lang="fr-FR" dirty="0" smtClean="0"/>
              <a:t>, </a:t>
            </a:r>
            <a:r>
              <a:rPr lang="fr-FR" b="1" dirty="0" err="1" smtClean="0"/>
              <a:t>Seaborn</a:t>
            </a:r>
            <a:r>
              <a:rPr lang="fr-FR" dirty="0"/>
              <a:t>,</a:t>
            </a:r>
            <a:r>
              <a:rPr lang="fr-FR" dirty="0" smtClean="0"/>
              <a:t> </a:t>
            </a:r>
            <a:r>
              <a:rPr lang="fr-FR" b="1" dirty="0" err="1" smtClean="0"/>
              <a:t>Plotly</a:t>
            </a:r>
            <a:r>
              <a:rPr lang="fr-FR" dirty="0" smtClean="0"/>
              <a:t> / </a:t>
            </a:r>
            <a:r>
              <a:rPr lang="fr-FR" b="1" dirty="0" err="1" smtClean="0"/>
              <a:t>SciPy</a:t>
            </a:r>
            <a:endParaRPr lang="fr-FR" b="1" dirty="0" smtClean="0"/>
          </a:p>
          <a:p>
            <a:endParaRPr lang="fr-FR" dirty="0" smtClean="0"/>
          </a:p>
          <a:p>
            <a:r>
              <a:rPr lang="fr-FR" dirty="0" smtClean="0"/>
              <a:t>Utilisation de </a:t>
            </a:r>
            <a:r>
              <a:rPr lang="fr-FR" b="1" dirty="0" smtClean="0"/>
              <a:t>Widgets</a:t>
            </a:r>
            <a:r>
              <a:rPr lang="fr-FR" dirty="0" smtClean="0"/>
              <a:t> pour rendre l’exploration </a:t>
            </a:r>
            <a:r>
              <a:rPr lang="fr-FR" b="1" dirty="0" smtClean="0"/>
              <a:t>interactive</a:t>
            </a:r>
            <a:endParaRPr lang="fr-FR" b="1" dirty="0"/>
          </a:p>
          <a:p>
            <a:endParaRPr lang="fr-FR" dirty="0" smtClean="0"/>
          </a:p>
          <a:p>
            <a:r>
              <a:rPr lang="fr-FR" dirty="0" smtClean="0"/>
              <a:t>Package </a:t>
            </a:r>
            <a:r>
              <a:rPr lang="fr-FR" b="1" dirty="0" smtClean="0"/>
              <a:t>Voila!</a:t>
            </a:r>
            <a:r>
              <a:rPr lang="fr-FR" dirty="0" smtClean="0"/>
              <a:t> pour la production de la page web</a:t>
            </a:r>
            <a:endParaRPr lang="fr-F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ircle"/>
          <p:cNvSpPr/>
          <p:nvPr/>
        </p:nvSpPr>
        <p:spPr>
          <a:xfrm>
            <a:off x="-345133" y="3795067"/>
            <a:ext cx="7345066" cy="7345066"/>
          </a:xfrm>
          <a:prstGeom prst="ellipse">
            <a:avLst/>
          </a:prstGeom>
          <a:solidFill>
            <a:srgbClr val="FFFF00"/>
          </a:solidFill>
          <a:ln w="25400">
            <a:miter lim="400000"/>
          </a:ln>
          <a:effectLst>
            <a:outerShdw blurRad="482600" dist="166003" dir="5400000" rotWithShape="0">
              <a:srgbClr val="AE67F7">
                <a:alpha val="75000"/>
              </a:srgbClr>
            </a:outerShdw>
          </a:effectLst>
        </p:spPr>
        <p:txBody>
          <a:bodyPr tIns="91439" bIns="91439" anchor="ctr"/>
          <a:lstStyle/>
          <a:p>
            <a:pPr>
              <a:defRPr>
                <a:solidFill>
                  <a:srgbClr val="D84C97"/>
                </a:solidFill>
              </a:defRPr>
            </a:pPr>
            <a:endParaRPr/>
          </a:p>
        </p:txBody>
      </p:sp>
      <p:sp>
        <p:nvSpPr>
          <p:cNvPr id="79" name="Circle"/>
          <p:cNvSpPr/>
          <p:nvPr/>
        </p:nvSpPr>
        <p:spPr>
          <a:xfrm>
            <a:off x="2226419" y="12068919"/>
            <a:ext cx="2201962" cy="2201962"/>
          </a:xfrm>
          <a:prstGeom prst="ellipse">
            <a:avLst/>
          </a:prstGeom>
          <a:solidFill>
            <a:srgbClr val="92D050"/>
          </a:solidFill>
          <a:ln w="25400">
            <a:miter lim="400000"/>
          </a:ln>
          <a:effectLst>
            <a:outerShdw blurRad="482600" dist="166003" dir="5400000" rotWithShape="0">
              <a:srgbClr val="E4775F">
                <a:alpha val="75000"/>
              </a:srgbClr>
            </a:outerShdw>
          </a:effectLst>
        </p:spPr>
        <p:txBody>
          <a:bodyPr tIns="91439" bIns="91439" anchor="ctr"/>
          <a:lstStyle/>
          <a:p>
            <a:pPr>
              <a:defRPr>
                <a:solidFill>
                  <a:srgbClr val="D84C97"/>
                </a:solidFill>
              </a:defRPr>
            </a:pPr>
            <a:endParaRPr/>
          </a:p>
        </p:txBody>
      </p:sp>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82" name="Opportunities"/>
          <p:cNvSpPr txBox="1"/>
          <p:nvPr/>
        </p:nvSpPr>
        <p:spPr>
          <a:xfrm>
            <a:off x="8264765" y="1057712"/>
            <a:ext cx="16119235" cy="14157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8000" dirty="0" smtClean="0"/>
              <a:t>Nettoyage </a:t>
            </a:r>
            <a:r>
              <a:rPr lang="fr-FR" sz="8000" dirty="0"/>
              <a:t>des données</a:t>
            </a:r>
          </a:p>
        </p:txBody>
      </p:sp>
      <p:sp>
        <p:nvSpPr>
          <p:cNvPr id="84"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8264765" y="3430938"/>
            <a:ext cx="13527009" cy="90947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defTabSz="914400">
              <a:defRPr sz="3300">
                <a:solidFill>
                  <a:srgbClr val="A5A6B0"/>
                </a:solidFill>
                <a:latin typeface="OpenSans"/>
                <a:ea typeface="OpenSans"/>
                <a:cs typeface="OpenSans"/>
                <a:sym typeface="OpenSans"/>
              </a:defRPr>
            </a:lvl1pPr>
          </a:lstStyle>
          <a:p>
            <a:pPr>
              <a:spcAft>
                <a:spcPts val="1500"/>
              </a:spcAft>
            </a:pPr>
            <a:r>
              <a:rPr lang="fr-FR" dirty="0" smtClean="0"/>
              <a:t>A </a:t>
            </a:r>
            <a:r>
              <a:rPr lang="fr-FR" dirty="0"/>
              <a:t>- Exploration préliminaire du jeu de </a:t>
            </a:r>
            <a:r>
              <a:rPr lang="fr-FR" dirty="0" smtClean="0"/>
              <a:t>données</a:t>
            </a:r>
            <a:endParaRPr lang="fr-FR" dirty="0"/>
          </a:p>
          <a:p>
            <a:pPr>
              <a:spcAft>
                <a:spcPts val="1500"/>
              </a:spcAft>
            </a:pPr>
            <a:r>
              <a:rPr lang="fr-FR" dirty="0" smtClean="0"/>
              <a:t>	1 </a:t>
            </a:r>
            <a:r>
              <a:rPr lang="fr-FR" dirty="0"/>
              <a:t>- Chargement des données</a:t>
            </a:r>
          </a:p>
          <a:p>
            <a:pPr>
              <a:spcAft>
                <a:spcPts val="1500"/>
              </a:spcAft>
            </a:pPr>
            <a:r>
              <a:rPr lang="fr-FR" dirty="0" smtClean="0"/>
              <a:t>	2 </a:t>
            </a:r>
            <a:r>
              <a:rPr lang="fr-FR" dirty="0"/>
              <a:t>- Exploration préliminaire des données avant nettoyage</a:t>
            </a:r>
          </a:p>
          <a:p>
            <a:pPr>
              <a:spcAft>
                <a:spcPts val="1500"/>
              </a:spcAft>
            </a:pPr>
            <a:endParaRPr lang="fr-FR" dirty="0"/>
          </a:p>
          <a:p>
            <a:pPr>
              <a:spcAft>
                <a:spcPts val="1500"/>
              </a:spcAft>
            </a:pPr>
            <a:r>
              <a:rPr lang="fr-FR" dirty="0" smtClean="0"/>
              <a:t>B </a:t>
            </a:r>
            <a:r>
              <a:rPr lang="fr-FR" dirty="0"/>
              <a:t>- Démarche méthodologique de nettoyage de </a:t>
            </a:r>
            <a:r>
              <a:rPr lang="fr-FR" dirty="0" smtClean="0"/>
              <a:t>données</a:t>
            </a:r>
            <a:endParaRPr lang="fr-FR" dirty="0"/>
          </a:p>
          <a:p>
            <a:pPr>
              <a:spcAft>
                <a:spcPts val="1500"/>
              </a:spcAft>
            </a:pPr>
            <a:r>
              <a:rPr lang="fr-FR" dirty="0" smtClean="0"/>
              <a:t>	1 </a:t>
            </a:r>
            <a:r>
              <a:rPr lang="fr-FR" dirty="0"/>
              <a:t>- Traitement des doublons</a:t>
            </a:r>
          </a:p>
          <a:p>
            <a:pPr>
              <a:spcAft>
                <a:spcPts val="1500"/>
              </a:spcAft>
            </a:pPr>
            <a:r>
              <a:rPr lang="fr-FR" dirty="0" smtClean="0"/>
              <a:t>	2 </a:t>
            </a:r>
            <a:r>
              <a:rPr lang="fr-FR" dirty="0"/>
              <a:t>- Traitement des valeurs manquantes</a:t>
            </a:r>
          </a:p>
          <a:p>
            <a:pPr>
              <a:spcAft>
                <a:spcPts val="1500"/>
              </a:spcAft>
            </a:pPr>
            <a:r>
              <a:rPr lang="fr-FR" dirty="0" smtClean="0"/>
              <a:t>	3 </a:t>
            </a:r>
            <a:r>
              <a:rPr lang="fr-FR" dirty="0"/>
              <a:t>- Traitement des valeurs aberrantes et atypiques</a:t>
            </a:r>
          </a:p>
          <a:p>
            <a:pPr>
              <a:spcAft>
                <a:spcPts val="1500"/>
              </a:spcAft>
            </a:pPr>
            <a:r>
              <a:rPr lang="fr-FR" dirty="0" smtClean="0"/>
              <a:t>	4 </a:t>
            </a:r>
            <a:r>
              <a:rPr lang="fr-FR" dirty="0"/>
              <a:t>- Traitement des types des colonnes</a:t>
            </a:r>
          </a:p>
          <a:p>
            <a:pPr>
              <a:spcAft>
                <a:spcPts val="1500"/>
              </a:spcAft>
            </a:pPr>
            <a:r>
              <a:rPr lang="fr-FR" dirty="0" smtClean="0"/>
              <a:t>	5 - </a:t>
            </a:r>
            <a:r>
              <a:rPr lang="fr-FR" dirty="0" smtClean="0"/>
              <a:t>Remplissage </a:t>
            </a:r>
            <a:r>
              <a:rPr lang="fr-FR" dirty="0"/>
              <a:t>des valeurs manquantes</a:t>
            </a:r>
          </a:p>
          <a:p>
            <a:pPr>
              <a:spcAft>
                <a:spcPts val="1500"/>
              </a:spcAft>
            </a:pPr>
            <a:r>
              <a:rPr lang="fr-FR" dirty="0" smtClean="0"/>
              <a:t>	6 </a:t>
            </a:r>
            <a:r>
              <a:rPr lang="fr-FR" dirty="0"/>
              <a:t>- </a:t>
            </a:r>
            <a:r>
              <a:rPr lang="fr-FR" dirty="0" smtClean="0"/>
              <a:t>Sélection </a:t>
            </a:r>
            <a:r>
              <a:rPr lang="fr-FR" dirty="0"/>
              <a:t>des variables pertinentes pour l'analyse de données</a:t>
            </a:r>
          </a:p>
          <a:p>
            <a:pPr>
              <a:spcAft>
                <a:spcPts val="1500"/>
              </a:spcAft>
            </a:pPr>
            <a:r>
              <a:rPr lang="fr-FR" dirty="0" smtClean="0"/>
              <a:t>	7 </a:t>
            </a:r>
            <a:r>
              <a:rPr lang="fr-FR" dirty="0"/>
              <a:t>- Structure des donnée pertinentes et nettoyées</a:t>
            </a:r>
          </a:p>
          <a:p>
            <a:pPr>
              <a:spcAft>
                <a:spcPts val="1500"/>
              </a:spcAft>
            </a:pPr>
            <a:r>
              <a:rPr lang="fr-FR" dirty="0" smtClean="0"/>
              <a:t>	8 </a:t>
            </a:r>
            <a:r>
              <a:rPr lang="fr-FR" dirty="0"/>
              <a:t>- Sauvegarde des donnée pertinentes et nettoyées</a:t>
            </a:r>
            <a:endParaRPr dirty="0"/>
          </a:p>
        </p:txBody>
      </p:sp>
      <p:sp>
        <p:nvSpPr>
          <p:cNvPr id="86" name="Circle"/>
          <p:cNvSpPr/>
          <p:nvPr/>
        </p:nvSpPr>
        <p:spPr>
          <a:xfrm>
            <a:off x="2978249" y="359409"/>
            <a:ext cx="698302" cy="698303"/>
          </a:xfrm>
          <a:prstGeom prst="ellipse">
            <a:avLst/>
          </a:prstGeom>
          <a:gradFill>
            <a:gsLst>
              <a:gs pos="0">
                <a:srgbClr val="E83887"/>
              </a:gs>
              <a:gs pos="100000">
                <a:srgbClr val="F54ACC"/>
              </a:gs>
            </a:gsLst>
            <a:lin ang="3092832"/>
          </a:gradFill>
          <a:ln w="25400">
            <a:miter lim="400000"/>
          </a:ln>
          <a:effectLst>
            <a:outerShdw blurRad="482600" dist="166003" dir="5400000" rotWithShape="0">
              <a:srgbClr val="F056BA">
                <a:alpha val="75000"/>
              </a:srgbClr>
            </a:outerShdw>
          </a:effectLst>
        </p:spPr>
        <p:txBody>
          <a:bodyPr tIns="91439" bIns="91439" anchor="ctr"/>
          <a:lstStyle/>
          <a:p>
            <a:pPr>
              <a:defRPr>
                <a:solidFill>
                  <a:srgbClr val="D84C97"/>
                </a:solidFill>
              </a:defRPr>
            </a:pPr>
            <a:endParaRPr/>
          </a:p>
        </p:txBody>
      </p:sp>
      <p:sp>
        <p:nvSpPr>
          <p:cNvPr id="87" name="Circle"/>
          <p:cNvSpPr/>
          <p:nvPr/>
        </p:nvSpPr>
        <p:spPr>
          <a:xfrm>
            <a:off x="2874267" y="1973257"/>
            <a:ext cx="906266" cy="906265"/>
          </a:xfrm>
          <a:prstGeom prst="ellipse">
            <a:avLst/>
          </a:prstGeom>
          <a:solidFill>
            <a:srgbClr val="FFC000"/>
          </a:solidFill>
          <a:ln w="25400">
            <a:miter lim="400000"/>
          </a:ln>
          <a:effectLst>
            <a:outerShdw blurRad="482600" dist="166003" dir="5400000" rotWithShape="0">
              <a:srgbClr val="408EF7">
                <a:alpha val="75000"/>
              </a:srgbClr>
            </a:outerShdw>
          </a:effectLst>
        </p:spPr>
        <p:txBody>
          <a:bodyPr tIns="91439" bIns="91439" anchor="ctr"/>
          <a:lstStyle/>
          <a:p>
            <a:pPr>
              <a:defRPr>
                <a:solidFill>
                  <a:srgbClr val="D84C97"/>
                </a:solidFill>
              </a:defRPr>
            </a:pPr>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1143913"/>
            <a:ext cx="21478327"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Avant nettoyage – Exploration préliminaire</a:t>
            </a:r>
            <a:endParaRPr lang="fr-FR" sz="6000" dirty="0"/>
          </a:p>
        </p:txBody>
      </p:sp>
      <p:sp>
        <p:nvSpPr>
          <p:cNvPr id="6"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226418" y="2806800"/>
            <a:ext cx="6387230" cy="450892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a:spcBef>
                <a:spcPts val="1000"/>
              </a:spcBef>
            </a:pPr>
            <a:r>
              <a:rPr lang="fr-FR" b="1" dirty="0" smtClean="0">
                <a:latin typeface="Helvetica Neue"/>
              </a:rPr>
              <a:t>Volumétrie</a:t>
            </a:r>
            <a:r>
              <a:rPr lang="fr-FR" dirty="0" smtClean="0">
                <a:latin typeface="Helvetica Neue"/>
              </a:rPr>
              <a:t> des données :</a:t>
            </a:r>
            <a:endParaRPr lang="fr-FR" b="1" dirty="0" smtClean="0">
              <a:latin typeface="Helvetica Neue"/>
            </a:endParaRPr>
          </a:p>
          <a:p>
            <a:pPr marL="457200" indent="-457200">
              <a:spcBef>
                <a:spcPts val="1000"/>
              </a:spcBef>
              <a:buFontTx/>
              <a:buChar char="-"/>
            </a:pPr>
            <a:r>
              <a:rPr lang="fr-FR" dirty="0" smtClean="0">
                <a:latin typeface="Helvetica Neue"/>
              </a:rPr>
              <a:t>Nombre de lignes ~ 321 000 </a:t>
            </a:r>
          </a:p>
          <a:p>
            <a:pPr marL="457200" indent="-457200">
              <a:spcBef>
                <a:spcPts val="1000"/>
              </a:spcBef>
              <a:buFontTx/>
              <a:buChar char="-"/>
            </a:pPr>
            <a:r>
              <a:rPr lang="fr-FR" dirty="0" smtClean="0">
                <a:latin typeface="Helvetica Neue"/>
              </a:rPr>
              <a:t>Nombre de colonnes = 162</a:t>
            </a:r>
          </a:p>
          <a:p>
            <a:pPr marL="457200" indent="-457200">
              <a:spcBef>
                <a:spcPts val="1000"/>
              </a:spcBef>
              <a:buFontTx/>
              <a:buChar char="-"/>
            </a:pPr>
            <a:endParaRPr lang="fr-FR" b="1" dirty="0">
              <a:latin typeface="Helvetica Neue"/>
            </a:endParaRPr>
          </a:p>
          <a:p>
            <a:pPr>
              <a:spcBef>
                <a:spcPts val="1000"/>
              </a:spcBef>
            </a:pPr>
            <a:r>
              <a:rPr lang="fr-FR" b="1" dirty="0" smtClean="0">
                <a:latin typeface="Helvetica Neue"/>
              </a:rPr>
              <a:t>Types </a:t>
            </a:r>
            <a:r>
              <a:rPr lang="fr-FR" dirty="0" smtClean="0">
                <a:latin typeface="Helvetica Neue"/>
              </a:rPr>
              <a:t>de variables :</a:t>
            </a:r>
          </a:p>
          <a:p>
            <a:pPr marL="457200" indent="-457200">
              <a:spcBef>
                <a:spcPts val="1000"/>
              </a:spcBef>
              <a:buFontTx/>
              <a:buChar char="-"/>
            </a:pPr>
            <a:r>
              <a:rPr lang="fr-FR" dirty="0" err="1">
                <a:latin typeface="Helvetica Neue"/>
              </a:rPr>
              <a:t>f</a:t>
            </a:r>
            <a:r>
              <a:rPr lang="fr-FR" dirty="0" err="1" smtClean="0">
                <a:latin typeface="Helvetica Neue"/>
              </a:rPr>
              <a:t>loat</a:t>
            </a:r>
            <a:r>
              <a:rPr lang="fr-FR" dirty="0" smtClean="0">
                <a:latin typeface="Helvetica Neue"/>
              </a:rPr>
              <a:t> : 106</a:t>
            </a:r>
          </a:p>
          <a:p>
            <a:pPr marL="457200" indent="-457200">
              <a:spcBef>
                <a:spcPts val="1000"/>
              </a:spcBef>
              <a:buFontTx/>
              <a:buChar char="-"/>
            </a:pPr>
            <a:r>
              <a:rPr lang="fr-FR" dirty="0" err="1">
                <a:latin typeface="Helvetica Neue"/>
              </a:rPr>
              <a:t>o</a:t>
            </a:r>
            <a:r>
              <a:rPr lang="fr-FR" dirty="0" err="1" smtClean="0">
                <a:latin typeface="Helvetica Neue"/>
              </a:rPr>
              <a:t>bject</a:t>
            </a:r>
            <a:r>
              <a:rPr lang="fr-FR" dirty="0" smtClean="0">
                <a:latin typeface="Helvetica Neue"/>
              </a:rPr>
              <a:t> : 56</a:t>
            </a:r>
            <a:endParaRPr lang="fr-FR" dirty="0">
              <a:latin typeface="Helvetica Neue"/>
            </a:endParaRPr>
          </a:p>
        </p:txBody>
      </p:sp>
      <p:sp>
        <p:nvSpPr>
          <p:cNvPr id="8" name="Opportunities"/>
          <p:cNvSpPr txBox="1"/>
          <p:nvPr/>
        </p:nvSpPr>
        <p:spPr>
          <a:xfrm>
            <a:off x="1491400" y="8424615"/>
            <a:ext cx="21478327"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Traitement des doublons</a:t>
            </a:r>
            <a:endParaRPr lang="fr-FR" sz="6000" dirty="0"/>
          </a:p>
        </p:txBody>
      </p:sp>
      <p:sp>
        <p:nvSpPr>
          <p:cNvPr id="9"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775314" y="10009285"/>
            <a:ext cx="17414894" cy="196463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a:spcBef>
                <a:spcPts val="1000"/>
              </a:spcBef>
            </a:pPr>
            <a:r>
              <a:rPr lang="fr-FR" dirty="0" smtClean="0">
                <a:latin typeface="Helvetica Neue"/>
              </a:rPr>
              <a:t>Suppression des </a:t>
            </a:r>
            <a:r>
              <a:rPr lang="fr-FR" b="1" dirty="0" smtClean="0">
                <a:latin typeface="Helvetica Neue"/>
              </a:rPr>
              <a:t>doublons</a:t>
            </a:r>
            <a:r>
              <a:rPr lang="fr-FR" dirty="0" smtClean="0">
                <a:latin typeface="Helvetica Neue"/>
              </a:rPr>
              <a:t> :</a:t>
            </a:r>
            <a:endParaRPr lang="fr-FR" b="1" dirty="0" smtClean="0">
              <a:latin typeface="Helvetica Neue"/>
            </a:endParaRPr>
          </a:p>
          <a:p>
            <a:pPr marL="457200" indent="-457200">
              <a:spcBef>
                <a:spcPts val="1000"/>
              </a:spcBef>
              <a:buFontTx/>
              <a:buChar char="-"/>
            </a:pPr>
            <a:r>
              <a:rPr lang="fr-FR" dirty="0" smtClean="0">
                <a:latin typeface="Helvetica Neue"/>
              </a:rPr>
              <a:t>Doublons </a:t>
            </a:r>
            <a:r>
              <a:rPr lang="fr-FR" dirty="0">
                <a:latin typeface="Helvetica Neue"/>
              </a:rPr>
              <a:t>de la colonne </a:t>
            </a:r>
            <a:r>
              <a:rPr lang="fr-FR" dirty="0" smtClean="0">
                <a:latin typeface="Helvetica Neue"/>
              </a:rPr>
              <a:t>'code‘ (identifiant unique) </a:t>
            </a:r>
          </a:p>
          <a:p>
            <a:pPr marL="457200" indent="-457200">
              <a:spcBef>
                <a:spcPts val="1000"/>
              </a:spcBef>
              <a:buFontTx/>
              <a:buChar char="-"/>
            </a:pPr>
            <a:r>
              <a:rPr lang="fr-FR" dirty="0" smtClean="0">
                <a:latin typeface="Helvetica Neue"/>
              </a:rPr>
              <a:t>Doublons </a:t>
            </a:r>
            <a:r>
              <a:rPr lang="fr-FR" dirty="0">
                <a:latin typeface="Helvetica Neue"/>
              </a:rPr>
              <a:t>des colonnes 'brands' + '</a:t>
            </a:r>
            <a:r>
              <a:rPr lang="fr-FR" dirty="0" err="1">
                <a:latin typeface="Helvetica Neue"/>
              </a:rPr>
              <a:t>product_name</a:t>
            </a:r>
            <a:r>
              <a:rPr lang="fr-FR" dirty="0">
                <a:latin typeface="Helvetica Neue"/>
              </a:rPr>
              <a:t>'</a:t>
            </a:r>
            <a:endParaRPr lang="fr-FR" b="1" dirty="0" smtClean="0">
              <a:latin typeface="Helvetica Neue"/>
            </a:endParaRPr>
          </a:p>
        </p:txBody>
      </p:sp>
      <p:sp>
        <p:nvSpPr>
          <p:cNvPr id="11"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10041490" y="2806800"/>
            <a:ext cx="13659758" cy="450892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r>
              <a:rPr lang="fr-FR" dirty="0"/>
              <a:t>Les </a:t>
            </a:r>
            <a:r>
              <a:rPr lang="fr-FR" b="1" dirty="0" smtClean="0"/>
              <a:t>principales informations </a:t>
            </a:r>
            <a:r>
              <a:rPr lang="fr-FR" dirty="0" smtClean="0"/>
              <a:t>fournies sont :</a:t>
            </a:r>
            <a:endParaRPr lang="fr-FR" dirty="0"/>
          </a:p>
          <a:p>
            <a:pPr marL="457200" indent="-457200">
              <a:spcBef>
                <a:spcPts val="1500"/>
              </a:spcBef>
              <a:buFontTx/>
              <a:buChar char="-"/>
            </a:pPr>
            <a:r>
              <a:rPr lang="fr-FR" dirty="0" smtClean="0"/>
              <a:t>Les </a:t>
            </a:r>
            <a:r>
              <a:rPr lang="fr-FR" dirty="0"/>
              <a:t>informations générales sur </a:t>
            </a:r>
            <a:r>
              <a:rPr lang="fr-FR" dirty="0" smtClean="0"/>
              <a:t>le produit </a:t>
            </a:r>
            <a:r>
              <a:rPr lang="fr-FR" dirty="0"/>
              <a:t>: </a:t>
            </a:r>
            <a:r>
              <a:rPr lang="fr-FR" dirty="0" smtClean="0"/>
              <a:t>code, nom, quantité…</a:t>
            </a:r>
          </a:p>
          <a:p>
            <a:pPr marL="457200" indent="-457200">
              <a:spcBef>
                <a:spcPts val="1500"/>
              </a:spcBef>
              <a:buFontTx/>
              <a:buChar char="-"/>
            </a:pPr>
            <a:r>
              <a:rPr lang="fr-FR" dirty="0" smtClean="0"/>
              <a:t>Un </a:t>
            </a:r>
            <a:r>
              <a:rPr lang="fr-FR" dirty="0"/>
              <a:t>ensemble de tags : </a:t>
            </a:r>
            <a:r>
              <a:rPr lang="fr-FR" dirty="0" smtClean="0"/>
              <a:t>catégorie, marque, origine...</a:t>
            </a:r>
            <a:endParaRPr lang="fr-FR" dirty="0"/>
          </a:p>
          <a:p>
            <a:pPr marL="457200" indent="-457200">
              <a:spcBef>
                <a:spcPts val="1500"/>
              </a:spcBef>
              <a:buFontTx/>
              <a:buChar char="-"/>
            </a:pPr>
            <a:r>
              <a:rPr lang="fr-FR" dirty="0" smtClean="0"/>
              <a:t>Les </a:t>
            </a:r>
            <a:r>
              <a:rPr lang="fr-FR" dirty="0"/>
              <a:t>ingrédients composant les produits et leurs additifs </a:t>
            </a:r>
            <a:r>
              <a:rPr lang="fr-FR" dirty="0" smtClean="0"/>
              <a:t>éventuels</a:t>
            </a:r>
            <a:endParaRPr lang="fr-FR" dirty="0"/>
          </a:p>
          <a:p>
            <a:pPr marL="457200" indent="-457200">
              <a:spcBef>
                <a:spcPts val="1500"/>
              </a:spcBef>
              <a:buFontTx/>
              <a:buChar char="-"/>
            </a:pPr>
            <a:r>
              <a:rPr lang="fr-FR" dirty="0" smtClean="0"/>
              <a:t>Des </a:t>
            </a:r>
            <a:r>
              <a:rPr lang="fr-FR" dirty="0"/>
              <a:t>informations nutritionnelles : quantité en grammes </a:t>
            </a:r>
            <a:r>
              <a:rPr lang="fr-FR" dirty="0" smtClean="0"/>
              <a:t>des nutriments </a:t>
            </a:r>
            <a:r>
              <a:rPr lang="fr-FR" dirty="0"/>
              <a:t>pour 100 grammes du </a:t>
            </a:r>
            <a:r>
              <a:rPr lang="fr-FR" dirty="0" smtClean="0"/>
              <a:t>produit</a:t>
            </a:r>
            <a:endParaRPr lang="fr-FR" dirty="0"/>
          </a:p>
          <a:p>
            <a:r>
              <a:rPr lang="fr-FR" dirty="0"/>
              <a:t> </a:t>
            </a:r>
          </a:p>
        </p:txBody>
      </p:sp>
    </p:spTree>
    <p:extLst>
      <p:ext uri="{BB962C8B-B14F-4D97-AF65-F5344CB8AC3E}">
        <p14:creationId xmlns:p14="http://schemas.microsoft.com/office/powerpoint/2010/main" val="240597796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854633"/>
            <a:ext cx="20465683"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a:t>Identification des valeurs manquantes</a:t>
            </a:r>
          </a:p>
        </p:txBody>
      </p:sp>
      <p:pic>
        <p:nvPicPr>
          <p:cNvPr id="18" name="Picture 17"/>
          <p:cNvPicPr>
            <a:picLocks noChangeAspect="1"/>
          </p:cNvPicPr>
          <p:nvPr/>
        </p:nvPicPr>
        <p:blipFill>
          <a:blip r:embed="rId2"/>
          <a:stretch>
            <a:fillRect/>
          </a:stretch>
        </p:blipFill>
        <p:spPr>
          <a:xfrm>
            <a:off x="3748512" y="2485992"/>
            <a:ext cx="15344160" cy="10797743"/>
          </a:xfrm>
          <a:prstGeom prst="rect">
            <a:avLst/>
          </a:prstGeom>
        </p:spPr>
      </p:pic>
    </p:spTree>
    <p:extLst>
      <p:ext uri="{BB962C8B-B14F-4D97-AF65-F5344CB8AC3E}">
        <p14:creationId xmlns:p14="http://schemas.microsoft.com/office/powerpoint/2010/main" val="342814535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854633"/>
            <a:ext cx="20465683"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Suppression des valeurs manquantes</a:t>
            </a:r>
            <a:endParaRPr lang="fr-FR" sz="6000" dirty="0"/>
          </a:p>
        </p:txBody>
      </p:sp>
      <p:sp>
        <p:nvSpPr>
          <p:cNvPr id="13"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2654505" y="3496708"/>
            <a:ext cx="9331598" cy="34932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marL="457200" indent="-457200">
              <a:spcAft>
                <a:spcPts val="1500"/>
              </a:spcAft>
              <a:buFontTx/>
              <a:buChar char="-"/>
            </a:pPr>
            <a:r>
              <a:rPr lang="fr-FR" dirty="0" smtClean="0">
                <a:latin typeface="Helvetica Neue"/>
              </a:rPr>
              <a:t>Visualisation</a:t>
            </a:r>
          </a:p>
          <a:p>
            <a:pPr marL="457200" indent="-457200">
              <a:spcAft>
                <a:spcPts val="1500"/>
              </a:spcAft>
              <a:buFontTx/>
              <a:buChar char="-"/>
            </a:pPr>
            <a:r>
              <a:rPr lang="fr-FR" dirty="0" smtClean="0">
                <a:latin typeface="Helvetica Neue"/>
              </a:rPr>
              <a:t>Suppression </a:t>
            </a:r>
            <a:r>
              <a:rPr lang="fr-FR" dirty="0">
                <a:latin typeface="Helvetica Neue"/>
              </a:rPr>
              <a:t>des colonnes avec </a:t>
            </a:r>
            <a:endParaRPr lang="fr-FR" dirty="0" smtClean="0">
              <a:latin typeface="Helvetica Neue"/>
            </a:endParaRPr>
          </a:p>
          <a:p>
            <a:pPr>
              <a:spcAft>
                <a:spcPts val="1500"/>
              </a:spcAft>
            </a:pPr>
            <a:r>
              <a:rPr lang="fr-FR" dirty="0">
                <a:latin typeface="Helvetica Neue"/>
              </a:rPr>
              <a:t> </a:t>
            </a:r>
            <a:r>
              <a:rPr lang="fr-FR" dirty="0" smtClean="0">
                <a:latin typeface="Helvetica Neue"/>
              </a:rPr>
              <a:t>   </a:t>
            </a:r>
            <a:r>
              <a:rPr lang="fr-FR" dirty="0" smtClean="0">
                <a:latin typeface="Helvetica Neue"/>
              </a:rPr>
              <a:t>trop de </a:t>
            </a:r>
            <a:r>
              <a:rPr lang="fr-FR" dirty="0" smtClean="0">
                <a:latin typeface="Helvetica Neue"/>
              </a:rPr>
              <a:t>données </a:t>
            </a:r>
            <a:r>
              <a:rPr lang="fr-FR" dirty="0" smtClean="0">
                <a:latin typeface="Helvetica Neue"/>
              </a:rPr>
              <a:t>manquantes</a:t>
            </a:r>
          </a:p>
          <a:p>
            <a:pPr marL="457200" indent="-457200">
              <a:spcAft>
                <a:spcPts val="1500"/>
              </a:spcAft>
              <a:buFont typeface="Wingdings" panose="05000000000000000000" pitchFamily="2" charset="2"/>
              <a:buChar char="Ø"/>
            </a:pPr>
            <a:r>
              <a:rPr lang="fr-FR" b="1" dirty="0" smtClean="0">
                <a:latin typeface="Helvetica Neue"/>
              </a:rPr>
              <a:t>Taux </a:t>
            </a:r>
            <a:r>
              <a:rPr lang="fr-FR" b="1" dirty="0">
                <a:latin typeface="Helvetica Neue"/>
              </a:rPr>
              <a:t>de valeur manquante </a:t>
            </a:r>
            <a:endParaRPr lang="fr-FR" b="1" dirty="0" smtClean="0">
              <a:latin typeface="Helvetica Neue"/>
            </a:endParaRPr>
          </a:p>
          <a:p>
            <a:pPr>
              <a:spcAft>
                <a:spcPts val="1500"/>
              </a:spcAft>
            </a:pPr>
            <a:r>
              <a:rPr lang="fr-FR" b="1" dirty="0">
                <a:latin typeface="Helvetica Neue"/>
              </a:rPr>
              <a:t> </a:t>
            </a:r>
            <a:r>
              <a:rPr lang="fr-FR" b="1" dirty="0" smtClean="0">
                <a:latin typeface="Helvetica Neue"/>
              </a:rPr>
              <a:t>    </a:t>
            </a:r>
            <a:r>
              <a:rPr lang="fr-FR" b="1" dirty="0" smtClean="0">
                <a:latin typeface="Helvetica Neue"/>
              </a:rPr>
              <a:t>maximum </a:t>
            </a:r>
            <a:r>
              <a:rPr lang="fr-FR" b="1" dirty="0">
                <a:latin typeface="Helvetica Neue"/>
              </a:rPr>
              <a:t>= 40</a:t>
            </a:r>
            <a:r>
              <a:rPr lang="fr-FR" b="1" dirty="0" smtClean="0">
                <a:latin typeface="Helvetica Neue"/>
              </a:rPr>
              <a:t>%</a:t>
            </a:r>
            <a:endParaRPr lang="fr-FR" b="1" dirty="0">
              <a:latin typeface="Helvetica Neue"/>
            </a:endParaRPr>
          </a:p>
        </p:txBody>
      </p:sp>
      <p:pic>
        <p:nvPicPr>
          <p:cNvPr id="5" name="Picture 4"/>
          <p:cNvPicPr>
            <a:picLocks noChangeAspect="1"/>
          </p:cNvPicPr>
          <p:nvPr/>
        </p:nvPicPr>
        <p:blipFill>
          <a:blip r:embed="rId2"/>
          <a:stretch>
            <a:fillRect/>
          </a:stretch>
        </p:blipFill>
        <p:spPr>
          <a:xfrm>
            <a:off x="9783733" y="2138870"/>
            <a:ext cx="10856114" cy="6283566"/>
          </a:xfrm>
          <a:prstGeom prst="rect">
            <a:avLst/>
          </a:prstGeom>
        </p:spPr>
      </p:pic>
      <p:sp>
        <p:nvSpPr>
          <p:cNvPr id="15" name="Lorem ipsum dolor sit amet, consectetur adipiscing elit, sed do eiusmod tempor incididunt ut labore et dolore magna aliqua. Ut enim ad minim veniam, quis nostrud exercitation ullamco laboris nisi ut aliquip ex ea commodo consequat. Duis aute irure dolor "/>
          <p:cNvSpPr txBox="1"/>
          <p:nvPr/>
        </p:nvSpPr>
        <p:spPr>
          <a:xfrm>
            <a:off x="9480571" y="9899409"/>
            <a:ext cx="10014437" cy="34932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defTabSz="914400">
              <a:defRPr sz="3300">
                <a:solidFill>
                  <a:srgbClr val="A5A6B0"/>
                </a:solidFill>
                <a:latin typeface="OpenSans"/>
                <a:ea typeface="OpenSans"/>
                <a:cs typeface="OpenSans"/>
                <a:sym typeface="OpenSans"/>
              </a:defRPr>
            </a:lvl1pPr>
          </a:lstStyle>
          <a:p>
            <a:pPr marL="457200" indent="-457200">
              <a:spcAft>
                <a:spcPts val="1500"/>
              </a:spcAft>
              <a:buFontTx/>
              <a:buChar char="-"/>
            </a:pPr>
            <a:r>
              <a:rPr lang="fr-FR" dirty="0" smtClean="0"/>
              <a:t>Visualisation</a:t>
            </a:r>
          </a:p>
          <a:p>
            <a:pPr marL="457200" indent="-457200">
              <a:spcAft>
                <a:spcPts val="1500"/>
              </a:spcAft>
              <a:buFontTx/>
              <a:buChar char="-"/>
            </a:pPr>
            <a:r>
              <a:rPr lang="fr-FR" dirty="0" smtClean="0"/>
              <a:t>Suppression </a:t>
            </a:r>
            <a:r>
              <a:rPr lang="fr-FR" dirty="0"/>
              <a:t>des lignes avec </a:t>
            </a:r>
            <a:r>
              <a:rPr lang="fr-FR" dirty="0" smtClean="0"/>
              <a:t>trop </a:t>
            </a:r>
          </a:p>
          <a:p>
            <a:pPr>
              <a:spcAft>
                <a:spcPts val="1500"/>
              </a:spcAft>
            </a:pPr>
            <a:r>
              <a:rPr lang="fr-FR" dirty="0"/>
              <a:t> </a:t>
            </a:r>
            <a:r>
              <a:rPr lang="fr-FR" dirty="0" smtClean="0"/>
              <a:t>   </a:t>
            </a:r>
            <a:r>
              <a:rPr lang="fr-FR" dirty="0" smtClean="0"/>
              <a:t>de données manquantes</a:t>
            </a:r>
            <a:endParaRPr lang="fr-FR" b="1" dirty="0" smtClean="0">
              <a:latin typeface="Helvetica Neue"/>
            </a:endParaRPr>
          </a:p>
          <a:p>
            <a:pPr marL="457200" indent="-457200">
              <a:spcAft>
                <a:spcPts val="1500"/>
              </a:spcAft>
              <a:buFont typeface="Wingdings" panose="05000000000000000000" pitchFamily="2" charset="2"/>
              <a:buChar char="Ø"/>
            </a:pPr>
            <a:r>
              <a:rPr lang="fr-FR" b="1" dirty="0">
                <a:latin typeface="Helvetica Neue"/>
              </a:rPr>
              <a:t>T</a:t>
            </a:r>
            <a:r>
              <a:rPr lang="fr-FR" b="1" dirty="0" smtClean="0">
                <a:latin typeface="Helvetica Neue"/>
              </a:rPr>
              <a:t>aux </a:t>
            </a:r>
            <a:r>
              <a:rPr lang="fr-FR" b="1" dirty="0">
                <a:latin typeface="Helvetica Neue"/>
              </a:rPr>
              <a:t>de valeur manquante maximum = 40%</a:t>
            </a:r>
          </a:p>
          <a:p>
            <a:pPr>
              <a:spcAft>
                <a:spcPts val="1500"/>
              </a:spcAft>
            </a:pPr>
            <a:endParaRPr dirty="0"/>
          </a:p>
        </p:txBody>
      </p:sp>
      <p:pic>
        <p:nvPicPr>
          <p:cNvPr id="6" name="Picture 5"/>
          <p:cNvPicPr>
            <a:picLocks noChangeAspect="1"/>
          </p:cNvPicPr>
          <p:nvPr/>
        </p:nvPicPr>
        <p:blipFill>
          <a:blip r:embed="rId3"/>
          <a:stretch>
            <a:fillRect/>
          </a:stretch>
        </p:blipFill>
        <p:spPr>
          <a:xfrm>
            <a:off x="11291159" y="8283897"/>
            <a:ext cx="9401366" cy="480362"/>
          </a:xfrm>
          <a:prstGeom prst="rect">
            <a:avLst/>
          </a:prstGeom>
        </p:spPr>
      </p:pic>
      <p:pic>
        <p:nvPicPr>
          <p:cNvPr id="2" name="Picture 1"/>
          <p:cNvPicPr>
            <a:picLocks noChangeAspect="1"/>
          </p:cNvPicPr>
          <p:nvPr/>
        </p:nvPicPr>
        <p:blipFill>
          <a:blip r:embed="rId4"/>
          <a:stretch>
            <a:fillRect/>
          </a:stretch>
        </p:blipFill>
        <p:spPr>
          <a:xfrm>
            <a:off x="1769044" y="8764259"/>
            <a:ext cx="7338206" cy="4448314"/>
          </a:xfrm>
          <a:prstGeom prst="rect">
            <a:avLst/>
          </a:prstGeom>
        </p:spPr>
      </p:pic>
    </p:spTree>
    <p:extLst>
      <p:ext uri="{BB962C8B-B14F-4D97-AF65-F5344CB8AC3E}">
        <p14:creationId xmlns:p14="http://schemas.microsoft.com/office/powerpoint/2010/main" val="16029015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
          <p:cNvSpPr txBox="1"/>
          <p:nvPr/>
        </p:nvSpPr>
        <p:spPr>
          <a:xfrm>
            <a:off x="2226418" y="5331460"/>
            <a:ext cx="2201963" cy="264687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a:defRPr sz="16000" b="1">
                <a:solidFill>
                  <a:srgbClr val="FFFFFF"/>
                </a:solidFill>
                <a:latin typeface="OpenSans-Semibold"/>
                <a:ea typeface="OpenSans-Semibold"/>
                <a:cs typeface="OpenSans-Semibold"/>
                <a:sym typeface="OpenSans-Semibold"/>
              </a:defRPr>
            </a:lvl1pPr>
          </a:lstStyle>
          <a:p>
            <a:r>
              <a:rPr lang="fr-FR" dirty="0" smtClean="0"/>
              <a:t>N</a:t>
            </a:r>
            <a:endParaRPr dirty="0"/>
          </a:p>
        </p:txBody>
      </p:sp>
      <p:sp>
        <p:nvSpPr>
          <p:cNvPr id="81" name="Opportunities"/>
          <p:cNvSpPr txBox="1"/>
          <p:nvPr/>
        </p:nvSpPr>
        <p:spPr>
          <a:xfrm>
            <a:off x="902295" y="8207900"/>
            <a:ext cx="4850210" cy="692495"/>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gn="ctr" defTabSz="914400">
              <a:defRPr sz="3300" cap="all" spc="660">
                <a:solidFill>
                  <a:srgbClr val="FFFFFF"/>
                </a:solidFill>
                <a:latin typeface="Open Sans Bold"/>
                <a:ea typeface="Open Sans Bold"/>
                <a:cs typeface="Open Sans Bold"/>
                <a:sym typeface="Open Sans Bold"/>
              </a:defRPr>
            </a:lvl1pPr>
          </a:lstStyle>
          <a:p>
            <a:r>
              <a:rPr lang="fr-FR" dirty="0" smtClean="0"/>
              <a:t>NETTOYAGE</a:t>
            </a:r>
            <a:endParaRPr dirty="0"/>
          </a:p>
        </p:txBody>
      </p:sp>
      <p:sp>
        <p:nvSpPr>
          <p:cNvPr id="10" name="Opportunities"/>
          <p:cNvSpPr txBox="1"/>
          <p:nvPr/>
        </p:nvSpPr>
        <p:spPr>
          <a:xfrm>
            <a:off x="1491401" y="854633"/>
            <a:ext cx="22447591" cy="11079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a:defRPr sz="12000" b="1">
                <a:solidFill>
                  <a:srgbClr val="403F42"/>
                </a:solidFill>
                <a:latin typeface="OpenSans-Semibold"/>
                <a:ea typeface="OpenSans-Semibold"/>
                <a:cs typeface="OpenSans-Semibold"/>
                <a:sym typeface="OpenSans-Semibold"/>
              </a:defRPr>
            </a:lvl1pPr>
          </a:lstStyle>
          <a:p>
            <a:r>
              <a:rPr lang="fr-FR" sz="6000" dirty="0" smtClean="0"/>
              <a:t>Après traitement </a:t>
            </a:r>
            <a:r>
              <a:rPr lang="fr-FR" sz="6000" dirty="0"/>
              <a:t>des valeurs manquantes</a:t>
            </a:r>
          </a:p>
        </p:txBody>
      </p:sp>
      <p:pic>
        <p:nvPicPr>
          <p:cNvPr id="6" name="Picture 5"/>
          <p:cNvPicPr>
            <a:picLocks noChangeAspect="1"/>
          </p:cNvPicPr>
          <p:nvPr/>
        </p:nvPicPr>
        <p:blipFill>
          <a:blip r:embed="rId2"/>
          <a:stretch>
            <a:fillRect/>
          </a:stretch>
        </p:blipFill>
        <p:spPr>
          <a:xfrm>
            <a:off x="3861452" y="2367078"/>
            <a:ext cx="15340947" cy="10930788"/>
          </a:xfrm>
          <a:prstGeom prst="rect">
            <a:avLst/>
          </a:prstGeom>
        </p:spPr>
      </p:pic>
    </p:spTree>
    <p:extLst>
      <p:ext uri="{BB962C8B-B14F-4D97-AF65-F5344CB8AC3E}">
        <p14:creationId xmlns:p14="http://schemas.microsoft.com/office/powerpoint/2010/main" val="278111427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CED"/>
        </a:solidFill>
        <a:ln w="254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765</TotalTime>
  <Words>587</Words>
  <Application>Microsoft Office PowerPoint</Application>
  <PresentationFormat>Custom</PresentationFormat>
  <Paragraphs>179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Calibri Light</vt:lpstr>
      <vt:lpstr>Helvetica Neue</vt:lpstr>
      <vt:lpstr>Open Sans Bold</vt:lpstr>
      <vt:lpstr>OpenSans</vt:lpstr>
      <vt:lpstr>OpenSans-Semibold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olivier bonheur</dc:creator>
  <cp:lastModifiedBy>olivier bonheur</cp:lastModifiedBy>
  <cp:revision>66</cp:revision>
  <dcterms:modified xsi:type="dcterms:W3CDTF">2021-04-24T13:16:35Z</dcterms:modified>
</cp:coreProperties>
</file>