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2" r:id="rId3"/>
    <p:sldId id="259" r:id="rId4"/>
    <p:sldId id="299" r:id="rId5"/>
    <p:sldId id="263" r:id="rId6"/>
    <p:sldId id="278" r:id="rId7"/>
    <p:sldId id="296" r:id="rId8"/>
    <p:sldId id="279" r:id="rId9"/>
    <p:sldId id="297" r:id="rId10"/>
    <p:sldId id="280" r:id="rId11"/>
    <p:sldId id="282" r:id="rId12"/>
    <p:sldId id="283" r:id="rId13"/>
    <p:sldId id="284" r:id="rId14"/>
    <p:sldId id="285" r:id="rId15"/>
    <p:sldId id="286" r:id="rId16"/>
    <p:sldId id="287" r:id="rId17"/>
    <p:sldId id="288" r:id="rId18"/>
    <p:sldId id="289" r:id="rId19"/>
    <p:sldId id="298" r:id="rId20"/>
    <p:sldId id="290" r:id="rId21"/>
    <p:sldId id="292" r:id="rId22"/>
    <p:sldId id="293" r:id="rId23"/>
    <p:sldId id="294" r:id="rId24"/>
    <p:sldId id="295" r:id="rId25"/>
    <p:sldId id="300" r:id="rId26"/>
    <p:sldId id="301" r:id="rId27"/>
    <p:sldId id="302" r:id="rId28"/>
    <p:sldId id="25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C72"/>
    <a:srgbClr val="0C2449"/>
    <a:srgbClr val="899FB4"/>
    <a:srgbClr val="2465AF"/>
    <a:srgbClr val="195298"/>
    <a:srgbClr val="3B99DC"/>
    <a:srgbClr val="65D4FB"/>
    <a:srgbClr val="D6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8" autoAdjust="0"/>
    <p:restoredTop sz="96224" autoAdjust="0"/>
  </p:normalViewPr>
  <p:slideViewPr>
    <p:cSldViewPr snapToGrid="0">
      <p:cViewPr varScale="1">
        <p:scale>
          <a:sx n="45" d="100"/>
          <a:sy n="45" d="100"/>
        </p:scale>
        <p:origin x="73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323443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279607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203145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xmlns=""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a16="http://schemas.microsoft.com/office/drawing/2014/main" xmlns=""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a16="http://schemas.microsoft.com/office/drawing/2014/main" xmlns=""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a16="http://schemas.microsoft.com/office/drawing/2014/main" xmlns=""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a16="http://schemas.microsoft.com/office/drawing/2014/main" xmlns=""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a16="http://schemas.microsoft.com/office/drawing/2014/main" xmlns=""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6020202" y="4095122"/>
            <a:ext cx="13571663"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r>
              <a:rPr lang="fr-FR" dirty="0" smtClean="0">
                <a:solidFill>
                  <a:schemeClr val="tx1"/>
                </a:solidFill>
              </a:rPr>
              <a:t>Prêt </a:t>
            </a:r>
            <a:r>
              <a:rPr lang="fr-FR" dirty="0">
                <a:solidFill>
                  <a:schemeClr val="tx1"/>
                </a:solidFill>
              </a:rPr>
              <a:t>à</a:t>
            </a:r>
            <a:r>
              <a:rPr lang="fr-FR" dirty="0" smtClean="0">
                <a:solidFill>
                  <a:schemeClr val="tx1"/>
                </a:solidFill>
              </a:rPr>
              <a:t> dépenser</a:t>
            </a:r>
            <a:endParaRPr dirty="0">
              <a:solidFill>
                <a:schemeClr val="tx1"/>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6699266" y="6336928"/>
            <a:ext cx="9400713" cy="2258070"/>
            <a:chOff x="-461435" y="-21445"/>
            <a:chExt cx="5336878" cy="679913"/>
          </a:xfrm>
        </p:grpSpPr>
        <p:sp>
          <p:nvSpPr>
            <p:cNvPr id="128" name="Rounded Rectangle"/>
            <p:cNvSpPr/>
            <p:nvPr/>
          </p:nvSpPr>
          <p:spPr>
            <a:xfrm>
              <a:off x="-461435" y="-21445"/>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168711" y="157700"/>
              <a:ext cx="4917200" cy="364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fr-FR" sz="3600" b="1" dirty="0" smtClean="0">
                  <a:solidFill>
                    <a:schemeClr val="accent3"/>
                  </a:solidFill>
                </a:rPr>
                <a:t>Développement d’un algorithme de </a:t>
              </a:r>
              <a:r>
                <a:rPr lang="fr-FR" sz="3600" b="1" dirty="0" err="1" smtClean="0">
                  <a:solidFill>
                    <a:schemeClr val="accent3"/>
                  </a:solidFill>
                </a:rPr>
                <a:t>Scoring</a:t>
              </a:r>
              <a:endParaRPr sz="3600" b="1" dirty="0">
                <a:solidFill>
                  <a:schemeClr val="accent3"/>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8507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Analyse de la variable cible</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95288" y="3181505"/>
            <a:ext cx="15556578" cy="6067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Identification de la variable cible (</a:t>
            </a:r>
            <a:r>
              <a:rPr lang="fr-FR" sz="3000" b="1" dirty="0" err="1" smtClean="0">
                <a:solidFill>
                  <a:schemeClr val="accent6"/>
                </a:solidFill>
              </a:rPr>
              <a:t>target</a:t>
            </a:r>
            <a:r>
              <a:rPr lang="fr-FR" sz="3000" b="1" dirty="0" smtClean="0">
                <a:solidFill>
                  <a:schemeClr val="accent6"/>
                </a:solidFill>
              </a:rPr>
              <a:t>) </a:t>
            </a:r>
            <a:r>
              <a:rPr lang="fr-FR" sz="3000" dirty="0" smtClean="0">
                <a:solidFill>
                  <a:schemeClr val="accent6"/>
                </a:solidFill>
              </a:rPr>
              <a:t>:</a:t>
            </a:r>
          </a:p>
          <a:p>
            <a:r>
              <a:rPr lang="fr-FR" sz="3000" dirty="0" smtClean="0">
                <a:solidFill>
                  <a:schemeClr val="accent6"/>
                </a:solidFill>
              </a:rPr>
              <a:t>La cible peut prendre 2 valeurs :</a:t>
            </a:r>
          </a:p>
          <a:p>
            <a:r>
              <a:rPr lang="fr-FR" sz="3000" dirty="0">
                <a:solidFill>
                  <a:schemeClr val="accent6"/>
                </a:solidFill>
              </a:rPr>
              <a:t>	</a:t>
            </a:r>
            <a:r>
              <a:rPr lang="fr-FR" sz="3000" dirty="0" smtClean="0">
                <a:solidFill>
                  <a:schemeClr val="accent6"/>
                </a:solidFill>
              </a:rPr>
              <a:t>- 0 : l’emprunteur a remboursé son crédit </a:t>
            </a:r>
          </a:p>
          <a:p>
            <a:r>
              <a:rPr lang="fr-FR" sz="3000" dirty="0">
                <a:solidFill>
                  <a:schemeClr val="accent6"/>
                </a:solidFill>
              </a:rPr>
              <a:t>	</a:t>
            </a:r>
            <a:r>
              <a:rPr lang="fr-FR" sz="3000" dirty="0" smtClean="0">
                <a:solidFill>
                  <a:schemeClr val="accent6"/>
                </a:solidFill>
              </a:rPr>
              <a:t>		-&gt; il n’a pas fait défaut</a:t>
            </a:r>
          </a:p>
          <a:p>
            <a:r>
              <a:rPr lang="fr-FR" sz="3000" dirty="0">
                <a:solidFill>
                  <a:schemeClr val="accent6"/>
                </a:solidFill>
              </a:rPr>
              <a:t>	</a:t>
            </a:r>
            <a:r>
              <a:rPr lang="fr-FR" sz="3000" dirty="0" smtClean="0">
                <a:solidFill>
                  <a:schemeClr val="accent6"/>
                </a:solidFill>
              </a:rPr>
              <a:t>- 1 : l’emprunteur n’a pas remboursé son crédit</a:t>
            </a:r>
          </a:p>
          <a:p>
            <a:r>
              <a:rPr lang="fr-FR" sz="3000" dirty="0">
                <a:solidFill>
                  <a:schemeClr val="accent6"/>
                </a:solidFill>
              </a:rPr>
              <a:t>	</a:t>
            </a:r>
            <a:r>
              <a:rPr lang="fr-FR" sz="3000" dirty="0" smtClean="0">
                <a:solidFill>
                  <a:schemeClr val="accent6"/>
                </a:solidFill>
              </a:rPr>
              <a:t>		-&gt; il a fait défaut</a:t>
            </a:r>
          </a:p>
          <a:p>
            <a:endParaRPr lang="fr-FR" sz="3000" b="1" dirty="0">
              <a:solidFill>
                <a:schemeClr val="accent6"/>
              </a:solidFill>
            </a:endParaRPr>
          </a:p>
          <a:p>
            <a:endParaRPr lang="fr-FR" sz="3000" b="1" dirty="0" smtClean="0">
              <a:solidFill>
                <a:schemeClr val="accent6"/>
              </a:solidFill>
            </a:endParaRPr>
          </a:p>
          <a:p>
            <a:endParaRPr lang="fr-FR" sz="3000" b="1" dirty="0" smtClean="0">
              <a:solidFill>
                <a:schemeClr val="accent6"/>
              </a:solidFill>
            </a:endParaRPr>
          </a:p>
          <a:p>
            <a:r>
              <a:rPr lang="fr-FR" sz="3000" b="1" dirty="0" smtClean="0">
                <a:solidFill>
                  <a:schemeClr val="accent6"/>
                </a:solidFill>
              </a:rPr>
              <a:t>					Etude de la distribution de la cible :</a:t>
            </a:r>
            <a:endParaRPr lang="fr-FR" sz="3000" b="1" dirty="0"/>
          </a:p>
          <a:p>
            <a:endParaRPr dirty="0">
              <a:solidFill>
                <a:schemeClr val="accent6"/>
              </a:solidFill>
            </a:endParaRPr>
          </a:p>
        </p:txBody>
      </p:sp>
      <p:sp>
        <p:nvSpPr>
          <p:cNvPr id="243" name="Shape"/>
          <p:cNvSpPr/>
          <p:nvPr/>
        </p:nvSpPr>
        <p:spPr>
          <a:xfrm rot="5400000">
            <a:off x="22268455" y="3167658"/>
            <a:ext cx="3754294" cy="376186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559866" y="-2522468"/>
            <a:ext cx="5127741" cy="5824468"/>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95288" y="11106305"/>
            <a:ext cx="20941379" cy="2189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3000" dirty="0" smtClean="0">
                <a:solidFill>
                  <a:schemeClr val="accent6"/>
                </a:solidFill>
              </a:rPr>
              <a:t>On </a:t>
            </a:r>
            <a:r>
              <a:rPr lang="fr-FR" sz="3000" dirty="0">
                <a:solidFill>
                  <a:schemeClr val="accent6"/>
                </a:solidFill>
              </a:rPr>
              <a:t>remarque qu'il y a un </a:t>
            </a:r>
            <a:r>
              <a:rPr lang="fr-FR" sz="3000" b="1" dirty="0" smtClean="0">
                <a:solidFill>
                  <a:schemeClr val="accent6"/>
                </a:solidFill>
              </a:rPr>
              <a:t>sous </a:t>
            </a:r>
            <a:r>
              <a:rPr lang="fr-FR" sz="3000" b="1" dirty="0" err="1" smtClean="0">
                <a:solidFill>
                  <a:schemeClr val="accent6"/>
                </a:solidFill>
              </a:rPr>
              <a:t>échantillonage</a:t>
            </a:r>
            <a:r>
              <a:rPr lang="fr-FR" sz="3000" b="1" dirty="0" smtClean="0">
                <a:solidFill>
                  <a:schemeClr val="accent6"/>
                </a:solidFill>
              </a:rPr>
              <a:t> </a:t>
            </a:r>
            <a:r>
              <a:rPr lang="fr-FR" sz="3000" dirty="0">
                <a:solidFill>
                  <a:schemeClr val="accent6"/>
                </a:solidFill>
              </a:rPr>
              <a:t>de la valeur 1 (défaut du client) comparée à la valeur 0 (pas de défaut)</a:t>
            </a:r>
          </a:p>
          <a:p>
            <a:endParaRPr lang="fr-FR" sz="3000" dirty="0" smtClean="0">
              <a:solidFill>
                <a:schemeClr val="accent6"/>
              </a:solidFill>
            </a:endParaRPr>
          </a:p>
          <a:p>
            <a:pPr marL="457200" indent="-457200">
              <a:buFont typeface="Wingdings" panose="05000000000000000000" pitchFamily="2" charset="2"/>
              <a:buChar char="Ø"/>
            </a:pPr>
            <a:r>
              <a:rPr lang="fr-FR" sz="3000" dirty="0" smtClean="0">
                <a:solidFill>
                  <a:schemeClr val="accent6"/>
                </a:solidFill>
              </a:rPr>
              <a:t>On </a:t>
            </a:r>
            <a:r>
              <a:rPr lang="fr-FR" sz="3000" dirty="0">
                <a:solidFill>
                  <a:schemeClr val="accent6"/>
                </a:solidFill>
              </a:rPr>
              <a:t>pourra y remédier en </a:t>
            </a:r>
            <a:r>
              <a:rPr lang="fr-FR" sz="3000" b="1" dirty="0" smtClean="0">
                <a:solidFill>
                  <a:schemeClr val="accent6"/>
                </a:solidFill>
              </a:rPr>
              <a:t>sur </a:t>
            </a:r>
            <a:r>
              <a:rPr lang="fr-FR" sz="3000" b="1" dirty="0" err="1" smtClean="0">
                <a:solidFill>
                  <a:schemeClr val="accent6"/>
                </a:solidFill>
              </a:rPr>
              <a:t>échantillonant</a:t>
            </a:r>
            <a:r>
              <a:rPr lang="fr-FR" sz="3000" b="1" dirty="0" smtClean="0">
                <a:solidFill>
                  <a:schemeClr val="accent6"/>
                </a:solidFill>
              </a:rPr>
              <a:t> </a:t>
            </a:r>
            <a:r>
              <a:rPr lang="fr-FR" sz="3000" dirty="0">
                <a:solidFill>
                  <a:schemeClr val="accent6"/>
                </a:solidFill>
              </a:rPr>
              <a:t>les individus ayant comme cible la valeur 1</a:t>
            </a:r>
          </a:p>
          <a:p>
            <a:endParaRPr dirty="0">
              <a:solidFill>
                <a:schemeClr val="accent6"/>
              </a:solidFill>
            </a:endParaRPr>
          </a:p>
        </p:txBody>
      </p:sp>
      <p:pic>
        <p:nvPicPr>
          <p:cNvPr id="3" name="Picture 2"/>
          <p:cNvPicPr>
            <a:picLocks noChangeAspect="1"/>
          </p:cNvPicPr>
          <p:nvPr/>
        </p:nvPicPr>
        <p:blipFill>
          <a:blip r:embed="rId2"/>
          <a:stretch>
            <a:fillRect/>
          </a:stretch>
        </p:blipFill>
        <p:spPr>
          <a:xfrm>
            <a:off x="11228386" y="5527136"/>
            <a:ext cx="8259812" cy="4984066"/>
          </a:xfrm>
          <a:prstGeom prst="rect">
            <a:avLst/>
          </a:prstGeom>
        </p:spPr>
      </p:pic>
    </p:spTree>
    <p:extLst>
      <p:ext uri="{BB962C8B-B14F-4D97-AF65-F5344CB8AC3E}">
        <p14:creationId xmlns:p14="http://schemas.microsoft.com/office/powerpoint/2010/main" val="87537489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715340" y="850779"/>
            <a:ext cx="18334659" cy="1872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5500" b="0" dirty="0" smtClean="0">
                <a:solidFill>
                  <a:schemeClr val="accent3"/>
                </a:solidFill>
                <a:latin typeface="Roboto Medium"/>
                <a:ea typeface="Roboto Medium"/>
                <a:cs typeface="Roboto Medium"/>
              </a:rPr>
              <a:t>Analyse des relations entre les variables et la cible </a:t>
            </a:r>
            <a:endParaRPr sz="55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625024" y="3059116"/>
            <a:ext cx="16934841" cy="35927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Calcul des corrélations linéaires : </a:t>
            </a:r>
            <a:r>
              <a:rPr lang="fr-FR" sz="3000" dirty="0" smtClean="0">
                <a:solidFill>
                  <a:schemeClr val="accent6"/>
                </a:solidFill>
              </a:rPr>
              <a:t>variables ayant les plus fortes corrélation avec la cible</a:t>
            </a:r>
          </a:p>
          <a:p>
            <a:r>
              <a:rPr lang="fr-FR" sz="3000" dirty="0">
                <a:solidFill>
                  <a:schemeClr val="accent6"/>
                </a:solidFill>
              </a:rPr>
              <a:t>	- 'DAYS_BIRTH' </a:t>
            </a:r>
            <a:r>
              <a:rPr lang="fr-FR" sz="3000" dirty="0" smtClean="0">
                <a:solidFill>
                  <a:schemeClr val="accent6"/>
                </a:solidFill>
              </a:rPr>
              <a:t>: âge </a:t>
            </a:r>
            <a:r>
              <a:rPr lang="fr-FR" sz="3000" dirty="0">
                <a:solidFill>
                  <a:schemeClr val="accent6"/>
                </a:solidFill>
              </a:rPr>
              <a:t>des </a:t>
            </a:r>
            <a:r>
              <a:rPr lang="fr-FR" sz="3000" dirty="0" smtClean="0">
                <a:solidFill>
                  <a:schemeClr val="accent6"/>
                </a:solidFill>
              </a:rPr>
              <a:t>clients</a:t>
            </a:r>
          </a:p>
          <a:p>
            <a:r>
              <a:rPr lang="fr-FR" sz="3000" dirty="0">
                <a:solidFill>
                  <a:schemeClr val="accent6"/>
                </a:solidFill>
              </a:rPr>
              <a:t>	- </a:t>
            </a:r>
            <a:r>
              <a:rPr lang="fr-FR" sz="3000" dirty="0" smtClean="0">
                <a:solidFill>
                  <a:schemeClr val="accent6"/>
                </a:solidFill>
              </a:rPr>
              <a:t>‘</a:t>
            </a:r>
            <a:r>
              <a:rPr lang="fr-FR" sz="3000" dirty="0" smtClean="0">
                <a:solidFill>
                  <a:schemeClr val="accent6"/>
                </a:solidFill>
              </a:rPr>
              <a:t>EXT_SOURCE_2’ </a:t>
            </a:r>
            <a:r>
              <a:rPr lang="fr-FR" sz="3000" dirty="0">
                <a:solidFill>
                  <a:schemeClr val="accent6"/>
                </a:solidFill>
              </a:rPr>
              <a:t>et </a:t>
            </a:r>
            <a:r>
              <a:rPr lang="fr-FR" sz="3000" dirty="0" smtClean="0">
                <a:solidFill>
                  <a:schemeClr val="accent6"/>
                </a:solidFill>
              </a:rPr>
              <a:t>‘EXT_SOURCE_3’ : notations externes </a:t>
            </a:r>
            <a:endParaRPr lang="fr-FR" sz="3000" dirty="0">
              <a:solidFill>
                <a:schemeClr val="accent6"/>
              </a:solidFill>
            </a:endParaRPr>
          </a:p>
          <a:p>
            <a:endParaRPr lang="fr-FR" dirty="0" smtClean="0">
              <a:solidFill>
                <a:schemeClr val="accent6"/>
              </a:solidFill>
            </a:endParaRPr>
          </a:p>
          <a:p>
            <a:endParaRPr lang="fr-FR" dirty="0" smtClean="0">
              <a:solidFill>
                <a:schemeClr val="accent6"/>
              </a:solidFill>
            </a:endParaRPr>
          </a:p>
          <a:p>
            <a:r>
              <a:rPr lang="fr-FR" sz="3000" b="1" dirty="0" smtClean="0">
                <a:solidFill>
                  <a:schemeClr val="accent6"/>
                </a:solidFill>
              </a:rPr>
              <a:t>Analyse des variables ayant la plus forte corrélation : </a:t>
            </a:r>
            <a:r>
              <a:rPr lang="fr-FR" sz="3000" dirty="0" smtClean="0">
                <a:solidFill>
                  <a:schemeClr val="accent6"/>
                </a:solidFill>
              </a:rPr>
              <a:t>'DAYS_BIRTH' </a:t>
            </a:r>
            <a:endParaRPr lang="fr-FR" sz="3000" dirty="0" smtClean="0"/>
          </a:p>
          <a:p>
            <a:endParaRPr dirty="0">
              <a:solidFill>
                <a:schemeClr val="accent6"/>
              </a:solidFill>
            </a:endParaRPr>
          </a:p>
        </p:txBody>
      </p:sp>
      <p:sp>
        <p:nvSpPr>
          <p:cNvPr id="243" name="Shape"/>
          <p:cNvSpPr/>
          <p:nvPr/>
        </p:nvSpPr>
        <p:spPr>
          <a:xfrm rot="5400000">
            <a:off x="23093552" y="2183402"/>
            <a:ext cx="2580894" cy="366026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693466" y="-2522468"/>
            <a:ext cx="3180407" cy="5418068"/>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3155963" y="6748412"/>
            <a:ext cx="7853892" cy="6093916"/>
          </a:xfrm>
          <a:prstGeom prst="rect">
            <a:avLst/>
          </a:prstGeom>
        </p:spPr>
      </p:pic>
      <p:pic>
        <p:nvPicPr>
          <p:cNvPr id="4" name="Picture 3"/>
          <p:cNvPicPr>
            <a:picLocks noChangeAspect="1"/>
          </p:cNvPicPr>
          <p:nvPr/>
        </p:nvPicPr>
        <p:blipFill>
          <a:blip r:embed="rId3"/>
          <a:stretch>
            <a:fillRect/>
          </a:stretch>
        </p:blipFill>
        <p:spPr>
          <a:xfrm>
            <a:off x="14218763" y="4855505"/>
            <a:ext cx="7539143" cy="8083342"/>
          </a:xfrm>
          <a:prstGeom prst="rect">
            <a:avLst/>
          </a:prstGeom>
        </p:spPr>
      </p:pic>
    </p:spTree>
    <p:extLst>
      <p:ext uri="{BB962C8B-B14F-4D97-AF65-F5344CB8AC3E}">
        <p14:creationId xmlns:p14="http://schemas.microsoft.com/office/powerpoint/2010/main" val="312923102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715340" y="850779"/>
            <a:ext cx="18334659" cy="1872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5500" b="0" dirty="0" smtClean="0">
                <a:solidFill>
                  <a:schemeClr val="accent3"/>
                </a:solidFill>
                <a:latin typeface="Roboto Medium"/>
                <a:ea typeface="Roboto Medium"/>
                <a:cs typeface="Roboto Medium"/>
              </a:rPr>
              <a:t>Analyse des relations entre les variables et la cible </a:t>
            </a:r>
            <a:endParaRPr sz="55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715340" y="3379498"/>
            <a:ext cx="17070308" cy="1081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Analyse des variables ayant la plus forte corrélation : </a:t>
            </a:r>
            <a:r>
              <a:rPr lang="fr-FR" sz="3000" dirty="0" smtClean="0">
                <a:solidFill>
                  <a:schemeClr val="accent6"/>
                </a:solidFill>
              </a:rPr>
              <a:t>‘EXT_SOURCE_2’ </a:t>
            </a:r>
            <a:r>
              <a:rPr lang="fr-FR" sz="3000" dirty="0">
                <a:solidFill>
                  <a:schemeClr val="accent6"/>
                </a:solidFill>
              </a:rPr>
              <a:t>et </a:t>
            </a:r>
            <a:r>
              <a:rPr lang="fr-FR" sz="3000" dirty="0" smtClean="0">
                <a:solidFill>
                  <a:schemeClr val="accent6"/>
                </a:solidFill>
              </a:rPr>
              <a:t>‘EXT_SOURCE_3’ </a:t>
            </a:r>
            <a:endParaRPr lang="fr-FR" sz="3000" dirty="0"/>
          </a:p>
          <a:p>
            <a:endParaRPr dirty="0">
              <a:solidFill>
                <a:schemeClr val="accent6"/>
              </a:solidFill>
            </a:endParaRPr>
          </a:p>
        </p:txBody>
      </p:sp>
      <p:sp>
        <p:nvSpPr>
          <p:cNvPr id="243" name="Shape"/>
          <p:cNvSpPr/>
          <p:nvPr/>
        </p:nvSpPr>
        <p:spPr>
          <a:xfrm rot="5400000">
            <a:off x="22318216" y="3181505"/>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559866" y="-2522468"/>
            <a:ext cx="5127741" cy="5581584"/>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715340" y="5092172"/>
            <a:ext cx="10343944" cy="6219296"/>
          </a:xfrm>
          <a:prstGeom prst="rect">
            <a:avLst/>
          </a:prstGeom>
        </p:spPr>
      </p:pic>
      <p:pic>
        <p:nvPicPr>
          <p:cNvPr id="5" name="Picture 4"/>
          <p:cNvPicPr>
            <a:picLocks noChangeAspect="1"/>
          </p:cNvPicPr>
          <p:nvPr/>
        </p:nvPicPr>
        <p:blipFill>
          <a:blip r:embed="rId3"/>
          <a:stretch>
            <a:fillRect/>
          </a:stretch>
        </p:blipFill>
        <p:spPr>
          <a:xfrm>
            <a:off x="11429998" y="5117232"/>
            <a:ext cx="10041503" cy="6024902"/>
          </a:xfrm>
          <a:prstGeom prst="rect">
            <a:avLst/>
          </a:prstGeom>
        </p:spPr>
      </p:pic>
    </p:spTree>
    <p:extLst>
      <p:ext uri="{BB962C8B-B14F-4D97-AF65-F5344CB8AC3E}">
        <p14:creationId xmlns:p14="http://schemas.microsoft.com/office/powerpoint/2010/main" val="258036656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8507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Transformation du jeu de données </a:t>
            </a:r>
            <a:r>
              <a:rPr lang="fr-FR" sz="6000" b="0" dirty="0">
                <a:solidFill>
                  <a:schemeClr val="accent3"/>
                </a:solidFill>
                <a:latin typeface="Roboto Medium"/>
                <a:ea typeface="Roboto Medium"/>
                <a:cs typeface="Roboto Medium"/>
              </a:rPr>
              <a:t>Nettoyage</a:t>
            </a:r>
            <a:r>
              <a:rPr lang="fr-FR" sz="6000" dirty="0">
                <a:solidFill>
                  <a:schemeClr val="tx1"/>
                </a:solidFill>
              </a:rPr>
              <a:t> </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189475" y="2978305"/>
            <a:ext cx="12152374" cy="593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Traitement des doublons </a:t>
            </a:r>
            <a:r>
              <a:rPr lang="fr-FR" sz="3000" dirty="0" smtClean="0">
                <a:solidFill>
                  <a:schemeClr val="accent6"/>
                </a:solidFill>
              </a:rPr>
              <a:t>: aucun doublon</a:t>
            </a: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r>
              <a:rPr lang="fr-FR" sz="3000" b="1" dirty="0" smtClean="0">
                <a:solidFill>
                  <a:schemeClr val="accent6"/>
                </a:solidFill>
              </a:rPr>
              <a:t>Traitement des données manquantes</a:t>
            </a:r>
          </a:p>
          <a:p>
            <a:r>
              <a:rPr lang="fr-FR" sz="3000" b="1" dirty="0" smtClean="0">
                <a:solidFill>
                  <a:schemeClr val="accent6"/>
                </a:solidFill>
              </a:rPr>
              <a:t>	</a:t>
            </a:r>
            <a:r>
              <a:rPr lang="fr-FR" sz="3000" dirty="0" smtClean="0">
                <a:solidFill>
                  <a:schemeClr val="accent6"/>
                </a:solidFill>
              </a:rPr>
              <a:t>- avant nettoyage :</a:t>
            </a:r>
            <a:endParaRPr lang="fr-FR" sz="3000" dirty="0"/>
          </a:p>
          <a:p>
            <a:endParaRPr dirty="0">
              <a:solidFill>
                <a:schemeClr val="accent6"/>
              </a:solidFill>
            </a:endParaRPr>
          </a:p>
        </p:txBody>
      </p:sp>
      <p:sp>
        <p:nvSpPr>
          <p:cNvPr id="243" name="Shape"/>
          <p:cNvSpPr/>
          <p:nvPr/>
        </p:nvSpPr>
        <p:spPr>
          <a:xfrm rot="5400000">
            <a:off x="22996806" y="1766421"/>
            <a:ext cx="2631849" cy="325025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8829866" y="-2522469"/>
            <a:ext cx="3857740" cy="5258487"/>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p:cNvPicPr>
            <a:picLocks noChangeAspect="1"/>
          </p:cNvPicPr>
          <p:nvPr/>
        </p:nvPicPr>
        <p:blipFill>
          <a:blip r:embed="rId2"/>
          <a:stretch>
            <a:fillRect/>
          </a:stretch>
        </p:blipFill>
        <p:spPr>
          <a:xfrm>
            <a:off x="8616144" y="4469827"/>
            <a:ext cx="13278656" cy="8644333"/>
          </a:xfrm>
          <a:prstGeom prst="rect">
            <a:avLst/>
          </a:prstGeom>
        </p:spPr>
      </p:pic>
    </p:spTree>
    <p:extLst>
      <p:ext uri="{BB962C8B-B14F-4D97-AF65-F5344CB8AC3E}">
        <p14:creationId xmlns:p14="http://schemas.microsoft.com/office/powerpoint/2010/main" val="10958934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8507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Transformation du jeu de données </a:t>
            </a:r>
            <a:r>
              <a:rPr lang="fr-FR" sz="6000" b="0" dirty="0">
                <a:solidFill>
                  <a:schemeClr val="accent3"/>
                </a:solidFill>
                <a:latin typeface="Roboto Medium"/>
                <a:ea typeface="Roboto Medium"/>
                <a:cs typeface="Roboto Medium"/>
              </a:rPr>
              <a:t>Nettoyage</a:t>
            </a:r>
            <a:r>
              <a:rPr lang="fr-FR" sz="6000" dirty="0">
                <a:solidFill>
                  <a:schemeClr val="tx1"/>
                </a:solidFill>
              </a:rPr>
              <a:t> </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848371" y="3062972"/>
            <a:ext cx="12152374" cy="91696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endParaRPr lang="fr-FR" b="1" dirty="0" smtClean="0">
              <a:solidFill>
                <a:schemeClr val="accent6"/>
              </a:solidFill>
            </a:endParaRPr>
          </a:p>
          <a:p>
            <a:endParaRPr lang="fr-FR" b="1" dirty="0" smtClean="0">
              <a:solidFill>
                <a:schemeClr val="accent6"/>
              </a:solidFill>
            </a:endParaRPr>
          </a:p>
          <a:p>
            <a:endParaRPr lang="fr-FR" b="1" dirty="0">
              <a:solidFill>
                <a:schemeClr val="accent6"/>
              </a:solidFill>
            </a:endParaRPr>
          </a:p>
          <a:p>
            <a:endParaRPr lang="fr-FR" b="1" dirty="0">
              <a:solidFill>
                <a:schemeClr val="accent6"/>
              </a:solidFill>
            </a:endParaRPr>
          </a:p>
          <a:p>
            <a:endParaRPr lang="fr-FR" b="1" dirty="0" smtClean="0">
              <a:solidFill>
                <a:schemeClr val="accent6"/>
              </a:solidFill>
            </a:endParaRPr>
          </a:p>
          <a:p>
            <a:r>
              <a:rPr lang="fr-FR" sz="3000" b="1" dirty="0" smtClean="0">
                <a:solidFill>
                  <a:schemeClr val="accent6"/>
                </a:solidFill>
              </a:rPr>
              <a:t>Traitement </a:t>
            </a:r>
            <a:r>
              <a:rPr lang="fr-FR" sz="3000" b="1" dirty="0">
                <a:solidFill>
                  <a:schemeClr val="accent6"/>
                </a:solidFill>
              </a:rPr>
              <a:t>des données </a:t>
            </a:r>
            <a:r>
              <a:rPr lang="fr-FR" sz="3000" b="1" dirty="0" smtClean="0">
                <a:solidFill>
                  <a:schemeClr val="accent6"/>
                </a:solidFill>
              </a:rPr>
              <a:t>manquantes</a:t>
            </a:r>
            <a:endParaRPr lang="fr-FR" sz="3000" b="1" dirty="0">
              <a:solidFill>
                <a:schemeClr val="accent6"/>
              </a:solidFill>
            </a:endParaRPr>
          </a:p>
          <a:p>
            <a:r>
              <a:rPr lang="fr-FR" sz="3000" b="1" dirty="0">
                <a:solidFill>
                  <a:schemeClr val="accent6"/>
                </a:solidFill>
              </a:rPr>
              <a:t>	</a:t>
            </a:r>
            <a:r>
              <a:rPr lang="fr-FR" sz="3000" dirty="0">
                <a:solidFill>
                  <a:schemeClr val="accent6"/>
                </a:solidFill>
              </a:rPr>
              <a:t>- </a:t>
            </a:r>
            <a:r>
              <a:rPr lang="fr-FR" sz="3000" dirty="0" smtClean="0">
                <a:solidFill>
                  <a:schemeClr val="accent6"/>
                </a:solidFill>
              </a:rPr>
              <a:t>après </a:t>
            </a:r>
            <a:r>
              <a:rPr lang="fr-FR" sz="3000" dirty="0">
                <a:solidFill>
                  <a:schemeClr val="accent6"/>
                </a:solidFill>
              </a:rPr>
              <a:t>nettoyage :</a:t>
            </a:r>
            <a:endParaRPr lang="fr-FR" sz="3000" dirty="0"/>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r>
              <a:rPr lang="fr-FR" sz="3000" b="1" dirty="0" smtClean="0">
                <a:solidFill>
                  <a:schemeClr val="accent6"/>
                </a:solidFill>
              </a:rPr>
              <a:t>Traitement des types de colonnes</a:t>
            </a:r>
            <a:endParaRPr lang="fr-FR" sz="3000" b="1" dirty="0"/>
          </a:p>
          <a:p>
            <a:endParaRPr dirty="0">
              <a:solidFill>
                <a:schemeClr val="accent6"/>
              </a:solidFill>
            </a:endParaRPr>
          </a:p>
        </p:txBody>
      </p:sp>
      <p:sp>
        <p:nvSpPr>
          <p:cNvPr id="243" name="Shape"/>
          <p:cNvSpPr/>
          <p:nvPr/>
        </p:nvSpPr>
        <p:spPr>
          <a:xfrm rot="5400000">
            <a:off x="22803568" y="1690270"/>
            <a:ext cx="2799636" cy="3471827"/>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8982266" y="-2522468"/>
            <a:ext cx="3705340" cy="4836698"/>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9520516" y="3709558"/>
            <a:ext cx="11018354" cy="7127776"/>
          </a:xfrm>
          <a:prstGeom prst="rect">
            <a:avLst/>
          </a:prstGeom>
        </p:spPr>
      </p:pic>
    </p:spTree>
    <p:extLst>
      <p:ext uri="{BB962C8B-B14F-4D97-AF65-F5344CB8AC3E}">
        <p14:creationId xmlns:p14="http://schemas.microsoft.com/office/powerpoint/2010/main" val="193415902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2578570" y="5029902"/>
            <a:ext cx="12152374" cy="4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Structure des données :</a:t>
            </a:r>
          </a:p>
          <a:p>
            <a:r>
              <a:rPr lang="fr-FR" sz="3000" dirty="0" smtClean="0">
                <a:solidFill>
                  <a:schemeClr val="accent6"/>
                </a:solidFill>
              </a:rPr>
              <a:t>	- Nombre </a:t>
            </a:r>
            <a:r>
              <a:rPr lang="fr-FR" sz="3000" dirty="0">
                <a:solidFill>
                  <a:schemeClr val="accent6"/>
                </a:solidFill>
              </a:rPr>
              <a:t>de lignes </a:t>
            </a:r>
            <a:r>
              <a:rPr lang="fr-FR" sz="3000" dirty="0" smtClean="0">
                <a:solidFill>
                  <a:schemeClr val="accent6"/>
                </a:solidFill>
              </a:rPr>
              <a:t>(individus) : 307 511</a:t>
            </a:r>
            <a:endParaRPr lang="fr-FR" sz="3000" dirty="0">
              <a:solidFill>
                <a:schemeClr val="accent6"/>
              </a:solidFill>
            </a:endParaRPr>
          </a:p>
          <a:p>
            <a:r>
              <a:rPr lang="fr-FR" sz="3000" dirty="0" smtClean="0">
                <a:solidFill>
                  <a:schemeClr val="accent6"/>
                </a:solidFill>
              </a:rPr>
              <a:t>	- Nombre </a:t>
            </a:r>
            <a:r>
              <a:rPr lang="fr-FR" sz="3000" dirty="0">
                <a:solidFill>
                  <a:schemeClr val="accent6"/>
                </a:solidFill>
              </a:rPr>
              <a:t>de colonnes </a:t>
            </a:r>
            <a:r>
              <a:rPr lang="fr-FR" sz="3000" dirty="0" smtClean="0">
                <a:solidFill>
                  <a:schemeClr val="accent6"/>
                </a:solidFill>
              </a:rPr>
              <a:t>(variables) : 73</a:t>
            </a:r>
          </a:p>
          <a:p>
            <a:endParaRPr lang="fr-FR" sz="3000" dirty="0" smtClean="0"/>
          </a:p>
          <a:p>
            <a:endParaRPr lang="fr-FR" sz="3000" dirty="0" smtClean="0"/>
          </a:p>
          <a:p>
            <a:r>
              <a:rPr lang="fr-FR" sz="3000" b="1" dirty="0" smtClean="0"/>
              <a:t>Type des variables :</a:t>
            </a:r>
            <a:endParaRPr lang="fr-FR" sz="3000" b="1" dirty="0"/>
          </a:p>
          <a:p>
            <a:r>
              <a:rPr lang="fr-FR" sz="3000" dirty="0" smtClean="0"/>
              <a:t>	- 12 </a:t>
            </a:r>
            <a:r>
              <a:rPr lang="fr-FR" sz="3000" dirty="0"/>
              <a:t>variables qualitatives</a:t>
            </a:r>
          </a:p>
          <a:p>
            <a:r>
              <a:rPr lang="fr-FR" sz="3000" dirty="0" smtClean="0"/>
              <a:t>	- 61 </a:t>
            </a:r>
            <a:r>
              <a:rPr lang="fr-FR" sz="3000" dirty="0"/>
              <a:t>variables </a:t>
            </a:r>
            <a:r>
              <a:rPr lang="fr-FR" sz="3000" dirty="0" smtClean="0"/>
              <a:t>quantitatives</a:t>
            </a:r>
            <a:endParaRPr sz="3000" dirty="0">
              <a:solidFill>
                <a:schemeClr val="accent6"/>
              </a:solidFill>
            </a:endParaRPr>
          </a:p>
        </p:txBody>
      </p:sp>
      <p:sp>
        <p:nvSpPr>
          <p:cNvPr id="243" name="Shape"/>
          <p:cNvSpPr/>
          <p:nvPr/>
        </p:nvSpPr>
        <p:spPr>
          <a:xfrm rot="5400000">
            <a:off x="22318216" y="3181505"/>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6665043" y="-2522468"/>
            <a:ext cx="6022565" cy="602256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Placeholder Title Text…"/>
          <p:cNvSpPr txBox="1"/>
          <p:nvPr/>
        </p:nvSpPr>
        <p:spPr>
          <a:xfrm>
            <a:off x="1494275" y="17143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a:t>
            </a:r>
            <a:r>
              <a:rPr lang="fr-FR" sz="6000" dirty="0">
                <a:solidFill>
                  <a:schemeClr val="tx1"/>
                </a:solidFill>
              </a:rPr>
              <a:t>n</a:t>
            </a:r>
            <a:r>
              <a:rPr lang="fr-FR" sz="6000" dirty="0" smtClean="0">
                <a:solidFill>
                  <a:schemeClr val="tx1"/>
                </a:solidFill>
              </a:rPr>
              <a:t> </a:t>
            </a:r>
            <a:r>
              <a:rPr lang="fr-FR" sz="6000" dirty="0">
                <a:solidFill>
                  <a:schemeClr val="tx1"/>
                </a:solidFill>
              </a:rPr>
              <a:t>du jeu de données </a:t>
            </a:r>
            <a:endParaRPr lang="fr-FR" sz="6000" dirty="0" smtClean="0">
              <a:solidFill>
                <a:schemeClr val="tx1"/>
              </a:solidFill>
            </a:endParaRP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Après nettoyage</a:t>
            </a:r>
            <a:r>
              <a:rPr lang="fr-FR" sz="6000" dirty="0" smtClean="0">
                <a:solidFill>
                  <a:schemeClr val="tx1"/>
                </a:solidFill>
              </a:rPr>
              <a:t> </a:t>
            </a:r>
            <a:endParaRPr sz="6000" b="0" dirty="0">
              <a:solidFill>
                <a:schemeClr val="accent3"/>
              </a:solidFill>
              <a:latin typeface="Roboto Medium"/>
              <a:ea typeface="Roboto Medium"/>
              <a:cs typeface="Roboto Medium"/>
            </a:endParaRPr>
          </a:p>
        </p:txBody>
      </p:sp>
    </p:spTree>
    <p:extLst>
      <p:ext uri="{BB962C8B-B14F-4D97-AF65-F5344CB8AC3E}">
        <p14:creationId xmlns:p14="http://schemas.microsoft.com/office/powerpoint/2010/main" val="49289631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Transformation du jeu de données </a:t>
            </a:r>
            <a:r>
              <a:rPr lang="fr-FR" sz="6000" b="0" dirty="0" err="1" smtClean="0">
                <a:solidFill>
                  <a:schemeClr val="accent3"/>
                </a:solidFill>
                <a:latin typeface="Roboto Medium"/>
                <a:ea typeface="Roboto Medium"/>
                <a:cs typeface="Roboto Medium"/>
              </a:rPr>
              <a:t>Feature</a:t>
            </a:r>
            <a:r>
              <a:rPr lang="fr-FR" sz="6000" b="0" dirty="0" smtClean="0">
                <a:solidFill>
                  <a:schemeClr val="accent3"/>
                </a:solidFill>
                <a:latin typeface="Roboto Medium"/>
                <a:ea typeface="Roboto Medium"/>
                <a:cs typeface="Roboto Medium"/>
              </a:rPr>
              <a:t> Engineering</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748275" y="3285067"/>
            <a:ext cx="16878392" cy="944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b="1" dirty="0" smtClean="0">
                <a:solidFill>
                  <a:schemeClr val="accent6"/>
                </a:solidFill>
              </a:rPr>
              <a:t>Ajout de nouvelles variables explicatives ‘métier’ :</a:t>
            </a:r>
          </a:p>
          <a:p>
            <a:r>
              <a:rPr lang="fr-FR" dirty="0">
                <a:solidFill>
                  <a:schemeClr val="accent6"/>
                </a:solidFill>
              </a:rPr>
              <a:t>	- </a:t>
            </a:r>
            <a:r>
              <a:rPr lang="fr-FR" dirty="0" smtClean="0">
                <a:solidFill>
                  <a:schemeClr val="accent6"/>
                </a:solidFill>
              </a:rPr>
              <a:t>CREDIT_INCOME_PERCENT </a:t>
            </a:r>
            <a:r>
              <a:rPr lang="fr-FR" dirty="0">
                <a:solidFill>
                  <a:schemeClr val="accent6"/>
                </a:solidFill>
              </a:rPr>
              <a:t>= </a:t>
            </a:r>
            <a:r>
              <a:rPr lang="fr-FR" dirty="0" smtClean="0">
                <a:solidFill>
                  <a:schemeClr val="accent6"/>
                </a:solidFill>
              </a:rPr>
              <a:t>AMT_CREDIT </a:t>
            </a:r>
            <a:r>
              <a:rPr lang="fr-FR" dirty="0">
                <a:solidFill>
                  <a:schemeClr val="accent6"/>
                </a:solidFill>
              </a:rPr>
              <a:t>/ </a:t>
            </a:r>
            <a:r>
              <a:rPr lang="fr-FR" dirty="0" smtClean="0">
                <a:solidFill>
                  <a:schemeClr val="accent6"/>
                </a:solidFill>
              </a:rPr>
              <a:t>AMT_INCOME_TOTAL</a:t>
            </a:r>
          </a:p>
          <a:p>
            <a:r>
              <a:rPr lang="fr-FR" dirty="0">
                <a:solidFill>
                  <a:schemeClr val="accent6"/>
                </a:solidFill>
              </a:rPr>
              <a:t>	- ANNUITY_INCOME_PERCENT = AMT_ANNUITY / </a:t>
            </a:r>
            <a:r>
              <a:rPr lang="fr-FR" dirty="0" smtClean="0">
                <a:solidFill>
                  <a:schemeClr val="accent6"/>
                </a:solidFill>
              </a:rPr>
              <a:t>AMT_INCOME_TOTAL</a:t>
            </a:r>
          </a:p>
          <a:p>
            <a:r>
              <a:rPr lang="fr-FR" dirty="0">
                <a:solidFill>
                  <a:schemeClr val="accent6"/>
                </a:solidFill>
              </a:rPr>
              <a:t>	- CREDIT_LENGTH = AMT_CREDIT / </a:t>
            </a:r>
            <a:r>
              <a:rPr lang="fr-FR" dirty="0" smtClean="0">
                <a:solidFill>
                  <a:schemeClr val="accent6"/>
                </a:solidFill>
              </a:rPr>
              <a:t>AMT_ANNUITY</a:t>
            </a:r>
          </a:p>
          <a:p>
            <a:r>
              <a:rPr lang="fr-FR" dirty="0">
                <a:solidFill>
                  <a:schemeClr val="accent6"/>
                </a:solidFill>
              </a:rPr>
              <a:t>	- DAYS_EMPLOYED_PERCENT = DAYS_EMPLOYED / </a:t>
            </a:r>
            <a:r>
              <a:rPr lang="fr-FR" dirty="0" smtClean="0">
                <a:solidFill>
                  <a:schemeClr val="accent6"/>
                </a:solidFill>
              </a:rPr>
              <a:t>DAYS_BIRTH</a:t>
            </a:r>
          </a:p>
          <a:p>
            <a:r>
              <a:rPr lang="fr-FR" dirty="0">
                <a:solidFill>
                  <a:schemeClr val="accent6"/>
                </a:solidFill>
              </a:rPr>
              <a:t>	- INCOME_PER_PERSON = AMT_INCOME_TOTAL / CNT_FAM_MEMBERS</a:t>
            </a:r>
            <a:endParaRPr lang="fr-FR" dirty="0" smtClean="0">
              <a:solidFill>
                <a:schemeClr val="accent6"/>
              </a:solidFill>
            </a:endParaRPr>
          </a:p>
          <a:p>
            <a:endParaRPr lang="fr-FR" dirty="0" smtClean="0">
              <a:solidFill>
                <a:schemeClr val="accent6"/>
              </a:solidFill>
            </a:endParaRPr>
          </a:p>
          <a:p>
            <a:r>
              <a:rPr lang="fr-FR" b="1" dirty="0" smtClean="0">
                <a:solidFill>
                  <a:schemeClr val="accent6"/>
                </a:solidFill>
              </a:rPr>
              <a:t>Variables quantitatives :</a:t>
            </a:r>
            <a:endParaRPr lang="fr-FR" b="1" dirty="0">
              <a:solidFill>
                <a:schemeClr val="accent6"/>
              </a:solidFill>
            </a:endParaRPr>
          </a:p>
          <a:p>
            <a:r>
              <a:rPr lang="fr-FR" b="1" dirty="0" smtClean="0">
                <a:solidFill>
                  <a:schemeClr val="accent6"/>
                </a:solidFill>
              </a:rPr>
              <a:t>	</a:t>
            </a:r>
            <a:r>
              <a:rPr lang="fr-FR" dirty="0" smtClean="0">
                <a:solidFill>
                  <a:schemeClr val="accent6"/>
                </a:solidFill>
              </a:rPr>
              <a:t>- </a:t>
            </a:r>
            <a:r>
              <a:rPr lang="fr-FR" b="1" dirty="0" smtClean="0">
                <a:solidFill>
                  <a:schemeClr val="accent6"/>
                </a:solidFill>
              </a:rPr>
              <a:t>Imputation : </a:t>
            </a:r>
            <a:r>
              <a:rPr lang="fr-FR" dirty="0" smtClean="0">
                <a:solidFill>
                  <a:schemeClr val="accent6"/>
                </a:solidFill>
              </a:rPr>
              <a:t>remplacement des valeurs manquantes par la moyenne</a:t>
            </a:r>
          </a:p>
          <a:p>
            <a:r>
              <a:rPr lang="fr-FR" dirty="0" smtClean="0">
                <a:solidFill>
                  <a:schemeClr val="accent6"/>
                </a:solidFill>
              </a:rPr>
              <a:t>	- </a:t>
            </a:r>
            <a:r>
              <a:rPr lang="fr-FR" b="1" dirty="0" smtClean="0">
                <a:solidFill>
                  <a:schemeClr val="accent6"/>
                </a:solidFill>
              </a:rPr>
              <a:t>Standardisation</a:t>
            </a:r>
            <a:r>
              <a:rPr lang="fr-FR" dirty="0" smtClean="0">
                <a:solidFill>
                  <a:schemeClr val="accent6"/>
                </a:solidFill>
              </a:rPr>
              <a:t> : normalisation des valeurs (centrage et réduction)</a:t>
            </a:r>
            <a:endParaRPr lang="fr-FR" dirty="0"/>
          </a:p>
          <a:p>
            <a:endParaRPr lang="fr-FR" dirty="0" smtClean="0">
              <a:solidFill>
                <a:schemeClr val="accent6"/>
              </a:solidFill>
            </a:endParaRPr>
          </a:p>
          <a:p>
            <a:r>
              <a:rPr lang="fr-FR" b="1" dirty="0" smtClean="0">
                <a:solidFill>
                  <a:schemeClr val="accent6"/>
                </a:solidFill>
              </a:rPr>
              <a:t>Variables qualitatives :</a:t>
            </a:r>
          </a:p>
          <a:p>
            <a:r>
              <a:rPr lang="fr-FR" dirty="0">
                <a:solidFill>
                  <a:schemeClr val="accent6"/>
                </a:solidFill>
              </a:rPr>
              <a:t>	</a:t>
            </a:r>
            <a:r>
              <a:rPr lang="fr-FR" dirty="0" smtClean="0">
                <a:solidFill>
                  <a:schemeClr val="accent6"/>
                </a:solidFill>
              </a:rPr>
              <a:t>- </a:t>
            </a:r>
            <a:r>
              <a:rPr lang="fr-FR" b="1" dirty="0" smtClean="0">
                <a:solidFill>
                  <a:schemeClr val="accent6"/>
                </a:solidFill>
              </a:rPr>
              <a:t>Imputation </a:t>
            </a:r>
            <a:r>
              <a:rPr lang="fr-FR" b="1" dirty="0">
                <a:solidFill>
                  <a:schemeClr val="accent6"/>
                </a:solidFill>
              </a:rPr>
              <a:t>: </a:t>
            </a:r>
            <a:r>
              <a:rPr lang="fr-FR" dirty="0">
                <a:solidFill>
                  <a:schemeClr val="accent6"/>
                </a:solidFill>
              </a:rPr>
              <a:t>remplacement des valeurs manquantes par la </a:t>
            </a:r>
            <a:r>
              <a:rPr lang="fr-FR" dirty="0" smtClean="0">
                <a:solidFill>
                  <a:schemeClr val="accent6"/>
                </a:solidFill>
              </a:rPr>
              <a:t>modalité la plus fréquente</a:t>
            </a:r>
            <a:endParaRPr lang="fr-FR" dirty="0">
              <a:solidFill>
                <a:schemeClr val="accent6"/>
              </a:solidFill>
            </a:endParaRPr>
          </a:p>
          <a:p>
            <a:r>
              <a:rPr lang="fr-FR" dirty="0">
                <a:solidFill>
                  <a:schemeClr val="accent6"/>
                </a:solidFill>
              </a:rPr>
              <a:t>	- </a:t>
            </a:r>
            <a:r>
              <a:rPr lang="fr-FR" b="1" dirty="0" smtClean="0">
                <a:solidFill>
                  <a:schemeClr val="accent6"/>
                </a:solidFill>
              </a:rPr>
              <a:t>Encodage</a:t>
            </a:r>
            <a:r>
              <a:rPr lang="fr-FR" dirty="0" smtClean="0">
                <a:solidFill>
                  <a:schemeClr val="accent6"/>
                </a:solidFill>
              </a:rPr>
              <a:t> </a:t>
            </a:r>
            <a:r>
              <a:rPr lang="fr-FR" dirty="0">
                <a:solidFill>
                  <a:schemeClr val="accent6"/>
                </a:solidFill>
              </a:rPr>
              <a:t>: </a:t>
            </a:r>
            <a:r>
              <a:rPr lang="fr-FR" dirty="0" smtClean="0">
                <a:solidFill>
                  <a:schemeClr val="accent6"/>
                </a:solidFill>
              </a:rPr>
              <a:t>remplacement </a:t>
            </a:r>
            <a:r>
              <a:rPr lang="fr-FR" dirty="0">
                <a:solidFill>
                  <a:schemeClr val="accent6"/>
                </a:solidFill>
              </a:rPr>
              <a:t>des </a:t>
            </a:r>
            <a:r>
              <a:rPr lang="fr-FR" dirty="0" smtClean="0">
                <a:solidFill>
                  <a:schemeClr val="accent6"/>
                </a:solidFill>
              </a:rPr>
              <a:t>catégories par des colonnes de 0 et 1 (</a:t>
            </a:r>
            <a:r>
              <a:rPr lang="fr-FR" dirty="0" err="1" smtClean="0">
                <a:solidFill>
                  <a:schemeClr val="accent6"/>
                </a:solidFill>
              </a:rPr>
              <a:t>OneHot</a:t>
            </a:r>
            <a:r>
              <a:rPr lang="fr-FR" dirty="0" smtClean="0">
                <a:solidFill>
                  <a:schemeClr val="accent6"/>
                </a:solidFill>
              </a:rPr>
              <a:t> </a:t>
            </a:r>
            <a:r>
              <a:rPr lang="fr-FR" dirty="0" err="1" smtClean="0">
                <a:solidFill>
                  <a:schemeClr val="accent6"/>
                </a:solidFill>
              </a:rPr>
              <a:t>Encoding</a:t>
            </a:r>
            <a:r>
              <a:rPr lang="fr-FR" dirty="0" smtClean="0">
                <a:solidFill>
                  <a:schemeClr val="accent6"/>
                </a:solidFill>
              </a:rPr>
              <a:t>)</a:t>
            </a:r>
            <a:endParaRPr lang="fr-FR" dirty="0"/>
          </a:p>
          <a:p>
            <a:endParaRPr lang="fr-FR" dirty="0">
              <a:solidFill>
                <a:schemeClr val="accent6"/>
              </a:solidFill>
            </a:endParaRPr>
          </a:p>
          <a:p>
            <a:r>
              <a:rPr lang="fr-FR" b="1" dirty="0" smtClean="0">
                <a:solidFill>
                  <a:schemeClr val="accent6"/>
                </a:solidFill>
              </a:rPr>
              <a:t>Ré-</a:t>
            </a:r>
            <a:r>
              <a:rPr lang="fr-FR" b="1" dirty="0" err="1">
                <a:solidFill>
                  <a:schemeClr val="accent6"/>
                </a:solidFill>
              </a:rPr>
              <a:t>é</a:t>
            </a:r>
            <a:r>
              <a:rPr lang="fr-FR" b="1" dirty="0" err="1" smtClean="0">
                <a:solidFill>
                  <a:schemeClr val="accent6"/>
                </a:solidFill>
              </a:rPr>
              <a:t>chantillonage</a:t>
            </a:r>
            <a:r>
              <a:rPr lang="fr-FR" b="1" dirty="0" smtClean="0">
                <a:solidFill>
                  <a:schemeClr val="accent6"/>
                </a:solidFill>
              </a:rPr>
              <a:t> des données :</a:t>
            </a:r>
          </a:p>
          <a:p>
            <a:r>
              <a:rPr lang="fr-FR" dirty="0">
                <a:solidFill>
                  <a:schemeClr val="accent6"/>
                </a:solidFill>
              </a:rPr>
              <a:t>	</a:t>
            </a:r>
            <a:r>
              <a:rPr lang="fr-FR" dirty="0" smtClean="0">
                <a:solidFill>
                  <a:schemeClr val="accent6"/>
                </a:solidFill>
              </a:rPr>
              <a:t>- Utilisation de l’algorithme SMOTE </a:t>
            </a:r>
            <a:r>
              <a:rPr lang="fr-FR" dirty="0">
                <a:solidFill>
                  <a:schemeClr val="accent6"/>
                </a:solidFill>
              </a:rPr>
              <a:t>(</a:t>
            </a:r>
            <a:r>
              <a:rPr lang="fr-FR" i="1" dirty="0" err="1">
                <a:solidFill>
                  <a:schemeClr val="accent6"/>
                </a:solidFill>
              </a:rPr>
              <a:t>Synthetic</a:t>
            </a:r>
            <a:r>
              <a:rPr lang="fr-FR" i="1" dirty="0">
                <a:solidFill>
                  <a:schemeClr val="accent6"/>
                </a:solidFill>
              </a:rPr>
              <a:t> </a:t>
            </a:r>
            <a:r>
              <a:rPr lang="fr-FR" i="1" dirty="0" err="1">
                <a:solidFill>
                  <a:schemeClr val="accent6"/>
                </a:solidFill>
              </a:rPr>
              <a:t>Minority</a:t>
            </a:r>
            <a:r>
              <a:rPr lang="fr-FR" i="1" dirty="0">
                <a:solidFill>
                  <a:schemeClr val="accent6"/>
                </a:solidFill>
              </a:rPr>
              <a:t> </a:t>
            </a:r>
            <a:r>
              <a:rPr lang="fr-FR" i="1" dirty="0" err="1">
                <a:solidFill>
                  <a:schemeClr val="accent6"/>
                </a:solidFill>
              </a:rPr>
              <a:t>Oversampling</a:t>
            </a:r>
            <a:r>
              <a:rPr lang="fr-FR" i="1" dirty="0">
                <a:solidFill>
                  <a:schemeClr val="accent6"/>
                </a:solidFill>
              </a:rPr>
              <a:t> </a:t>
            </a:r>
            <a:r>
              <a:rPr lang="fr-FR" i="1" dirty="0" smtClean="0">
                <a:solidFill>
                  <a:schemeClr val="accent6"/>
                </a:solidFill>
              </a:rPr>
              <a:t>Technique</a:t>
            </a:r>
            <a:r>
              <a:rPr lang="fr-FR" dirty="0" smtClean="0">
                <a:solidFill>
                  <a:schemeClr val="accent6"/>
                </a:solidFill>
              </a:rPr>
              <a:t>) pour </a:t>
            </a:r>
            <a:r>
              <a:rPr lang="fr-FR" dirty="0" err="1" smtClean="0">
                <a:solidFill>
                  <a:schemeClr val="accent6"/>
                </a:solidFill>
              </a:rPr>
              <a:t>ré-équilibrer</a:t>
            </a:r>
            <a:r>
              <a:rPr lang="fr-FR" dirty="0" smtClean="0">
                <a:solidFill>
                  <a:schemeClr val="accent6"/>
                </a:solidFill>
              </a:rPr>
              <a:t> les classes</a:t>
            </a:r>
          </a:p>
          <a:p>
            <a:endParaRPr lang="fr-FR" dirty="0">
              <a:solidFill>
                <a:schemeClr val="accent6"/>
              </a:solidFill>
            </a:endParaRPr>
          </a:p>
          <a:p>
            <a:r>
              <a:rPr lang="fr-FR" b="1" dirty="0" smtClean="0">
                <a:solidFill>
                  <a:schemeClr val="accent6"/>
                </a:solidFill>
              </a:rPr>
              <a:t>Sélection des variables :</a:t>
            </a:r>
          </a:p>
          <a:p>
            <a:r>
              <a:rPr lang="fr-FR" dirty="0">
                <a:solidFill>
                  <a:schemeClr val="accent6"/>
                </a:solidFill>
              </a:rPr>
              <a:t>	</a:t>
            </a:r>
            <a:r>
              <a:rPr lang="fr-FR" dirty="0" smtClean="0">
                <a:solidFill>
                  <a:schemeClr val="accent6"/>
                </a:solidFill>
              </a:rPr>
              <a:t>- Utilisation d’un algorithme statistique pour sélectionner les variables les plus pertinentes</a:t>
            </a:r>
          </a:p>
          <a:p>
            <a:endParaRPr dirty="0">
              <a:solidFill>
                <a:schemeClr val="accent6"/>
              </a:solidFill>
            </a:endParaRPr>
          </a:p>
        </p:txBody>
      </p:sp>
      <p:sp>
        <p:nvSpPr>
          <p:cNvPr id="243" name="Shape"/>
          <p:cNvSpPr/>
          <p:nvPr/>
        </p:nvSpPr>
        <p:spPr>
          <a:xfrm rot="5400000">
            <a:off x="22419816" y="2800031"/>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407467" y="-2522469"/>
            <a:ext cx="5280140" cy="5807535"/>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68926270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Transformation du jeu de données </a:t>
            </a:r>
            <a:r>
              <a:rPr lang="fr-FR" sz="6000" b="0" dirty="0" err="1" smtClean="0">
                <a:solidFill>
                  <a:schemeClr val="accent3"/>
                </a:solidFill>
                <a:latin typeface="Roboto Medium"/>
                <a:ea typeface="Roboto Medium"/>
                <a:cs typeface="Roboto Medium"/>
              </a:rPr>
              <a:t>Feature</a:t>
            </a:r>
            <a:r>
              <a:rPr lang="fr-FR" sz="6000" b="0" dirty="0" smtClean="0">
                <a:solidFill>
                  <a:schemeClr val="accent3"/>
                </a:solidFill>
                <a:latin typeface="Roboto Medium"/>
                <a:ea typeface="Roboto Medium"/>
                <a:cs typeface="Roboto Medium"/>
              </a:rPr>
              <a:t> Engineering</a:t>
            </a:r>
            <a:endParaRPr lang="fr-F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614965" y="6400800"/>
            <a:ext cx="12780525" cy="26140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Automatisation du </a:t>
            </a:r>
            <a:r>
              <a:rPr lang="fr-FR" sz="3000" b="1" dirty="0" err="1" smtClean="0">
                <a:solidFill>
                  <a:schemeClr val="accent6"/>
                </a:solidFill>
              </a:rPr>
              <a:t>Feature</a:t>
            </a:r>
            <a:r>
              <a:rPr lang="fr-FR" sz="3000" b="1" dirty="0" smtClean="0">
                <a:solidFill>
                  <a:schemeClr val="accent6"/>
                </a:solidFill>
              </a:rPr>
              <a:t> Engineering :</a:t>
            </a:r>
          </a:p>
          <a:p>
            <a:r>
              <a:rPr lang="fr-FR" sz="3000" dirty="0">
                <a:solidFill>
                  <a:schemeClr val="accent6"/>
                </a:solidFill>
              </a:rPr>
              <a:t>	</a:t>
            </a:r>
            <a:r>
              <a:rPr lang="fr-FR" sz="3000" dirty="0" smtClean="0">
                <a:solidFill>
                  <a:schemeClr val="accent6"/>
                </a:solidFill>
              </a:rPr>
              <a:t>- Utilisation de Pipelines</a:t>
            </a:r>
          </a:p>
          <a:p>
            <a:r>
              <a:rPr lang="fr-FR" sz="3000" dirty="0">
                <a:solidFill>
                  <a:schemeClr val="accent6"/>
                </a:solidFill>
              </a:rPr>
              <a:t>	</a:t>
            </a:r>
            <a:r>
              <a:rPr lang="fr-FR" sz="3000" dirty="0" smtClean="0">
                <a:solidFill>
                  <a:schemeClr val="accent6"/>
                </a:solidFill>
              </a:rPr>
              <a:t>- Utilisation de </a:t>
            </a:r>
            <a:r>
              <a:rPr lang="fr-FR" sz="3000" dirty="0" err="1" smtClean="0">
                <a:solidFill>
                  <a:schemeClr val="accent6"/>
                </a:solidFill>
              </a:rPr>
              <a:t>Column</a:t>
            </a:r>
            <a:r>
              <a:rPr lang="fr-FR" sz="3000" dirty="0" smtClean="0">
                <a:solidFill>
                  <a:schemeClr val="accent6"/>
                </a:solidFill>
              </a:rPr>
              <a:t> Transformer </a:t>
            </a:r>
          </a:p>
          <a:p>
            <a:endParaRPr dirty="0">
              <a:solidFill>
                <a:schemeClr val="accent6"/>
              </a:solidFill>
            </a:endParaRPr>
          </a:p>
        </p:txBody>
      </p:sp>
      <p:sp>
        <p:nvSpPr>
          <p:cNvPr id="243" name="Shape"/>
          <p:cNvSpPr/>
          <p:nvPr/>
        </p:nvSpPr>
        <p:spPr>
          <a:xfrm rot="5400000">
            <a:off x="22419816" y="2800031"/>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407467" y="-2522469"/>
            <a:ext cx="5280140" cy="5807535"/>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10418273" y="4219557"/>
            <a:ext cx="7954433" cy="7607583"/>
          </a:xfrm>
          <a:prstGeom prst="rect">
            <a:avLst/>
          </a:prstGeom>
        </p:spPr>
      </p:pic>
    </p:spTree>
    <p:extLst>
      <p:ext uri="{BB962C8B-B14F-4D97-AF65-F5344CB8AC3E}">
        <p14:creationId xmlns:p14="http://schemas.microsoft.com/office/powerpoint/2010/main" val="364248396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43475" y="2957860"/>
            <a:ext cx="20231274" cy="9797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500" dirty="0" smtClean="0">
                <a:solidFill>
                  <a:schemeClr val="accent6"/>
                </a:solidFill>
              </a:rPr>
              <a:t>La </a:t>
            </a:r>
            <a:r>
              <a:rPr lang="fr-FR" sz="2500" dirty="0">
                <a:solidFill>
                  <a:schemeClr val="accent6"/>
                </a:solidFill>
              </a:rPr>
              <a:t>métrique doit permettre de :</a:t>
            </a:r>
          </a:p>
          <a:p>
            <a:endParaRPr lang="fr-FR" sz="2500" dirty="0">
              <a:solidFill>
                <a:schemeClr val="accent6"/>
              </a:solidFill>
            </a:endParaRPr>
          </a:p>
          <a:p>
            <a:r>
              <a:rPr lang="fr-FR" sz="2500" dirty="0">
                <a:solidFill>
                  <a:schemeClr val="accent6"/>
                </a:solidFill>
              </a:rPr>
              <a:t>1 - </a:t>
            </a:r>
            <a:r>
              <a:rPr lang="fr-FR" sz="2500" b="1" dirty="0" smtClean="0">
                <a:solidFill>
                  <a:schemeClr val="accent6"/>
                </a:solidFill>
              </a:rPr>
              <a:t>Minimiser </a:t>
            </a:r>
            <a:r>
              <a:rPr lang="fr-FR" sz="2500" b="1" dirty="0">
                <a:solidFill>
                  <a:schemeClr val="accent6"/>
                </a:solidFill>
              </a:rPr>
              <a:t>les faux </a:t>
            </a:r>
            <a:r>
              <a:rPr lang="fr-FR" sz="2500" b="1" dirty="0" smtClean="0">
                <a:solidFill>
                  <a:schemeClr val="accent6"/>
                </a:solidFill>
              </a:rPr>
              <a:t>négatifs </a:t>
            </a:r>
            <a:r>
              <a:rPr lang="fr-FR" sz="2500" dirty="0">
                <a:solidFill>
                  <a:schemeClr val="accent6"/>
                </a:solidFill>
              </a:rPr>
              <a:t>: risque le plus important pour la banque </a:t>
            </a:r>
            <a:endParaRPr lang="fr-FR" sz="2500" dirty="0" smtClean="0">
              <a:solidFill>
                <a:schemeClr val="accent6"/>
              </a:solidFill>
            </a:endParaRPr>
          </a:p>
          <a:p>
            <a:r>
              <a:rPr lang="fr-FR" sz="2500" dirty="0">
                <a:solidFill>
                  <a:schemeClr val="accent6"/>
                </a:solidFill>
              </a:rPr>
              <a:t>	</a:t>
            </a:r>
            <a:r>
              <a:rPr lang="fr-FR" sz="2500" dirty="0" smtClean="0">
                <a:solidFill>
                  <a:schemeClr val="accent6"/>
                </a:solidFill>
              </a:rPr>
              <a:t>- </a:t>
            </a:r>
            <a:r>
              <a:rPr lang="fr-FR" sz="2500" dirty="0">
                <a:solidFill>
                  <a:schemeClr val="accent6"/>
                </a:solidFill>
              </a:rPr>
              <a:t>Faux négatifs : le modèle </a:t>
            </a:r>
            <a:r>
              <a:rPr lang="fr-FR" sz="2500" dirty="0" smtClean="0">
                <a:solidFill>
                  <a:schemeClr val="accent6"/>
                </a:solidFill>
              </a:rPr>
              <a:t>prédit </a:t>
            </a:r>
            <a:r>
              <a:rPr lang="fr-FR" sz="2500" dirty="0">
                <a:solidFill>
                  <a:schemeClr val="accent6"/>
                </a:solidFill>
              </a:rPr>
              <a:t>0 alors que la </a:t>
            </a:r>
            <a:r>
              <a:rPr lang="fr-FR" sz="2500" dirty="0" smtClean="0">
                <a:solidFill>
                  <a:schemeClr val="accent6"/>
                </a:solidFill>
              </a:rPr>
              <a:t>cible vaut </a:t>
            </a:r>
            <a:r>
              <a:rPr lang="fr-FR" sz="2500" dirty="0">
                <a:solidFill>
                  <a:schemeClr val="accent6"/>
                </a:solidFill>
              </a:rPr>
              <a:t>1 = la banque va prêter et ne sera pas remboursée</a:t>
            </a:r>
          </a:p>
          <a:p>
            <a:r>
              <a:rPr lang="fr-FR" sz="2500" dirty="0" smtClean="0">
                <a:solidFill>
                  <a:schemeClr val="accent6"/>
                </a:solidFill>
              </a:rPr>
              <a:t>	- Pour </a:t>
            </a:r>
            <a:r>
              <a:rPr lang="fr-FR" sz="2500" dirty="0">
                <a:solidFill>
                  <a:schemeClr val="accent6"/>
                </a:solidFill>
              </a:rPr>
              <a:t>cela il faut </a:t>
            </a:r>
            <a:r>
              <a:rPr lang="fr-FR" sz="2500" b="1" dirty="0">
                <a:solidFill>
                  <a:schemeClr val="accent6"/>
                </a:solidFill>
              </a:rPr>
              <a:t>maximiser le </a:t>
            </a:r>
            <a:r>
              <a:rPr lang="fr-FR" sz="2500" b="1" dirty="0" err="1" smtClean="0">
                <a:solidFill>
                  <a:schemeClr val="accent6"/>
                </a:solidFill>
              </a:rPr>
              <a:t>Recall</a:t>
            </a:r>
            <a:endParaRPr lang="fr-FR" sz="2500" b="1" dirty="0">
              <a:solidFill>
                <a:schemeClr val="accent6"/>
              </a:solidFill>
            </a:endParaRPr>
          </a:p>
          <a:p>
            <a:endParaRPr lang="fr-FR" sz="2500" dirty="0">
              <a:solidFill>
                <a:schemeClr val="accent6"/>
              </a:solidFill>
            </a:endParaRPr>
          </a:p>
          <a:p>
            <a:r>
              <a:rPr lang="fr-FR" sz="2500" dirty="0" smtClean="0">
                <a:solidFill>
                  <a:schemeClr val="accent6"/>
                </a:solidFill>
              </a:rPr>
              <a:t>2 </a:t>
            </a:r>
            <a:r>
              <a:rPr lang="fr-FR" sz="2500" dirty="0">
                <a:solidFill>
                  <a:schemeClr val="accent6"/>
                </a:solidFill>
              </a:rPr>
              <a:t>- </a:t>
            </a:r>
            <a:r>
              <a:rPr lang="fr-FR" sz="2500" b="1" dirty="0" smtClean="0">
                <a:solidFill>
                  <a:schemeClr val="accent6"/>
                </a:solidFill>
              </a:rPr>
              <a:t>Minimiser </a:t>
            </a:r>
            <a:r>
              <a:rPr lang="fr-FR" sz="2500" b="1" dirty="0">
                <a:solidFill>
                  <a:schemeClr val="accent6"/>
                </a:solidFill>
              </a:rPr>
              <a:t>les faux </a:t>
            </a:r>
            <a:r>
              <a:rPr lang="fr-FR" sz="2500" b="1" dirty="0" smtClean="0">
                <a:solidFill>
                  <a:schemeClr val="accent6"/>
                </a:solidFill>
              </a:rPr>
              <a:t>positifs </a:t>
            </a:r>
            <a:r>
              <a:rPr lang="fr-FR" sz="2500" dirty="0">
                <a:solidFill>
                  <a:schemeClr val="accent6"/>
                </a:solidFill>
              </a:rPr>
              <a:t>: risque </a:t>
            </a:r>
            <a:r>
              <a:rPr lang="fr-FR" sz="2500" dirty="0" smtClean="0">
                <a:solidFill>
                  <a:schemeClr val="accent6"/>
                </a:solidFill>
              </a:rPr>
              <a:t>moins </a:t>
            </a:r>
            <a:r>
              <a:rPr lang="fr-FR" sz="2500" dirty="0">
                <a:solidFill>
                  <a:schemeClr val="accent6"/>
                </a:solidFill>
              </a:rPr>
              <a:t>important pour la </a:t>
            </a:r>
            <a:r>
              <a:rPr lang="fr-FR" sz="2500" dirty="0" smtClean="0">
                <a:solidFill>
                  <a:schemeClr val="accent6"/>
                </a:solidFill>
              </a:rPr>
              <a:t>banque</a:t>
            </a:r>
          </a:p>
          <a:p>
            <a:r>
              <a:rPr lang="fr-FR" sz="2500" dirty="0">
                <a:solidFill>
                  <a:schemeClr val="accent6"/>
                </a:solidFill>
              </a:rPr>
              <a:t>	</a:t>
            </a:r>
            <a:r>
              <a:rPr lang="fr-FR" sz="2500" dirty="0" smtClean="0">
                <a:solidFill>
                  <a:schemeClr val="accent6"/>
                </a:solidFill>
              </a:rPr>
              <a:t>- </a:t>
            </a:r>
            <a:r>
              <a:rPr lang="fr-FR" sz="2500" dirty="0">
                <a:solidFill>
                  <a:schemeClr val="accent6"/>
                </a:solidFill>
              </a:rPr>
              <a:t>Faux </a:t>
            </a:r>
            <a:r>
              <a:rPr lang="fr-FR" sz="2500" dirty="0" smtClean="0">
                <a:solidFill>
                  <a:schemeClr val="accent6"/>
                </a:solidFill>
              </a:rPr>
              <a:t>positifs : </a:t>
            </a:r>
            <a:r>
              <a:rPr lang="fr-FR" sz="2500" dirty="0">
                <a:solidFill>
                  <a:schemeClr val="accent6"/>
                </a:solidFill>
              </a:rPr>
              <a:t>le modèle prédit 1 alors que la </a:t>
            </a:r>
            <a:r>
              <a:rPr lang="fr-FR" sz="2500" dirty="0" smtClean="0">
                <a:solidFill>
                  <a:schemeClr val="accent6"/>
                </a:solidFill>
              </a:rPr>
              <a:t>cible vaut </a:t>
            </a:r>
            <a:r>
              <a:rPr lang="fr-FR" sz="2500" dirty="0">
                <a:solidFill>
                  <a:schemeClr val="accent6"/>
                </a:solidFill>
              </a:rPr>
              <a:t>0 = la banque ne va pas prêter alors qu'elle aurait été remboursée</a:t>
            </a:r>
          </a:p>
          <a:p>
            <a:r>
              <a:rPr lang="fr-FR" sz="2500" dirty="0" smtClean="0">
                <a:solidFill>
                  <a:schemeClr val="accent6"/>
                </a:solidFill>
              </a:rPr>
              <a:t>	- Pour </a:t>
            </a:r>
            <a:r>
              <a:rPr lang="fr-FR" sz="2500" dirty="0">
                <a:solidFill>
                  <a:schemeClr val="accent6"/>
                </a:solidFill>
              </a:rPr>
              <a:t>cela il faut </a:t>
            </a:r>
            <a:r>
              <a:rPr lang="fr-FR" sz="2500" b="1" dirty="0">
                <a:solidFill>
                  <a:schemeClr val="accent6"/>
                </a:solidFill>
              </a:rPr>
              <a:t>maximiser la </a:t>
            </a:r>
            <a:r>
              <a:rPr lang="fr-FR" sz="2500" b="1" dirty="0" err="1" smtClean="0">
                <a:solidFill>
                  <a:schemeClr val="accent6"/>
                </a:solidFill>
              </a:rPr>
              <a:t>Precision</a:t>
            </a:r>
            <a:endParaRPr lang="fr-FR" sz="2500" b="1" dirty="0">
              <a:solidFill>
                <a:schemeClr val="accent6"/>
              </a:solidFill>
            </a:endParaRPr>
          </a:p>
          <a:p>
            <a:endParaRPr lang="fr-FR" sz="2500" dirty="0">
              <a:solidFill>
                <a:schemeClr val="accent6"/>
              </a:solidFill>
            </a:endParaRPr>
          </a:p>
          <a:p>
            <a:pPr marL="342900" indent="-342900">
              <a:buFont typeface="Wingdings" panose="05000000000000000000" pitchFamily="2" charset="2"/>
              <a:buChar char="Ø"/>
            </a:pPr>
            <a:r>
              <a:rPr lang="fr-FR" sz="2500" dirty="0" smtClean="0">
                <a:solidFill>
                  <a:schemeClr val="accent6"/>
                </a:solidFill>
              </a:rPr>
              <a:t> </a:t>
            </a:r>
            <a:r>
              <a:rPr lang="fr-FR" sz="2500" dirty="0">
                <a:solidFill>
                  <a:schemeClr val="accent6"/>
                </a:solidFill>
              </a:rPr>
              <a:t>Il faut un </a:t>
            </a:r>
            <a:r>
              <a:rPr lang="fr-FR" sz="2500" b="1" dirty="0">
                <a:solidFill>
                  <a:schemeClr val="accent6"/>
                </a:solidFill>
              </a:rPr>
              <a:t>compromis</a:t>
            </a:r>
            <a:r>
              <a:rPr lang="fr-FR" sz="2500" dirty="0">
                <a:solidFill>
                  <a:schemeClr val="accent6"/>
                </a:solidFill>
              </a:rPr>
              <a:t> entre la maximisation du </a:t>
            </a:r>
            <a:r>
              <a:rPr lang="fr-FR" sz="2500" dirty="0" err="1">
                <a:solidFill>
                  <a:schemeClr val="accent6"/>
                </a:solidFill>
              </a:rPr>
              <a:t>Recall</a:t>
            </a:r>
            <a:r>
              <a:rPr lang="fr-FR" sz="2500" dirty="0">
                <a:solidFill>
                  <a:schemeClr val="accent6"/>
                </a:solidFill>
              </a:rPr>
              <a:t> et la maximisation de la </a:t>
            </a:r>
            <a:r>
              <a:rPr lang="fr-FR" sz="2500" dirty="0" err="1">
                <a:solidFill>
                  <a:schemeClr val="accent6"/>
                </a:solidFill>
              </a:rPr>
              <a:t>Precision</a:t>
            </a:r>
            <a:r>
              <a:rPr lang="fr-FR" sz="2500" dirty="0">
                <a:solidFill>
                  <a:schemeClr val="accent6"/>
                </a:solidFill>
              </a:rPr>
              <a:t> en mettant plus d'importance sur le </a:t>
            </a:r>
            <a:r>
              <a:rPr lang="fr-FR" sz="2500" dirty="0" err="1">
                <a:solidFill>
                  <a:schemeClr val="accent6"/>
                </a:solidFill>
              </a:rPr>
              <a:t>Recall</a:t>
            </a:r>
            <a:r>
              <a:rPr lang="fr-FR" sz="2500" dirty="0">
                <a:solidFill>
                  <a:schemeClr val="accent6"/>
                </a:solidFill>
              </a:rPr>
              <a:t> car il correspond au risque le plus important pour la banque</a:t>
            </a:r>
          </a:p>
          <a:p>
            <a:endParaRPr lang="fr-FR" sz="2500" dirty="0" smtClean="0">
              <a:solidFill>
                <a:schemeClr val="accent6"/>
              </a:solidFill>
            </a:endParaRPr>
          </a:p>
          <a:p>
            <a:r>
              <a:rPr lang="fr-FR" sz="2500" dirty="0" smtClean="0">
                <a:solidFill>
                  <a:schemeClr val="accent6"/>
                </a:solidFill>
              </a:rPr>
              <a:t>Métrique </a:t>
            </a:r>
            <a:r>
              <a:rPr lang="fr-FR" sz="2500" dirty="0">
                <a:solidFill>
                  <a:schemeClr val="accent6"/>
                </a:solidFill>
              </a:rPr>
              <a:t>choisie : </a:t>
            </a:r>
            <a:endParaRPr lang="fr-FR" sz="2500" dirty="0" smtClean="0">
              <a:solidFill>
                <a:schemeClr val="accent6"/>
              </a:solidFill>
            </a:endParaRPr>
          </a:p>
          <a:p>
            <a:endParaRPr lang="fr-FR" sz="2500" dirty="0">
              <a:solidFill>
                <a:schemeClr val="accent6"/>
              </a:solidFill>
            </a:endParaRPr>
          </a:p>
          <a:p>
            <a:r>
              <a:rPr lang="fr-FR" sz="2500" dirty="0">
                <a:solidFill>
                  <a:schemeClr val="accent6"/>
                </a:solidFill>
              </a:rPr>
              <a:t>- </a:t>
            </a:r>
            <a:r>
              <a:rPr lang="fr-FR" sz="2500" b="1" dirty="0" smtClean="0">
                <a:solidFill>
                  <a:schemeClr val="accent6"/>
                </a:solidFill>
              </a:rPr>
              <a:t>AUROC</a:t>
            </a:r>
            <a:r>
              <a:rPr lang="fr-FR" sz="2500" dirty="0" smtClean="0">
                <a:solidFill>
                  <a:schemeClr val="accent6"/>
                </a:solidFill>
              </a:rPr>
              <a:t> = aire sous la courbe ROC (courbe précision / sensibilité)</a:t>
            </a:r>
            <a:endParaRPr lang="fr-FR" sz="2500" dirty="0">
              <a:solidFill>
                <a:schemeClr val="accent6"/>
              </a:solidFill>
            </a:endParaRPr>
          </a:p>
          <a:p>
            <a:r>
              <a:rPr lang="fr-FR" sz="2500" dirty="0">
                <a:solidFill>
                  <a:schemeClr val="accent6"/>
                </a:solidFill>
              </a:rPr>
              <a:t>    - pour </a:t>
            </a:r>
            <a:r>
              <a:rPr lang="fr-FR" sz="2500" dirty="0" smtClean="0">
                <a:solidFill>
                  <a:schemeClr val="accent6"/>
                </a:solidFill>
              </a:rPr>
              <a:t>choisir </a:t>
            </a:r>
            <a:r>
              <a:rPr lang="fr-FR" sz="2500" dirty="0">
                <a:solidFill>
                  <a:schemeClr val="accent6"/>
                </a:solidFill>
              </a:rPr>
              <a:t>parmi tous les modèles </a:t>
            </a:r>
            <a:r>
              <a:rPr lang="fr-FR" sz="2500" dirty="0" smtClean="0">
                <a:solidFill>
                  <a:schemeClr val="accent6"/>
                </a:solidFill>
              </a:rPr>
              <a:t>quel est le modèle le </a:t>
            </a:r>
            <a:r>
              <a:rPr lang="fr-FR" sz="2500" dirty="0">
                <a:solidFill>
                  <a:schemeClr val="accent6"/>
                </a:solidFill>
              </a:rPr>
              <a:t>plus </a:t>
            </a:r>
            <a:r>
              <a:rPr lang="fr-FR" sz="2500" dirty="0" smtClean="0">
                <a:solidFill>
                  <a:schemeClr val="accent6"/>
                </a:solidFill>
              </a:rPr>
              <a:t>performant et optimiser </a:t>
            </a:r>
            <a:r>
              <a:rPr lang="fr-FR" sz="2500" dirty="0">
                <a:solidFill>
                  <a:schemeClr val="accent6"/>
                </a:solidFill>
              </a:rPr>
              <a:t>s</a:t>
            </a:r>
            <a:r>
              <a:rPr lang="fr-FR" sz="2500" dirty="0" smtClean="0">
                <a:solidFill>
                  <a:schemeClr val="accent6"/>
                </a:solidFill>
              </a:rPr>
              <a:t>es </a:t>
            </a:r>
            <a:r>
              <a:rPr lang="fr-FR" sz="2500" dirty="0" err="1" smtClean="0">
                <a:solidFill>
                  <a:schemeClr val="accent6"/>
                </a:solidFill>
              </a:rPr>
              <a:t>hyperparamètres</a:t>
            </a:r>
            <a:endParaRPr lang="fr-FR" sz="2500" dirty="0">
              <a:solidFill>
                <a:schemeClr val="accent6"/>
              </a:solidFill>
            </a:endParaRPr>
          </a:p>
          <a:p>
            <a:r>
              <a:rPr lang="fr-FR" sz="2500" dirty="0">
                <a:solidFill>
                  <a:schemeClr val="accent6"/>
                </a:solidFill>
              </a:rPr>
              <a:t>    </a:t>
            </a:r>
          </a:p>
          <a:p>
            <a:r>
              <a:rPr lang="fr-FR" sz="2500" dirty="0" smtClean="0">
                <a:solidFill>
                  <a:schemeClr val="accent6"/>
                </a:solidFill>
              </a:rPr>
              <a:t>- </a:t>
            </a:r>
            <a:r>
              <a:rPr lang="fr-FR" sz="2500" b="1" dirty="0" smtClean="0">
                <a:solidFill>
                  <a:schemeClr val="accent6"/>
                </a:solidFill>
              </a:rPr>
              <a:t>F-Beta</a:t>
            </a:r>
            <a:r>
              <a:rPr lang="fr-FR" sz="2500" dirty="0" smtClean="0">
                <a:solidFill>
                  <a:schemeClr val="accent6"/>
                </a:solidFill>
              </a:rPr>
              <a:t> </a:t>
            </a:r>
            <a:r>
              <a:rPr lang="fr-FR" sz="2500" dirty="0">
                <a:solidFill>
                  <a:schemeClr val="accent6"/>
                </a:solidFill>
              </a:rPr>
              <a:t>:</a:t>
            </a:r>
          </a:p>
          <a:p>
            <a:r>
              <a:rPr lang="fr-FR" sz="2500" dirty="0">
                <a:solidFill>
                  <a:schemeClr val="accent6"/>
                </a:solidFill>
              </a:rPr>
              <a:t>    - pour optimiser </a:t>
            </a:r>
            <a:r>
              <a:rPr lang="fr-FR" sz="2500" dirty="0" smtClean="0">
                <a:solidFill>
                  <a:schemeClr val="accent6"/>
                </a:solidFill>
              </a:rPr>
              <a:t>le modèle le plus performant</a:t>
            </a:r>
            <a:endParaRPr lang="fr-FR" sz="2500" dirty="0">
              <a:solidFill>
                <a:schemeClr val="accent6"/>
              </a:solidFill>
            </a:endParaRPr>
          </a:p>
          <a:p>
            <a:r>
              <a:rPr lang="fr-FR" sz="2500" dirty="0">
                <a:solidFill>
                  <a:schemeClr val="accent6"/>
                </a:solidFill>
              </a:rPr>
              <a:t>    - avec un Beta = 3 pour surpondérer le </a:t>
            </a:r>
            <a:r>
              <a:rPr lang="fr-FR" sz="2500" dirty="0" err="1">
                <a:solidFill>
                  <a:schemeClr val="accent6"/>
                </a:solidFill>
              </a:rPr>
              <a:t>Recall</a:t>
            </a:r>
            <a:r>
              <a:rPr lang="fr-FR" sz="2500" dirty="0">
                <a:solidFill>
                  <a:schemeClr val="accent6"/>
                </a:solidFill>
              </a:rPr>
              <a:t> par rapport à la </a:t>
            </a:r>
            <a:r>
              <a:rPr lang="fr-FR" sz="2500" dirty="0" err="1">
                <a:solidFill>
                  <a:schemeClr val="accent6"/>
                </a:solidFill>
              </a:rPr>
              <a:t>Precision</a:t>
            </a:r>
            <a:endParaRPr sz="2500" dirty="0">
              <a:solidFill>
                <a:schemeClr val="accent6"/>
              </a:solidFill>
            </a:endParaRPr>
          </a:p>
        </p:txBody>
      </p:sp>
      <p:sp>
        <p:nvSpPr>
          <p:cNvPr id="243" name="Shape"/>
          <p:cNvSpPr/>
          <p:nvPr/>
        </p:nvSpPr>
        <p:spPr>
          <a:xfrm rot="5400000">
            <a:off x="22318216" y="3181505"/>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354799" y="-2219630"/>
            <a:ext cx="3756141" cy="5401135"/>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Placeholder Title Text…"/>
          <p:cNvSpPr txBox="1"/>
          <p:nvPr/>
        </p:nvSpPr>
        <p:spPr>
          <a:xfrm>
            <a:off x="867742" y="988922"/>
            <a:ext cx="17555725"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5000" dirty="0" smtClean="0">
                <a:solidFill>
                  <a:schemeClr val="tx1"/>
                </a:solidFill>
              </a:rPr>
              <a:t>Modélisation et optimisation</a:t>
            </a:r>
          </a:p>
          <a:p>
            <a:pPr algn="l">
              <a:defRPr sz="8000" b="0">
                <a:solidFill>
                  <a:srgbClr val="0D2447"/>
                </a:solidFill>
                <a:latin typeface="Roboto Medium"/>
                <a:ea typeface="Roboto Medium"/>
                <a:cs typeface="Roboto Medium"/>
                <a:sym typeface="Roboto Medium"/>
              </a:defRPr>
            </a:pPr>
            <a:r>
              <a:rPr lang="fr-FR" sz="5000" b="0" dirty="0" smtClean="0">
                <a:solidFill>
                  <a:schemeClr val="accent3"/>
                </a:solidFill>
                <a:latin typeface="Roboto Medium"/>
                <a:ea typeface="Roboto Medium"/>
                <a:cs typeface="Roboto Medium"/>
              </a:rPr>
              <a:t>Choix d’une métrique</a:t>
            </a:r>
            <a:r>
              <a:rPr lang="fr-FR" sz="5000" dirty="0">
                <a:solidFill>
                  <a:schemeClr val="accent6"/>
                </a:solidFill>
              </a:rPr>
              <a:t> </a:t>
            </a:r>
            <a:r>
              <a:rPr lang="fr-FR" sz="5000" b="0" dirty="0">
                <a:solidFill>
                  <a:schemeClr val="tx1"/>
                </a:solidFill>
                <a:latin typeface="Roboto Medium"/>
                <a:ea typeface="Roboto Medium"/>
                <a:cs typeface="Roboto Medium"/>
              </a:rPr>
              <a:t>adaptée à l'objectif et l'aspect métier</a:t>
            </a:r>
            <a:endParaRPr sz="5000" b="0" dirty="0">
              <a:solidFill>
                <a:schemeClr val="tx1"/>
              </a:solidFill>
              <a:latin typeface="Roboto Medium"/>
              <a:ea typeface="Roboto Medium"/>
              <a:cs typeface="Roboto Medium"/>
            </a:endParaRPr>
          </a:p>
        </p:txBody>
      </p:sp>
    </p:spTree>
    <p:extLst>
      <p:ext uri="{BB962C8B-B14F-4D97-AF65-F5344CB8AC3E}">
        <p14:creationId xmlns:p14="http://schemas.microsoft.com/office/powerpoint/2010/main" val="373867712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Modélisation et optimisation</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Sélection du modèle</a:t>
            </a:r>
            <a:endParaRPr lang="fr-F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98033" y="3302001"/>
            <a:ext cx="6665434" cy="53840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Modèles entrainés :</a:t>
            </a:r>
          </a:p>
          <a:p>
            <a:endParaRPr lang="fr-FR" dirty="0" smtClean="0">
              <a:solidFill>
                <a:schemeClr val="accent6"/>
              </a:solidFill>
            </a:endParaRPr>
          </a:p>
          <a:p>
            <a:r>
              <a:rPr lang="fr-FR" sz="3000" i="1" dirty="0" smtClean="0">
                <a:solidFill>
                  <a:schemeClr val="accent6"/>
                </a:solidFill>
              </a:rPr>
              <a:t>Modèles linéaires </a:t>
            </a:r>
            <a:r>
              <a:rPr lang="fr-FR" sz="3000" dirty="0" smtClean="0">
                <a:solidFill>
                  <a:schemeClr val="accent6"/>
                </a:solidFill>
              </a:rPr>
              <a:t>:</a:t>
            </a:r>
          </a:p>
          <a:p>
            <a:r>
              <a:rPr lang="fr-FR" sz="3000" dirty="0">
                <a:solidFill>
                  <a:schemeClr val="accent6"/>
                </a:solidFill>
              </a:rPr>
              <a:t>	</a:t>
            </a:r>
            <a:r>
              <a:rPr lang="fr-FR" sz="3000" dirty="0" smtClean="0">
                <a:solidFill>
                  <a:schemeClr val="accent6"/>
                </a:solidFill>
              </a:rPr>
              <a:t>- </a:t>
            </a:r>
            <a:r>
              <a:rPr lang="fr-FR" sz="3000" dirty="0" err="1" smtClean="0">
                <a:solidFill>
                  <a:schemeClr val="accent6"/>
                </a:solidFill>
              </a:rPr>
              <a:t>Logistic</a:t>
            </a:r>
            <a:r>
              <a:rPr lang="fr-FR" sz="3000" dirty="0" smtClean="0">
                <a:solidFill>
                  <a:schemeClr val="accent6"/>
                </a:solidFill>
              </a:rPr>
              <a:t> </a:t>
            </a:r>
            <a:r>
              <a:rPr lang="fr-FR" sz="3000" dirty="0" err="1" smtClean="0">
                <a:solidFill>
                  <a:schemeClr val="accent6"/>
                </a:solidFill>
              </a:rPr>
              <a:t>Regression</a:t>
            </a:r>
            <a:r>
              <a:rPr lang="fr-FR" sz="3000" dirty="0" smtClean="0">
                <a:solidFill>
                  <a:schemeClr val="accent6"/>
                </a:solidFill>
              </a:rPr>
              <a:t> </a:t>
            </a:r>
          </a:p>
          <a:p>
            <a:r>
              <a:rPr lang="fr-FR" sz="3000" dirty="0">
                <a:solidFill>
                  <a:schemeClr val="accent6"/>
                </a:solidFill>
              </a:rPr>
              <a:t>	</a:t>
            </a:r>
            <a:r>
              <a:rPr lang="fr-FR" sz="3000" dirty="0" smtClean="0">
                <a:solidFill>
                  <a:schemeClr val="accent6"/>
                </a:solidFill>
              </a:rPr>
              <a:t>- SGD Classifier</a:t>
            </a:r>
          </a:p>
          <a:p>
            <a:r>
              <a:rPr lang="fr-FR" sz="3000" dirty="0" smtClean="0">
                <a:solidFill>
                  <a:schemeClr val="accent6"/>
                </a:solidFill>
              </a:rPr>
              <a:t> </a:t>
            </a:r>
          </a:p>
          <a:p>
            <a:endParaRPr lang="fr-FR" sz="3000" dirty="0" smtClean="0">
              <a:solidFill>
                <a:schemeClr val="accent6"/>
              </a:solidFill>
            </a:endParaRPr>
          </a:p>
          <a:p>
            <a:r>
              <a:rPr lang="fr-FR" sz="3000" i="1" dirty="0" smtClean="0">
                <a:solidFill>
                  <a:schemeClr val="accent6"/>
                </a:solidFill>
              </a:rPr>
              <a:t>Modèles non linéaires :</a:t>
            </a:r>
          </a:p>
          <a:p>
            <a:r>
              <a:rPr lang="fr-FR" sz="3000" dirty="0" smtClean="0">
                <a:solidFill>
                  <a:schemeClr val="accent6"/>
                </a:solidFill>
              </a:rPr>
              <a:t>	- SVC avec différents noyaux</a:t>
            </a:r>
            <a:endParaRPr lang="fr-FR" sz="3000" dirty="0">
              <a:solidFill>
                <a:schemeClr val="accent6"/>
              </a:solidFill>
            </a:endParaRPr>
          </a:p>
        </p:txBody>
      </p:sp>
      <p:sp>
        <p:nvSpPr>
          <p:cNvPr id="243" name="Shape"/>
          <p:cNvSpPr/>
          <p:nvPr/>
        </p:nvSpPr>
        <p:spPr>
          <a:xfrm rot="5400000">
            <a:off x="22419816" y="2800031"/>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8135599" y="-2522470"/>
            <a:ext cx="4552007" cy="582447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8964073" y="3704333"/>
            <a:ext cx="12778368" cy="52547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endParaRPr lang="fr-FR" dirty="0" smtClean="0">
              <a:solidFill>
                <a:schemeClr val="accent6"/>
              </a:solidFill>
            </a:endParaRPr>
          </a:p>
          <a:p>
            <a:r>
              <a:rPr lang="fr-FR" sz="3000" i="1" dirty="0" smtClean="0">
                <a:solidFill>
                  <a:schemeClr val="accent6"/>
                </a:solidFill>
              </a:rPr>
              <a:t>Modèles ensemblistes :</a:t>
            </a:r>
          </a:p>
          <a:p>
            <a:r>
              <a:rPr lang="fr-FR" sz="3000" dirty="0" smtClean="0">
                <a:solidFill>
                  <a:schemeClr val="accent6"/>
                </a:solidFill>
              </a:rPr>
              <a:t>	- </a:t>
            </a:r>
            <a:r>
              <a:rPr lang="fr-FR" sz="3000" dirty="0" err="1" smtClean="0">
                <a:solidFill>
                  <a:schemeClr val="accent6"/>
                </a:solidFill>
              </a:rPr>
              <a:t>Random</a:t>
            </a:r>
            <a:r>
              <a:rPr lang="fr-FR" sz="3000" dirty="0" smtClean="0">
                <a:solidFill>
                  <a:schemeClr val="accent6"/>
                </a:solidFill>
              </a:rPr>
              <a:t> Forest Classifier</a:t>
            </a:r>
            <a:endParaRPr lang="fr-FR" sz="3000" dirty="0">
              <a:solidFill>
                <a:schemeClr val="accent6"/>
              </a:solidFill>
            </a:endParaRPr>
          </a:p>
          <a:p>
            <a:r>
              <a:rPr lang="fr-FR" sz="3000" dirty="0" smtClean="0">
                <a:solidFill>
                  <a:schemeClr val="accent6"/>
                </a:solidFill>
              </a:rPr>
              <a:t>	- </a:t>
            </a:r>
            <a:r>
              <a:rPr lang="fr-FR" sz="3000" dirty="0" err="1" smtClean="0">
                <a:solidFill>
                  <a:schemeClr val="accent6"/>
                </a:solidFill>
              </a:rPr>
              <a:t>Adaboost</a:t>
            </a:r>
            <a:r>
              <a:rPr lang="fr-FR" sz="3000" dirty="0" smtClean="0">
                <a:solidFill>
                  <a:schemeClr val="accent6"/>
                </a:solidFill>
              </a:rPr>
              <a:t> Classifier </a:t>
            </a:r>
          </a:p>
          <a:p>
            <a:r>
              <a:rPr lang="fr-FR" sz="3000" dirty="0" smtClean="0">
                <a:solidFill>
                  <a:schemeClr val="accent6"/>
                </a:solidFill>
              </a:rPr>
              <a:t>	- </a:t>
            </a:r>
            <a:r>
              <a:rPr lang="fr-FR" sz="3000" dirty="0" err="1" smtClean="0">
                <a:solidFill>
                  <a:schemeClr val="accent6"/>
                </a:solidFill>
              </a:rPr>
              <a:t>HistGradient</a:t>
            </a:r>
            <a:r>
              <a:rPr lang="fr-FR" sz="3000" dirty="0" err="1">
                <a:solidFill>
                  <a:schemeClr val="accent6"/>
                </a:solidFill>
              </a:rPr>
              <a:t>B</a:t>
            </a:r>
            <a:r>
              <a:rPr lang="fr-FR" sz="3000" dirty="0" err="1" smtClean="0">
                <a:solidFill>
                  <a:schemeClr val="accent6"/>
                </a:solidFill>
              </a:rPr>
              <a:t>oosting</a:t>
            </a:r>
            <a:r>
              <a:rPr lang="fr-FR" sz="3000" dirty="0" smtClean="0">
                <a:solidFill>
                  <a:schemeClr val="accent6"/>
                </a:solidFill>
              </a:rPr>
              <a:t> </a:t>
            </a:r>
          </a:p>
          <a:p>
            <a:endParaRPr lang="fr-FR" sz="3000" dirty="0" smtClean="0">
              <a:solidFill>
                <a:schemeClr val="accent6"/>
              </a:solidFill>
            </a:endParaRPr>
          </a:p>
          <a:p>
            <a:r>
              <a:rPr lang="fr-FR" sz="3000" i="1" dirty="0" smtClean="0">
                <a:solidFill>
                  <a:schemeClr val="accent6"/>
                </a:solidFill>
              </a:rPr>
              <a:t>Modèle de référence :</a:t>
            </a:r>
          </a:p>
          <a:p>
            <a:r>
              <a:rPr lang="fr-FR" sz="3000" dirty="0" smtClean="0">
                <a:solidFill>
                  <a:schemeClr val="accent6"/>
                </a:solidFill>
              </a:rPr>
              <a:t>	- </a:t>
            </a:r>
            <a:r>
              <a:rPr lang="fr-FR" sz="3000" dirty="0" err="1" smtClean="0">
                <a:solidFill>
                  <a:schemeClr val="accent6"/>
                </a:solidFill>
              </a:rPr>
              <a:t>Dummy</a:t>
            </a:r>
            <a:r>
              <a:rPr lang="fr-FR" sz="3000" dirty="0" smtClean="0">
                <a:solidFill>
                  <a:schemeClr val="accent6"/>
                </a:solidFill>
              </a:rPr>
              <a:t> Classifier : retourne le classe la plus présente</a:t>
            </a:r>
            <a:endParaRPr lang="fr-FR" sz="3000" b="1" dirty="0" smtClean="0">
              <a:solidFill>
                <a:schemeClr val="accent6"/>
              </a:solidFill>
            </a:endParaRPr>
          </a:p>
          <a:p>
            <a:endParaRPr dirty="0">
              <a:solidFill>
                <a:schemeClr val="accent6"/>
              </a:solidFill>
            </a:endParaRPr>
          </a:p>
        </p:txBody>
      </p:sp>
      <p:sp>
        <p:nvSpPr>
          <p:cNvPr id="1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98033" y="9513103"/>
            <a:ext cx="17316500" cy="23001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pPr marL="457200" indent="-457200">
              <a:buFont typeface="Wingdings" panose="05000000000000000000" pitchFamily="2" charset="2"/>
              <a:buChar char="ü"/>
            </a:pPr>
            <a:r>
              <a:rPr lang="fr-FR" sz="3200" dirty="0" smtClean="0"/>
              <a:t>Séparation </a:t>
            </a:r>
            <a:r>
              <a:rPr lang="fr-FR" sz="3200" dirty="0"/>
              <a:t>du jeu de données </a:t>
            </a:r>
            <a:r>
              <a:rPr lang="fr-FR" sz="3200" dirty="0" smtClean="0"/>
              <a:t>en un </a:t>
            </a:r>
            <a:r>
              <a:rPr lang="fr-FR" sz="3200" b="1" dirty="0"/>
              <a:t>jeu d’entraînement </a:t>
            </a:r>
            <a:r>
              <a:rPr lang="fr-FR" sz="3200" dirty="0"/>
              <a:t>et </a:t>
            </a:r>
            <a:r>
              <a:rPr lang="fr-FR" sz="3200" dirty="0" smtClean="0"/>
              <a:t>un </a:t>
            </a:r>
            <a:r>
              <a:rPr lang="fr-FR" sz="3200" b="1" dirty="0"/>
              <a:t>jeu de test </a:t>
            </a:r>
            <a:endParaRPr lang="fr-FR" sz="3200" b="1" dirty="0" smtClean="0"/>
          </a:p>
          <a:p>
            <a:endParaRPr lang="fr-FR" sz="3200" dirty="0" smtClean="0"/>
          </a:p>
          <a:p>
            <a:pPr marL="457200" indent="-457200">
              <a:buFont typeface="Wingdings" panose="05000000000000000000" pitchFamily="2" charset="2"/>
              <a:buChar char="ü"/>
            </a:pPr>
            <a:r>
              <a:rPr lang="fr-FR" sz="3200" dirty="0" smtClean="0"/>
              <a:t>Attentif à ce qu’il </a:t>
            </a:r>
            <a:r>
              <a:rPr lang="fr-FR" sz="3200" dirty="0"/>
              <a:t>n’y a </a:t>
            </a:r>
            <a:r>
              <a:rPr lang="fr-FR" sz="3200" b="1" dirty="0"/>
              <a:t>pas de fuite d’information </a:t>
            </a:r>
            <a:r>
              <a:rPr lang="fr-FR" sz="3200" dirty="0"/>
              <a:t>entre les deux jeux de </a:t>
            </a:r>
            <a:r>
              <a:rPr lang="fr-FR" sz="3200" dirty="0" smtClean="0"/>
              <a:t>données</a:t>
            </a:r>
            <a:endParaRPr lang="fr-FR" sz="3000" b="1" dirty="0">
              <a:solidFill>
                <a:schemeClr val="accent6"/>
              </a:solidFill>
            </a:endParaRPr>
          </a:p>
        </p:txBody>
      </p:sp>
    </p:spTree>
    <p:extLst>
      <p:ext uri="{BB962C8B-B14F-4D97-AF65-F5344CB8AC3E}">
        <p14:creationId xmlns:p14="http://schemas.microsoft.com/office/powerpoint/2010/main" val="197674783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2263080" y="4239766"/>
            <a:ext cx="1056572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8000" b="0">
                <a:solidFill>
                  <a:srgbClr val="0E2448"/>
                </a:solidFill>
                <a:latin typeface="Roboto Medium"/>
                <a:ea typeface="Roboto Medium"/>
                <a:cs typeface="Roboto Medium"/>
                <a:sym typeface="Roboto Medium"/>
              </a:defRPr>
            </a:pPr>
            <a:r>
              <a:rPr lang="fr-FR" dirty="0" smtClean="0">
                <a:solidFill>
                  <a:schemeClr val="tx1"/>
                </a:solidFill>
              </a:rPr>
              <a:t>Sommaire</a:t>
            </a:r>
            <a:endParaRPr dirty="0">
              <a:solidFill>
                <a:schemeClr val="tx1"/>
              </a:solidFill>
            </a:endParaRPr>
          </a:p>
        </p:txBody>
      </p:sp>
      <p:sp>
        <p:nvSpPr>
          <p:cNvPr id="203" name="Freeform 1032"/>
          <p:cNvSpPr/>
          <p:nvPr/>
        </p:nvSpPr>
        <p:spPr>
          <a:xfrm>
            <a:off x="2263080" y="2752388"/>
            <a:ext cx="1024965" cy="1024936"/>
          </a:xfrm>
          <a:custGeom>
            <a:avLst/>
            <a:gdLst/>
            <a:ahLst/>
            <a:cxnLst>
              <a:cxn ang="0">
                <a:pos x="wd2" y="hd2"/>
              </a:cxn>
              <a:cxn ang="5400000">
                <a:pos x="wd2" y="hd2"/>
              </a:cxn>
              <a:cxn ang="10800000">
                <a:pos x="wd2" y="hd2"/>
              </a:cxn>
              <a:cxn ang="16200000">
                <a:pos x="wd2" y="hd2"/>
              </a:cxn>
            </a:cxnLst>
            <a:rect l="0" t="0" r="r" b="b"/>
            <a:pathLst>
              <a:path w="21572" h="21597" extrusionOk="0">
                <a:moveTo>
                  <a:pt x="13023" y="1"/>
                </a:moveTo>
                <a:cubicBezTo>
                  <a:pt x="10482" y="48"/>
                  <a:pt x="7518" y="1537"/>
                  <a:pt x="5636" y="3694"/>
                </a:cubicBezTo>
                <a:cubicBezTo>
                  <a:pt x="3599" y="3767"/>
                  <a:pt x="1900" y="4378"/>
                  <a:pt x="840" y="5439"/>
                </a:cubicBezTo>
                <a:cubicBezTo>
                  <a:pt x="725" y="5554"/>
                  <a:pt x="686" y="5726"/>
                  <a:pt x="730" y="5882"/>
                </a:cubicBezTo>
                <a:cubicBezTo>
                  <a:pt x="774" y="6039"/>
                  <a:pt x="893" y="6157"/>
                  <a:pt x="1053" y="6196"/>
                </a:cubicBezTo>
                <a:lnTo>
                  <a:pt x="2971" y="6658"/>
                </a:lnTo>
                <a:lnTo>
                  <a:pt x="2962" y="6667"/>
                </a:lnTo>
                <a:cubicBezTo>
                  <a:pt x="2802" y="6844"/>
                  <a:pt x="2802" y="7116"/>
                  <a:pt x="2971" y="7286"/>
                </a:cubicBezTo>
                <a:lnTo>
                  <a:pt x="6208" y="10526"/>
                </a:lnTo>
                <a:cubicBezTo>
                  <a:pt x="6295" y="10615"/>
                  <a:pt x="6405" y="10656"/>
                  <a:pt x="6521" y="10656"/>
                </a:cubicBezTo>
                <a:cubicBezTo>
                  <a:pt x="6629" y="10656"/>
                  <a:pt x="6740" y="10622"/>
                  <a:pt x="6826" y="10545"/>
                </a:cubicBezTo>
                <a:lnTo>
                  <a:pt x="6835" y="10526"/>
                </a:lnTo>
                <a:lnTo>
                  <a:pt x="7296" y="12447"/>
                </a:lnTo>
                <a:cubicBezTo>
                  <a:pt x="7334" y="12605"/>
                  <a:pt x="7452" y="12726"/>
                  <a:pt x="7610" y="12770"/>
                </a:cubicBezTo>
                <a:cubicBezTo>
                  <a:pt x="7650" y="12782"/>
                  <a:pt x="7688" y="12789"/>
                  <a:pt x="7729" y="12789"/>
                </a:cubicBezTo>
                <a:cubicBezTo>
                  <a:pt x="7847" y="12789"/>
                  <a:pt x="7966" y="12745"/>
                  <a:pt x="8052" y="12659"/>
                </a:cubicBezTo>
                <a:cubicBezTo>
                  <a:pt x="9113" y="11598"/>
                  <a:pt x="9722" y="9897"/>
                  <a:pt x="9795" y="7858"/>
                </a:cubicBezTo>
                <a:cubicBezTo>
                  <a:pt x="11952" y="5968"/>
                  <a:pt x="13436" y="3003"/>
                  <a:pt x="13484" y="462"/>
                </a:cubicBezTo>
                <a:cubicBezTo>
                  <a:pt x="13485" y="341"/>
                  <a:pt x="13432" y="225"/>
                  <a:pt x="13346" y="139"/>
                </a:cubicBezTo>
                <a:cubicBezTo>
                  <a:pt x="13259" y="53"/>
                  <a:pt x="13134" y="-3"/>
                  <a:pt x="13023" y="1"/>
                </a:cubicBezTo>
                <a:close/>
                <a:moveTo>
                  <a:pt x="16850" y="7202"/>
                </a:moveTo>
                <a:cubicBezTo>
                  <a:pt x="16478" y="7202"/>
                  <a:pt x="16177" y="7504"/>
                  <a:pt x="16177" y="7876"/>
                </a:cubicBezTo>
                <a:lnTo>
                  <a:pt x="16177" y="20923"/>
                </a:lnTo>
                <a:cubicBezTo>
                  <a:pt x="16177" y="21295"/>
                  <a:pt x="16478" y="21597"/>
                  <a:pt x="16850" y="21597"/>
                </a:cubicBezTo>
                <a:lnTo>
                  <a:pt x="20899" y="21597"/>
                </a:lnTo>
                <a:cubicBezTo>
                  <a:pt x="21271" y="21597"/>
                  <a:pt x="21572" y="21295"/>
                  <a:pt x="21572" y="20923"/>
                </a:cubicBezTo>
                <a:lnTo>
                  <a:pt x="21572" y="7876"/>
                </a:lnTo>
                <a:cubicBezTo>
                  <a:pt x="21572" y="7504"/>
                  <a:pt x="21271" y="7202"/>
                  <a:pt x="20899" y="7202"/>
                </a:cubicBezTo>
                <a:lnTo>
                  <a:pt x="16850" y="7202"/>
                </a:lnTo>
                <a:close/>
                <a:moveTo>
                  <a:pt x="2860" y="8763"/>
                </a:moveTo>
                <a:cubicBezTo>
                  <a:pt x="2382" y="8763"/>
                  <a:pt x="1904" y="8952"/>
                  <a:pt x="1541" y="9317"/>
                </a:cubicBezTo>
                <a:cubicBezTo>
                  <a:pt x="938" y="9921"/>
                  <a:pt x="168" y="12421"/>
                  <a:pt x="20" y="12918"/>
                </a:cubicBezTo>
                <a:cubicBezTo>
                  <a:pt x="-28" y="13076"/>
                  <a:pt x="14" y="13253"/>
                  <a:pt x="130" y="13370"/>
                </a:cubicBezTo>
                <a:cubicBezTo>
                  <a:pt x="217" y="13456"/>
                  <a:pt x="335" y="13499"/>
                  <a:pt x="453" y="13499"/>
                </a:cubicBezTo>
                <a:cubicBezTo>
                  <a:pt x="496" y="13499"/>
                  <a:pt x="539" y="13494"/>
                  <a:pt x="582" y="13481"/>
                </a:cubicBezTo>
                <a:cubicBezTo>
                  <a:pt x="1078" y="13333"/>
                  <a:pt x="3575" y="12562"/>
                  <a:pt x="4179" y="11958"/>
                </a:cubicBezTo>
                <a:cubicBezTo>
                  <a:pt x="4907" y="11229"/>
                  <a:pt x="4907" y="10047"/>
                  <a:pt x="4179" y="9317"/>
                </a:cubicBezTo>
                <a:cubicBezTo>
                  <a:pt x="3814" y="8952"/>
                  <a:pt x="3338" y="8763"/>
                  <a:pt x="2860" y="8763"/>
                </a:cubicBezTo>
                <a:close/>
                <a:moveTo>
                  <a:pt x="9666" y="11699"/>
                </a:moveTo>
                <a:cubicBezTo>
                  <a:pt x="9294" y="11699"/>
                  <a:pt x="8984" y="12001"/>
                  <a:pt x="8984" y="12373"/>
                </a:cubicBezTo>
                <a:lnTo>
                  <a:pt x="8984" y="20923"/>
                </a:lnTo>
                <a:cubicBezTo>
                  <a:pt x="8984" y="21295"/>
                  <a:pt x="9294" y="21597"/>
                  <a:pt x="9666" y="21597"/>
                </a:cubicBezTo>
                <a:lnTo>
                  <a:pt x="13705" y="21597"/>
                </a:lnTo>
                <a:cubicBezTo>
                  <a:pt x="14078" y="21597"/>
                  <a:pt x="14379" y="21295"/>
                  <a:pt x="14379" y="20923"/>
                </a:cubicBezTo>
                <a:lnTo>
                  <a:pt x="14379" y="12373"/>
                </a:lnTo>
                <a:cubicBezTo>
                  <a:pt x="14379" y="12001"/>
                  <a:pt x="14078" y="11699"/>
                  <a:pt x="13705" y="11699"/>
                </a:cubicBezTo>
                <a:lnTo>
                  <a:pt x="9666" y="11699"/>
                </a:lnTo>
                <a:close/>
                <a:moveTo>
                  <a:pt x="2473" y="16196"/>
                </a:moveTo>
                <a:cubicBezTo>
                  <a:pt x="2101" y="16196"/>
                  <a:pt x="1800" y="16506"/>
                  <a:pt x="1800" y="16879"/>
                </a:cubicBezTo>
                <a:lnTo>
                  <a:pt x="1800" y="20923"/>
                </a:lnTo>
                <a:cubicBezTo>
                  <a:pt x="1800" y="21296"/>
                  <a:pt x="2101" y="21597"/>
                  <a:pt x="2473" y="21597"/>
                </a:cubicBezTo>
                <a:lnTo>
                  <a:pt x="6512" y="21597"/>
                </a:lnTo>
                <a:cubicBezTo>
                  <a:pt x="6884" y="21597"/>
                  <a:pt x="7195" y="21296"/>
                  <a:pt x="7195" y="20923"/>
                </a:cubicBezTo>
                <a:lnTo>
                  <a:pt x="7195" y="16879"/>
                </a:lnTo>
                <a:cubicBezTo>
                  <a:pt x="7195" y="16506"/>
                  <a:pt x="6884" y="16196"/>
                  <a:pt x="6512" y="16196"/>
                </a:cubicBezTo>
                <a:lnTo>
                  <a:pt x="2473" y="16196"/>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nvGrpSpPr>
          <p:cNvPr id="5" name="Group 4"/>
          <p:cNvGrpSpPr/>
          <p:nvPr/>
        </p:nvGrpSpPr>
        <p:grpSpPr>
          <a:xfrm>
            <a:off x="12828804" y="3319162"/>
            <a:ext cx="7899633" cy="1898643"/>
            <a:chOff x="12828804" y="4537276"/>
            <a:chExt cx="7899633" cy="1898643"/>
          </a:xfrm>
        </p:grpSpPr>
        <p:sp>
          <p:nvSpPr>
            <p:cNvPr id="210" name="Shape"/>
            <p:cNvSpPr/>
            <p:nvPr/>
          </p:nvSpPr>
          <p:spPr>
            <a:xfrm>
              <a:off x="12828804" y="4537276"/>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Tristique senectus et netus"/>
            <p:cNvSpPr/>
            <p:nvPr/>
          </p:nvSpPr>
          <p:spPr>
            <a:xfrm>
              <a:off x="14116765" y="4782133"/>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Description du jeu de données</a:t>
              </a:r>
            </a:p>
            <a:p>
              <a:r>
                <a:rPr lang="fr-FR" dirty="0"/>
                <a:t/>
              </a:r>
              <a:br>
                <a:rPr lang="fr-FR" dirty="0"/>
              </a:br>
              <a:endParaRPr dirty="0">
                <a:solidFill>
                  <a:schemeClr val="accent6">
                    <a:lumMod val="50000"/>
                  </a:schemeClr>
                </a:solidFill>
              </a:endParaRPr>
            </a:p>
          </p:txBody>
        </p:sp>
        <p:sp>
          <p:nvSpPr>
            <p:cNvPr id="214" name="Freeform 513"/>
            <p:cNvSpPr/>
            <p:nvPr/>
          </p:nvSpPr>
          <p:spPr>
            <a:xfrm>
              <a:off x="13044969" y="4742245"/>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 name="Group 5"/>
          <p:cNvGrpSpPr/>
          <p:nvPr/>
        </p:nvGrpSpPr>
        <p:grpSpPr>
          <a:xfrm>
            <a:off x="12828803" y="5241908"/>
            <a:ext cx="7899633" cy="1600200"/>
            <a:chOff x="12828804" y="6854320"/>
            <a:chExt cx="7899633" cy="1600200"/>
          </a:xfrm>
        </p:grpSpPr>
        <p:sp>
          <p:nvSpPr>
            <p:cNvPr id="216"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Tristique senectus et netus"/>
            <p:cNvSpPr/>
            <p:nvPr/>
          </p:nvSpPr>
          <p:spPr>
            <a:xfrm>
              <a:off x="14116765" y="7099177"/>
              <a:ext cx="6433640" cy="108920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Transformation du jeu de données </a:t>
              </a:r>
              <a:r>
                <a:rPr lang="fr-FR" dirty="0" smtClean="0"/>
                <a:t>Nettoyage / </a:t>
              </a:r>
              <a:r>
                <a:rPr lang="fr-FR" dirty="0" err="1"/>
                <a:t>F</a:t>
              </a:r>
              <a:r>
                <a:rPr lang="fr-FR" dirty="0" err="1" smtClean="0"/>
                <a:t>eature</a:t>
              </a:r>
              <a:r>
                <a:rPr lang="fr-FR" dirty="0" smtClean="0"/>
                <a:t> engineering</a:t>
              </a:r>
              <a:endParaRPr lang="fr-FR" dirty="0"/>
            </a:p>
          </p:txBody>
        </p:sp>
        <p:sp>
          <p:nvSpPr>
            <p:cNvPr id="220"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 name="Group 7"/>
          <p:cNvGrpSpPr/>
          <p:nvPr/>
        </p:nvGrpSpPr>
        <p:grpSpPr>
          <a:xfrm>
            <a:off x="12828803" y="7388220"/>
            <a:ext cx="7899633" cy="1581302"/>
            <a:chOff x="12828804" y="9171365"/>
            <a:chExt cx="7899633" cy="1581302"/>
          </a:xfrm>
        </p:grpSpPr>
        <p:sp>
          <p:nvSpPr>
            <p:cNvPr id="22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Tristique senectus et netus"/>
            <p:cNvSpPr/>
            <p:nvPr/>
          </p:nvSpPr>
          <p:spPr>
            <a:xfrm>
              <a:off x="14116765" y="9416222"/>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Comparaison et synthèse des résultats pour les modèles utilisés</a:t>
              </a:r>
            </a:p>
          </p:txBody>
        </p:sp>
        <p:sp>
          <p:nvSpPr>
            <p:cNvPr id="226" name="Freeform 513"/>
            <p:cNvSpPr/>
            <p:nvPr/>
          </p:nvSpPr>
          <p:spPr>
            <a:xfrm>
              <a:off x="13044969" y="9376334"/>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pic>
        <p:nvPicPr>
          <p:cNvPr id="2" name="Picture 1"/>
          <p:cNvPicPr>
            <a:picLocks noChangeAspect="1"/>
          </p:cNvPicPr>
          <p:nvPr/>
        </p:nvPicPr>
        <p:blipFill>
          <a:blip r:embed="rId2"/>
          <a:stretch>
            <a:fillRect/>
          </a:stretch>
        </p:blipFill>
        <p:spPr>
          <a:xfrm>
            <a:off x="4022196" y="6282290"/>
            <a:ext cx="5477404" cy="4966000"/>
          </a:xfrm>
          <a:prstGeom prst="rect">
            <a:avLst/>
          </a:prstGeom>
        </p:spPr>
      </p:pic>
      <p:grpSp>
        <p:nvGrpSpPr>
          <p:cNvPr id="4" name="Group 3"/>
          <p:cNvGrpSpPr/>
          <p:nvPr/>
        </p:nvGrpSpPr>
        <p:grpSpPr>
          <a:xfrm>
            <a:off x="12828804" y="1046515"/>
            <a:ext cx="7899633" cy="1679088"/>
            <a:chOff x="12828804" y="1366446"/>
            <a:chExt cx="7899633" cy="1679088"/>
          </a:xfrm>
        </p:grpSpPr>
        <p:grpSp>
          <p:nvGrpSpPr>
            <p:cNvPr id="3" name="Group 2"/>
            <p:cNvGrpSpPr/>
            <p:nvPr/>
          </p:nvGrpSpPr>
          <p:grpSpPr>
            <a:xfrm>
              <a:off x="12828804" y="1366446"/>
              <a:ext cx="7899633" cy="1679088"/>
              <a:chOff x="12828804" y="2220232"/>
              <a:chExt cx="7899633" cy="1679088"/>
            </a:xfrm>
          </p:grpSpPr>
          <p:sp>
            <p:nvSpPr>
              <p:cNvPr id="204" name="Shape"/>
              <p:cNvSpPr/>
              <p:nvPr/>
            </p:nvSpPr>
            <p:spPr>
              <a:xfrm>
                <a:off x="12828804" y="2220232"/>
                <a:ext cx="7899633" cy="167908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Tristique senectus et netus"/>
              <p:cNvSpPr/>
              <p:nvPr/>
            </p:nvSpPr>
            <p:spPr>
              <a:xfrm>
                <a:off x="14116766" y="2465089"/>
                <a:ext cx="62304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Compréhension de la problématique métier et objectifs du projet</a:t>
                </a:r>
                <a:endParaRPr dirty="0">
                  <a:solidFill>
                    <a:schemeClr val="accent6">
                      <a:lumMod val="50000"/>
                    </a:schemeClr>
                  </a:solidFill>
                </a:endParaRPr>
              </a:p>
            </p:txBody>
          </p:sp>
        </p:grpSp>
        <p:sp>
          <p:nvSpPr>
            <p:cNvPr id="23" name="Freeform 513"/>
            <p:cNvSpPr/>
            <p:nvPr/>
          </p:nvSpPr>
          <p:spPr>
            <a:xfrm>
              <a:off x="13044968" y="1675782"/>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9" name="Group 8"/>
          <p:cNvGrpSpPr/>
          <p:nvPr/>
        </p:nvGrpSpPr>
        <p:grpSpPr>
          <a:xfrm>
            <a:off x="12856520" y="9515634"/>
            <a:ext cx="7899633" cy="1985832"/>
            <a:chOff x="12828804" y="10089351"/>
            <a:chExt cx="7899633" cy="1985832"/>
          </a:xfrm>
        </p:grpSpPr>
        <p:sp>
          <p:nvSpPr>
            <p:cNvPr id="33"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err="1" smtClean="0"/>
                <a:t>Interprétabilité</a:t>
              </a:r>
              <a:r>
                <a:rPr lang="fr-FR" dirty="0" smtClean="0"/>
                <a:t> du modèle</a:t>
              </a:r>
              <a:endParaRPr lang="fr-FR" dirty="0"/>
            </a:p>
            <a:p>
              <a:r>
                <a:rPr lang="fr-FR" dirty="0"/>
                <a:t/>
              </a:r>
              <a:br>
                <a:rPr lang="fr-FR" dirty="0"/>
              </a:br>
              <a:endParaRPr dirty="0">
                <a:solidFill>
                  <a:schemeClr val="accent6">
                    <a:lumMod val="50000"/>
                  </a:schemeClr>
                </a:solidFill>
              </a:endParaRPr>
            </a:p>
          </p:txBody>
        </p:sp>
        <p:sp>
          <p:nvSpPr>
            <p:cNvPr id="35" name="Freeform 513"/>
            <p:cNvSpPr/>
            <p:nvPr/>
          </p:nvSpPr>
          <p:spPr>
            <a:xfrm>
              <a:off x="13044967" y="1032284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37" name="Group 36"/>
          <p:cNvGrpSpPr/>
          <p:nvPr/>
        </p:nvGrpSpPr>
        <p:grpSpPr>
          <a:xfrm>
            <a:off x="12828803" y="11305157"/>
            <a:ext cx="7899633" cy="1985832"/>
            <a:chOff x="12828804" y="10089351"/>
            <a:chExt cx="7899633" cy="1985832"/>
          </a:xfrm>
        </p:grpSpPr>
        <p:sp>
          <p:nvSpPr>
            <p:cNvPr id="38"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Conclusion</a:t>
              </a:r>
              <a:endParaRPr lang="fr-FR" dirty="0"/>
            </a:p>
            <a:p>
              <a:r>
                <a:rPr lang="fr-FR" dirty="0"/>
                <a:t/>
              </a:r>
              <a:br>
                <a:rPr lang="fr-FR" dirty="0"/>
              </a:br>
              <a:endParaRPr dirty="0">
                <a:solidFill>
                  <a:schemeClr val="accent6">
                    <a:lumMod val="50000"/>
                  </a:schemeClr>
                </a:solidFill>
              </a:endParaRPr>
            </a:p>
          </p:txBody>
        </p:sp>
        <p:sp>
          <p:nvSpPr>
            <p:cNvPr id="40" name="Freeform 513"/>
            <p:cNvSpPr/>
            <p:nvPr/>
          </p:nvSpPr>
          <p:spPr>
            <a:xfrm>
              <a:off x="13044967" y="1032284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
        <p:nvSpPr>
          <p:cNvPr id="7" name="Slide Number Placeholder 6"/>
          <p:cNvSpPr>
            <a:spLocks noGrp="1"/>
          </p:cNvSpPr>
          <p:nvPr>
            <p:ph type="sldNum" sz="quarter" idx="2"/>
          </p:nvPr>
        </p:nvSpPr>
        <p:spPr/>
        <p:txBody>
          <a:bodyPr/>
          <a:lstStyle/>
          <a:p>
            <a:fld id="{86CB4B4D-7CA3-9044-876B-883B54F8677D}" type="slidenum">
              <a:rPr lang="fr-FR" smtClean="0"/>
              <a:t>2</a:t>
            </a:fld>
            <a:endParaRPr lang="fr-F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4" y="950417"/>
            <a:ext cx="17911325"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Modélisation et optimisation</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Amélioration du modèle avec les hyper paramètres</a:t>
            </a:r>
            <a:endParaRPr lang="fr-FR" sz="6000" b="0" dirty="0">
              <a:solidFill>
                <a:schemeClr val="accent3"/>
              </a:solidFill>
              <a:latin typeface="Roboto Medium"/>
              <a:ea typeface="Roboto Medium"/>
              <a:cs typeface="Roboto Medium"/>
            </a:endParaRPr>
          </a:p>
        </p:txBody>
      </p:sp>
      <p:sp>
        <p:nvSpPr>
          <p:cNvPr id="243" name="Shape"/>
          <p:cNvSpPr/>
          <p:nvPr/>
        </p:nvSpPr>
        <p:spPr>
          <a:xfrm rot="5400000">
            <a:off x="22439723" y="2780126"/>
            <a:ext cx="2872638" cy="291245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964399" y="-2522471"/>
            <a:ext cx="2723206" cy="543907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69952" y="3474351"/>
            <a:ext cx="17316500" cy="11053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Identification </a:t>
            </a:r>
            <a:r>
              <a:rPr lang="fr-FR" sz="3000" b="1" dirty="0">
                <a:solidFill>
                  <a:schemeClr val="accent6"/>
                </a:solidFill>
              </a:rPr>
              <a:t>des hyper paramètres </a:t>
            </a:r>
            <a:r>
              <a:rPr lang="fr-FR" sz="3000" b="1" dirty="0" smtClean="0">
                <a:solidFill>
                  <a:schemeClr val="accent6"/>
                </a:solidFill>
              </a:rPr>
              <a:t>pertinents </a:t>
            </a:r>
            <a:r>
              <a:rPr lang="fr-FR" sz="3000" b="1" dirty="0">
                <a:solidFill>
                  <a:schemeClr val="accent6"/>
                </a:solidFill>
              </a:rPr>
              <a:t>pour chaque modèle</a:t>
            </a: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smtClean="0">
              <a:solidFill>
                <a:schemeClr val="accent6"/>
              </a:solidFill>
            </a:endParaRPr>
          </a:p>
          <a:p>
            <a:endParaRPr lang="fr-FR" sz="3000" b="1" dirty="0" smtClean="0">
              <a:solidFill>
                <a:schemeClr val="accent6"/>
              </a:solidFill>
            </a:endParaRPr>
          </a:p>
          <a:p>
            <a:r>
              <a:rPr lang="fr-FR" sz="3000" b="1" dirty="0" smtClean="0">
                <a:solidFill>
                  <a:schemeClr val="accent6"/>
                </a:solidFill>
              </a:rPr>
              <a:t>Mise en œuvre d’une méthode d’optimisation des hyper paramètres par grille (</a:t>
            </a:r>
            <a:r>
              <a:rPr lang="fr-FR" sz="3000" b="1" dirty="0" err="1" smtClean="0">
                <a:solidFill>
                  <a:schemeClr val="accent6"/>
                </a:solidFill>
              </a:rPr>
              <a:t>GridSearchCV</a:t>
            </a:r>
            <a:r>
              <a:rPr lang="fr-FR" sz="3000" b="1" dirty="0" smtClean="0">
                <a:solidFill>
                  <a:schemeClr val="accent6"/>
                </a:solidFill>
              </a:rPr>
              <a:t>)</a:t>
            </a: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a:solidFill>
                <a:schemeClr val="accent6"/>
              </a:solidFill>
            </a:endParaRPr>
          </a:p>
          <a:p>
            <a:endParaRPr lang="fr-FR" sz="3000" b="1" dirty="0" smtClean="0">
              <a:solidFill>
                <a:schemeClr val="accent6"/>
              </a:solidFill>
            </a:endParaRPr>
          </a:p>
          <a:p>
            <a:r>
              <a:rPr lang="fr-FR" sz="3000" b="1" dirty="0" smtClean="0">
                <a:solidFill>
                  <a:schemeClr val="accent6"/>
                </a:solidFill>
              </a:rPr>
              <a:t>Utilisation d’une validation croisée (Cross Validation)</a:t>
            </a:r>
          </a:p>
          <a:p>
            <a:endParaRPr lang="fr-FR" sz="3000" b="1" dirty="0">
              <a:solidFill>
                <a:schemeClr val="accent6"/>
              </a:solidFill>
            </a:endParaRPr>
          </a:p>
          <a:p>
            <a:endParaRPr lang="fr-FR" sz="3000" b="1" dirty="0" smtClean="0">
              <a:solidFill>
                <a:schemeClr val="accent6"/>
              </a:solidFill>
            </a:endParaRPr>
          </a:p>
          <a:p>
            <a:endParaRPr lang="fr-FR" sz="3000" dirty="0">
              <a:solidFill>
                <a:schemeClr val="accent6"/>
              </a:solidFill>
            </a:endParaRPr>
          </a:p>
          <a:p>
            <a:endParaRPr lang="fr-FR" dirty="0" smtClean="0">
              <a:solidFill>
                <a:schemeClr val="accent6"/>
              </a:solidFill>
            </a:endParaRPr>
          </a:p>
        </p:txBody>
      </p:sp>
      <p:pic>
        <p:nvPicPr>
          <p:cNvPr id="2" name="Picture 1"/>
          <p:cNvPicPr>
            <a:picLocks noChangeAspect="1"/>
          </p:cNvPicPr>
          <p:nvPr/>
        </p:nvPicPr>
        <p:blipFill>
          <a:blip r:embed="rId2"/>
          <a:stretch>
            <a:fillRect/>
          </a:stretch>
        </p:blipFill>
        <p:spPr>
          <a:xfrm>
            <a:off x="4091426" y="4422220"/>
            <a:ext cx="11538042" cy="1881822"/>
          </a:xfrm>
          <a:prstGeom prst="rect">
            <a:avLst/>
          </a:prstGeom>
        </p:spPr>
      </p:pic>
      <p:pic>
        <p:nvPicPr>
          <p:cNvPr id="4" name="Picture 3"/>
          <p:cNvPicPr>
            <a:picLocks noChangeAspect="1"/>
          </p:cNvPicPr>
          <p:nvPr/>
        </p:nvPicPr>
        <p:blipFill>
          <a:blip r:embed="rId3"/>
          <a:stretch>
            <a:fillRect/>
          </a:stretch>
        </p:blipFill>
        <p:spPr>
          <a:xfrm>
            <a:off x="4091426" y="7807720"/>
            <a:ext cx="16284343" cy="3334413"/>
          </a:xfrm>
          <a:prstGeom prst="rect">
            <a:avLst/>
          </a:prstGeom>
        </p:spPr>
      </p:pic>
    </p:spTree>
    <p:extLst>
      <p:ext uri="{BB962C8B-B14F-4D97-AF65-F5344CB8AC3E}">
        <p14:creationId xmlns:p14="http://schemas.microsoft.com/office/powerpoint/2010/main" val="173439632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Modélisation et optimisation</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Evaluation des performances</a:t>
            </a:r>
            <a:endParaRPr lang="fr-FR" sz="6000" b="0" dirty="0">
              <a:solidFill>
                <a:schemeClr val="accent3"/>
              </a:solidFill>
              <a:latin typeface="Roboto Medium"/>
              <a:ea typeface="Roboto Medium"/>
              <a:cs typeface="Roboto Medium"/>
            </a:endParaRPr>
          </a:p>
        </p:txBody>
      </p:sp>
      <p:sp>
        <p:nvSpPr>
          <p:cNvPr id="243" name="Shape"/>
          <p:cNvSpPr/>
          <p:nvPr/>
        </p:nvSpPr>
        <p:spPr>
          <a:xfrm rot="5400000">
            <a:off x="22807909" y="1885438"/>
            <a:ext cx="2119331" cy="286165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845866" y="-2522472"/>
            <a:ext cx="2841739" cy="506247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639286" y="3440484"/>
            <a:ext cx="17316500" cy="9520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Synthèse comparative des différents modèles :</a:t>
            </a: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pPr marL="457200" indent="-457200">
              <a:buFont typeface="Wingdings" panose="05000000000000000000" pitchFamily="2" charset="2"/>
              <a:buChar char="Ø"/>
            </a:pPr>
            <a:r>
              <a:rPr lang="fr-FR" sz="3000" b="1" dirty="0" smtClean="0">
                <a:solidFill>
                  <a:schemeClr val="accent6"/>
                </a:solidFill>
              </a:rPr>
              <a:t>Modèle retenu : </a:t>
            </a:r>
            <a:r>
              <a:rPr lang="fr-FR" sz="3000" b="1" dirty="0">
                <a:solidFill>
                  <a:schemeClr val="accent3"/>
                </a:solidFill>
                <a:latin typeface="Roboto Medium"/>
                <a:ea typeface="Roboto Medium"/>
                <a:cs typeface="Roboto Medium"/>
                <a:sym typeface="Helvetica Neue"/>
              </a:rPr>
              <a:t>Régression Logistique </a:t>
            </a:r>
          </a:p>
          <a:p>
            <a:r>
              <a:rPr lang="fr-FR" sz="3000" dirty="0" smtClean="0">
                <a:solidFill>
                  <a:schemeClr val="accent6"/>
                </a:solidFill>
              </a:rPr>
              <a:t>		- Meilleur </a:t>
            </a:r>
            <a:r>
              <a:rPr lang="fr-FR" sz="3000" dirty="0" err="1">
                <a:solidFill>
                  <a:schemeClr val="accent6"/>
                </a:solidFill>
              </a:rPr>
              <a:t>Mean</a:t>
            </a:r>
            <a:r>
              <a:rPr lang="fr-FR" sz="3000" dirty="0">
                <a:solidFill>
                  <a:schemeClr val="accent6"/>
                </a:solidFill>
              </a:rPr>
              <a:t> Test Score</a:t>
            </a:r>
          </a:p>
          <a:p>
            <a:r>
              <a:rPr lang="fr-FR" sz="3000" dirty="0" smtClean="0">
                <a:solidFill>
                  <a:schemeClr val="accent6"/>
                </a:solidFill>
              </a:rPr>
              <a:t>		- </a:t>
            </a:r>
            <a:r>
              <a:rPr lang="fr-FR" sz="3000" dirty="0">
                <a:solidFill>
                  <a:schemeClr val="accent6"/>
                </a:solidFill>
              </a:rPr>
              <a:t>Faible différence entre </a:t>
            </a:r>
            <a:r>
              <a:rPr lang="fr-FR" sz="3000" dirty="0" err="1">
                <a:solidFill>
                  <a:schemeClr val="accent6"/>
                </a:solidFill>
              </a:rPr>
              <a:t>Mean</a:t>
            </a:r>
            <a:r>
              <a:rPr lang="fr-FR" sz="3000" dirty="0">
                <a:solidFill>
                  <a:schemeClr val="accent6"/>
                </a:solidFill>
              </a:rPr>
              <a:t> Test Score et </a:t>
            </a:r>
            <a:r>
              <a:rPr lang="fr-FR" sz="3000" dirty="0" err="1">
                <a:solidFill>
                  <a:schemeClr val="accent6"/>
                </a:solidFill>
              </a:rPr>
              <a:t>Mean</a:t>
            </a:r>
            <a:r>
              <a:rPr lang="fr-FR" sz="3000" dirty="0">
                <a:solidFill>
                  <a:schemeClr val="accent6"/>
                </a:solidFill>
              </a:rPr>
              <a:t> Train Score (pas d'</a:t>
            </a:r>
            <a:r>
              <a:rPr lang="fr-FR" sz="3000" dirty="0" err="1">
                <a:solidFill>
                  <a:schemeClr val="accent6"/>
                </a:solidFill>
              </a:rPr>
              <a:t>overfitting</a:t>
            </a:r>
            <a:r>
              <a:rPr lang="fr-FR" sz="3000" dirty="0">
                <a:solidFill>
                  <a:schemeClr val="accent6"/>
                </a:solidFill>
              </a:rPr>
              <a:t>)</a:t>
            </a:r>
          </a:p>
          <a:p>
            <a:r>
              <a:rPr lang="fr-FR" sz="3000" dirty="0" smtClean="0">
                <a:solidFill>
                  <a:schemeClr val="accent6"/>
                </a:solidFill>
              </a:rPr>
              <a:t>		- Rapidité élevée</a:t>
            </a:r>
          </a:p>
        </p:txBody>
      </p:sp>
      <p:pic>
        <p:nvPicPr>
          <p:cNvPr id="4" name="Picture 3"/>
          <p:cNvPicPr>
            <a:picLocks noChangeAspect="1"/>
          </p:cNvPicPr>
          <p:nvPr/>
        </p:nvPicPr>
        <p:blipFill>
          <a:blip r:embed="rId2"/>
          <a:stretch>
            <a:fillRect/>
          </a:stretch>
        </p:blipFill>
        <p:spPr>
          <a:xfrm>
            <a:off x="1639286" y="4375926"/>
            <a:ext cx="9113381" cy="5750207"/>
          </a:xfrm>
          <a:prstGeom prst="rect">
            <a:avLst/>
          </a:prstGeom>
        </p:spPr>
      </p:pic>
      <p:pic>
        <p:nvPicPr>
          <p:cNvPr id="5" name="Picture 4"/>
          <p:cNvPicPr>
            <a:picLocks noChangeAspect="1"/>
          </p:cNvPicPr>
          <p:nvPr/>
        </p:nvPicPr>
        <p:blipFill>
          <a:blip r:embed="rId3"/>
          <a:stretch>
            <a:fillRect/>
          </a:stretch>
        </p:blipFill>
        <p:spPr>
          <a:xfrm>
            <a:off x="11670709" y="4375926"/>
            <a:ext cx="9059212" cy="5750207"/>
          </a:xfrm>
          <a:prstGeom prst="rect">
            <a:avLst/>
          </a:prstGeom>
        </p:spPr>
      </p:pic>
    </p:spTree>
    <p:extLst>
      <p:ext uri="{BB962C8B-B14F-4D97-AF65-F5344CB8AC3E}">
        <p14:creationId xmlns:p14="http://schemas.microsoft.com/office/powerpoint/2010/main" val="417891017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Modélisation et optimisation</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Optimisation par le seuil de décision</a:t>
            </a:r>
            <a:endParaRPr lang="fr-F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98032" y="2916603"/>
            <a:ext cx="16850913" cy="79324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Optimisation de la métrique F-Beta (Beta = 3) en déplaçant le seuil de décision :</a:t>
            </a:r>
          </a:p>
          <a:p>
            <a:r>
              <a:rPr lang="fr-FR" sz="3000" dirty="0">
                <a:solidFill>
                  <a:schemeClr val="accent6"/>
                </a:solidFill>
              </a:rPr>
              <a:t>	</a:t>
            </a:r>
            <a:r>
              <a:rPr lang="fr-FR" sz="3000" dirty="0" smtClean="0">
                <a:solidFill>
                  <a:schemeClr val="accent6"/>
                </a:solidFill>
              </a:rPr>
              <a:t>- seuil de décision = probabilité qui sépare les 2 classes </a:t>
            </a:r>
          </a:p>
          <a:p>
            <a:endParaRPr lang="fr-FR" sz="3000" b="1" dirty="0" smtClean="0">
              <a:solidFill>
                <a:schemeClr val="accent6"/>
              </a:solidFill>
            </a:endParaRPr>
          </a:p>
          <a:p>
            <a:endParaRPr lang="fr-FR" dirty="0" smtClean="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a:p>
            <a:endParaRPr lang="fr-FR" sz="3000" b="1" dirty="0">
              <a:solidFill>
                <a:schemeClr val="accent6"/>
              </a:solidFill>
            </a:endParaRPr>
          </a:p>
          <a:p>
            <a:endParaRPr lang="fr-FR" sz="3000" b="1" dirty="0" smtClean="0">
              <a:solidFill>
                <a:schemeClr val="accent6"/>
              </a:solidFill>
            </a:endParaRPr>
          </a:p>
        </p:txBody>
      </p:sp>
      <p:sp>
        <p:nvSpPr>
          <p:cNvPr id="243" name="Shape"/>
          <p:cNvSpPr/>
          <p:nvPr/>
        </p:nvSpPr>
        <p:spPr>
          <a:xfrm rot="5400000">
            <a:off x="24231434" y="1146129"/>
            <a:ext cx="2119331" cy="3937005"/>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97332" y="-3280515"/>
            <a:ext cx="2672405" cy="548987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98032" y="11716118"/>
            <a:ext cx="15030500" cy="10303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pPr marL="457200" indent="-457200">
              <a:buFont typeface="Wingdings" panose="05000000000000000000" pitchFamily="2" charset="2"/>
              <a:buChar char="Ø"/>
            </a:pPr>
            <a:r>
              <a:rPr lang="fr-FR" sz="3000" b="1" dirty="0" smtClean="0">
                <a:solidFill>
                  <a:schemeClr val="accent6"/>
                </a:solidFill>
              </a:rPr>
              <a:t>Meilleur seuil de décision = 0,37  -&gt; </a:t>
            </a:r>
            <a:r>
              <a:rPr lang="fr-FR" sz="3000" b="1" dirty="0">
                <a:solidFill>
                  <a:schemeClr val="accent3"/>
                </a:solidFill>
                <a:latin typeface="Roboto Medium"/>
                <a:ea typeface="Roboto Medium"/>
                <a:cs typeface="Roboto Medium"/>
                <a:sym typeface="Helvetica Neue"/>
              </a:rPr>
              <a:t>F-Beta (Beta=3) = 0,52</a:t>
            </a:r>
          </a:p>
        </p:txBody>
      </p:sp>
      <p:pic>
        <p:nvPicPr>
          <p:cNvPr id="2" name="Picture 1"/>
          <p:cNvPicPr>
            <a:picLocks noChangeAspect="1"/>
          </p:cNvPicPr>
          <p:nvPr/>
        </p:nvPicPr>
        <p:blipFill>
          <a:blip r:embed="rId2"/>
          <a:stretch>
            <a:fillRect/>
          </a:stretch>
        </p:blipFill>
        <p:spPr>
          <a:xfrm>
            <a:off x="11853657" y="5237396"/>
            <a:ext cx="11107619" cy="5759506"/>
          </a:xfrm>
          <a:prstGeom prst="rect">
            <a:avLst/>
          </a:prstGeom>
        </p:spPr>
      </p:pic>
      <p:pic>
        <p:nvPicPr>
          <p:cNvPr id="3" name="Picture 2"/>
          <p:cNvPicPr>
            <a:picLocks noChangeAspect="1"/>
          </p:cNvPicPr>
          <p:nvPr/>
        </p:nvPicPr>
        <p:blipFill>
          <a:blip r:embed="rId3"/>
          <a:stretch>
            <a:fillRect/>
          </a:stretch>
        </p:blipFill>
        <p:spPr>
          <a:xfrm>
            <a:off x="1919765" y="5237396"/>
            <a:ext cx="8220734" cy="5611635"/>
          </a:xfrm>
          <a:prstGeom prst="rect">
            <a:avLst/>
          </a:prstGeom>
        </p:spPr>
      </p:pic>
    </p:spTree>
    <p:extLst>
      <p:ext uri="{BB962C8B-B14F-4D97-AF65-F5344CB8AC3E}">
        <p14:creationId xmlns:p14="http://schemas.microsoft.com/office/powerpoint/2010/main" val="125692893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Modélisation et optimisation</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Prédiction</a:t>
            </a:r>
            <a:endParaRPr lang="fr-F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98033" y="2916603"/>
            <a:ext cx="11897834" cy="8837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Résultats :</a:t>
            </a:r>
          </a:p>
          <a:p>
            <a:endParaRPr lang="fr-FR" sz="3000" b="1" dirty="0">
              <a:solidFill>
                <a:schemeClr val="accent6"/>
              </a:solidFill>
            </a:endParaRPr>
          </a:p>
          <a:p>
            <a:endParaRPr lang="fr-FR" sz="3000" b="1" dirty="0" smtClean="0">
              <a:solidFill>
                <a:schemeClr val="accent6"/>
              </a:solidFill>
            </a:endParaRPr>
          </a:p>
          <a:p>
            <a:r>
              <a:rPr lang="fr-FR" sz="3000" b="1" dirty="0">
                <a:solidFill>
                  <a:schemeClr val="accent6"/>
                </a:solidFill>
              </a:rPr>
              <a:t>	</a:t>
            </a:r>
            <a:r>
              <a:rPr lang="fr-FR" sz="3000" dirty="0" smtClean="0">
                <a:solidFill>
                  <a:schemeClr val="accent6"/>
                </a:solidFill>
              </a:rPr>
              <a:t>- Matrice de confusion :</a:t>
            </a: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endParaRPr lang="fr-FR" sz="3000" dirty="0" smtClean="0">
              <a:solidFill>
                <a:schemeClr val="accent6"/>
              </a:solidFill>
            </a:endParaRPr>
          </a:p>
          <a:p>
            <a:endParaRPr lang="fr-FR" sz="3000" dirty="0">
              <a:solidFill>
                <a:schemeClr val="accent6"/>
              </a:solidFill>
            </a:endParaRPr>
          </a:p>
          <a:p>
            <a:r>
              <a:rPr lang="fr-FR" sz="3000" dirty="0" smtClean="0">
                <a:solidFill>
                  <a:schemeClr val="accent6"/>
                </a:solidFill>
              </a:rPr>
              <a:t>	- Rapport de classification :</a:t>
            </a:r>
            <a:endParaRPr lang="fr-FR" sz="3000" dirty="0">
              <a:solidFill>
                <a:schemeClr val="accent6"/>
              </a:solidFill>
            </a:endParaRPr>
          </a:p>
          <a:p>
            <a:endParaRPr lang="fr-FR" sz="3000" dirty="0" smtClean="0">
              <a:solidFill>
                <a:schemeClr val="accent6"/>
              </a:solidFill>
            </a:endParaRPr>
          </a:p>
          <a:p>
            <a:r>
              <a:rPr lang="fr-FR" sz="3000" dirty="0">
                <a:solidFill>
                  <a:schemeClr val="accent6"/>
                </a:solidFill>
              </a:rPr>
              <a:t>	</a:t>
            </a:r>
            <a:endParaRPr lang="fr-FR" sz="3000" dirty="0" smtClean="0">
              <a:solidFill>
                <a:schemeClr val="accent6"/>
              </a:solidFill>
            </a:endParaRPr>
          </a:p>
        </p:txBody>
      </p:sp>
      <p:sp>
        <p:nvSpPr>
          <p:cNvPr id="243" name="Shape"/>
          <p:cNvSpPr/>
          <p:nvPr/>
        </p:nvSpPr>
        <p:spPr>
          <a:xfrm rot="5400000">
            <a:off x="23073132" y="1912642"/>
            <a:ext cx="2518998" cy="381572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8694399" y="-2522471"/>
            <a:ext cx="3993205" cy="5439074"/>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Picture 3"/>
          <p:cNvPicPr>
            <a:picLocks noChangeAspect="1"/>
          </p:cNvPicPr>
          <p:nvPr/>
        </p:nvPicPr>
        <p:blipFill>
          <a:blip r:embed="rId2"/>
          <a:stretch>
            <a:fillRect/>
          </a:stretch>
        </p:blipFill>
        <p:spPr>
          <a:xfrm>
            <a:off x="9365190" y="3092371"/>
            <a:ext cx="6636809" cy="4706957"/>
          </a:xfrm>
          <a:prstGeom prst="rect">
            <a:avLst/>
          </a:prstGeom>
        </p:spPr>
      </p:pic>
      <p:pic>
        <p:nvPicPr>
          <p:cNvPr id="5" name="Picture 4"/>
          <p:cNvPicPr>
            <a:picLocks noChangeAspect="1"/>
          </p:cNvPicPr>
          <p:nvPr/>
        </p:nvPicPr>
        <p:blipFill>
          <a:blip r:embed="rId3"/>
          <a:stretch>
            <a:fillRect/>
          </a:stretch>
        </p:blipFill>
        <p:spPr>
          <a:xfrm>
            <a:off x="7672916" y="8863708"/>
            <a:ext cx="9418354" cy="3244979"/>
          </a:xfrm>
          <a:prstGeom prst="rect">
            <a:avLst/>
          </a:prstGeom>
        </p:spPr>
      </p:pic>
    </p:spTree>
    <p:extLst>
      <p:ext uri="{BB962C8B-B14F-4D97-AF65-F5344CB8AC3E}">
        <p14:creationId xmlns:p14="http://schemas.microsoft.com/office/powerpoint/2010/main" val="201191685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988432" y="690446"/>
            <a:ext cx="18554791"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err="1">
                <a:solidFill>
                  <a:schemeClr val="tx1"/>
                </a:solidFill>
              </a:rPr>
              <a:t>Interprétabilité</a:t>
            </a:r>
            <a:r>
              <a:rPr lang="fr-FR" sz="6000" dirty="0">
                <a:solidFill>
                  <a:schemeClr val="tx1"/>
                </a:solidFill>
              </a:rPr>
              <a:t> du modèle</a:t>
            </a:r>
          </a:p>
          <a:p>
            <a:pPr algn="l">
              <a:defRPr sz="8000" b="0">
                <a:solidFill>
                  <a:srgbClr val="0D2447"/>
                </a:solidFill>
                <a:latin typeface="Roboto Medium"/>
                <a:ea typeface="Roboto Medium"/>
                <a:cs typeface="Roboto Medium"/>
                <a:sym typeface="Roboto Medium"/>
              </a:defRPr>
            </a:pPr>
            <a:r>
              <a:rPr lang="fr-FR" sz="6000" b="0" dirty="0" smtClean="0">
                <a:solidFill>
                  <a:schemeClr val="accent3"/>
                </a:solidFill>
                <a:latin typeface="Roboto Medium"/>
                <a:ea typeface="Roboto Medium"/>
                <a:cs typeface="Roboto Medium"/>
              </a:rPr>
              <a:t>Mesure de l’importance des variables</a:t>
            </a:r>
            <a:endParaRPr lang="fr-F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988432" y="2940025"/>
            <a:ext cx="22785968" cy="9723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Utilisation </a:t>
            </a:r>
            <a:r>
              <a:rPr lang="fr-FR" sz="3000" b="1" dirty="0">
                <a:solidFill>
                  <a:schemeClr val="accent6"/>
                </a:solidFill>
              </a:rPr>
              <a:t>de la librairie </a:t>
            </a:r>
            <a:r>
              <a:rPr lang="fr-FR" sz="3000" b="1" dirty="0" smtClean="0">
                <a:solidFill>
                  <a:schemeClr val="accent6"/>
                </a:solidFill>
              </a:rPr>
              <a:t>SHAP pour l'interprétation </a:t>
            </a:r>
            <a:r>
              <a:rPr lang="fr-FR" sz="3000" b="1" dirty="0">
                <a:solidFill>
                  <a:schemeClr val="accent6"/>
                </a:solidFill>
              </a:rPr>
              <a:t>du modèle </a:t>
            </a:r>
            <a:r>
              <a:rPr lang="fr-FR" sz="3000" b="1" dirty="0" smtClean="0">
                <a:solidFill>
                  <a:schemeClr val="accent6"/>
                </a:solidFill>
              </a:rPr>
              <a:t>et la mesure de </a:t>
            </a:r>
            <a:r>
              <a:rPr lang="fr-FR" sz="3000" b="1" dirty="0">
                <a:solidFill>
                  <a:schemeClr val="accent6"/>
                </a:solidFill>
              </a:rPr>
              <a:t>l'importance des </a:t>
            </a:r>
            <a:r>
              <a:rPr lang="fr-FR" sz="3000" b="1" dirty="0" smtClean="0">
                <a:solidFill>
                  <a:schemeClr val="accent6"/>
                </a:solidFill>
              </a:rPr>
              <a:t>variables :</a:t>
            </a:r>
            <a:endParaRPr lang="fr-FR" sz="3000" b="1" dirty="0">
              <a:solidFill>
                <a:schemeClr val="accent6"/>
              </a:solidFill>
            </a:endParaRPr>
          </a:p>
          <a:p>
            <a:endParaRPr lang="fr-FR" sz="2600" dirty="0" smtClean="0">
              <a:solidFill>
                <a:schemeClr val="accent6"/>
              </a:solidFill>
            </a:endParaRPr>
          </a:p>
          <a:p>
            <a:r>
              <a:rPr lang="fr-FR" sz="2600" dirty="0">
                <a:solidFill>
                  <a:schemeClr val="accent6"/>
                </a:solidFill>
              </a:rPr>
              <a:t>SHAP </a:t>
            </a:r>
            <a:r>
              <a:rPr lang="fr-FR" sz="2600" dirty="0" smtClean="0">
                <a:solidFill>
                  <a:schemeClr val="accent6"/>
                </a:solidFill>
              </a:rPr>
              <a:t>= </a:t>
            </a:r>
            <a:r>
              <a:rPr lang="fr-FR" sz="2600" dirty="0" err="1" smtClean="0">
                <a:solidFill>
                  <a:schemeClr val="accent6"/>
                </a:solidFill>
              </a:rPr>
              <a:t>SHapley</a:t>
            </a:r>
            <a:r>
              <a:rPr lang="fr-FR" sz="2600" dirty="0" smtClean="0">
                <a:solidFill>
                  <a:schemeClr val="accent6"/>
                </a:solidFill>
              </a:rPr>
              <a:t> </a:t>
            </a:r>
            <a:r>
              <a:rPr lang="fr-FR" sz="2600" dirty="0">
                <a:solidFill>
                  <a:schemeClr val="accent6"/>
                </a:solidFill>
              </a:rPr>
              <a:t>Additive </a:t>
            </a:r>
            <a:r>
              <a:rPr lang="fr-FR" sz="2600" dirty="0" err="1" smtClean="0">
                <a:solidFill>
                  <a:schemeClr val="accent6"/>
                </a:solidFill>
              </a:rPr>
              <a:t>exPlanations</a:t>
            </a:r>
            <a:endParaRPr lang="fr-FR" sz="2600" dirty="0" smtClean="0">
              <a:solidFill>
                <a:schemeClr val="accent6"/>
              </a:solidFill>
            </a:endParaRPr>
          </a:p>
          <a:p>
            <a:endParaRPr lang="fr-FR" sz="2600" dirty="0">
              <a:solidFill>
                <a:schemeClr val="accent6"/>
              </a:solidFill>
            </a:endParaRPr>
          </a:p>
          <a:p>
            <a:r>
              <a:rPr lang="fr-FR" sz="2600" dirty="0">
                <a:solidFill>
                  <a:schemeClr val="accent6"/>
                </a:solidFill>
              </a:rPr>
              <a:t>SHAP est basé sur les valeurs 'Shapley' qui viennent de la </a:t>
            </a:r>
            <a:r>
              <a:rPr lang="fr-FR" sz="2600" dirty="0" smtClean="0">
                <a:solidFill>
                  <a:schemeClr val="accent6"/>
                </a:solidFill>
              </a:rPr>
              <a:t>théorie </a:t>
            </a:r>
            <a:r>
              <a:rPr lang="fr-FR" sz="2600" dirty="0">
                <a:solidFill>
                  <a:schemeClr val="accent6"/>
                </a:solidFill>
              </a:rPr>
              <a:t>des jeux :</a:t>
            </a:r>
          </a:p>
          <a:p>
            <a:r>
              <a:rPr lang="fr-FR" sz="2600" dirty="0" smtClean="0">
                <a:solidFill>
                  <a:schemeClr val="accent6"/>
                </a:solidFill>
              </a:rPr>
              <a:t>	- </a:t>
            </a:r>
            <a:r>
              <a:rPr lang="fr-FR" sz="2600" dirty="0">
                <a:solidFill>
                  <a:schemeClr val="accent6"/>
                </a:solidFill>
              </a:rPr>
              <a:t>le 'jeu' correspond à la prédiction du modèle</a:t>
            </a:r>
          </a:p>
          <a:p>
            <a:r>
              <a:rPr lang="fr-FR" sz="2600" dirty="0" smtClean="0">
                <a:solidFill>
                  <a:schemeClr val="accent6"/>
                </a:solidFill>
              </a:rPr>
              <a:t>	- </a:t>
            </a:r>
            <a:r>
              <a:rPr lang="fr-FR" sz="2600" dirty="0">
                <a:solidFill>
                  <a:schemeClr val="accent6"/>
                </a:solidFill>
              </a:rPr>
              <a:t>les 'joueurs' sont les variables inclus dans le modèle</a:t>
            </a:r>
          </a:p>
          <a:p>
            <a:endParaRPr lang="fr-FR" sz="2600" dirty="0">
              <a:solidFill>
                <a:schemeClr val="accent6"/>
              </a:solidFill>
            </a:endParaRPr>
          </a:p>
          <a:p>
            <a:r>
              <a:rPr lang="fr-FR" sz="2600" dirty="0">
                <a:solidFill>
                  <a:schemeClr val="accent6"/>
                </a:solidFill>
              </a:rPr>
              <a:t>Les valeurs 'Shapley' quantifient la contribution de chaque </a:t>
            </a:r>
            <a:r>
              <a:rPr lang="fr-FR" sz="2600" dirty="0" smtClean="0">
                <a:solidFill>
                  <a:schemeClr val="accent6"/>
                </a:solidFill>
              </a:rPr>
              <a:t>joueur </a:t>
            </a:r>
            <a:r>
              <a:rPr lang="fr-FR" sz="2600" dirty="0">
                <a:solidFill>
                  <a:schemeClr val="accent6"/>
                </a:solidFill>
              </a:rPr>
              <a:t>au jeu. </a:t>
            </a:r>
          </a:p>
          <a:p>
            <a:r>
              <a:rPr lang="fr-FR" sz="2600" dirty="0" smtClean="0">
                <a:solidFill>
                  <a:schemeClr val="accent6"/>
                </a:solidFill>
              </a:rPr>
              <a:t>De </a:t>
            </a:r>
            <a:r>
              <a:rPr lang="fr-FR" sz="2600" dirty="0">
                <a:solidFill>
                  <a:schemeClr val="accent6"/>
                </a:solidFill>
              </a:rPr>
              <a:t>façon similaire, SHAP quantifie la </a:t>
            </a:r>
            <a:r>
              <a:rPr lang="fr-FR" sz="2600" b="1" dirty="0" smtClean="0">
                <a:solidFill>
                  <a:schemeClr val="accent6"/>
                </a:solidFill>
              </a:rPr>
              <a:t>contribution </a:t>
            </a:r>
            <a:r>
              <a:rPr lang="fr-FR" sz="2600" b="1" dirty="0">
                <a:solidFill>
                  <a:schemeClr val="accent6"/>
                </a:solidFill>
              </a:rPr>
              <a:t>de chaque variable à la prédiction</a:t>
            </a:r>
            <a:r>
              <a:rPr lang="fr-FR" sz="2600" dirty="0">
                <a:solidFill>
                  <a:schemeClr val="accent6"/>
                </a:solidFill>
              </a:rPr>
              <a:t> faite par le modèle.</a:t>
            </a:r>
          </a:p>
          <a:p>
            <a:endParaRPr lang="fr-FR" sz="2600" dirty="0">
              <a:solidFill>
                <a:schemeClr val="accent6"/>
              </a:solidFill>
            </a:endParaRPr>
          </a:p>
          <a:p>
            <a:r>
              <a:rPr lang="fr-FR" sz="2600" dirty="0">
                <a:solidFill>
                  <a:schemeClr val="accent6"/>
                </a:solidFill>
              </a:rPr>
              <a:t>Pour calculer la contribution marginale de chaque variable, SHAP calcule la prédiction avec et sans la variable, et cela pour chaque combinaison de variables. </a:t>
            </a:r>
          </a:p>
          <a:p>
            <a:endParaRPr lang="fr-FR" sz="2600" dirty="0">
              <a:solidFill>
                <a:schemeClr val="accent6"/>
              </a:solidFill>
            </a:endParaRPr>
          </a:p>
          <a:p>
            <a:r>
              <a:rPr lang="fr-FR" sz="2600" dirty="0">
                <a:solidFill>
                  <a:schemeClr val="accent6"/>
                </a:solidFill>
              </a:rPr>
              <a:t>Il y a deux avantages principaux à utiliser cette librairie :</a:t>
            </a:r>
          </a:p>
          <a:p>
            <a:r>
              <a:rPr lang="fr-FR" sz="2600" dirty="0" smtClean="0">
                <a:solidFill>
                  <a:schemeClr val="accent6"/>
                </a:solidFill>
              </a:rPr>
              <a:t>	- </a:t>
            </a:r>
            <a:r>
              <a:rPr lang="fr-FR" sz="2600" dirty="0">
                <a:solidFill>
                  <a:schemeClr val="accent6"/>
                </a:solidFill>
              </a:rPr>
              <a:t>SHAP est </a:t>
            </a:r>
            <a:r>
              <a:rPr lang="fr-FR" sz="2600" b="1" dirty="0">
                <a:solidFill>
                  <a:schemeClr val="accent6"/>
                </a:solidFill>
              </a:rPr>
              <a:t>'modèle agnostique' </a:t>
            </a:r>
            <a:r>
              <a:rPr lang="fr-FR" sz="2600" dirty="0">
                <a:solidFill>
                  <a:schemeClr val="accent6"/>
                </a:solidFill>
              </a:rPr>
              <a:t>: c'est à dire qu'il fonctionne pour tout modèle</a:t>
            </a:r>
          </a:p>
          <a:p>
            <a:r>
              <a:rPr lang="fr-FR" sz="2600" dirty="0" smtClean="0">
                <a:solidFill>
                  <a:schemeClr val="accent6"/>
                </a:solidFill>
              </a:rPr>
              <a:t>	- </a:t>
            </a:r>
            <a:r>
              <a:rPr lang="fr-FR" sz="2600" dirty="0">
                <a:solidFill>
                  <a:schemeClr val="accent6"/>
                </a:solidFill>
              </a:rPr>
              <a:t>SHAP permet une analyse à la fois locale et globale :</a:t>
            </a:r>
          </a:p>
          <a:p>
            <a:r>
              <a:rPr lang="fr-FR" sz="2600" dirty="0">
                <a:solidFill>
                  <a:schemeClr val="accent6"/>
                </a:solidFill>
              </a:rPr>
              <a:t>    </a:t>
            </a:r>
            <a:r>
              <a:rPr lang="fr-FR" sz="2600" dirty="0" smtClean="0">
                <a:solidFill>
                  <a:schemeClr val="accent6"/>
                </a:solidFill>
              </a:rPr>
              <a:t>			- </a:t>
            </a:r>
            <a:r>
              <a:rPr lang="fr-FR" sz="2600" dirty="0">
                <a:solidFill>
                  <a:schemeClr val="accent6"/>
                </a:solidFill>
              </a:rPr>
              <a:t>l'analyse </a:t>
            </a:r>
            <a:r>
              <a:rPr lang="fr-FR" sz="2600" b="1" dirty="0" smtClean="0">
                <a:solidFill>
                  <a:schemeClr val="accent6"/>
                </a:solidFill>
              </a:rPr>
              <a:t>globale</a:t>
            </a:r>
            <a:r>
              <a:rPr lang="fr-FR" sz="2600" dirty="0" smtClean="0">
                <a:solidFill>
                  <a:schemeClr val="accent6"/>
                </a:solidFill>
              </a:rPr>
              <a:t> </a:t>
            </a:r>
            <a:r>
              <a:rPr lang="fr-FR" sz="2600" dirty="0">
                <a:solidFill>
                  <a:schemeClr val="accent6"/>
                </a:solidFill>
              </a:rPr>
              <a:t>permet </a:t>
            </a:r>
            <a:r>
              <a:rPr lang="fr-FR" sz="2600" dirty="0" smtClean="0">
                <a:solidFill>
                  <a:schemeClr val="accent6"/>
                </a:solidFill>
              </a:rPr>
              <a:t>d'interpréter </a:t>
            </a:r>
            <a:r>
              <a:rPr lang="fr-FR" sz="2600" dirty="0">
                <a:solidFill>
                  <a:schemeClr val="accent6"/>
                </a:solidFill>
              </a:rPr>
              <a:t>le modèle dans sa globalité, c'est à dire l'importance des variables pour le modèle pris dans sa globalité</a:t>
            </a:r>
          </a:p>
          <a:p>
            <a:r>
              <a:rPr lang="fr-FR" sz="2600" dirty="0">
                <a:solidFill>
                  <a:schemeClr val="accent6"/>
                </a:solidFill>
              </a:rPr>
              <a:t>    </a:t>
            </a:r>
            <a:r>
              <a:rPr lang="fr-FR" sz="2600" dirty="0" smtClean="0">
                <a:solidFill>
                  <a:schemeClr val="accent6"/>
                </a:solidFill>
              </a:rPr>
              <a:t>			- </a:t>
            </a:r>
            <a:r>
              <a:rPr lang="fr-FR" sz="2600" dirty="0">
                <a:solidFill>
                  <a:schemeClr val="accent6"/>
                </a:solidFill>
              </a:rPr>
              <a:t>l'analyse </a:t>
            </a:r>
            <a:r>
              <a:rPr lang="fr-FR" sz="2600" b="1" dirty="0" smtClean="0">
                <a:solidFill>
                  <a:schemeClr val="accent6"/>
                </a:solidFill>
              </a:rPr>
              <a:t>locale</a:t>
            </a:r>
            <a:r>
              <a:rPr lang="fr-FR" sz="2600" dirty="0" smtClean="0">
                <a:solidFill>
                  <a:schemeClr val="accent6"/>
                </a:solidFill>
              </a:rPr>
              <a:t> </a:t>
            </a:r>
            <a:r>
              <a:rPr lang="fr-FR" sz="2600" dirty="0">
                <a:solidFill>
                  <a:schemeClr val="accent6"/>
                </a:solidFill>
              </a:rPr>
              <a:t>permet </a:t>
            </a:r>
            <a:r>
              <a:rPr lang="fr-FR" sz="2600" dirty="0" smtClean="0">
                <a:solidFill>
                  <a:schemeClr val="accent6"/>
                </a:solidFill>
              </a:rPr>
              <a:t>d'interpréter </a:t>
            </a:r>
            <a:r>
              <a:rPr lang="fr-FR" sz="2600" dirty="0">
                <a:solidFill>
                  <a:schemeClr val="accent6"/>
                </a:solidFill>
              </a:rPr>
              <a:t>chaque individu, c'est à dire l'importance des variables pour chaque individu pris </a:t>
            </a:r>
            <a:r>
              <a:rPr lang="fr-FR" sz="2600" dirty="0" smtClean="0">
                <a:solidFill>
                  <a:schemeClr val="accent6"/>
                </a:solidFill>
              </a:rPr>
              <a:t>individuellement</a:t>
            </a:r>
            <a:endParaRPr lang="fr-FR" sz="2600" b="1" dirty="0" smtClean="0">
              <a:solidFill>
                <a:schemeClr val="accent6"/>
              </a:solidFill>
            </a:endParaRPr>
          </a:p>
        </p:txBody>
      </p:sp>
      <p:sp>
        <p:nvSpPr>
          <p:cNvPr id="243" name="Shape"/>
          <p:cNvSpPr/>
          <p:nvPr/>
        </p:nvSpPr>
        <p:spPr>
          <a:xfrm rot="5400000">
            <a:off x="22681289" y="2395158"/>
            <a:ext cx="3083769" cy="357285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8829866" y="-2522473"/>
            <a:ext cx="3857737" cy="540113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02161092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err="1">
                <a:solidFill>
                  <a:schemeClr val="tx1"/>
                </a:solidFill>
              </a:rPr>
              <a:t>Interprétabilité</a:t>
            </a:r>
            <a:r>
              <a:rPr lang="fr-FR" sz="6000" dirty="0">
                <a:solidFill>
                  <a:schemeClr val="tx1"/>
                </a:solidFill>
              </a:rPr>
              <a:t> du modèle</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Mesure de l’importance des variables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96432" y="2852938"/>
            <a:ext cx="14607167" cy="3038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Mesure et visualisation graphique de l’importance des variables :</a:t>
            </a:r>
          </a:p>
          <a:p>
            <a:endParaRPr lang="fr-FR" sz="3000" b="1" dirty="0">
              <a:solidFill>
                <a:schemeClr val="accent6"/>
              </a:solidFill>
            </a:endParaRPr>
          </a:p>
          <a:p>
            <a:r>
              <a:rPr lang="fr-FR" sz="3000" dirty="0" smtClean="0">
                <a:solidFill>
                  <a:schemeClr val="accent6"/>
                </a:solidFill>
              </a:rPr>
              <a:t>	- Globalement : pour l’ensemble du modèle</a:t>
            </a:r>
          </a:p>
          <a:p>
            <a:endParaRPr lang="fr-FR" dirty="0" smtClean="0">
              <a:solidFill>
                <a:schemeClr val="accent6"/>
              </a:solidFill>
            </a:endParaRPr>
          </a:p>
          <a:p>
            <a:endParaRPr lang="fr-FR" dirty="0">
              <a:solidFill>
                <a:schemeClr val="accent6"/>
              </a:solidFill>
            </a:endParaRPr>
          </a:p>
        </p:txBody>
      </p:sp>
      <p:sp>
        <p:nvSpPr>
          <p:cNvPr id="243" name="Shape"/>
          <p:cNvSpPr/>
          <p:nvPr/>
        </p:nvSpPr>
        <p:spPr>
          <a:xfrm rot="5400000">
            <a:off x="22694032" y="2095288"/>
            <a:ext cx="3026998" cy="350786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8101732" y="-2522471"/>
            <a:ext cx="4585872" cy="5147138"/>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Picture 3"/>
          <p:cNvPicPr>
            <a:picLocks noChangeAspect="1"/>
          </p:cNvPicPr>
          <p:nvPr/>
        </p:nvPicPr>
        <p:blipFill>
          <a:blip r:embed="rId2"/>
          <a:stretch>
            <a:fillRect/>
          </a:stretch>
        </p:blipFill>
        <p:spPr>
          <a:xfrm>
            <a:off x="1141360" y="5362718"/>
            <a:ext cx="9366301" cy="7550022"/>
          </a:xfrm>
          <a:prstGeom prst="rect">
            <a:avLst/>
          </a:prstGeom>
        </p:spPr>
      </p:pic>
      <p:pic>
        <p:nvPicPr>
          <p:cNvPr id="5" name="Picture 4"/>
          <p:cNvPicPr>
            <a:picLocks noChangeAspect="1"/>
          </p:cNvPicPr>
          <p:nvPr/>
        </p:nvPicPr>
        <p:blipFill>
          <a:blip r:embed="rId3"/>
          <a:stretch>
            <a:fillRect/>
          </a:stretch>
        </p:blipFill>
        <p:spPr>
          <a:xfrm>
            <a:off x="11811529" y="5362718"/>
            <a:ext cx="8925960" cy="7550022"/>
          </a:xfrm>
          <a:prstGeom prst="rect">
            <a:avLst/>
          </a:prstGeom>
        </p:spPr>
      </p:pic>
    </p:spTree>
    <p:extLst>
      <p:ext uri="{BB962C8B-B14F-4D97-AF65-F5344CB8AC3E}">
        <p14:creationId xmlns:p14="http://schemas.microsoft.com/office/powerpoint/2010/main" val="135243448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426541" y="1505148"/>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err="1">
                <a:solidFill>
                  <a:schemeClr val="tx1"/>
                </a:solidFill>
              </a:rPr>
              <a:t>Interprétabilité</a:t>
            </a:r>
            <a:r>
              <a:rPr lang="fr-FR" sz="6000" dirty="0">
                <a:solidFill>
                  <a:schemeClr val="tx1"/>
                </a:solidFill>
              </a:rPr>
              <a:t> du modèle</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Mesure de l’importance des variables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69331" y="4267200"/>
            <a:ext cx="18361202" cy="10093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a:solidFill>
                  <a:schemeClr val="accent6"/>
                </a:solidFill>
              </a:rPr>
              <a:t>Mesure et visualisation graphique de l’importance des variables :</a:t>
            </a:r>
          </a:p>
          <a:p>
            <a:endParaRPr lang="fr-FR" sz="3000" b="1" dirty="0">
              <a:solidFill>
                <a:schemeClr val="accent6"/>
              </a:solidFill>
            </a:endParaRPr>
          </a:p>
          <a:p>
            <a:r>
              <a:rPr lang="fr-FR" sz="3000" dirty="0" smtClean="0">
                <a:solidFill>
                  <a:schemeClr val="accent6"/>
                </a:solidFill>
              </a:rPr>
              <a:t>	- Localement : pour chaque individu </a:t>
            </a: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pPr marL="342900" indent="-342900">
              <a:buFont typeface="Wingdings" panose="05000000000000000000" pitchFamily="2" charset="2"/>
              <a:buChar char="Ø"/>
            </a:pPr>
            <a:r>
              <a:rPr lang="fr-FR" sz="3000" dirty="0">
                <a:solidFill>
                  <a:schemeClr val="accent6"/>
                </a:solidFill>
              </a:rPr>
              <a:t>Les représentations visuelles nous indiquent que l'individu est classé comme n'allant pas faire défaut et nous montrent comment les variables contribuent à cette décision.</a:t>
            </a:r>
            <a:endParaRPr lang="fr-FR" sz="3000"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p:txBody>
      </p:sp>
      <p:sp>
        <p:nvSpPr>
          <p:cNvPr id="243" name="Shape"/>
          <p:cNvSpPr/>
          <p:nvPr/>
        </p:nvSpPr>
        <p:spPr>
          <a:xfrm rot="5400000">
            <a:off x="22972100" y="1975502"/>
            <a:ext cx="2823799" cy="38323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219332" y="-2522471"/>
            <a:ext cx="3468272" cy="5282604"/>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866899" y="7218339"/>
            <a:ext cx="21184549" cy="2476611"/>
          </a:xfrm>
          <a:prstGeom prst="rect">
            <a:avLst/>
          </a:prstGeom>
        </p:spPr>
      </p:pic>
    </p:spTree>
    <p:extLst>
      <p:ext uri="{BB962C8B-B14F-4D97-AF65-F5344CB8AC3E}">
        <p14:creationId xmlns:p14="http://schemas.microsoft.com/office/powerpoint/2010/main" val="383840323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341875" y="950417"/>
            <a:ext cx="1606559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err="1">
                <a:solidFill>
                  <a:schemeClr val="tx1"/>
                </a:solidFill>
              </a:rPr>
              <a:t>Interprétabilité</a:t>
            </a:r>
            <a:r>
              <a:rPr lang="fr-FR" sz="6000" dirty="0">
                <a:solidFill>
                  <a:schemeClr val="tx1"/>
                </a:solidFill>
              </a:rPr>
              <a:t> du modèle</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Mesure de l’importance des variables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12716" y="2967403"/>
            <a:ext cx="14607167" cy="8486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a:solidFill>
                  <a:schemeClr val="accent6"/>
                </a:solidFill>
              </a:rPr>
              <a:t>Mesure et visualisation graphique de l’importance des variables :</a:t>
            </a:r>
          </a:p>
          <a:p>
            <a:endParaRPr lang="fr-FR" sz="3000" b="1" dirty="0">
              <a:solidFill>
                <a:schemeClr val="accent6"/>
              </a:solidFill>
            </a:endParaRPr>
          </a:p>
          <a:p>
            <a:r>
              <a:rPr lang="fr-FR" sz="3000" dirty="0" smtClean="0">
                <a:solidFill>
                  <a:schemeClr val="accent6"/>
                </a:solidFill>
              </a:rPr>
              <a:t>	</a:t>
            </a: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endParaRPr lang="fr-FR" sz="3000" dirty="0" smtClean="0">
              <a:solidFill>
                <a:schemeClr val="accent6"/>
              </a:solidFill>
            </a:endParaRPr>
          </a:p>
          <a:p>
            <a:endParaRPr lang="fr-FR" sz="3000" dirty="0">
              <a:solidFill>
                <a:schemeClr val="accent6"/>
              </a:solidFill>
            </a:endParaRPr>
          </a:p>
          <a:p>
            <a:r>
              <a:rPr lang="fr-FR" sz="3000" dirty="0" smtClean="0">
                <a:solidFill>
                  <a:schemeClr val="accent6"/>
                </a:solidFill>
              </a:rPr>
              <a:t>	- Localement : pour chaque individu </a:t>
            </a:r>
          </a:p>
          <a:p>
            <a:endParaRPr lang="fr-FR" dirty="0" smtClean="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p:txBody>
      </p:sp>
      <p:sp>
        <p:nvSpPr>
          <p:cNvPr id="243" name="Shape"/>
          <p:cNvSpPr/>
          <p:nvPr/>
        </p:nvSpPr>
        <p:spPr>
          <a:xfrm rot="5400000">
            <a:off x="22448180" y="2500717"/>
            <a:ext cx="2768310" cy="31353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303999" y="-2522471"/>
            <a:ext cx="3383605" cy="542214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8716299" y="4227512"/>
            <a:ext cx="11369146" cy="9307164"/>
          </a:xfrm>
          <a:prstGeom prst="rect">
            <a:avLst/>
          </a:prstGeom>
        </p:spPr>
      </p:pic>
    </p:spTree>
    <p:extLst>
      <p:ext uri="{BB962C8B-B14F-4D97-AF65-F5344CB8AC3E}">
        <p14:creationId xmlns:p14="http://schemas.microsoft.com/office/powerpoint/2010/main" val="102117393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p:cNvSpPr/>
          <p:nvPr/>
        </p:nvSpPr>
        <p:spPr>
          <a:xfrm rot="10800000">
            <a:off x="3809997" y="3578379"/>
            <a:ext cx="15070669" cy="7153864"/>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 name="Placeholder Title Text"/>
          <p:cNvSpPr txBox="1"/>
          <p:nvPr/>
        </p:nvSpPr>
        <p:spPr>
          <a:xfrm>
            <a:off x="4445403" y="2032843"/>
            <a:ext cx="10565725"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dirty="0" smtClean="0">
                <a:solidFill>
                  <a:schemeClr val="tx1"/>
                </a:solidFill>
              </a:rPr>
              <a:t>Conclusion</a:t>
            </a:r>
            <a:endParaRPr dirty="0">
              <a:solidFill>
                <a:schemeClr val="accent3"/>
              </a:solidFill>
            </a:endParaRPr>
          </a:p>
        </p:txBody>
      </p:sp>
      <p:sp>
        <p:nvSpPr>
          <p:cNvPr id="136" name="Tristique senectus et netus et malesuada fames"/>
          <p:cNvSpPr txBox="1"/>
          <p:nvPr/>
        </p:nvSpPr>
        <p:spPr>
          <a:xfrm>
            <a:off x="4610606" y="4033874"/>
            <a:ext cx="13803871" cy="5790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Problématique de départ :</a:t>
            </a:r>
          </a:p>
          <a:p>
            <a:r>
              <a:rPr lang="fr-FR" dirty="0" smtClean="0">
                <a:solidFill>
                  <a:schemeClr val="accent6">
                    <a:lumMod val="50000"/>
                  </a:schemeClr>
                </a:solidFill>
              </a:rPr>
              <a:t>- 	</a:t>
            </a:r>
            <a:r>
              <a:rPr lang="fr-FR" dirty="0" smtClean="0"/>
              <a:t>Accorder des </a:t>
            </a:r>
            <a:r>
              <a:rPr lang="fr-FR" dirty="0"/>
              <a:t>crédits à la consommation </a:t>
            </a:r>
            <a:r>
              <a:rPr lang="fr-FR" dirty="0" smtClean="0"/>
              <a:t>et calculer </a:t>
            </a:r>
            <a:r>
              <a:rPr lang="fr-FR" dirty="0"/>
              <a:t>la probabilité </a:t>
            </a:r>
            <a:r>
              <a:rPr lang="fr-FR" dirty="0" smtClean="0"/>
              <a:t>d’être remboursé </a:t>
            </a:r>
            <a:endParaRPr lang="fr-FR" dirty="0"/>
          </a:p>
          <a:p>
            <a:endParaRPr lang="fr-FR" dirty="0">
              <a:solidFill>
                <a:schemeClr val="accent6">
                  <a:lumMod val="50000"/>
                </a:schemeClr>
              </a:solidFill>
            </a:endParaRPr>
          </a:p>
          <a:p>
            <a:r>
              <a:rPr lang="fr-FR" dirty="0" smtClean="0">
                <a:solidFill>
                  <a:schemeClr val="accent6">
                    <a:lumMod val="50000"/>
                  </a:schemeClr>
                </a:solidFill>
              </a:rPr>
              <a:t>Objectifs :</a:t>
            </a:r>
            <a:r>
              <a:rPr lang="fr-FR" dirty="0">
                <a:solidFill>
                  <a:schemeClr val="accent6">
                    <a:lumMod val="50000"/>
                  </a:schemeClr>
                </a:solidFill>
              </a:rPr>
              <a:t> </a:t>
            </a:r>
            <a:endParaRPr lang="fr-FR" dirty="0" smtClean="0">
              <a:solidFill>
                <a:schemeClr val="accent6">
                  <a:lumMod val="50000"/>
                </a:schemeClr>
              </a:solidFill>
            </a:endParaRPr>
          </a:p>
          <a:p>
            <a:pPr marL="457200" indent="-457200">
              <a:buFontTx/>
              <a:buChar char="-"/>
            </a:pPr>
            <a:r>
              <a:rPr lang="fr-FR" dirty="0" smtClean="0">
                <a:solidFill>
                  <a:schemeClr val="accent6">
                    <a:lumMod val="50000"/>
                  </a:schemeClr>
                </a:solidFill>
              </a:rPr>
              <a:t>Mettre en place en place un modèle de </a:t>
            </a:r>
            <a:r>
              <a:rPr lang="fr-FR" dirty="0" err="1" smtClean="0">
                <a:solidFill>
                  <a:schemeClr val="accent6">
                    <a:lumMod val="50000"/>
                  </a:schemeClr>
                </a:solidFill>
              </a:rPr>
              <a:t>scoring</a:t>
            </a:r>
            <a:endParaRPr lang="fr-FR" dirty="0" smtClean="0">
              <a:solidFill>
                <a:schemeClr val="accent6">
                  <a:lumMod val="50000"/>
                </a:schemeClr>
              </a:solidFill>
            </a:endParaRPr>
          </a:p>
          <a:p>
            <a:pPr marL="457200" indent="-457200">
              <a:buFontTx/>
              <a:buChar char="-"/>
            </a:pPr>
            <a:r>
              <a:rPr lang="fr-FR" dirty="0" smtClean="0">
                <a:solidFill>
                  <a:schemeClr val="accent6">
                    <a:lumMod val="50000"/>
                  </a:schemeClr>
                </a:solidFill>
              </a:rPr>
              <a:t>Le modèle doit être explicable et interprétable</a:t>
            </a:r>
          </a:p>
          <a:p>
            <a:endParaRPr lang="fr-FR" dirty="0">
              <a:solidFill>
                <a:schemeClr val="accent6">
                  <a:lumMod val="50000"/>
                </a:schemeClr>
              </a:solidFill>
            </a:endParaRPr>
          </a:p>
          <a:p>
            <a:r>
              <a:rPr lang="fr-FR" dirty="0" smtClean="0">
                <a:solidFill>
                  <a:schemeClr val="accent6">
                    <a:lumMod val="50000"/>
                  </a:schemeClr>
                </a:solidFill>
              </a:rPr>
              <a:t>Objectifs atteints grâce à :</a:t>
            </a:r>
          </a:p>
          <a:p>
            <a:pPr marL="457200" indent="-457200">
              <a:buFontTx/>
              <a:buChar char="-"/>
            </a:pPr>
            <a:r>
              <a:rPr lang="fr-FR" dirty="0"/>
              <a:t>L'utilisation de Python et son </a:t>
            </a:r>
            <a:r>
              <a:rPr lang="fr-FR" dirty="0" smtClean="0"/>
              <a:t>écosystème</a:t>
            </a:r>
          </a:p>
          <a:p>
            <a:pPr marL="457200" indent="-457200">
              <a:buFontTx/>
              <a:buChar char="-"/>
            </a:pPr>
            <a:r>
              <a:rPr lang="fr-FR" dirty="0" smtClean="0"/>
              <a:t>L’utilisation d’une librairie dédiée pour l’</a:t>
            </a:r>
            <a:r>
              <a:rPr lang="fr-FR" dirty="0" err="1" smtClean="0"/>
              <a:t>explicabilité</a:t>
            </a:r>
            <a:r>
              <a:rPr lang="fr-FR" dirty="0" smtClean="0"/>
              <a:t> du modèle</a:t>
            </a:r>
            <a:endParaRPr lang="fr-FR" dirty="0"/>
          </a:p>
          <a:p>
            <a:pPr marL="457200" indent="-457200">
              <a:buFontTx/>
              <a:buChar char="-"/>
            </a:pPr>
            <a:r>
              <a:rPr lang="fr-FR" dirty="0"/>
              <a:t>La mise en place d'une démarche structurée, progressive et réutilisable </a:t>
            </a:r>
          </a:p>
        </p:txBody>
      </p:sp>
      <p:sp>
        <p:nvSpPr>
          <p:cNvPr id="137" name="Shape"/>
          <p:cNvSpPr/>
          <p:nvPr/>
        </p:nvSpPr>
        <p:spPr>
          <a:xfrm>
            <a:off x="2071413" y="1848264"/>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905133" y="10732244"/>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a:picLocks noChangeAspect="1"/>
          </p:cNvPicPr>
          <p:nvPr/>
        </p:nvPicPr>
        <p:blipFill>
          <a:blip r:embed="rId2"/>
          <a:stretch>
            <a:fillRect/>
          </a:stretch>
        </p:blipFill>
        <p:spPr>
          <a:xfrm>
            <a:off x="19681275" y="667333"/>
            <a:ext cx="3713231" cy="3366541"/>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Compréhension de la </a:t>
            </a:r>
            <a:r>
              <a:rPr lang="fr-FR" sz="6000" b="0" dirty="0">
                <a:solidFill>
                  <a:schemeClr val="accent3"/>
                </a:solidFill>
                <a:latin typeface="Roboto Medium"/>
                <a:ea typeface="Roboto Medium"/>
                <a:cs typeface="Roboto Medium"/>
              </a:rPr>
              <a:t>problématique métier </a:t>
            </a:r>
            <a:r>
              <a:rPr lang="fr-FR" sz="6000" dirty="0">
                <a:solidFill>
                  <a:schemeClr val="tx1"/>
                </a:solidFill>
              </a:rPr>
              <a:t>et objectifs du projet</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4328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600" b="1" dirty="0"/>
              <a:t>"Prêt à dépenser</a:t>
            </a:r>
            <a:r>
              <a:rPr lang="fr-FR" sz="2600" b="1" dirty="0" smtClean="0"/>
              <a:t>"</a:t>
            </a:r>
            <a:r>
              <a:rPr lang="fr-FR" sz="2600" dirty="0" smtClean="0"/>
              <a:t> est une </a:t>
            </a:r>
            <a:r>
              <a:rPr lang="fr-FR" sz="2600" dirty="0"/>
              <a:t>société </a:t>
            </a:r>
            <a:r>
              <a:rPr lang="fr-FR" sz="2600" dirty="0" smtClean="0"/>
              <a:t>financière</a:t>
            </a:r>
            <a:r>
              <a:rPr lang="fr-FR" sz="2600" dirty="0"/>
              <a:t> qui propose des crédits à la consommation pour des personnes ayant peu ou pas d'historique de prêt</a:t>
            </a:r>
            <a:r>
              <a:rPr lang="fr-FR" sz="2600" dirty="0" smtClean="0"/>
              <a:t>.</a:t>
            </a:r>
          </a:p>
          <a:p>
            <a:endParaRPr lang="fr-FR" sz="2600" dirty="0">
              <a:solidFill>
                <a:schemeClr val="accent6"/>
              </a:solidFill>
            </a:endParaRPr>
          </a:p>
          <a:p>
            <a:r>
              <a:rPr lang="fr-FR" sz="2600" dirty="0"/>
              <a:t>Pour accorder un crédit à la consommation, l’entreprise calcule la probabilité qu’un client le rembourse, ou non. </a:t>
            </a:r>
            <a:endParaRPr lang="fr-FR" sz="2600" dirty="0" smtClean="0"/>
          </a:p>
          <a:p>
            <a:pPr marL="457200" indent="-457200">
              <a:spcBef>
                <a:spcPts val="1000"/>
              </a:spcBef>
              <a:buFont typeface="Wingdings" panose="05000000000000000000" pitchFamily="2" charset="2"/>
              <a:buChar char="Ø"/>
            </a:pPr>
            <a:r>
              <a:rPr lang="fr-FR" sz="2600" dirty="0" smtClean="0"/>
              <a:t>Elle </a:t>
            </a:r>
            <a:r>
              <a:rPr lang="fr-FR" sz="2600" dirty="0"/>
              <a:t>souhaite donc développer un </a:t>
            </a:r>
            <a:r>
              <a:rPr lang="fr-FR" sz="2600" b="1" dirty="0"/>
              <a:t>algorithme de </a:t>
            </a:r>
            <a:r>
              <a:rPr lang="fr-FR" sz="2600" b="1" dirty="0" err="1"/>
              <a:t>scoring</a:t>
            </a:r>
            <a:r>
              <a:rPr lang="fr-FR" sz="2600" b="1" dirty="0"/>
              <a:t> </a:t>
            </a:r>
            <a:r>
              <a:rPr lang="fr-FR" sz="2600" dirty="0"/>
              <a:t>pour aider à décider si un prêt peut être accordé à un client</a:t>
            </a:r>
            <a:r>
              <a:rPr lang="fr-FR" sz="2600" dirty="0" smtClean="0"/>
              <a:t>.</a:t>
            </a:r>
          </a:p>
          <a:p>
            <a:endParaRPr lang="fr-FR" sz="2600" dirty="0" smtClean="0"/>
          </a:p>
          <a:p>
            <a:r>
              <a:rPr lang="fr-FR" sz="2600" dirty="0"/>
              <a:t>Les </a:t>
            </a:r>
            <a:r>
              <a:rPr lang="fr-FR" sz="2600" b="1" dirty="0"/>
              <a:t>chargés de relation client</a:t>
            </a:r>
            <a:r>
              <a:rPr lang="fr-FR" sz="2600" dirty="0"/>
              <a:t> seront les utilisateurs du modèle de </a:t>
            </a:r>
            <a:r>
              <a:rPr lang="fr-FR" sz="2600" dirty="0" err="1"/>
              <a:t>scoring</a:t>
            </a:r>
            <a:r>
              <a:rPr lang="fr-FR" sz="2600" dirty="0"/>
              <a:t>. </a:t>
            </a:r>
            <a:endParaRPr lang="fr-FR" sz="2600" dirty="0" smtClean="0"/>
          </a:p>
          <a:p>
            <a:pPr marL="457200" indent="-457200">
              <a:spcBef>
                <a:spcPts val="1000"/>
              </a:spcBef>
              <a:buFont typeface="Wingdings" panose="05000000000000000000" pitchFamily="2" charset="2"/>
              <a:buChar char="Ø"/>
            </a:pPr>
            <a:r>
              <a:rPr lang="fr-FR" sz="2600" dirty="0" smtClean="0"/>
              <a:t>Ils sont en relation avec les clients</a:t>
            </a:r>
            <a:r>
              <a:rPr lang="fr-FR" sz="2600" dirty="0"/>
              <a:t> </a:t>
            </a:r>
            <a:r>
              <a:rPr lang="fr-FR" sz="2600" dirty="0" smtClean="0"/>
              <a:t>et ont donc </a:t>
            </a:r>
            <a:r>
              <a:rPr lang="fr-FR" sz="2600" dirty="0"/>
              <a:t>besoin que </a:t>
            </a:r>
            <a:r>
              <a:rPr lang="fr-FR" sz="2600" dirty="0" smtClean="0"/>
              <a:t>le </a:t>
            </a:r>
            <a:r>
              <a:rPr lang="fr-FR" sz="2600" dirty="0"/>
              <a:t>modèle soit</a:t>
            </a:r>
            <a:r>
              <a:rPr lang="fr-FR" sz="2600" b="1" dirty="0"/>
              <a:t> facilement interprétable</a:t>
            </a:r>
            <a:r>
              <a:rPr lang="fr-FR" sz="2600" dirty="0"/>
              <a:t>. </a:t>
            </a:r>
            <a:endParaRPr lang="fr-FR" sz="2600" dirty="0" smtClean="0"/>
          </a:p>
          <a:p>
            <a:pPr marL="457200" indent="-457200">
              <a:spcBef>
                <a:spcPts val="1000"/>
              </a:spcBef>
              <a:buFont typeface="Wingdings" panose="05000000000000000000" pitchFamily="2" charset="2"/>
              <a:buChar char="Ø"/>
            </a:pPr>
            <a:r>
              <a:rPr lang="fr-FR" sz="2600" dirty="0" smtClean="0"/>
              <a:t>Les </a:t>
            </a:r>
            <a:r>
              <a:rPr lang="fr-FR" sz="2600" dirty="0"/>
              <a:t>chargés </a:t>
            </a:r>
            <a:r>
              <a:rPr lang="fr-FR" sz="2600" dirty="0" smtClean="0"/>
              <a:t>doivent </a:t>
            </a:r>
            <a:r>
              <a:rPr lang="fr-FR" sz="2600" dirty="0"/>
              <a:t>disposer d’</a:t>
            </a:r>
            <a:r>
              <a:rPr lang="fr-FR" sz="2600" b="1" dirty="0"/>
              <a:t>une mesure de l’importance des variables </a:t>
            </a:r>
            <a:r>
              <a:rPr lang="fr-FR" sz="2600" dirty="0"/>
              <a:t>qui ont poussé le modèle à donner cette probabilité à un client.</a:t>
            </a:r>
            <a:endParaRPr sz="2600" dirty="0">
              <a:solidFill>
                <a:schemeClr val="accent6"/>
              </a:solidFill>
            </a:endParaRPr>
          </a:p>
        </p:txBody>
      </p:sp>
      <p:grpSp>
        <p:nvGrpSpPr>
          <p:cNvPr id="4" name="Group 3"/>
          <p:cNvGrpSpPr/>
          <p:nvPr/>
        </p:nvGrpSpPr>
        <p:grpSpPr>
          <a:xfrm>
            <a:off x="15318926" y="9084134"/>
            <a:ext cx="7420006" cy="2725639"/>
            <a:chOff x="13695861" y="8444967"/>
            <a:chExt cx="7420006" cy="2725639"/>
          </a:xfrm>
        </p:grpSpPr>
        <p:sp>
          <p:nvSpPr>
            <p:cNvPr id="156" name="Tristique senectus et netus"/>
            <p:cNvSpPr txBox="1"/>
            <p:nvPr/>
          </p:nvSpPr>
          <p:spPr>
            <a:xfrm>
              <a:off x="13695861" y="9425615"/>
              <a:ext cx="7199872" cy="619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Le modèle doit être facilement interprétable</a:t>
              </a:r>
              <a:endParaRPr dirty="0">
                <a:solidFill>
                  <a:schemeClr val="accent6">
                    <a:lumMod val="50000"/>
                  </a:schemeClr>
                </a:solidFill>
              </a:endParaRPr>
            </a:p>
          </p:txBody>
        </p:sp>
        <p:sp>
          <p:nvSpPr>
            <p:cNvPr id="157" name="Lorem ipsum dolor sit amet, consectetur adipiscing elit, sed do eiusmod tempor incididunt ut labore et dolore magna"/>
            <p:cNvSpPr txBox="1"/>
            <p:nvPr/>
          </p:nvSpPr>
          <p:spPr>
            <a:xfrm>
              <a:off x="13745040" y="10151866"/>
              <a:ext cx="7370827" cy="1018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600" dirty="0" smtClean="0">
                  <a:solidFill>
                    <a:schemeClr val="accent6"/>
                  </a:solidFill>
                </a:rPr>
                <a:t>Il faut disposer d’une mesure de l’importance des variables</a:t>
              </a:r>
              <a:endParaRPr sz="2600" dirty="0">
                <a:solidFill>
                  <a:schemeClr val="accent6"/>
                </a:solidFill>
              </a:endParaRPr>
            </a:p>
          </p:txBody>
        </p:sp>
        <p:sp>
          <p:nvSpPr>
            <p:cNvPr id="158" name="Freeform 712"/>
            <p:cNvSpPr/>
            <p:nvPr/>
          </p:nvSpPr>
          <p:spPr>
            <a:xfrm>
              <a:off x="13738987" y="8444967"/>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grpSp>
        <p:nvGrpSpPr>
          <p:cNvPr id="5" name="Group 4"/>
          <p:cNvGrpSpPr/>
          <p:nvPr/>
        </p:nvGrpSpPr>
        <p:grpSpPr>
          <a:xfrm>
            <a:off x="7400053" y="9009563"/>
            <a:ext cx="6560640" cy="2759768"/>
            <a:chOff x="6393360" y="8517432"/>
            <a:chExt cx="6560640" cy="2759768"/>
          </a:xfrm>
        </p:grpSpPr>
        <p:sp>
          <p:nvSpPr>
            <p:cNvPr id="154" name="Tristique senectus et netus"/>
            <p:cNvSpPr txBox="1"/>
            <p:nvPr/>
          </p:nvSpPr>
          <p:spPr>
            <a:xfrm>
              <a:off x="6393360" y="9532209"/>
              <a:ext cx="6560640" cy="619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Développer un algorithme de </a:t>
              </a:r>
              <a:r>
                <a:rPr lang="fr-FR" dirty="0" err="1" smtClean="0">
                  <a:solidFill>
                    <a:schemeClr val="accent6">
                      <a:lumMod val="50000"/>
                    </a:schemeClr>
                  </a:solidFill>
                </a:rPr>
                <a:t>scoring</a:t>
              </a:r>
              <a:endParaRPr dirty="0">
                <a:solidFill>
                  <a:schemeClr val="accent6">
                    <a:lumMod val="50000"/>
                  </a:schemeClr>
                </a:solidFill>
              </a:endParaRPr>
            </a:p>
          </p:txBody>
        </p:sp>
        <p:sp>
          <p:nvSpPr>
            <p:cNvPr id="155" name="Lorem ipsum dolor sit amet, consectetur adipiscing elit, sed do eiusmod tempor incididunt ut labore et dolore magna"/>
            <p:cNvSpPr txBox="1"/>
            <p:nvPr/>
          </p:nvSpPr>
          <p:spPr>
            <a:xfrm>
              <a:off x="6401827" y="10258460"/>
              <a:ext cx="6111905" cy="1018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600" dirty="0" smtClean="0">
                  <a:solidFill>
                    <a:schemeClr val="accent6"/>
                  </a:solidFill>
                </a:rPr>
                <a:t>L’algorithme doit permettre de décider si on peut prêter à un nouveau client </a:t>
              </a:r>
              <a:endParaRPr sz="2600" dirty="0">
                <a:solidFill>
                  <a:schemeClr val="accent6"/>
                </a:solidFill>
              </a:endParaRPr>
            </a:p>
          </p:txBody>
        </p:sp>
        <p:sp>
          <p:nvSpPr>
            <p:cNvPr id="159" name="Freeform 1029"/>
            <p:cNvSpPr/>
            <p:nvPr/>
          </p:nvSpPr>
          <p:spPr>
            <a:xfrm>
              <a:off x="6487493" y="8517432"/>
              <a:ext cx="695252" cy="769371"/>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sp>
        <p:nvSpPr>
          <p:cNvPr id="3" name="Rectangle 2"/>
          <p:cNvSpPr/>
          <p:nvPr/>
        </p:nvSpPr>
        <p:spPr>
          <a:xfrm>
            <a:off x="3576081" y="10356105"/>
            <a:ext cx="2465739" cy="707886"/>
          </a:xfrm>
          <a:prstGeom prst="rect">
            <a:avLst/>
          </a:prstGeom>
        </p:spPr>
        <p:txBody>
          <a:bodyPr wrap="none">
            <a:spAutoFit/>
          </a:bodyPr>
          <a:lstStyle/>
          <a:p>
            <a:r>
              <a:rPr lang="fr-FR" sz="4000" b="0" dirty="0" smtClean="0">
                <a:solidFill>
                  <a:schemeClr val="tx1"/>
                </a:solidFill>
                <a:latin typeface="Roboto Medium"/>
                <a:ea typeface="Roboto Medium"/>
                <a:cs typeface="Roboto Medium"/>
              </a:rPr>
              <a:t>Objectifs :</a:t>
            </a:r>
            <a:endParaRPr lang="fr-FR" sz="4000" dirty="0"/>
          </a:p>
        </p:txBody>
      </p:sp>
      <p:sp>
        <p:nvSpPr>
          <p:cNvPr id="14" name="Shape"/>
          <p:cNvSpPr/>
          <p:nvPr/>
        </p:nvSpPr>
        <p:spPr>
          <a:xfrm rot="10800000">
            <a:off x="3552619" y="8967460"/>
            <a:ext cx="2489201" cy="356626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Shape"/>
          <p:cNvSpPr/>
          <p:nvPr/>
        </p:nvSpPr>
        <p:spPr>
          <a:xfrm>
            <a:off x="2801070" y="8112151"/>
            <a:ext cx="790320" cy="87800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Compréhension de la </a:t>
            </a:r>
            <a:r>
              <a:rPr lang="fr-FR" sz="6000" b="0" dirty="0">
                <a:solidFill>
                  <a:schemeClr val="accent3"/>
                </a:solidFill>
                <a:latin typeface="Roboto Medium"/>
                <a:ea typeface="Roboto Medium"/>
                <a:cs typeface="Roboto Medium"/>
              </a:rPr>
              <a:t>problématique métier </a:t>
            </a:r>
            <a:r>
              <a:rPr lang="fr-FR" sz="6000" dirty="0">
                <a:solidFill>
                  <a:schemeClr val="tx1"/>
                </a:solidFill>
              </a:rPr>
              <a:t>et objectifs du projet</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74156" y="2606885"/>
            <a:ext cx="19777947" cy="1092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t>Environnement de travail :</a:t>
            </a:r>
            <a:endParaRPr lang="fr-FR" sz="3000" b="1" dirty="0" smtClean="0">
              <a:solidFill>
                <a:schemeClr val="accent6"/>
              </a:solidFill>
            </a:endParaRPr>
          </a:p>
          <a:p>
            <a:endParaRPr sz="2600" dirty="0">
              <a:solidFill>
                <a:schemeClr val="accent6"/>
              </a:solidFill>
            </a:endParaRPr>
          </a:p>
        </p:txBody>
      </p:sp>
      <p:grpSp>
        <p:nvGrpSpPr>
          <p:cNvPr id="65" name="Group 64"/>
          <p:cNvGrpSpPr/>
          <p:nvPr/>
        </p:nvGrpSpPr>
        <p:grpSpPr>
          <a:xfrm>
            <a:off x="1826366" y="9927120"/>
            <a:ext cx="7916342" cy="1600200"/>
            <a:chOff x="12828803" y="6854320"/>
            <a:chExt cx="7899633" cy="1600200"/>
          </a:xfrm>
        </p:grpSpPr>
        <p:sp>
          <p:nvSpPr>
            <p:cNvPr id="66" name="Shape"/>
            <p:cNvSpPr/>
            <p:nvPr/>
          </p:nvSpPr>
          <p:spPr>
            <a:xfrm>
              <a:off x="12828803"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 name="Tristique senectus et netus"/>
            <p:cNvSpPr/>
            <p:nvPr/>
          </p:nvSpPr>
          <p:spPr>
            <a:xfrm>
              <a:off x="14116765" y="7099177"/>
              <a:ext cx="6433640" cy="108920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a:solidFill>
                    <a:schemeClr val="accent6">
                      <a:lumMod val="50000"/>
                    </a:schemeClr>
                  </a:solidFill>
                </a:rPr>
                <a:t>Pandas</a:t>
              </a:r>
              <a:r>
                <a:rPr lang="fr-FR" dirty="0">
                  <a:solidFill>
                    <a:schemeClr val="accent6">
                      <a:lumMod val="50000"/>
                    </a:schemeClr>
                  </a:solidFill>
                </a:rPr>
                <a:t> et </a:t>
              </a:r>
              <a:r>
                <a:rPr lang="fr-FR" b="1" dirty="0" err="1">
                  <a:solidFill>
                    <a:schemeClr val="accent6">
                      <a:lumMod val="50000"/>
                    </a:schemeClr>
                  </a:solidFill>
                </a:rPr>
                <a:t>Numpy</a:t>
              </a:r>
              <a:r>
                <a:rPr lang="fr-FR" dirty="0">
                  <a:solidFill>
                    <a:schemeClr val="accent6">
                      <a:lumMod val="50000"/>
                    </a:schemeClr>
                  </a:solidFill>
                </a:rPr>
                <a:t> pour la manipulation des données et les calculs</a:t>
              </a:r>
            </a:p>
          </p:txBody>
        </p:sp>
        <p:sp>
          <p:nvSpPr>
            <p:cNvPr id="68"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9" name="Group 68"/>
          <p:cNvGrpSpPr/>
          <p:nvPr/>
        </p:nvGrpSpPr>
        <p:grpSpPr>
          <a:xfrm>
            <a:off x="1847968" y="6941567"/>
            <a:ext cx="7916342" cy="1600200"/>
            <a:chOff x="12828804" y="6854320"/>
            <a:chExt cx="7899633" cy="1600200"/>
          </a:xfrm>
        </p:grpSpPr>
        <p:sp>
          <p:nvSpPr>
            <p:cNvPr id="70"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 name="Tristique senectus et netus"/>
            <p:cNvSpPr/>
            <p:nvPr/>
          </p:nvSpPr>
          <p:spPr>
            <a:xfrm>
              <a:off x="14116765" y="7099177"/>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err="1" smtClean="0">
                  <a:solidFill>
                    <a:schemeClr val="accent6">
                      <a:lumMod val="50000"/>
                    </a:schemeClr>
                  </a:solidFill>
                </a:rPr>
                <a:t>Matplotlib</a:t>
              </a:r>
              <a:r>
                <a:rPr lang="fr-FR" dirty="0" smtClean="0">
                  <a:solidFill>
                    <a:schemeClr val="accent6">
                      <a:lumMod val="50000"/>
                    </a:schemeClr>
                  </a:solidFill>
                </a:rPr>
                <a:t>, </a:t>
              </a:r>
              <a:r>
                <a:rPr lang="fr-FR" b="1" dirty="0" err="1" smtClean="0">
                  <a:solidFill>
                    <a:schemeClr val="accent6">
                      <a:lumMod val="50000"/>
                    </a:schemeClr>
                  </a:solidFill>
                </a:rPr>
                <a:t>Seaborn</a:t>
              </a:r>
              <a:r>
                <a:rPr lang="fr-FR" b="1" dirty="0" smtClean="0">
                  <a:solidFill>
                    <a:schemeClr val="accent6">
                      <a:lumMod val="50000"/>
                    </a:schemeClr>
                  </a:solidFill>
                </a:rPr>
                <a:t> </a:t>
              </a:r>
              <a:r>
                <a:rPr lang="fr-FR" dirty="0" smtClean="0">
                  <a:solidFill>
                    <a:schemeClr val="accent6">
                      <a:lumMod val="50000"/>
                    </a:schemeClr>
                  </a:solidFill>
                </a:rPr>
                <a:t>et </a:t>
              </a:r>
              <a:r>
                <a:rPr lang="fr-FR" b="1" dirty="0" err="1" smtClean="0">
                  <a:solidFill>
                    <a:schemeClr val="accent6">
                      <a:lumMod val="50000"/>
                    </a:schemeClr>
                  </a:solidFill>
                </a:rPr>
                <a:t>WordCloud</a:t>
              </a:r>
              <a:r>
                <a:rPr lang="fr-FR" b="1" dirty="0" smtClean="0">
                  <a:solidFill>
                    <a:schemeClr val="accent6">
                      <a:lumMod val="50000"/>
                    </a:schemeClr>
                  </a:solidFill>
                </a:rPr>
                <a:t> </a:t>
              </a:r>
              <a:r>
                <a:rPr lang="fr-FR" dirty="0" smtClean="0">
                  <a:solidFill>
                    <a:schemeClr val="accent6">
                      <a:lumMod val="50000"/>
                    </a:schemeClr>
                  </a:solidFill>
                </a:rPr>
                <a:t>pour la visualisation des données</a:t>
              </a:r>
              <a:endParaRPr lang="fr-FR" dirty="0">
                <a:solidFill>
                  <a:schemeClr val="accent6">
                    <a:lumMod val="50000"/>
                  </a:schemeClr>
                </a:solidFill>
              </a:endParaRPr>
            </a:p>
          </p:txBody>
        </p:sp>
        <p:sp>
          <p:nvSpPr>
            <p:cNvPr id="72"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74" name="Group 73"/>
          <p:cNvGrpSpPr/>
          <p:nvPr/>
        </p:nvGrpSpPr>
        <p:grpSpPr>
          <a:xfrm>
            <a:off x="1847968" y="3956015"/>
            <a:ext cx="7916342" cy="1600200"/>
            <a:chOff x="12828804" y="6854320"/>
            <a:chExt cx="7899633" cy="1600200"/>
          </a:xfrm>
        </p:grpSpPr>
        <p:sp>
          <p:nvSpPr>
            <p:cNvPr id="75"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 name="Tristique senectus et netus"/>
            <p:cNvSpPr/>
            <p:nvPr/>
          </p:nvSpPr>
          <p:spPr>
            <a:xfrm>
              <a:off x="14116765" y="7099177"/>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a:solidFill>
                    <a:schemeClr val="accent6">
                      <a:lumMod val="50000"/>
                    </a:schemeClr>
                  </a:solidFill>
                </a:rPr>
                <a:t>Python</a:t>
              </a:r>
              <a:r>
                <a:rPr lang="fr-FR" dirty="0">
                  <a:solidFill>
                    <a:schemeClr val="accent6">
                      <a:lumMod val="50000"/>
                    </a:schemeClr>
                  </a:solidFill>
                </a:rPr>
                <a:t> + </a:t>
              </a:r>
              <a:r>
                <a:rPr lang="fr-FR" dirty="0" err="1">
                  <a:solidFill>
                    <a:schemeClr val="accent6">
                      <a:lumMod val="50000"/>
                    </a:schemeClr>
                  </a:solidFill>
                </a:rPr>
                <a:t>Jupyter</a:t>
              </a:r>
              <a:r>
                <a:rPr lang="fr-FR" dirty="0">
                  <a:solidFill>
                    <a:schemeClr val="accent6">
                      <a:lumMod val="50000"/>
                    </a:schemeClr>
                  </a:solidFill>
                </a:rPr>
                <a:t> </a:t>
              </a:r>
              <a:r>
                <a:rPr lang="fr-FR" b="1" dirty="0" smtClean="0">
                  <a:solidFill>
                    <a:schemeClr val="accent6">
                      <a:lumMod val="50000"/>
                    </a:schemeClr>
                  </a:solidFill>
                </a:rPr>
                <a:t>Notebook</a:t>
              </a:r>
              <a:r>
                <a:rPr lang="fr-FR" dirty="0" smtClean="0">
                  <a:solidFill>
                    <a:schemeClr val="accent6">
                      <a:lumMod val="50000"/>
                    </a:schemeClr>
                  </a:solidFill>
                </a:rPr>
                <a:t> </a:t>
              </a:r>
              <a:r>
                <a:rPr lang="fr-FR" dirty="0">
                  <a:solidFill>
                    <a:schemeClr val="accent6">
                      <a:lumMod val="50000"/>
                    </a:schemeClr>
                  </a:solidFill>
                </a:rPr>
                <a:t>Environnement </a:t>
              </a:r>
              <a:r>
                <a:rPr lang="fr-FR" b="1" dirty="0">
                  <a:solidFill>
                    <a:schemeClr val="accent6">
                      <a:lumMod val="50000"/>
                    </a:schemeClr>
                  </a:solidFill>
                </a:rPr>
                <a:t>virtuel</a:t>
              </a:r>
              <a:r>
                <a:rPr lang="fr-FR" dirty="0">
                  <a:solidFill>
                    <a:schemeClr val="accent6">
                      <a:lumMod val="50000"/>
                    </a:schemeClr>
                  </a:solidFill>
                </a:rPr>
                <a:t> dédié</a:t>
              </a:r>
            </a:p>
          </p:txBody>
        </p:sp>
        <p:sp>
          <p:nvSpPr>
            <p:cNvPr id="77"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78" name="Group 77"/>
          <p:cNvGrpSpPr/>
          <p:nvPr/>
        </p:nvGrpSpPr>
        <p:grpSpPr>
          <a:xfrm>
            <a:off x="12811182" y="6940467"/>
            <a:ext cx="7916342" cy="1600200"/>
            <a:chOff x="12838595" y="6867437"/>
            <a:chExt cx="7899633" cy="1600200"/>
          </a:xfrm>
        </p:grpSpPr>
        <p:sp>
          <p:nvSpPr>
            <p:cNvPr id="79" name="Shape"/>
            <p:cNvSpPr/>
            <p:nvPr/>
          </p:nvSpPr>
          <p:spPr>
            <a:xfrm>
              <a:off x="12838595" y="6867437"/>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 name="Tristique senectus et netus"/>
            <p:cNvSpPr/>
            <p:nvPr/>
          </p:nvSpPr>
          <p:spPr>
            <a:xfrm>
              <a:off x="14116765" y="7099177"/>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err="1">
                  <a:solidFill>
                    <a:schemeClr val="accent6">
                      <a:lumMod val="50000"/>
                    </a:schemeClr>
                  </a:solidFill>
                </a:rPr>
                <a:t>Imblearn</a:t>
              </a:r>
              <a:r>
                <a:rPr lang="fr-FR" dirty="0">
                  <a:solidFill>
                    <a:schemeClr val="accent6">
                      <a:lumMod val="50000"/>
                    </a:schemeClr>
                  </a:solidFill>
                </a:rPr>
                <a:t> pour </a:t>
              </a:r>
              <a:r>
                <a:rPr lang="fr-FR" dirty="0" smtClean="0">
                  <a:solidFill>
                    <a:schemeClr val="accent6">
                      <a:lumMod val="50000"/>
                    </a:schemeClr>
                  </a:solidFill>
                </a:rPr>
                <a:t>l’échantillonnage </a:t>
              </a:r>
              <a:r>
                <a:rPr lang="fr-FR" dirty="0">
                  <a:solidFill>
                    <a:schemeClr val="accent6">
                      <a:lumMod val="50000"/>
                    </a:schemeClr>
                  </a:solidFill>
                </a:rPr>
                <a:t>des données</a:t>
              </a:r>
            </a:p>
          </p:txBody>
        </p:sp>
        <p:sp>
          <p:nvSpPr>
            <p:cNvPr id="81"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2" name="Group 81"/>
          <p:cNvGrpSpPr/>
          <p:nvPr/>
        </p:nvGrpSpPr>
        <p:grpSpPr>
          <a:xfrm>
            <a:off x="12801370" y="3956015"/>
            <a:ext cx="7916342" cy="1600200"/>
            <a:chOff x="12828804" y="6854320"/>
            <a:chExt cx="7899633" cy="1600200"/>
          </a:xfrm>
        </p:grpSpPr>
        <p:sp>
          <p:nvSpPr>
            <p:cNvPr id="83"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4" name="Tristique senectus et netus"/>
            <p:cNvSpPr/>
            <p:nvPr/>
          </p:nvSpPr>
          <p:spPr>
            <a:xfrm>
              <a:off x="14116765" y="7099177"/>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err="1">
                  <a:solidFill>
                    <a:schemeClr val="accent6">
                      <a:lumMod val="50000"/>
                    </a:schemeClr>
                  </a:solidFill>
                </a:rPr>
                <a:t>SciKit</a:t>
              </a:r>
              <a:r>
                <a:rPr lang="fr-FR" b="1" dirty="0">
                  <a:solidFill>
                    <a:schemeClr val="accent6">
                      <a:lumMod val="50000"/>
                    </a:schemeClr>
                  </a:solidFill>
                </a:rPr>
                <a:t> </a:t>
              </a:r>
              <a:r>
                <a:rPr lang="fr-FR" b="1" dirty="0" err="1">
                  <a:solidFill>
                    <a:schemeClr val="accent6">
                      <a:lumMod val="50000"/>
                    </a:schemeClr>
                  </a:solidFill>
                </a:rPr>
                <a:t>Learn</a:t>
              </a:r>
              <a:r>
                <a:rPr lang="fr-FR" b="1" dirty="0">
                  <a:solidFill>
                    <a:schemeClr val="accent6">
                      <a:lumMod val="50000"/>
                    </a:schemeClr>
                  </a:solidFill>
                </a:rPr>
                <a:t> </a:t>
              </a:r>
              <a:r>
                <a:rPr lang="fr-FR" dirty="0">
                  <a:solidFill>
                    <a:schemeClr val="accent6">
                      <a:lumMod val="50000"/>
                    </a:schemeClr>
                  </a:solidFill>
                </a:rPr>
                <a:t>pour le </a:t>
              </a:r>
              <a:r>
                <a:rPr lang="fr-FR" dirty="0" err="1">
                  <a:solidFill>
                    <a:schemeClr val="accent6">
                      <a:lumMod val="50000"/>
                    </a:schemeClr>
                  </a:solidFill>
                </a:rPr>
                <a:t>Pre</a:t>
              </a:r>
              <a:r>
                <a:rPr lang="fr-FR" dirty="0">
                  <a:solidFill>
                    <a:schemeClr val="accent6">
                      <a:lumMod val="50000"/>
                    </a:schemeClr>
                  </a:solidFill>
                </a:rPr>
                <a:t> </a:t>
              </a:r>
              <a:r>
                <a:rPr lang="fr-FR" dirty="0" err="1">
                  <a:solidFill>
                    <a:schemeClr val="accent6">
                      <a:lumMod val="50000"/>
                    </a:schemeClr>
                  </a:solidFill>
                </a:rPr>
                <a:t>Processing</a:t>
              </a:r>
              <a:r>
                <a:rPr lang="fr-FR" dirty="0">
                  <a:solidFill>
                    <a:schemeClr val="accent6">
                      <a:lumMod val="50000"/>
                    </a:schemeClr>
                  </a:solidFill>
                </a:rPr>
                <a:t>, la </a:t>
              </a:r>
              <a:r>
                <a:rPr lang="fr-FR" dirty="0" smtClean="0">
                  <a:solidFill>
                    <a:schemeClr val="accent6">
                      <a:lumMod val="50000"/>
                    </a:schemeClr>
                  </a:solidFill>
                </a:rPr>
                <a:t>modélisation </a:t>
              </a:r>
              <a:r>
                <a:rPr lang="fr-FR" dirty="0">
                  <a:solidFill>
                    <a:schemeClr val="accent6">
                      <a:lumMod val="50000"/>
                    </a:schemeClr>
                  </a:solidFill>
                </a:rPr>
                <a:t>l’optimisation </a:t>
              </a:r>
              <a:r>
                <a:rPr lang="fr-FR" dirty="0" smtClean="0">
                  <a:solidFill>
                    <a:schemeClr val="accent6">
                      <a:lumMod val="50000"/>
                    </a:schemeClr>
                  </a:solidFill>
                </a:rPr>
                <a:t>l’évaluation</a:t>
              </a:r>
              <a:endParaRPr lang="fr-FR" dirty="0">
                <a:solidFill>
                  <a:schemeClr val="accent6">
                    <a:lumMod val="50000"/>
                  </a:schemeClr>
                </a:solidFill>
              </a:endParaRPr>
            </a:p>
          </p:txBody>
        </p:sp>
        <p:sp>
          <p:nvSpPr>
            <p:cNvPr id="85"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6" name="Group 85"/>
          <p:cNvGrpSpPr/>
          <p:nvPr/>
        </p:nvGrpSpPr>
        <p:grpSpPr>
          <a:xfrm>
            <a:off x="12811182" y="9927120"/>
            <a:ext cx="7916342" cy="1600200"/>
            <a:chOff x="12828804" y="6854320"/>
            <a:chExt cx="7899633" cy="1600200"/>
          </a:xfrm>
        </p:grpSpPr>
        <p:sp>
          <p:nvSpPr>
            <p:cNvPr id="87"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8" name="Tristique senectus et netus"/>
            <p:cNvSpPr/>
            <p:nvPr/>
          </p:nvSpPr>
          <p:spPr>
            <a:xfrm>
              <a:off x="14116765" y="7099177"/>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smtClean="0">
                  <a:solidFill>
                    <a:schemeClr val="accent6">
                      <a:lumMod val="50000"/>
                    </a:schemeClr>
                  </a:solidFill>
                </a:rPr>
                <a:t>SHAP </a:t>
              </a:r>
              <a:r>
                <a:rPr lang="fr-FR" dirty="0" smtClean="0">
                  <a:solidFill>
                    <a:schemeClr val="accent6">
                      <a:lumMod val="50000"/>
                    </a:schemeClr>
                  </a:solidFill>
                </a:rPr>
                <a:t>pour l’interprétation du modèle</a:t>
              </a:r>
              <a:endParaRPr lang="fr-FR" dirty="0">
                <a:solidFill>
                  <a:schemeClr val="accent6">
                    <a:lumMod val="50000"/>
                  </a:schemeClr>
                </a:solidFill>
              </a:endParaRPr>
            </a:p>
          </p:txBody>
        </p:sp>
        <p:sp>
          <p:nvSpPr>
            <p:cNvPr id="89" name="Freeform 513"/>
            <p:cNvSpPr/>
            <p:nvPr/>
          </p:nvSpPr>
          <p:spPr>
            <a:xfrm>
              <a:off x="13044969" y="705928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Tree>
    <p:extLst>
      <p:ext uri="{BB962C8B-B14F-4D97-AF65-F5344CB8AC3E}">
        <p14:creationId xmlns:p14="http://schemas.microsoft.com/office/powerpoint/2010/main" val="329220354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2104369" y="1849845"/>
            <a:ext cx="1432096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dirty="0" smtClean="0">
                <a:solidFill>
                  <a:schemeClr val="tx1"/>
                </a:solidFill>
              </a:rPr>
              <a:t>Description du jeu de données</a:t>
            </a:r>
            <a:endParaRPr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2104369" y="3805222"/>
            <a:ext cx="12152374" cy="8855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Structure des données :</a:t>
            </a:r>
          </a:p>
          <a:p>
            <a:r>
              <a:rPr lang="fr-FR" dirty="0" smtClean="0">
                <a:solidFill>
                  <a:schemeClr val="accent6"/>
                </a:solidFill>
              </a:rPr>
              <a:t>	- Nombre </a:t>
            </a:r>
            <a:r>
              <a:rPr lang="fr-FR" dirty="0">
                <a:solidFill>
                  <a:schemeClr val="accent6"/>
                </a:solidFill>
              </a:rPr>
              <a:t>de lignes </a:t>
            </a:r>
            <a:r>
              <a:rPr lang="fr-FR" dirty="0" smtClean="0">
                <a:solidFill>
                  <a:schemeClr val="accent6"/>
                </a:solidFill>
              </a:rPr>
              <a:t>(individus) : 307 511</a:t>
            </a:r>
            <a:endParaRPr lang="fr-FR" dirty="0">
              <a:solidFill>
                <a:schemeClr val="accent6"/>
              </a:solidFill>
            </a:endParaRPr>
          </a:p>
          <a:p>
            <a:r>
              <a:rPr lang="fr-FR" dirty="0" smtClean="0">
                <a:solidFill>
                  <a:schemeClr val="accent6"/>
                </a:solidFill>
              </a:rPr>
              <a:t>	- Nombre </a:t>
            </a:r>
            <a:r>
              <a:rPr lang="fr-FR" dirty="0">
                <a:solidFill>
                  <a:schemeClr val="accent6"/>
                </a:solidFill>
              </a:rPr>
              <a:t>de colonnes </a:t>
            </a:r>
            <a:r>
              <a:rPr lang="fr-FR" dirty="0" smtClean="0">
                <a:solidFill>
                  <a:schemeClr val="accent6"/>
                </a:solidFill>
              </a:rPr>
              <a:t>(variables) : 122</a:t>
            </a:r>
          </a:p>
          <a:p>
            <a:endParaRPr lang="fr-FR" dirty="0" smtClean="0"/>
          </a:p>
          <a:p>
            <a:endParaRPr lang="fr-FR" dirty="0" smtClean="0"/>
          </a:p>
          <a:p>
            <a:r>
              <a:rPr lang="fr-FR" sz="3000" b="1" dirty="0" smtClean="0"/>
              <a:t>Informations fournies :</a:t>
            </a:r>
            <a:endParaRPr lang="fr-FR" sz="3000" b="1" dirty="0"/>
          </a:p>
          <a:p>
            <a:r>
              <a:rPr lang="fr-FR" dirty="0" smtClean="0"/>
              <a:t>	- </a:t>
            </a:r>
            <a:r>
              <a:rPr lang="fr-FR" b="1" dirty="0"/>
              <a:t>Informations sur le prêt :</a:t>
            </a:r>
          </a:p>
          <a:p>
            <a:r>
              <a:rPr lang="fr-FR" dirty="0"/>
              <a:t>    </a:t>
            </a:r>
            <a:r>
              <a:rPr lang="fr-FR" dirty="0" smtClean="0"/>
              <a:t>		- </a:t>
            </a:r>
            <a:r>
              <a:rPr lang="fr-FR" dirty="0"/>
              <a:t>Type de contrat</a:t>
            </a:r>
          </a:p>
          <a:p>
            <a:r>
              <a:rPr lang="fr-FR" dirty="0" smtClean="0"/>
              <a:t>   </a:t>
            </a:r>
            <a:endParaRPr lang="fr-FR" dirty="0"/>
          </a:p>
          <a:p>
            <a:r>
              <a:rPr lang="fr-FR" dirty="0" smtClean="0"/>
              <a:t>	- </a:t>
            </a:r>
            <a:r>
              <a:rPr lang="fr-FR" b="1" dirty="0"/>
              <a:t>Informations sur l'emprunteur :</a:t>
            </a:r>
          </a:p>
          <a:p>
            <a:r>
              <a:rPr lang="fr-FR" dirty="0"/>
              <a:t>    </a:t>
            </a:r>
            <a:r>
              <a:rPr lang="fr-FR" dirty="0" smtClean="0"/>
              <a:t>		- </a:t>
            </a:r>
            <a:r>
              <a:rPr lang="fr-FR" dirty="0"/>
              <a:t>Informations personnelles : </a:t>
            </a:r>
            <a:r>
              <a:rPr lang="fr-FR" dirty="0" smtClean="0"/>
              <a:t>âge, </a:t>
            </a:r>
            <a:r>
              <a:rPr lang="fr-FR" dirty="0"/>
              <a:t>sexe, famille, travail, éducation, habitation...</a:t>
            </a:r>
          </a:p>
          <a:p>
            <a:r>
              <a:rPr lang="fr-FR" dirty="0"/>
              <a:t>   </a:t>
            </a:r>
            <a:r>
              <a:rPr lang="fr-FR" dirty="0" smtClean="0"/>
              <a:t>		- </a:t>
            </a:r>
            <a:r>
              <a:rPr lang="fr-FR" dirty="0"/>
              <a:t>Informations financières : revenu, crédit, annuités...</a:t>
            </a:r>
          </a:p>
          <a:p>
            <a:r>
              <a:rPr lang="fr-FR" dirty="0"/>
              <a:t>    </a:t>
            </a:r>
            <a:r>
              <a:rPr lang="fr-FR" dirty="0" smtClean="0"/>
              <a:t>		- </a:t>
            </a:r>
            <a:r>
              <a:rPr lang="fr-FR" dirty="0"/>
              <a:t>Informations sur la localisation du client</a:t>
            </a:r>
          </a:p>
          <a:p>
            <a:r>
              <a:rPr lang="fr-FR" dirty="0"/>
              <a:t>    </a:t>
            </a:r>
            <a:r>
              <a:rPr lang="fr-FR" dirty="0" smtClean="0"/>
              <a:t>		- </a:t>
            </a:r>
            <a:r>
              <a:rPr lang="fr-FR" dirty="0"/>
              <a:t>Informations sur les moyens de communication : téléphone, mail..</a:t>
            </a:r>
          </a:p>
          <a:p>
            <a:r>
              <a:rPr lang="fr-FR" dirty="0"/>
              <a:t>    </a:t>
            </a:r>
            <a:r>
              <a:rPr lang="fr-FR" dirty="0" smtClean="0"/>
              <a:t>		- </a:t>
            </a:r>
            <a:r>
              <a:rPr lang="fr-FR" dirty="0"/>
              <a:t>Notation du client par des sources </a:t>
            </a:r>
            <a:r>
              <a:rPr lang="fr-FR" dirty="0" smtClean="0"/>
              <a:t>extérieurs</a:t>
            </a:r>
            <a:endParaRPr lang="fr-FR" dirty="0"/>
          </a:p>
          <a:p>
            <a:endParaRPr lang="fr-FR" dirty="0"/>
          </a:p>
          <a:p>
            <a:r>
              <a:rPr lang="fr-FR" dirty="0" smtClean="0"/>
              <a:t>	- </a:t>
            </a:r>
            <a:r>
              <a:rPr lang="fr-FR" b="1" dirty="0"/>
              <a:t>Informations sur le processus d'octroi du prêt :</a:t>
            </a:r>
          </a:p>
          <a:p>
            <a:r>
              <a:rPr lang="fr-FR" dirty="0"/>
              <a:t>     </a:t>
            </a:r>
            <a:r>
              <a:rPr lang="fr-FR" dirty="0" smtClean="0"/>
              <a:t> 	- </a:t>
            </a:r>
            <a:r>
              <a:rPr lang="fr-FR" dirty="0"/>
              <a:t>Jour de la semaine et heure de la demande de prêt</a:t>
            </a:r>
          </a:p>
          <a:p>
            <a:r>
              <a:rPr lang="fr-FR" dirty="0"/>
              <a:t>     </a:t>
            </a:r>
            <a:r>
              <a:rPr lang="fr-FR" dirty="0" smtClean="0"/>
              <a:t>		- </a:t>
            </a:r>
            <a:r>
              <a:rPr lang="fr-FR" dirty="0"/>
              <a:t>Documents fournis par le client </a:t>
            </a:r>
          </a:p>
          <a:p>
            <a:endParaRPr dirty="0">
              <a:solidFill>
                <a:schemeClr val="accent6"/>
              </a:solidFill>
            </a:endParaRPr>
          </a:p>
        </p:txBody>
      </p:sp>
      <p:sp>
        <p:nvSpPr>
          <p:cNvPr id="243" name="Shape"/>
          <p:cNvSpPr/>
          <p:nvPr/>
        </p:nvSpPr>
        <p:spPr>
          <a:xfrm rot="5400000">
            <a:off x="22318216" y="3181505"/>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221199" y="-2522468"/>
            <a:ext cx="5466408" cy="5909135"/>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1064882"/>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Variables quantitatives</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189475" y="3348406"/>
            <a:ext cx="12152374" cy="4054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Indicateurs statistiques </a:t>
            </a:r>
            <a:r>
              <a:rPr lang="fr-FR" sz="3000" dirty="0" smtClean="0">
                <a:solidFill>
                  <a:schemeClr val="accent6"/>
                </a:solidFill>
              </a:rPr>
              <a:t>:</a:t>
            </a: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p:txBody>
      </p:sp>
      <p:sp>
        <p:nvSpPr>
          <p:cNvPr id="243" name="Shape"/>
          <p:cNvSpPr/>
          <p:nvPr/>
        </p:nvSpPr>
        <p:spPr>
          <a:xfrm rot="5400000">
            <a:off x="22264670" y="2798461"/>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593732" y="-2522468"/>
            <a:ext cx="5093875" cy="553660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Picture 3"/>
          <p:cNvPicPr>
            <a:picLocks noChangeAspect="1"/>
          </p:cNvPicPr>
          <p:nvPr/>
        </p:nvPicPr>
        <p:blipFill>
          <a:blip r:embed="rId2"/>
          <a:stretch>
            <a:fillRect/>
          </a:stretch>
        </p:blipFill>
        <p:spPr>
          <a:xfrm>
            <a:off x="2889249" y="5460646"/>
            <a:ext cx="16052304" cy="4225221"/>
          </a:xfrm>
          <a:prstGeom prst="rect">
            <a:avLst/>
          </a:prstGeom>
        </p:spPr>
      </p:pic>
    </p:spTree>
    <p:extLst>
      <p:ext uri="{BB962C8B-B14F-4D97-AF65-F5344CB8AC3E}">
        <p14:creationId xmlns:p14="http://schemas.microsoft.com/office/powerpoint/2010/main" val="365904624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8507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Variables quantitatives</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189475" y="3681696"/>
            <a:ext cx="9918792" cy="1635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Distributions :</a:t>
            </a:r>
          </a:p>
          <a:p>
            <a:r>
              <a:rPr lang="fr-FR" sz="3000" b="1" dirty="0">
                <a:solidFill>
                  <a:schemeClr val="accent6"/>
                </a:solidFill>
              </a:rPr>
              <a:t>	</a:t>
            </a:r>
            <a:r>
              <a:rPr lang="fr-FR" sz="3000" dirty="0" smtClean="0">
                <a:solidFill>
                  <a:schemeClr val="accent6"/>
                </a:solidFill>
              </a:rPr>
              <a:t>- Histogrammes :</a:t>
            </a:r>
            <a:endParaRPr lang="fr-FR" sz="3000" dirty="0"/>
          </a:p>
          <a:p>
            <a:endParaRPr dirty="0">
              <a:solidFill>
                <a:schemeClr val="accent6"/>
              </a:solidFill>
            </a:endParaRPr>
          </a:p>
        </p:txBody>
      </p:sp>
      <p:sp>
        <p:nvSpPr>
          <p:cNvPr id="243" name="Shape"/>
          <p:cNvSpPr/>
          <p:nvPr/>
        </p:nvSpPr>
        <p:spPr>
          <a:xfrm rot="5400000">
            <a:off x="22264670" y="2798461"/>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593732" y="-2522468"/>
            <a:ext cx="5093875" cy="553660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Picture 3"/>
          <p:cNvPicPr>
            <a:picLocks noChangeAspect="1"/>
          </p:cNvPicPr>
          <p:nvPr/>
        </p:nvPicPr>
        <p:blipFill>
          <a:blip r:embed="rId2"/>
          <a:stretch>
            <a:fillRect/>
          </a:stretch>
        </p:blipFill>
        <p:spPr>
          <a:xfrm>
            <a:off x="952408" y="5199234"/>
            <a:ext cx="10581170" cy="6976261"/>
          </a:xfrm>
          <a:prstGeom prst="rect">
            <a:avLst/>
          </a:prstGeom>
        </p:spPr>
      </p:pic>
      <p:pic>
        <p:nvPicPr>
          <p:cNvPr id="5" name="Picture 4"/>
          <p:cNvPicPr>
            <a:picLocks noChangeAspect="1"/>
          </p:cNvPicPr>
          <p:nvPr/>
        </p:nvPicPr>
        <p:blipFill>
          <a:blip r:embed="rId3"/>
          <a:stretch>
            <a:fillRect/>
          </a:stretch>
        </p:blipFill>
        <p:spPr>
          <a:xfrm>
            <a:off x="12430102" y="5910435"/>
            <a:ext cx="9098708" cy="5384098"/>
          </a:xfrm>
          <a:prstGeom prst="rect">
            <a:avLst/>
          </a:prstGeom>
        </p:spPr>
      </p:pic>
      <p:sp>
        <p:nvSpPr>
          <p:cNvPr id="1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430102" y="3681696"/>
            <a:ext cx="9918792" cy="1635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solidFill>
                  <a:schemeClr val="accent6"/>
                </a:solidFill>
              </a:rPr>
              <a:t>Distributions :</a:t>
            </a:r>
          </a:p>
          <a:p>
            <a:r>
              <a:rPr lang="fr-FR" sz="3000" b="1" dirty="0">
                <a:solidFill>
                  <a:schemeClr val="accent6"/>
                </a:solidFill>
              </a:rPr>
              <a:t>	</a:t>
            </a:r>
            <a:r>
              <a:rPr lang="fr-FR" sz="3000" dirty="0" smtClean="0">
                <a:solidFill>
                  <a:schemeClr val="accent6"/>
                </a:solidFill>
              </a:rPr>
              <a:t>- </a:t>
            </a:r>
            <a:r>
              <a:rPr lang="fr-FR" sz="3000" dirty="0" err="1" smtClean="0">
                <a:solidFill>
                  <a:schemeClr val="accent6"/>
                </a:solidFill>
              </a:rPr>
              <a:t>BoxPlots</a:t>
            </a:r>
            <a:r>
              <a:rPr lang="fr-FR" sz="3000" dirty="0" smtClean="0">
                <a:solidFill>
                  <a:schemeClr val="accent6"/>
                </a:solidFill>
              </a:rPr>
              <a:t> :</a:t>
            </a:r>
            <a:endParaRPr lang="fr-FR" sz="3000" dirty="0"/>
          </a:p>
          <a:p>
            <a:endParaRPr dirty="0">
              <a:solidFill>
                <a:schemeClr val="accent6"/>
              </a:solidFill>
            </a:endParaRPr>
          </a:p>
        </p:txBody>
      </p:sp>
    </p:spTree>
    <p:extLst>
      <p:ext uri="{BB962C8B-B14F-4D97-AF65-F5344CB8AC3E}">
        <p14:creationId xmlns:p14="http://schemas.microsoft.com/office/powerpoint/2010/main" val="349819361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8507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Variables </a:t>
            </a:r>
            <a:r>
              <a:rPr lang="fr-FR" sz="6000" b="0" dirty="0" smtClean="0">
                <a:solidFill>
                  <a:schemeClr val="accent3"/>
                </a:solidFill>
                <a:latin typeface="Roboto Medium"/>
                <a:ea typeface="Roboto Medium"/>
                <a:cs typeface="Roboto Medium"/>
              </a:rPr>
              <a:t>qualitatives</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189475" y="3405032"/>
            <a:ext cx="17436179" cy="737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dirty="0">
              <a:solidFill>
                <a:schemeClr val="accent6"/>
              </a:solidFill>
            </a:endParaRPr>
          </a:p>
          <a:p>
            <a:r>
              <a:rPr lang="fr-FR" sz="3000" b="1" dirty="0" smtClean="0">
                <a:solidFill>
                  <a:schemeClr val="accent6"/>
                </a:solidFill>
              </a:rPr>
              <a:t>Indicateurs statistiques </a:t>
            </a:r>
            <a:r>
              <a:rPr lang="fr-FR" sz="3000" dirty="0" smtClean="0">
                <a:solidFill>
                  <a:schemeClr val="accent6"/>
                </a:solidFill>
              </a:rPr>
              <a:t>: </a:t>
            </a:r>
          </a:p>
          <a:p>
            <a:r>
              <a:rPr lang="fr-FR" sz="3000" dirty="0">
                <a:solidFill>
                  <a:schemeClr val="accent6"/>
                </a:solidFill>
              </a:rPr>
              <a:t>	</a:t>
            </a:r>
            <a:r>
              <a:rPr lang="fr-FR" sz="3000" dirty="0" smtClean="0">
                <a:solidFill>
                  <a:schemeClr val="accent6"/>
                </a:solidFill>
              </a:rPr>
              <a:t>- Nombre de modalités</a:t>
            </a:r>
          </a:p>
          <a:p>
            <a:r>
              <a:rPr lang="fr-FR" sz="3000" dirty="0">
                <a:solidFill>
                  <a:schemeClr val="accent6"/>
                </a:solidFill>
              </a:rPr>
              <a:t>	</a:t>
            </a:r>
            <a:r>
              <a:rPr lang="fr-FR" sz="3000" dirty="0" smtClean="0">
                <a:solidFill>
                  <a:schemeClr val="accent6"/>
                </a:solidFill>
              </a:rPr>
              <a:t>- Liste des modalités</a:t>
            </a:r>
          </a:p>
          <a:p>
            <a:r>
              <a:rPr lang="fr-FR" sz="3000" dirty="0">
                <a:solidFill>
                  <a:schemeClr val="accent6"/>
                </a:solidFill>
              </a:rPr>
              <a:t>	</a:t>
            </a:r>
            <a:r>
              <a:rPr lang="fr-FR" sz="3000" dirty="0" smtClean="0">
                <a:solidFill>
                  <a:schemeClr val="accent6"/>
                </a:solidFill>
              </a:rPr>
              <a:t>- Nombre de données pour chaque modalité</a:t>
            </a:r>
          </a:p>
          <a:p>
            <a:endParaRPr lang="fr-FR" dirty="0" smtClean="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smtClean="0">
              <a:solidFill>
                <a:schemeClr val="accent6"/>
              </a:solidFill>
            </a:endParaRPr>
          </a:p>
          <a:p>
            <a:endParaRPr lang="fr-FR" dirty="0">
              <a:solidFill>
                <a:schemeClr val="accent6"/>
              </a:solidFill>
            </a:endParaRPr>
          </a:p>
          <a:p>
            <a:endParaRPr lang="fr-FR" dirty="0">
              <a:solidFill>
                <a:schemeClr val="accent6"/>
              </a:solidFill>
            </a:endParaRPr>
          </a:p>
          <a:p>
            <a:r>
              <a:rPr lang="fr-FR" sz="3000" b="1" dirty="0" smtClean="0">
                <a:solidFill>
                  <a:schemeClr val="accent6"/>
                </a:solidFill>
              </a:rPr>
              <a:t>Distributions </a:t>
            </a:r>
            <a:r>
              <a:rPr lang="fr-FR" sz="3000" dirty="0" smtClean="0">
                <a:solidFill>
                  <a:schemeClr val="accent6"/>
                </a:solidFill>
              </a:rPr>
              <a:t>:</a:t>
            </a:r>
          </a:p>
          <a:p>
            <a:r>
              <a:rPr lang="fr-FR" sz="3000" dirty="0">
                <a:solidFill>
                  <a:schemeClr val="accent6"/>
                </a:solidFill>
              </a:rPr>
              <a:t>	</a:t>
            </a:r>
            <a:r>
              <a:rPr lang="fr-FR" sz="3000" dirty="0" smtClean="0">
                <a:solidFill>
                  <a:schemeClr val="accent6"/>
                </a:solidFill>
              </a:rPr>
              <a:t>- Variables avec un nombre de modalités peu élevé : </a:t>
            </a:r>
          </a:p>
          <a:p>
            <a:r>
              <a:rPr lang="fr-FR" sz="3000" dirty="0">
                <a:solidFill>
                  <a:schemeClr val="accent6"/>
                </a:solidFill>
              </a:rPr>
              <a:t>	</a:t>
            </a:r>
            <a:r>
              <a:rPr lang="fr-FR" sz="3000" dirty="0" smtClean="0">
                <a:solidFill>
                  <a:schemeClr val="accent6"/>
                </a:solidFill>
              </a:rPr>
              <a:t>	diagramme circulaire</a:t>
            </a:r>
            <a:endParaRPr lang="fr-FR" sz="3000" dirty="0"/>
          </a:p>
          <a:p>
            <a:endParaRPr dirty="0">
              <a:solidFill>
                <a:schemeClr val="accent6"/>
              </a:solidFill>
            </a:endParaRPr>
          </a:p>
        </p:txBody>
      </p:sp>
      <p:sp>
        <p:nvSpPr>
          <p:cNvPr id="243" name="Shape"/>
          <p:cNvSpPr/>
          <p:nvPr/>
        </p:nvSpPr>
        <p:spPr>
          <a:xfrm rot="5400000">
            <a:off x="22318216" y="3181505"/>
            <a:ext cx="4238659" cy="423866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7949332" y="-2338163"/>
            <a:ext cx="4934539" cy="5519668"/>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a:picLocks noChangeAspect="1"/>
          </p:cNvPicPr>
          <p:nvPr/>
        </p:nvPicPr>
        <p:blipFill>
          <a:blip r:embed="rId2"/>
          <a:stretch>
            <a:fillRect/>
          </a:stretch>
        </p:blipFill>
        <p:spPr>
          <a:xfrm>
            <a:off x="11717453" y="5808133"/>
            <a:ext cx="8162279" cy="7310174"/>
          </a:xfrm>
          <a:prstGeom prst="rect">
            <a:avLst/>
          </a:prstGeom>
        </p:spPr>
      </p:pic>
    </p:spTree>
    <p:extLst>
      <p:ext uri="{BB962C8B-B14F-4D97-AF65-F5344CB8AC3E}">
        <p14:creationId xmlns:p14="http://schemas.microsoft.com/office/powerpoint/2010/main" val="107813597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189475" y="850779"/>
            <a:ext cx="1432096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Description du jeu de données</a:t>
            </a:r>
          </a:p>
          <a:p>
            <a:pPr algn="l">
              <a:defRPr sz="8000" b="0">
                <a:solidFill>
                  <a:srgbClr val="0D2447"/>
                </a:solidFill>
                <a:latin typeface="Roboto Medium"/>
                <a:ea typeface="Roboto Medium"/>
                <a:cs typeface="Roboto Medium"/>
                <a:sym typeface="Roboto Medium"/>
              </a:defRPr>
            </a:pPr>
            <a:r>
              <a:rPr lang="fr-FR" sz="6000" b="0" dirty="0">
                <a:solidFill>
                  <a:schemeClr val="accent3"/>
                </a:solidFill>
                <a:latin typeface="Roboto Medium"/>
                <a:ea typeface="Roboto Medium"/>
                <a:cs typeface="Roboto Medium"/>
              </a:rPr>
              <a:t>Variables </a:t>
            </a:r>
            <a:r>
              <a:rPr lang="fr-FR" sz="6000" b="0" dirty="0" smtClean="0">
                <a:solidFill>
                  <a:schemeClr val="accent3"/>
                </a:solidFill>
                <a:latin typeface="Roboto Medium"/>
                <a:ea typeface="Roboto Medium"/>
                <a:cs typeface="Roboto Medium"/>
              </a:rPr>
              <a:t>qualitatives</a:t>
            </a:r>
            <a:endParaRPr sz="6000" b="0" dirty="0">
              <a:solidFill>
                <a:schemeClr val="accent3"/>
              </a:solidFill>
              <a:latin typeface="Roboto Medium"/>
              <a:ea typeface="Roboto Medium"/>
              <a:cs typeface="Roboto Medium"/>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95288" y="2964766"/>
            <a:ext cx="9088046" cy="2743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3000" b="1" dirty="0" smtClean="0">
              <a:solidFill>
                <a:schemeClr val="accent6"/>
              </a:solidFill>
            </a:endParaRPr>
          </a:p>
          <a:p>
            <a:r>
              <a:rPr lang="fr-FR" sz="3000" b="1" dirty="0" smtClean="0">
                <a:solidFill>
                  <a:schemeClr val="accent6"/>
                </a:solidFill>
              </a:rPr>
              <a:t>Distributions </a:t>
            </a:r>
            <a:r>
              <a:rPr lang="fr-FR" sz="3000" dirty="0" smtClean="0">
                <a:solidFill>
                  <a:schemeClr val="accent6"/>
                </a:solidFill>
              </a:rPr>
              <a:t>:</a:t>
            </a:r>
          </a:p>
          <a:p>
            <a:r>
              <a:rPr lang="fr-FR" sz="3000" dirty="0" smtClean="0">
                <a:solidFill>
                  <a:schemeClr val="accent6"/>
                </a:solidFill>
              </a:rPr>
              <a:t>	- Variables </a:t>
            </a:r>
            <a:r>
              <a:rPr lang="fr-FR" sz="3000" dirty="0">
                <a:solidFill>
                  <a:schemeClr val="accent6"/>
                </a:solidFill>
              </a:rPr>
              <a:t>avec un nombre de modalités </a:t>
            </a:r>
            <a:r>
              <a:rPr lang="fr-FR" sz="3000" dirty="0" smtClean="0">
                <a:solidFill>
                  <a:schemeClr val="accent6"/>
                </a:solidFill>
              </a:rPr>
              <a:t>moyen : </a:t>
            </a:r>
            <a:endParaRPr lang="fr-FR" sz="3000" dirty="0">
              <a:solidFill>
                <a:schemeClr val="accent6"/>
              </a:solidFill>
            </a:endParaRPr>
          </a:p>
          <a:p>
            <a:r>
              <a:rPr lang="fr-FR" sz="3000" dirty="0">
                <a:solidFill>
                  <a:schemeClr val="accent6"/>
                </a:solidFill>
              </a:rPr>
              <a:t>		diagramme </a:t>
            </a:r>
            <a:r>
              <a:rPr lang="fr-FR" sz="3000" dirty="0" smtClean="0">
                <a:solidFill>
                  <a:schemeClr val="accent6"/>
                </a:solidFill>
              </a:rPr>
              <a:t>en bâtons</a:t>
            </a:r>
          </a:p>
          <a:p>
            <a:endParaRPr dirty="0">
              <a:solidFill>
                <a:schemeClr val="accent6"/>
              </a:solidFill>
            </a:endParaRPr>
          </a:p>
        </p:txBody>
      </p:sp>
      <p:sp>
        <p:nvSpPr>
          <p:cNvPr id="243" name="Shape"/>
          <p:cNvSpPr/>
          <p:nvPr/>
        </p:nvSpPr>
        <p:spPr>
          <a:xfrm rot="5400000">
            <a:off x="22816931" y="2649335"/>
            <a:ext cx="3100763" cy="291204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19490266" y="-2338163"/>
            <a:ext cx="3800004" cy="5138194"/>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p:cNvPicPr>
            <a:picLocks noChangeAspect="1"/>
          </p:cNvPicPr>
          <p:nvPr/>
        </p:nvPicPr>
        <p:blipFill>
          <a:blip r:embed="rId2"/>
          <a:stretch>
            <a:fillRect/>
          </a:stretch>
        </p:blipFill>
        <p:spPr>
          <a:xfrm>
            <a:off x="1189475" y="6151844"/>
            <a:ext cx="8894660" cy="6531222"/>
          </a:xfrm>
          <a:prstGeom prst="rect">
            <a:avLst/>
          </a:prstGeom>
        </p:spPr>
      </p:pic>
      <p:pic>
        <p:nvPicPr>
          <p:cNvPr id="6" name="Picture 5"/>
          <p:cNvPicPr>
            <a:picLocks noChangeAspect="1"/>
          </p:cNvPicPr>
          <p:nvPr/>
        </p:nvPicPr>
        <p:blipFill>
          <a:blip r:embed="rId3"/>
          <a:stretch>
            <a:fillRect/>
          </a:stretch>
        </p:blipFill>
        <p:spPr>
          <a:xfrm>
            <a:off x="11378463" y="6151844"/>
            <a:ext cx="10797379" cy="5751143"/>
          </a:xfrm>
          <a:prstGeom prst="rect">
            <a:avLst/>
          </a:prstGeom>
        </p:spPr>
      </p:pic>
      <p:sp>
        <p:nvSpPr>
          <p:cNvPr id="9"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1378463" y="2964766"/>
            <a:ext cx="9088046" cy="2318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3000" b="1" dirty="0" smtClean="0">
              <a:solidFill>
                <a:schemeClr val="accent6"/>
              </a:solidFill>
            </a:endParaRPr>
          </a:p>
          <a:p>
            <a:r>
              <a:rPr lang="fr-FR" sz="3000" b="1" dirty="0" smtClean="0">
                <a:solidFill>
                  <a:schemeClr val="accent6"/>
                </a:solidFill>
              </a:rPr>
              <a:t>Distributions </a:t>
            </a:r>
            <a:r>
              <a:rPr lang="fr-FR" sz="3000" dirty="0" smtClean="0">
                <a:solidFill>
                  <a:schemeClr val="accent6"/>
                </a:solidFill>
              </a:rPr>
              <a:t>:</a:t>
            </a:r>
          </a:p>
          <a:p>
            <a:r>
              <a:rPr lang="fr-FR" sz="3000" dirty="0" smtClean="0">
                <a:solidFill>
                  <a:schemeClr val="accent6"/>
                </a:solidFill>
              </a:rPr>
              <a:t>	- Variables </a:t>
            </a:r>
            <a:r>
              <a:rPr lang="fr-FR" sz="3000" dirty="0">
                <a:solidFill>
                  <a:schemeClr val="accent6"/>
                </a:solidFill>
              </a:rPr>
              <a:t>avec un nombre de modalités </a:t>
            </a:r>
            <a:r>
              <a:rPr lang="fr-FR" sz="3000" dirty="0" smtClean="0">
                <a:solidFill>
                  <a:schemeClr val="accent6"/>
                </a:solidFill>
              </a:rPr>
              <a:t>élevé : </a:t>
            </a:r>
            <a:endParaRPr lang="fr-FR" sz="3000" dirty="0">
              <a:solidFill>
                <a:schemeClr val="accent6"/>
              </a:solidFill>
            </a:endParaRPr>
          </a:p>
          <a:p>
            <a:r>
              <a:rPr lang="fr-FR" sz="3000" dirty="0">
                <a:solidFill>
                  <a:schemeClr val="accent6"/>
                </a:solidFill>
              </a:rPr>
              <a:t>		</a:t>
            </a:r>
            <a:r>
              <a:rPr lang="fr-FR" sz="3000" dirty="0" smtClean="0">
                <a:solidFill>
                  <a:schemeClr val="accent6"/>
                </a:solidFill>
              </a:rPr>
              <a:t>nuage de mots</a:t>
            </a:r>
            <a:endParaRPr lang="fr-FR" sz="3000" dirty="0"/>
          </a:p>
        </p:txBody>
      </p:sp>
    </p:spTree>
    <p:extLst>
      <p:ext uri="{BB962C8B-B14F-4D97-AF65-F5344CB8AC3E}">
        <p14:creationId xmlns:p14="http://schemas.microsoft.com/office/powerpoint/2010/main" val="192724449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10432</TotalTime>
  <Words>685</Words>
  <Application>Microsoft Office PowerPoint</Application>
  <PresentationFormat>Custom</PresentationFormat>
  <Paragraphs>387</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Helvetica Neue</vt:lpstr>
      <vt:lpstr>Helvetica Neue Light</vt:lpstr>
      <vt:lpstr>Helvetica Neue Medium</vt:lpstr>
      <vt:lpstr>Roboto</vt:lpstr>
      <vt:lpstr>Roboto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olivier bonheur</dc:creator>
  <cp:lastModifiedBy>olivier bonheur</cp:lastModifiedBy>
  <cp:revision>129</cp:revision>
  <dcterms:modified xsi:type="dcterms:W3CDTF">2021-05-28T16:23:32Z</dcterms:modified>
</cp:coreProperties>
</file>