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305" r:id="rId3"/>
    <p:sldId id="304" r:id="rId4"/>
    <p:sldId id="306" r:id="rId5"/>
    <p:sldId id="307" r:id="rId6"/>
    <p:sldId id="308" r:id="rId7"/>
    <p:sldId id="309" r:id="rId8"/>
    <p:sldId id="313" r:id="rId9"/>
    <p:sldId id="311" r:id="rId10"/>
    <p:sldId id="312" r:id="rId11"/>
    <p:sldId id="314" r:id="rId12"/>
    <p:sldId id="315" r:id="rId13"/>
    <p:sldId id="316" r:id="rId14"/>
    <p:sldId id="318" r:id="rId15"/>
    <p:sldId id="317" r:id="rId16"/>
    <p:sldId id="319" r:id="rId17"/>
    <p:sldId id="320" r:id="rId18"/>
    <p:sldId id="321" r:id="rId19"/>
    <p:sldId id="323" r:id="rId20"/>
    <p:sldId id="324" r:id="rId21"/>
    <p:sldId id="325" r:id="rId22"/>
    <p:sldId id="359" r:id="rId23"/>
    <p:sldId id="360" r:id="rId24"/>
    <p:sldId id="327" r:id="rId25"/>
    <p:sldId id="328" r:id="rId26"/>
    <p:sldId id="329" r:id="rId27"/>
    <p:sldId id="330" r:id="rId28"/>
    <p:sldId id="331" r:id="rId29"/>
    <p:sldId id="332" r:id="rId30"/>
    <p:sldId id="339" r:id="rId31"/>
    <p:sldId id="333" r:id="rId32"/>
    <p:sldId id="336" r:id="rId33"/>
    <p:sldId id="337" r:id="rId34"/>
    <p:sldId id="340" r:id="rId35"/>
    <p:sldId id="349" r:id="rId36"/>
    <p:sldId id="338" r:id="rId37"/>
    <p:sldId id="343" r:id="rId38"/>
    <p:sldId id="342" r:id="rId39"/>
    <p:sldId id="344" r:id="rId40"/>
    <p:sldId id="345" r:id="rId41"/>
    <p:sldId id="351" r:id="rId42"/>
    <p:sldId id="346" r:id="rId43"/>
    <p:sldId id="347" r:id="rId44"/>
    <p:sldId id="350" r:id="rId45"/>
    <p:sldId id="353" r:id="rId46"/>
    <p:sldId id="357" r:id="rId47"/>
    <p:sldId id="358" r:id="rId48"/>
    <p:sldId id="355" r:id="rId4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5" autoAdjust="0"/>
    <p:restoredTop sz="96224" autoAdjust="0"/>
  </p:normalViewPr>
  <p:slideViewPr>
    <p:cSldViewPr snapToGrid="0" snapToObjects="1">
      <p:cViewPr varScale="1">
        <p:scale>
          <a:sx n="45" d="100"/>
          <a:sy n="45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36494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j-lt"/>
        <a:ea typeface="+mj-ea"/>
        <a:cs typeface="+mj-cs"/>
        <a:sym typeface="Calibri"/>
      </a:defRPr>
    </a:lvl1pPr>
    <a:lvl2pPr indent="228600" defTabSz="1828800" latinLnBrk="0">
      <a:defRPr sz="2400">
        <a:latin typeface="+mj-lt"/>
        <a:ea typeface="+mj-ea"/>
        <a:cs typeface="+mj-cs"/>
        <a:sym typeface="Calibri"/>
      </a:defRPr>
    </a:lvl2pPr>
    <a:lvl3pPr indent="457200" defTabSz="1828800" latinLnBrk="0">
      <a:defRPr sz="2400">
        <a:latin typeface="+mj-lt"/>
        <a:ea typeface="+mj-ea"/>
        <a:cs typeface="+mj-cs"/>
        <a:sym typeface="Calibri"/>
      </a:defRPr>
    </a:lvl3pPr>
    <a:lvl4pPr indent="685800" defTabSz="1828800" latinLnBrk="0">
      <a:defRPr sz="2400">
        <a:latin typeface="+mj-lt"/>
        <a:ea typeface="+mj-ea"/>
        <a:cs typeface="+mj-cs"/>
        <a:sym typeface="Calibri"/>
      </a:defRPr>
    </a:lvl4pPr>
    <a:lvl5pPr indent="914400" defTabSz="1828800" latinLnBrk="0">
      <a:defRPr sz="2400">
        <a:latin typeface="+mj-lt"/>
        <a:ea typeface="+mj-ea"/>
        <a:cs typeface="+mj-cs"/>
        <a:sym typeface="Calibri"/>
      </a:defRPr>
    </a:lvl5pPr>
    <a:lvl6pPr indent="1143000" defTabSz="1828800" latinLnBrk="0">
      <a:defRPr sz="2400">
        <a:latin typeface="+mj-lt"/>
        <a:ea typeface="+mj-ea"/>
        <a:cs typeface="+mj-cs"/>
        <a:sym typeface="Calibri"/>
      </a:defRPr>
    </a:lvl6pPr>
    <a:lvl7pPr indent="1371600" defTabSz="1828800" latinLnBrk="0">
      <a:defRPr sz="2400">
        <a:latin typeface="+mj-lt"/>
        <a:ea typeface="+mj-ea"/>
        <a:cs typeface="+mj-cs"/>
        <a:sym typeface="Calibri"/>
      </a:defRPr>
    </a:lvl7pPr>
    <a:lvl8pPr indent="1600200" defTabSz="1828800" latinLnBrk="0">
      <a:defRPr sz="2400">
        <a:latin typeface="+mj-lt"/>
        <a:ea typeface="+mj-ea"/>
        <a:cs typeface="+mj-cs"/>
        <a:sym typeface="Calibri"/>
      </a:defRPr>
    </a:lvl8pPr>
    <a:lvl9pPr indent="1828800" defTabSz="1828800" latinLnBrk="0">
      <a:defRPr sz="24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37445" y="12751927"/>
            <a:ext cx="794416" cy="584773"/>
          </a:xfrm>
          <a:prstGeom prst="rect">
            <a:avLst/>
          </a:prstGeom>
        </p:spPr>
        <p:txBody>
          <a:bodyPr wrap="square"/>
          <a:lstStyle>
            <a:lvl1pPr algn="ctr">
              <a:defRPr sz="2600">
                <a:solidFill>
                  <a:schemeClr val="bg2"/>
                </a:solidFill>
              </a:defRPr>
            </a:lvl1pPr>
          </a:lstStyle>
          <a:p>
            <a:fld id="{86CB4B4D-7CA3-9044-876B-883B54F8677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6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8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5" y="4114800"/>
            <a:ext cx="7864476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/>
            </a:lvl1pPr>
            <a:lvl2pPr marL="0" indent="457200">
              <a:buSzTx/>
              <a:buFontTx/>
              <a:buNone/>
              <a:defRPr sz="3200"/>
            </a:lvl2pPr>
            <a:lvl3pPr marL="0" indent="914400">
              <a:buSzTx/>
              <a:buFontTx/>
              <a:buNone/>
              <a:defRPr sz="3200"/>
            </a:lvl3pPr>
            <a:lvl4pPr marL="0" indent="1371600">
              <a:buSzTx/>
              <a:buFontTx/>
              <a:buNone/>
              <a:defRPr sz="3200"/>
            </a:lvl4pPr>
            <a:lvl5pPr marL="0" indent="1828800"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placehol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"/>
          <p:cNvGrpSpPr/>
          <p:nvPr/>
        </p:nvGrpSpPr>
        <p:grpSpPr>
          <a:xfrm>
            <a:off x="801609" y="12842292"/>
            <a:ext cx="2497416" cy="404042"/>
            <a:chOff x="0" y="0"/>
            <a:chExt cx="2497415" cy="404040"/>
          </a:xfrm>
        </p:grpSpPr>
        <p:sp>
          <p:nvSpPr>
            <p:cNvPr id="12" name="Graphic 33"/>
            <p:cNvSpPr/>
            <p:nvPr/>
          </p:nvSpPr>
          <p:spPr>
            <a:xfrm>
              <a:off x="1396031" y="0"/>
              <a:ext cx="404042" cy="40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18035" y="14363"/>
                  </a:moveTo>
                  <a:lnTo>
                    <a:pt x="18035" y="7235"/>
                  </a:lnTo>
                  <a:cubicBezTo>
                    <a:pt x="18034" y="6075"/>
                    <a:pt x="17093" y="5136"/>
                    <a:pt x="15934" y="5136"/>
                  </a:cubicBezTo>
                  <a:lnTo>
                    <a:pt x="5666" y="5136"/>
                  </a:lnTo>
                  <a:cubicBezTo>
                    <a:pt x="4506" y="5136"/>
                    <a:pt x="3565" y="6077"/>
                    <a:pt x="3565" y="7237"/>
                  </a:cubicBezTo>
                  <a:lnTo>
                    <a:pt x="3565" y="14365"/>
                  </a:lnTo>
                  <a:cubicBezTo>
                    <a:pt x="3566" y="15525"/>
                    <a:pt x="4506" y="16465"/>
                    <a:pt x="5666" y="16465"/>
                  </a:cubicBezTo>
                  <a:lnTo>
                    <a:pt x="15934" y="16465"/>
                  </a:lnTo>
                  <a:cubicBezTo>
                    <a:pt x="17094" y="16465"/>
                    <a:pt x="18035" y="15524"/>
                    <a:pt x="18035" y="14363"/>
                  </a:cubicBezTo>
                  <a:close/>
                  <a:moveTo>
                    <a:pt x="15947" y="6037"/>
                  </a:moveTo>
                  <a:lnTo>
                    <a:pt x="15552" y="6037"/>
                  </a:lnTo>
                  <a:lnTo>
                    <a:pt x="10800" y="9799"/>
                  </a:lnTo>
                  <a:lnTo>
                    <a:pt x="6048" y="6037"/>
                  </a:lnTo>
                  <a:lnTo>
                    <a:pt x="5652" y="6037"/>
                  </a:lnTo>
                  <a:cubicBezTo>
                    <a:pt x="4995" y="6037"/>
                    <a:pt x="4463" y="6570"/>
                    <a:pt x="4464" y="7227"/>
                  </a:cubicBezTo>
                  <a:lnTo>
                    <a:pt x="4464" y="14373"/>
                  </a:lnTo>
                  <a:cubicBezTo>
                    <a:pt x="4464" y="15030"/>
                    <a:pt x="4995" y="15563"/>
                    <a:pt x="5652" y="15564"/>
                  </a:cubicBezTo>
                  <a:lnTo>
                    <a:pt x="6048" y="15564"/>
                  </a:lnTo>
                  <a:lnTo>
                    <a:pt x="6048" y="8136"/>
                  </a:lnTo>
                  <a:lnTo>
                    <a:pt x="10800" y="11801"/>
                  </a:lnTo>
                  <a:lnTo>
                    <a:pt x="15552" y="8137"/>
                  </a:lnTo>
                  <a:lnTo>
                    <a:pt x="15552" y="15564"/>
                  </a:lnTo>
                  <a:lnTo>
                    <a:pt x="15948" y="15564"/>
                  </a:lnTo>
                  <a:cubicBezTo>
                    <a:pt x="16605" y="15563"/>
                    <a:pt x="17136" y="15030"/>
                    <a:pt x="17136" y="14373"/>
                  </a:cubicBezTo>
                  <a:lnTo>
                    <a:pt x="17136" y="7227"/>
                  </a:lnTo>
                  <a:cubicBezTo>
                    <a:pt x="17137" y="6570"/>
                    <a:pt x="16605" y="6037"/>
                    <a:pt x="15948" y="6037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3" name="Graphic 172"/>
            <p:cNvSpPr/>
            <p:nvPr/>
          </p:nvSpPr>
          <p:spPr>
            <a:xfrm>
              <a:off x="698015" y="0"/>
              <a:ext cx="404042" cy="40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17932" y="6872"/>
                  </a:moveTo>
                  <a:cubicBezTo>
                    <a:pt x="17415" y="7098"/>
                    <a:pt x="16868" y="7248"/>
                    <a:pt x="16309" y="7318"/>
                  </a:cubicBezTo>
                  <a:cubicBezTo>
                    <a:pt x="16899" y="6967"/>
                    <a:pt x="17340" y="6411"/>
                    <a:pt x="17549" y="5756"/>
                  </a:cubicBezTo>
                  <a:cubicBezTo>
                    <a:pt x="16996" y="6084"/>
                    <a:pt x="16392" y="6316"/>
                    <a:pt x="15762" y="6440"/>
                  </a:cubicBezTo>
                  <a:cubicBezTo>
                    <a:pt x="14701" y="5303"/>
                    <a:pt x="12919" y="5241"/>
                    <a:pt x="11782" y="6302"/>
                  </a:cubicBezTo>
                  <a:cubicBezTo>
                    <a:pt x="11208" y="6837"/>
                    <a:pt x="10883" y="7587"/>
                    <a:pt x="10886" y="8372"/>
                  </a:cubicBezTo>
                  <a:cubicBezTo>
                    <a:pt x="10884" y="8590"/>
                    <a:pt x="10906" y="8807"/>
                    <a:pt x="10952" y="9020"/>
                  </a:cubicBezTo>
                  <a:cubicBezTo>
                    <a:pt x="8682" y="8907"/>
                    <a:pt x="6569" y="7830"/>
                    <a:pt x="5143" y="6061"/>
                  </a:cubicBezTo>
                  <a:cubicBezTo>
                    <a:pt x="4390" y="7351"/>
                    <a:pt x="4768" y="9004"/>
                    <a:pt x="6007" y="9838"/>
                  </a:cubicBezTo>
                  <a:cubicBezTo>
                    <a:pt x="5561" y="9826"/>
                    <a:pt x="5124" y="9707"/>
                    <a:pt x="4733" y="9490"/>
                  </a:cubicBezTo>
                  <a:lnTo>
                    <a:pt x="4733" y="9521"/>
                  </a:lnTo>
                  <a:cubicBezTo>
                    <a:pt x="4734" y="10865"/>
                    <a:pt x="5676" y="12024"/>
                    <a:pt x="6991" y="12298"/>
                  </a:cubicBezTo>
                  <a:cubicBezTo>
                    <a:pt x="6750" y="12361"/>
                    <a:pt x="6502" y="12392"/>
                    <a:pt x="6252" y="12391"/>
                  </a:cubicBezTo>
                  <a:cubicBezTo>
                    <a:pt x="6073" y="12394"/>
                    <a:pt x="5895" y="12378"/>
                    <a:pt x="5719" y="12342"/>
                  </a:cubicBezTo>
                  <a:cubicBezTo>
                    <a:pt x="6090" y="13490"/>
                    <a:pt x="7146" y="14279"/>
                    <a:pt x="8352" y="14311"/>
                  </a:cubicBezTo>
                  <a:cubicBezTo>
                    <a:pt x="7356" y="15092"/>
                    <a:pt x="6126" y="15517"/>
                    <a:pt x="4860" y="15516"/>
                  </a:cubicBezTo>
                  <a:cubicBezTo>
                    <a:pt x="4635" y="15518"/>
                    <a:pt x="4410" y="15505"/>
                    <a:pt x="4186" y="15477"/>
                  </a:cubicBezTo>
                  <a:cubicBezTo>
                    <a:pt x="7913" y="17867"/>
                    <a:pt x="12872" y="16784"/>
                    <a:pt x="15262" y="13057"/>
                  </a:cubicBezTo>
                  <a:cubicBezTo>
                    <a:pt x="16095" y="11759"/>
                    <a:pt x="16535" y="10247"/>
                    <a:pt x="16530" y="8704"/>
                  </a:cubicBezTo>
                  <a:cubicBezTo>
                    <a:pt x="16530" y="8580"/>
                    <a:pt x="16526" y="8459"/>
                    <a:pt x="16520" y="8339"/>
                  </a:cubicBezTo>
                  <a:cubicBezTo>
                    <a:pt x="17076" y="7940"/>
                    <a:pt x="17555" y="7443"/>
                    <a:pt x="17932" y="6872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4" name="Graphic 186"/>
            <p:cNvSpPr/>
            <p:nvPr/>
          </p:nvSpPr>
          <p:spPr>
            <a:xfrm>
              <a:off x="0" y="0"/>
              <a:ext cx="404041" cy="40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10800" y="3821"/>
                  </a:moveTo>
                  <a:cubicBezTo>
                    <a:pt x="6946" y="3831"/>
                    <a:pt x="3830" y="6964"/>
                    <a:pt x="3840" y="10818"/>
                  </a:cubicBezTo>
                  <a:cubicBezTo>
                    <a:pt x="3844" y="12281"/>
                    <a:pt x="4308" y="13705"/>
                    <a:pt x="5165" y="14890"/>
                  </a:cubicBezTo>
                  <a:lnTo>
                    <a:pt x="4301" y="17482"/>
                  </a:lnTo>
                  <a:lnTo>
                    <a:pt x="6977" y="16625"/>
                  </a:lnTo>
                  <a:cubicBezTo>
                    <a:pt x="8109" y="17379"/>
                    <a:pt x="9440" y="17780"/>
                    <a:pt x="10800" y="17779"/>
                  </a:cubicBezTo>
                  <a:cubicBezTo>
                    <a:pt x="14654" y="17779"/>
                    <a:pt x="17779" y="14654"/>
                    <a:pt x="17779" y="10800"/>
                  </a:cubicBezTo>
                  <a:cubicBezTo>
                    <a:pt x="17779" y="6946"/>
                    <a:pt x="14654" y="3821"/>
                    <a:pt x="10800" y="3821"/>
                  </a:cubicBezTo>
                  <a:close/>
                  <a:moveTo>
                    <a:pt x="14849" y="13676"/>
                  </a:moveTo>
                  <a:cubicBezTo>
                    <a:pt x="14564" y="14193"/>
                    <a:pt x="14062" y="14555"/>
                    <a:pt x="13481" y="14661"/>
                  </a:cubicBezTo>
                  <a:cubicBezTo>
                    <a:pt x="13121" y="14738"/>
                    <a:pt x="12642" y="14800"/>
                    <a:pt x="11043" y="14136"/>
                  </a:cubicBezTo>
                  <a:cubicBezTo>
                    <a:pt x="9633" y="13443"/>
                    <a:pt x="8436" y="12383"/>
                    <a:pt x="7579" y="11067"/>
                  </a:cubicBezTo>
                  <a:cubicBezTo>
                    <a:pt x="7106" y="10460"/>
                    <a:pt x="6819" y="9729"/>
                    <a:pt x="6752" y="8962"/>
                  </a:cubicBezTo>
                  <a:cubicBezTo>
                    <a:pt x="6734" y="8320"/>
                    <a:pt x="6993" y="7701"/>
                    <a:pt x="7464" y="7263"/>
                  </a:cubicBezTo>
                  <a:cubicBezTo>
                    <a:pt x="7660" y="7091"/>
                    <a:pt x="7915" y="7002"/>
                    <a:pt x="8176" y="7014"/>
                  </a:cubicBezTo>
                  <a:cubicBezTo>
                    <a:pt x="8261" y="7014"/>
                    <a:pt x="8339" y="7018"/>
                    <a:pt x="8409" y="7021"/>
                  </a:cubicBezTo>
                  <a:cubicBezTo>
                    <a:pt x="8613" y="7030"/>
                    <a:pt x="8716" y="7042"/>
                    <a:pt x="8850" y="7366"/>
                  </a:cubicBezTo>
                  <a:cubicBezTo>
                    <a:pt x="9019" y="7772"/>
                    <a:pt x="9426" y="8773"/>
                    <a:pt x="9476" y="8878"/>
                  </a:cubicBezTo>
                  <a:cubicBezTo>
                    <a:pt x="9546" y="8991"/>
                    <a:pt x="9557" y="9132"/>
                    <a:pt x="9505" y="9256"/>
                  </a:cubicBezTo>
                  <a:cubicBezTo>
                    <a:pt x="9448" y="9374"/>
                    <a:pt x="9372" y="9482"/>
                    <a:pt x="9280" y="9576"/>
                  </a:cubicBezTo>
                  <a:cubicBezTo>
                    <a:pt x="9178" y="9695"/>
                    <a:pt x="9080" y="9785"/>
                    <a:pt x="8978" y="9912"/>
                  </a:cubicBezTo>
                  <a:cubicBezTo>
                    <a:pt x="8883" y="10023"/>
                    <a:pt x="8777" y="10142"/>
                    <a:pt x="8896" y="10344"/>
                  </a:cubicBezTo>
                  <a:cubicBezTo>
                    <a:pt x="9201" y="10866"/>
                    <a:pt x="9582" y="11340"/>
                    <a:pt x="10025" y="11751"/>
                  </a:cubicBezTo>
                  <a:cubicBezTo>
                    <a:pt x="10500" y="12187"/>
                    <a:pt x="11054" y="12529"/>
                    <a:pt x="11657" y="12759"/>
                  </a:cubicBezTo>
                  <a:cubicBezTo>
                    <a:pt x="11821" y="12837"/>
                    <a:pt x="12015" y="12806"/>
                    <a:pt x="12147" y="12681"/>
                  </a:cubicBezTo>
                  <a:cubicBezTo>
                    <a:pt x="12341" y="12451"/>
                    <a:pt x="12523" y="12211"/>
                    <a:pt x="12691" y="11961"/>
                  </a:cubicBezTo>
                  <a:cubicBezTo>
                    <a:pt x="12794" y="11790"/>
                    <a:pt x="13010" y="11724"/>
                    <a:pt x="13190" y="11809"/>
                  </a:cubicBezTo>
                  <a:cubicBezTo>
                    <a:pt x="13378" y="11875"/>
                    <a:pt x="14373" y="12367"/>
                    <a:pt x="14577" y="12470"/>
                  </a:cubicBezTo>
                  <a:cubicBezTo>
                    <a:pt x="14782" y="12572"/>
                    <a:pt x="14917" y="12622"/>
                    <a:pt x="14966" y="12708"/>
                  </a:cubicBezTo>
                  <a:cubicBezTo>
                    <a:pt x="15019" y="13035"/>
                    <a:pt x="14978" y="13371"/>
                    <a:pt x="14847" y="13676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15" name="Graphic 129"/>
            <p:cNvSpPr/>
            <p:nvPr/>
          </p:nvSpPr>
          <p:spPr>
            <a:xfrm>
              <a:off x="2094720" y="0"/>
              <a:ext cx="402696" cy="401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20" y="5364"/>
                  </a:moveTo>
                  <a:cubicBezTo>
                    <a:pt x="18538" y="5160"/>
                    <a:pt x="19144" y="4924"/>
                    <a:pt x="19737" y="4657"/>
                  </a:cubicBezTo>
                  <a:cubicBezTo>
                    <a:pt x="20832" y="6262"/>
                    <a:pt x="21476" y="8134"/>
                    <a:pt x="21600" y="10075"/>
                  </a:cubicBezTo>
                  <a:lnTo>
                    <a:pt x="18723" y="10075"/>
                  </a:lnTo>
                  <a:cubicBezTo>
                    <a:pt x="18669" y="8476"/>
                    <a:pt x="18399" y="6891"/>
                    <a:pt x="17920" y="5364"/>
                  </a:cubicBezTo>
                  <a:close/>
                  <a:moveTo>
                    <a:pt x="17414" y="3994"/>
                  </a:moveTo>
                  <a:cubicBezTo>
                    <a:pt x="17890" y="3840"/>
                    <a:pt x="18345" y="3665"/>
                    <a:pt x="18787" y="3479"/>
                  </a:cubicBezTo>
                  <a:cubicBezTo>
                    <a:pt x="17907" y="2509"/>
                    <a:pt x="16859" y="1706"/>
                    <a:pt x="15695" y="1109"/>
                  </a:cubicBezTo>
                  <a:cubicBezTo>
                    <a:pt x="16401" y="1984"/>
                    <a:pt x="16981" y="2955"/>
                    <a:pt x="17418" y="3992"/>
                  </a:cubicBezTo>
                  <a:close/>
                  <a:moveTo>
                    <a:pt x="16032" y="4382"/>
                  </a:moveTo>
                  <a:cubicBezTo>
                    <a:pt x="14986" y="1993"/>
                    <a:pt x="13372" y="343"/>
                    <a:pt x="11522" y="0"/>
                  </a:cubicBezTo>
                  <a:lnTo>
                    <a:pt x="11522" y="4979"/>
                  </a:lnTo>
                  <a:cubicBezTo>
                    <a:pt x="13043" y="4935"/>
                    <a:pt x="14555" y="4734"/>
                    <a:pt x="16035" y="4380"/>
                  </a:cubicBezTo>
                  <a:close/>
                  <a:moveTo>
                    <a:pt x="19727" y="16961"/>
                  </a:moveTo>
                  <a:cubicBezTo>
                    <a:pt x="20829" y="15352"/>
                    <a:pt x="21476" y="13473"/>
                    <a:pt x="21599" y="11525"/>
                  </a:cubicBezTo>
                  <a:lnTo>
                    <a:pt x="18723" y="11525"/>
                  </a:lnTo>
                  <a:cubicBezTo>
                    <a:pt x="18669" y="13129"/>
                    <a:pt x="18398" y="14718"/>
                    <a:pt x="17916" y="16249"/>
                  </a:cubicBezTo>
                  <a:cubicBezTo>
                    <a:pt x="18532" y="16454"/>
                    <a:pt x="19136" y="16692"/>
                    <a:pt x="19727" y="16961"/>
                  </a:cubicBezTo>
                  <a:close/>
                  <a:moveTo>
                    <a:pt x="17415" y="17610"/>
                  </a:moveTo>
                  <a:cubicBezTo>
                    <a:pt x="16979" y="18648"/>
                    <a:pt x="16399" y="19619"/>
                    <a:pt x="15692" y="20494"/>
                  </a:cubicBezTo>
                  <a:cubicBezTo>
                    <a:pt x="16859" y="19898"/>
                    <a:pt x="17909" y="19096"/>
                    <a:pt x="18791" y="18125"/>
                  </a:cubicBezTo>
                  <a:cubicBezTo>
                    <a:pt x="18350" y="17935"/>
                    <a:pt x="17894" y="17758"/>
                    <a:pt x="17418" y="17606"/>
                  </a:cubicBezTo>
                  <a:close/>
                  <a:moveTo>
                    <a:pt x="11522" y="16623"/>
                  </a:moveTo>
                  <a:lnTo>
                    <a:pt x="11522" y="21600"/>
                  </a:lnTo>
                  <a:cubicBezTo>
                    <a:pt x="13373" y="21256"/>
                    <a:pt x="14990" y="19605"/>
                    <a:pt x="16037" y="17215"/>
                  </a:cubicBezTo>
                  <a:cubicBezTo>
                    <a:pt x="14556" y="16863"/>
                    <a:pt x="13043" y="16664"/>
                    <a:pt x="11522" y="16623"/>
                  </a:cubicBezTo>
                  <a:close/>
                  <a:moveTo>
                    <a:pt x="17280" y="11525"/>
                  </a:moveTo>
                  <a:lnTo>
                    <a:pt x="11522" y="11525"/>
                  </a:lnTo>
                  <a:lnTo>
                    <a:pt x="11522" y="15174"/>
                  </a:lnTo>
                  <a:cubicBezTo>
                    <a:pt x="13218" y="15218"/>
                    <a:pt x="14904" y="15446"/>
                    <a:pt x="16551" y="15855"/>
                  </a:cubicBezTo>
                  <a:cubicBezTo>
                    <a:pt x="16984" y="14450"/>
                    <a:pt x="17229" y="12994"/>
                    <a:pt x="17280" y="11525"/>
                  </a:cubicBezTo>
                  <a:close/>
                  <a:moveTo>
                    <a:pt x="16558" y="5757"/>
                  </a:moveTo>
                  <a:cubicBezTo>
                    <a:pt x="14908" y="6163"/>
                    <a:pt x="13220" y="6388"/>
                    <a:pt x="11522" y="6429"/>
                  </a:cubicBezTo>
                  <a:lnTo>
                    <a:pt x="11522" y="10075"/>
                  </a:lnTo>
                  <a:lnTo>
                    <a:pt x="17280" y="10075"/>
                  </a:lnTo>
                  <a:cubicBezTo>
                    <a:pt x="17229" y="8610"/>
                    <a:pt x="16985" y="7158"/>
                    <a:pt x="16555" y="5757"/>
                  </a:cubicBezTo>
                  <a:close/>
                  <a:moveTo>
                    <a:pt x="3680" y="5364"/>
                  </a:moveTo>
                  <a:cubicBezTo>
                    <a:pt x="3062" y="5160"/>
                    <a:pt x="2456" y="4924"/>
                    <a:pt x="1863" y="4657"/>
                  </a:cubicBezTo>
                  <a:cubicBezTo>
                    <a:pt x="768" y="6262"/>
                    <a:pt x="124" y="8134"/>
                    <a:pt x="0" y="10075"/>
                  </a:cubicBezTo>
                  <a:lnTo>
                    <a:pt x="2877" y="10075"/>
                  </a:lnTo>
                  <a:cubicBezTo>
                    <a:pt x="2931" y="8476"/>
                    <a:pt x="3201" y="6891"/>
                    <a:pt x="3680" y="5364"/>
                  </a:cubicBezTo>
                  <a:close/>
                  <a:moveTo>
                    <a:pt x="4186" y="3994"/>
                  </a:moveTo>
                  <a:cubicBezTo>
                    <a:pt x="3706" y="3842"/>
                    <a:pt x="3251" y="3663"/>
                    <a:pt x="2807" y="3479"/>
                  </a:cubicBezTo>
                  <a:cubicBezTo>
                    <a:pt x="3688" y="2508"/>
                    <a:pt x="4738" y="1705"/>
                    <a:pt x="5905" y="1109"/>
                  </a:cubicBezTo>
                  <a:cubicBezTo>
                    <a:pt x="5199" y="1984"/>
                    <a:pt x="4619" y="2955"/>
                    <a:pt x="4182" y="3992"/>
                  </a:cubicBezTo>
                  <a:close/>
                  <a:moveTo>
                    <a:pt x="5568" y="4382"/>
                  </a:moveTo>
                  <a:cubicBezTo>
                    <a:pt x="6614" y="1993"/>
                    <a:pt x="8227" y="343"/>
                    <a:pt x="10078" y="0"/>
                  </a:cubicBezTo>
                  <a:lnTo>
                    <a:pt x="10078" y="4979"/>
                  </a:lnTo>
                  <a:cubicBezTo>
                    <a:pt x="8557" y="4935"/>
                    <a:pt x="7045" y="4734"/>
                    <a:pt x="5565" y="4380"/>
                  </a:cubicBezTo>
                  <a:close/>
                  <a:moveTo>
                    <a:pt x="1873" y="16961"/>
                  </a:moveTo>
                  <a:cubicBezTo>
                    <a:pt x="771" y="15352"/>
                    <a:pt x="124" y="13473"/>
                    <a:pt x="1" y="11525"/>
                  </a:cubicBezTo>
                  <a:lnTo>
                    <a:pt x="2877" y="11525"/>
                  </a:lnTo>
                  <a:cubicBezTo>
                    <a:pt x="2931" y="13129"/>
                    <a:pt x="3202" y="14718"/>
                    <a:pt x="3684" y="16249"/>
                  </a:cubicBezTo>
                  <a:cubicBezTo>
                    <a:pt x="3068" y="16454"/>
                    <a:pt x="2464" y="16692"/>
                    <a:pt x="1873" y="16961"/>
                  </a:cubicBezTo>
                  <a:close/>
                  <a:moveTo>
                    <a:pt x="4185" y="17610"/>
                  </a:moveTo>
                  <a:cubicBezTo>
                    <a:pt x="4621" y="18648"/>
                    <a:pt x="5201" y="19619"/>
                    <a:pt x="5908" y="20494"/>
                  </a:cubicBezTo>
                  <a:cubicBezTo>
                    <a:pt x="4740" y="19897"/>
                    <a:pt x="3688" y="19093"/>
                    <a:pt x="2806" y="18121"/>
                  </a:cubicBezTo>
                  <a:cubicBezTo>
                    <a:pt x="3250" y="17935"/>
                    <a:pt x="3706" y="17758"/>
                    <a:pt x="4182" y="17606"/>
                  </a:cubicBezTo>
                  <a:close/>
                  <a:moveTo>
                    <a:pt x="10078" y="16623"/>
                  </a:moveTo>
                  <a:lnTo>
                    <a:pt x="10078" y="21600"/>
                  </a:lnTo>
                  <a:cubicBezTo>
                    <a:pt x="8227" y="21256"/>
                    <a:pt x="6610" y="19605"/>
                    <a:pt x="5563" y="17215"/>
                  </a:cubicBezTo>
                  <a:cubicBezTo>
                    <a:pt x="7044" y="16863"/>
                    <a:pt x="8557" y="16664"/>
                    <a:pt x="10078" y="16623"/>
                  </a:cubicBezTo>
                  <a:close/>
                  <a:moveTo>
                    <a:pt x="4320" y="11525"/>
                  </a:moveTo>
                  <a:lnTo>
                    <a:pt x="10078" y="11525"/>
                  </a:lnTo>
                  <a:lnTo>
                    <a:pt x="10078" y="15174"/>
                  </a:lnTo>
                  <a:cubicBezTo>
                    <a:pt x="8382" y="15218"/>
                    <a:pt x="6696" y="15446"/>
                    <a:pt x="5049" y="15855"/>
                  </a:cubicBezTo>
                  <a:cubicBezTo>
                    <a:pt x="4616" y="14450"/>
                    <a:pt x="4371" y="12994"/>
                    <a:pt x="4320" y="11525"/>
                  </a:cubicBezTo>
                  <a:close/>
                  <a:moveTo>
                    <a:pt x="5042" y="5757"/>
                  </a:moveTo>
                  <a:cubicBezTo>
                    <a:pt x="6692" y="6163"/>
                    <a:pt x="8380" y="6388"/>
                    <a:pt x="10078" y="6429"/>
                  </a:cubicBezTo>
                  <a:lnTo>
                    <a:pt x="10078" y="10075"/>
                  </a:lnTo>
                  <a:lnTo>
                    <a:pt x="4320" y="10075"/>
                  </a:lnTo>
                  <a:cubicBezTo>
                    <a:pt x="4371" y="8610"/>
                    <a:pt x="4615" y="7158"/>
                    <a:pt x="5045" y="5757"/>
                  </a:cubicBezTo>
                  <a:close/>
                </a:path>
              </a:pathLst>
            </a:custGeom>
            <a:solidFill>
              <a:schemeClr val="bg2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7" name="Idea Presentation"/>
          <p:cNvSpPr txBox="1"/>
          <p:nvPr/>
        </p:nvSpPr>
        <p:spPr>
          <a:xfrm>
            <a:off x="3704024" y="12751927"/>
            <a:ext cx="3353615" cy="5847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26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Idea Presentation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37445" y="12751927"/>
            <a:ext cx="794416" cy="584773"/>
          </a:xfrm>
          <a:prstGeom prst="rect">
            <a:avLst/>
          </a:prstGeom>
        </p:spPr>
        <p:txBody>
          <a:bodyPr wrap="square"/>
          <a:lstStyle>
            <a:lvl1pPr algn="ctr">
              <a:defRPr sz="2600">
                <a:solidFill>
                  <a:schemeClr val="bg2"/>
                </a:solidFill>
              </a:defRPr>
            </a:lvl1pPr>
          </a:lstStyle>
          <a:p>
            <a:fld id="{86CB4B4D-7CA3-9044-876B-883B54F8677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7F6B5E8-A432-4E1A-ACF2-245F052F98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03413" y="1747838"/>
            <a:ext cx="4375150" cy="4043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xmlns="" id="{588603D9-9B1E-4C80-B3C6-40ED07393A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71653" y="1747838"/>
            <a:ext cx="4375150" cy="4043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xmlns="" id="{DD810292-7BC5-4078-89E5-E357CCAE5DA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03666" y="6197110"/>
            <a:ext cx="4375150" cy="4043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xmlns="" id="{C02A94AE-714C-44D4-BF15-23AC154AA0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71653" y="6214270"/>
            <a:ext cx="4375150" cy="4043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00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5658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48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48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48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4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1679575" y="730250"/>
            <a:ext cx="21031201" cy="2651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5" y="3362326"/>
            <a:ext cx="10315576" cy="164782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4800" b="1"/>
            </a:lvl1pPr>
            <a:lvl2pPr marL="0" indent="457200">
              <a:buSzTx/>
              <a:buFontTx/>
              <a:buNone/>
              <a:defRPr sz="4800" b="1"/>
            </a:lvl2pPr>
            <a:lvl3pPr marL="0" indent="914400">
              <a:buSzTx/>
              <a:buFontTx/>
              <a:buNone/>
              <a:defRPr sz="4800" b="1"/>
            </a:lvl3pPr>
            <a:lvl4pPr marL="0" indent="1371600">
              <a:buSzTx/>
              <a:buFontTx/>
              <a:buNone/>
              <a:defRPr sz="4800" b="1"/>
            </a:lvl4pPr>
            <a:lvl5pPr marL="0" indent="1828800">
              <a:buSzTx/>
              <a:buFontTx/>
              <a:buNone/>
              <a:defRPr sz="4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  <a:ln w="12700"/>
        </p:spPr>
        <p:txBody>
          <a:bodyPr anchor="b"/>
          <a:lstStyle/>
          <a:p>
            <a:pPr marL="0" indent="0">
              <a:buSzTx/>
              <a:buFontTx/>
              <a:buNone/>
              <a:defRPr sz="4800" b="1"/>
            </a:pPr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6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979714" indent="-522514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679575" y="4114800"/>
            <a:ext cx="7864475" cy="7623176"/>
          </a:xfrm>
          <a:prstGeom prst="rect">
            <a:avLst/>
          </a:prstGeom>
          <a:ln w="12700"/>
        </p:spPr>
        <p:txBody>
          <a:bodyPr/>
          <a:lstStyle/>
          <a:p>
            <a:pPr marL="0" indent="0">
              <a:buSzTx/>
              <a:buFontTx/>
              <a:buNone/>
              <a:defRPr sz="3200"/>
            </a:pPr>
            <a:endParaRPr/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35870"/>
            <a:ext cx="504548" cy="48391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57200" marR="0" indent="-457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990600" marR="0" indent="-5334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554479" marR="0" indent="-640079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082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5400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9972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4544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9116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368800" marR="0" indent="-711200" algn="l" defTabSz="1828800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sz="5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 dirty="0"/>
          </a:p>
        </p:txBody>
      </p:sp>
      <p:sp>
        <p:nvSpPr>
          <p:cNvPr id="100" name="Idea Presentation"/>
          <p:cNvSpPr txBox="1"/>
          <p:nvPr/>
        </p:nvSpPr>
        <p:spPr>
          <a:xfrm>
            <a:off x="7323666" y="7821527"/>
            <a:ext cx="9074564" cy="1031049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9" tIns="91439" rIns="91439" bIns="91439" numCol="1" anchor="t">
            <a:spAutoFit/>
          </a:bodyPr>
          <a:lstStyle>
            <a:lvl1pPr algn="ctr">
              <a:defRPr sz="5500" b="1">
                <a:solidFill>
                  <a:srgbClr val="292929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Segmentation de la clientèle 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800" y="700660"/>
            <a:ext cx="6835246" cy="43970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380" y="6790479"/>
            <a:ext cx="4654938" cy="4850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810" y="4285869"/>
            <a:ext cx="5587487" cy="30634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Analyse Exploratoire et Nettoyage des Données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000526"/>
            <a:ext cx="16634441" cy="52629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/>
          <a:p>
            <a:pPr marL="300789" lvl="3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Merge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Commandes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Objets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Paiements,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Critiques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et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Produits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 de géolocalisation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Vendeurs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n’ont pas été retenus car non pertinents pour l’analyse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global contenant : </a:t>
            </a:r>
          </a:p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- 113 131 lignes  </a:t>
            </a:r>
          </a:p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- 21 colonnes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8902314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d’un </a:t>
            </a:r>
            <a:r>
              <a:rPr lang="fr-FR" sz="6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global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755" y="6307247"/>
            <a:ext cx="6441044" cy="5664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3378" y="422679"/>
            <a:ext cx="3001549" cy="15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349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Feature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Engineering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000526"/>
            <a:ext cx="16634441" cy="982833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/>
          <a:p>
            <a:pPr marL="300789" lvl="3" indent="-300789" defTabSz="914400">
              <a:spcBef>
                <a:spcPts val="1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Traitement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 localisation 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</a:t>
            </a:r>
          </a:p>
          <a:p>
            <a:pPr lvl="6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Certains clients ont plusieurs lieux d’habitation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-&gt; Nous avons retenu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plus fréquent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spcBef>
                <a:spcPts val="1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Traitement des messages des critiques laissés par les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</a:t>
            </a:r>
          </a:p>
          <a:p>
            <a:pPr lvl="5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messages de critiques peuvent contenir de l’information sur le client</a:t>
            </a:r>
          </a:p>
          <a:p>
            <a:pPr lvl="5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texte en lui-même est difficilement exploitable</a:t>
            </a:r>
          </a:p>
          <a:p>
            <a:pPr lvl="5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-&gt; Nous avons gardé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longueur du message</a:t>
            </a:r>
          </a:p>
          <a:p>
            <a:pPr marL="300789" lvl="2" indent="-300789" defTabSz="914400">
              <a:spcBef>
                <a:spcPts val="1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spcBef>
                <a:spcPts val="1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Traitement des catégorie des produits achetés par les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Le nombre de catégories originelles est trop important et disparate pour être utilisé dans l’analyse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 Nous les avons regroupé dans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 catégories principales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lvl="2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spcBef>
                <a:spcPts val="1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Traitement des temps de livraison aux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</a:t>
            </a:r>
          </a:p>
          <a:p>
            <a:pPr lvl="3" indent="0" defTabSz="914400">
              <a:spcBef>
                <a:spcPts val="1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-&gt; Nous avons calculé et retenu le temps de livraison moyen aux clients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d'un </a:t>
            </a:r>
            <a:r>
              <a:rPr lang="fr-FR" sz="6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centré sur les clients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312" y="456546"/>
            <a:ext cx="3001549" cy="15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1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Feature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Engineering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7" y="4000526"/>
            <a:ext cx="9809114" cy="9264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créés :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Etat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d'habitation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commande(s)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Prix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Frais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port moyen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Montant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paiement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Moyenne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séquences de paiements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Moyenne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nombre de paiements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type 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paiement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centrées sur le client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 10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catégories</a:t>
            </a: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ligne par client dans le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Création d'un </a:t>
            </a:r>
            <a:r>
              <a:rPr lang="fr-FR" sz="6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centré sur les clients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1054512" y="4042912"/>
            <a:ext cx="9809114" cy="56733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Moyenne des notations pour les critiques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Moyenne de la longueur des messages laissés pour les critiques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Moyenne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 longueur de la descriptions texte des produits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Moyenne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nombre de photos pour les produits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 de livraison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jours depuis la dernière commande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Catégories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produits achetés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312" y="456545"/>
            <a:ext cx="3001549" cy="15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34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Feature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Engineering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6157327"/>
            <a:ext cx="9809114" cy="423705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Volumétrie des données :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 de lignes : 92 034 (nombre d’individus)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colonnes : 24 (variables)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variables qualitatives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variables quantitatives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 variables pour les catégories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Exploratoire du </a:t>
            </a:r>
            <a:r>
              <a:rPr lang="fr-FR" sz="6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centré sur les clients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1" y="4271460"/>
            <a:ext cx="8592608" cy="8008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0312" y="456545"/>
            <a:ext cx="3001549" cy="15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5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Analyse Exploratoire du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centré sur les clients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038799"/>
            <a:ext cx="9809114" cy="56733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Indicateurs statistiques :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modalités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modalités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données pour chaque modalité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Distributions :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 de clients par état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 de paiement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qualitatives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0" y="5918728"/>
            <a:ext cx="9791700" cy="6619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0312" y="287157"/>
            <a:ext cx="3001549" cy="15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2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Analyse Exploratoire du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centré sur les clients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936266"/>
            <a:ext cx="9809114" cy="56733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lvl="3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Indicateurs statistiques :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quantitatives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72" y="6330420"/>
            <a:ext cx="16060200" cy="37449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429" y="422679"/>
            <a:ext cx="3001549" cy="15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41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Analyse Exploratoire du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Dataset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centré sur les clients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038799"/>
            <a:ext cx="5118581" cy="136447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Distributions :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Histogrammes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quantitatives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3503298" y="4191199"/>
            <a:ext cx="5118581" cy="136447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Distributions :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BoxPlots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19" y="5717117"/>
            <a:ext cx="10327317" cy="68316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2912" y="6552289"/>
            <a:ext cx="8921221" cy="5161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8563" y="422679"/>
            <a:ext cx="3001549" cy="15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458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Modélisation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5514555"/>
            <a:ext cx="16634441" cy="664797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sur toutes les variables avec un algorithme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en utilisant la méthodologie RFM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sur les variables de type RFM avec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algorithme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Means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Etude de la stabilité à l’initialisation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Etude de la stabilité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temporelle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417946" y="3531346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Différentes segmentations effectuées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486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Modélisation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5201910" cy="203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sur toutes les variables - </a:t>
            </a:r>
            <a:r>
              <a:rPr lang="fr-FR" sz="6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KMeans</a:t>
            </a:r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3487854"/>
            <a:ext cx="14115333" cy="9264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PreProcessing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obtient un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DataFrame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composé de 53 variables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642" y="4370479"/>
            <a:ext cx="13001480" cy="73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47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Segmentation sur toutes les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variables - </a:t>
            </a:r>
            <a:r>
              <a:rPr lang="fr-FR" dirty="0" err="1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KMeans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Réduction de la dimension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3715634"/>
            <a:ext cx="17691110" cy="71096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 d’une analyse en Composante Principale 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Conservation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95% de la variance</a:t>
            </a: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nombre de variable a été réduit à 21 ce qui aidera l’algorithme K-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Means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730" y="5349345"/>
            <a:ext cx="20518115" cy="22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4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37445" y="12813273"/>
            <a:ext cx="794415" cy="5291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05" name="This is your text slide"/>
          <p:cNvSpPr txBox="1"/>
          <p:nvPr/>
        </p:nvSpPr>
        <p:spPr>
          <a:xfrm>
            <a:off x="7682473" y="1565275"/>
            <a:ext cx="8380414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pPr algn="ctr"/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Sommaire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grpSp>
        <p:nvGrpSpPr>
          <p:cNvPr id="515" name="Group"/>
          <p:cNvGrpSpPr/>
          <p:nvPr/>
        </p:nvGrpSpPr>
        <p:grpSpPr>
          <a:xfrm>
            <a:off x="6375000" y="3511050"/>
            <a:ext cx="11907303" cy="1491657"/>
            <a:chOff x="0" y="0"/>
            <a:chExt cx="8726355" cy="1491655"/>
          </a:xfrm>
        </p:grpSpPr>
        <p:sp>
          <p:nvSpPr>
            <p:cNvPr id="508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09" name="Rounded Rectangle"/>
            <p:cNvSpPr/>
            <p:nvPr/>
          </p:nvSpPr>
          <p:spPr>
            <a:xfrm>
              <a:off x="1231900" y="546033"/>
              <a:ext cx="1270000" cy="3995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6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0" name="Rounded Rectangle"/>
            <p:cNvSpPr/>
            <p:nvPr/>
          </p:nvSpPr>
          <p:spPr>
            <a:xfrm>
              <a:off x="134216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1" name="Lorem Ipsum is simply dummy text of the printing orem Ipsum has been the"/>
            <p:cNvSpPr txBox="1"/>
            <p:nvPr/>
          </p:nvSpPr>
          <p:spPr>
            <a:xfrm>
              <a:off x="3030645" y="211435"/>
              <a:ext cx="5448001" cy="102592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Présentation de la problématique, </a:t>
              </a:r>
              <a:r>
                <a:rPr lang="fr-FR" sz="3000" dirty="0" smtClean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 objectifs et </a:t>
              </a:r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 pistes de recherche envisagées</a:t>
              </a:r>
              <a:endParaRPr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3" name="Group"/>
          <p:cNvGrpSpPr/>
          <p:nvPr/>
        </p:nvGrpSpPr>
        <p:grpSpPr>
          <a:xfrm>
            <a:off x="6375000" y="5145117"/>
            <a:ext cx="11907303" cy="1491656"/>
            <a:chOff x="0" y="0"/>
            <a:chExt cx="8726355" cy="1491655"/>
          </a:xfrm>
        </p:grpSpPr>
        <p:sp>
          <p:nvSpPr>
            <p:cNvPr id="516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7" name="Rounded Rectangle"/>
            <p:cNvSpPr/>
            <p:nvPr/>
          </p:nvSpPr>
          <p:spPr>
            <a:xfrm>
              <a:off x="6228408" y="546034"/>
              <a:ext cx="1270001" cy="3995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alpha val="6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8" name="Rounded Rectangle"/>
            <p:cNvSpPr/>
            <p:nvPr/>
          </p:nvSpPr>
          <p:spPr>
            <a:xfrm>
              <a:off x="6844050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19" name="Lorem Ipsum is simply dummy text of the printing orem Ipsum has been the"/>
            <p:cNvSpPr txBox="1"/>
            <p:nvPr/>
          </p:nvSpPr>
          <p:spPr>
            <a:xfrm>
              <a:off x="958191" y="214940"/>
              <a:ext cx="4927667" cy="102592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Présentation du </a:t>
              </a:r>
              <a:r>
                <a:rPr lang="fr-FR" sz="300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cleaning</a:t>
              </a:r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effectué, du </a:t>
              </a:r>
              <a:r>
                <a:rPr lang="fr-FR" sz="300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feature</a:t>
              </a:r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engineering et de l'exploration</a:t>
              </a:r>
              <a:endParaRPr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31" name="Group"/>
          <p:cNvGrpSpPr/>
          <p:nvPr/>
        </p:nvGrpSpPr>
        <p:grpSpPr>
          <a:xfrm>
            <a:off x="6375000" y="6779183"/>
            <a:ext cx="11907303" cy="1491657"/>
            <a:chOff x="0" y="0"/>
            <a:chExt cx="8726355" cy="1491655"/>
          </a:xfrm>
        </p:grpSpPr>
        <p:sp>
          <p:nvSpPr>
            <p:cNvPr id="524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25" name="Rounded Rectangle"/>
            <p:cNvSpPr/>
            <p:nvPr/>
          </p:nvSpPr>
          <p:spPr>
            <a:xfrm>
              <a:off x="1231900" y="546033"/>
              <a:ext cx="1270000" cy="3995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6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26" name="Rounded Rectangle"/>
            <p:cNvSpPr/>
            <p:nvPr/>
          </p:nvSpPr>
          <p:spPr>
            <a:xfrm>
              <a:off x="134216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27" name="Lorem Ipsum is simply dummy text of the printing orem Ipsum has been the"/>
            <p:cNvSpPr txBox="1"/>
            <p:nvPr/>
          </p:nvSpPr>
          <p:spPr>
            <a:xfrm>
              <a:off x="3030645" y="315810"/>
              <a:ext cx="4927667" cy="102592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Présentation des différentes pistes de modélisation effectuées</a:t>
              </a:r>
              <a:endParaRPr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39" name="Group"/>
          <p:cNvGrpSpPr/>
          <p:nvPr/>
        </p:nvGrpSpPr>
        <p:grpSpPr>
          <a:xfrm>
            <a:off x="6375000" y="8413250"/>
            <a:ext cx="11907303" cy="1491656"/>
            <a:chOff x="0" y="0"/>
            <a:chExt cx="8726355" cy="1491655"/>
          </a:xfrm>
        </p:grpSpPr>
        <p:sp>
          <p:nvSpPr>
            <p:cNvPr id="532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33" name="Rounded Rectangle"/>
            <p:cNvSpPr/>
            <p:nvPr/>
          </p:nvSpPr>
          <p:spPr>
            <a:xfrm>
              <a:off x="6228408" y="546034"/>
              <a:ext cx="1270001" cy="39958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7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34" name="Rounded Rectangle"/>
            <p:cNvSpPr/>
            <p:nvPr/>
          </p:nvSpPr>
          <p:spPr>
            <a:xfrm>
              <a:off x="6844050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35" name="Lorem Ipsum is simply dummy text of the printing orem Ipsum has been the"/>
            <p:cNvSpPr txBox="1"/>
            <p:nvPr/>
          </p:nvSpPr>
          <p:spPr>
            <a:xfrm>
              <a:off x="992920" y="282741"/>
              <a:ext cx="4927667" cy="102592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Présentation du modèle final sélectionné ainsi que des </a:t>
              </a:r>
              <a:r>
                <a:rPr lang="fr-FR" sz="3000" dirty="0" smtClean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pistes pour aller plus loin</a:t>
              </a:r>
              <a:endParaRPr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6375000" y="10047316"/>
            <a:ext cx="11907303" cy="1491657"/>
            <a:chOff x="0" y="0"/>
            <a:chExt cx="8726355" cy="1491655"/>
          </a:xfrm>
        </p:grpSpPr>
        <p:sp>
          <p:nvSpPr>
            <p:cNvPr id="540" name="Rounded Rectangle"/>
            <p:cNvSpPr/>
            <p:nvPr/>
          </p:nvSpPr>
          <p:spPr>
            <a:xfrm>
              <a:off x="0" y="0"/>
              <a:ext cx="8726355" cy="149165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41" name="Rounded Rectangle"/>
            <p:cNvSpPr/>
            <p:nvPr/>
          </p:nvSpPr>
          <p:spPr>
            <a:xfrm>
              <a:off x="1231900" y="546033"/>
              <a:ext cx="1270000" cy="39958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alpha val="70000"/>
              </a:schemeClr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/>
            </a:p>
          </p:txBody>
        </p:sp>
        <p:sp>
          <p:nvSpPr>
            <p:cNvPr id="542" name="Rounded Rectangle"/>
            <p:cNvSpPr/>
            <p:nvPr/>
          </p:nvSpPr>
          <p:spPr>
            <a:xfrm>
              <a:off x="134216" y="123527"/>
              <a:ext cx="1770580" cy="1244601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54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43" name="Lorem Ipsum is simply dummy text of the printing orem Ipsum has been the"/>
            <p:cNvSpPr txBox="1"/>
            <p:nvPr/>
          </p:nvSpPr>
          <p:spPr>
            <a:xfrm>
              <a:off x="3030645" y="315810"/>
              <a:ext cx="4927667" cy="56425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defTabSz="825500">
                <a:defRPr sz="2000">
                  <a:solidFill>
                    <a:srgbClr val="A9A9A8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</a:t>
              </a:r>
              <a:r>
                <a:rPr lang="fr-FR" sz="3000" dirty="0" smtClean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uestions-réponses</a:t>
              </a:r>
              <a:endParaRPr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468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Segmentation sur toutes les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variables - </a:t>
            </a:r>
            <a:r>
              <a:rPr lang="fr-FR" dirty="0" err="1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KMeans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848697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Sélection </a:t>
            </a:r>
            <a:r>
              <a:rPr lang="fr-FR" sz="6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hyperparamètre</a:t>
            </a:r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choix du meilleur nombre de clusters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3715634"/>
            <a:ext cx="17691110" cy="8084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3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avons recherché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meilleur nombre de clusters compris entre 4 et 8</a:t>
            </a:r>
          </a:p>
          <a:p>
            <a:pPr marL="300789" lvl="3" indent="-300789" defTabSz="914400">
              <a:spcBef>
                <a:spcPts val="3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minimal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4 clusters et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maximal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8 clusters nous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semble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être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pertinent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être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utilisé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 les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équipes</a:t>
            </a:r>
          </a:p>
          <a:p>
            <a:pPr marL="300789" lvl="3" indent="-300789" defTabSz="914400">
              <a:spcBef>
                <a:spcPts val="3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indicateurs ont été utilisés :</a:t>
            </a:r>
          </a:p>
          <a:p>
            <a:pPr lvl="4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Inertie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mesure l’inertie intra-clusters</a:t>
            </a:r>
          </a:p>
          <a:p>
            <a:pPr lvl="4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-&gt; la valeur correspondant au meilleur partitionnement est celle où il y a un coude</a:t>
            </a:r>
          </a:p>
          <a:p>
            <a:pPr lvl="4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Coefficient de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ilhouette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mesure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bonne appartenance de chaque individu à son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</a:t>
            </a:r>
          </a:p>
          <a:p>
            <a:pPr lvl="4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-&gt; 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partitionnement est meilleur si le coefficient est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élevé</a:t>
            </a:r>
          </a:p>
          <a:p>
            <a:pPr lvl="4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Indice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Calinski_Harabasz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mesure le rapport entre la variance inter-clusters et la variance intra-clusters</a:t>
            </a:r>
          </a:p>
          <a:p>
            <a:pPr lvl="4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-&gt; 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partitionnement est meilleur si l'indice est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élevé</a:t>
            </a:r>
          </a:p>
          <a:p>
            <a:pPr lvl="4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Indice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b="1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lang="fr-FR" b="1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avies_Bouldin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mesure l’homogénéité rapportée à la séparation des clusters</a:t>
            </a:r>
          </a:p>
          <a:p>
            <a:pPr lvl="4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-&gt; 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partitionnement est meilleur si l'indice est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faible</a:t>
            </a:r>
          </a:p>
        </p:txBody>
      </p:sp>
    </p:spTree>
    <p:extLst>
      <p:ext uri="{BB962C8B-B14F-4D97-AF65-F5344CB8AC3E}">
        <p14:creationId xmlns:p14="http://schemas.microsoft.com/office/powerpoint/2010/main" val="2361979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Segmentation sur toutes les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variables - </a:t>
            </a:r>
            <a:r>
              <a:rPr lang="fr-FR" dirty="0" err="1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KMeans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8249910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Sélection </a:t>
            </a:r>
            <a:r>
              <a:rPr lang="fr-FR" sz="6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hyperparamètre</a:t>
            </a:r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choix du meilleur nombre de clusters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10751482"/>
            <a:ext cx="17691110" cy="149271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Inertie : il n’y a pas de coude dans notre cas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Coefficient 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Silhouette :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maximum correspond à 4, puis 8 et 6 clusters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031" y="3878262"/>
            <a:ext cx="16791600" cy="62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09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Segmentation sur toutes les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variables - </a:t>
            </a:r>
            <a:r>
              <a:rPr lang="fr-FR" dirty="0" err="1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KMeans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8402310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Sélection </a:t>
            </a:r>
            <a:r>
              <a:rPr lang="fr-FR" sz="6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hyperparamètre</a:t>
            </a:r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choix du meilleur nombre de clusters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10599508"/>
            <a:ext cx="17691110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Calinski_Harabasz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maximum correspond à 4 puis 6 et 8 clusters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Davies_Bouldin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correspond à 6 clusters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L’analyse des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métriques nous donne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nombre optimal de clusters égal à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ou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401" y="3837199"/>
            <a:ext cx="16682732" cy="614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3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595957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Sélection </a:t>
            </a:r>
            <a:r>
              <a:rPr lang="fr-FR" dirty="0" err="1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hyperparamètre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: choix du meilleur nombre de clusters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595957" y="2070815"/>
            <a:ext cx="18402310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Diagrammes de Silhouette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10599508"/>
            <a:ext cx="19617381" cy="23391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 4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clusters :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quasi totalité des clients est assigné à un seul cluster ce qui n'est pas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satisfaisant pour l’exploitation métier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 6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clusters : 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sont mieux répartis entre les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clusters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L’analyse nous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nombre optimal de clusters égal à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930" y="3806573"/>
            <a:ext cx="8180531" cy="5879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266" y="3806573"/>
            <a:ext cx="8133759" cy="58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03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Segmentation sur toutes les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variables - </a:t>
            </a:r>
            <a:r>
              <a:rPr lang="fr-FR" dirty="0" err="1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KMeans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Modélisation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8897179"/>
            <a:ext cx="17691110" cy="6463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Répartition du nombre de clients par clusters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51" y="3735718"/>
            <a:ext cx="19903019" cy="1059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711" y="5701575"/>
            <a:ext cx="8015822" cy="73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93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Evaluation du modèle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et interprétation des clusters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541889" y="3510123"/>
            <a:ext cx="8801110" cy="95718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commandes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effectuées :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clients du cluster 6 achètent deux fois plus fréquemment que les clients des autres clusters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21" y="4635500"/>
            <a:ext cx="6674046" cy="6474646"/>
          </a:xfrm>
          <a:prstGeom prst="rect">
            <a:avLst/>
          </a:prstGeom>
        </p:spPr>
      </p:pic>
      <p:sp>
        <p:nvSpPr>
          <p:cNvPr id="11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1111459" y="3510123"/>
            <a:ext cx="12584786" cy="995657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Montant d’achat :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du cluster 4 sont ceux qui ont les montants d'achats les plus importants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du cluster 1 sont ceux qui ont les montants d'achat les plus faibles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817" y="4635500"/>
            <a:ext cx="6627129" cy="64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91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Analyse et interprétation des clusters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des paiements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194199" y="3510123"/>
            <a:ext cx="9681644" cy="95718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 de moyens de paiement différents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clients du cluster 6 utilisent un nombre de moyens de paiements plus importants que les autres</a:t>
            </a:r>
          </a:p>
        </p:txBody>
      </p:sp>
      <p:sp>
        <p:nvSpPr>
          <p:cNvPr id="11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1111459" y="3510123"/>
            <a:ext cx="12584786" cy="995657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fois pour les paiements: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sont les clients du cluster 4 qui paient en un nombre de fois le plus élevé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sont les clients du cluster 1 qui paient en un nombre de fois le plus faible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074" y="4635500"/>
            <a:ext cx="6615911" cy="64746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748" y="4635500"/>
            <a:ext cx="6451059" cy="64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076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Analyse et interprétation des clusters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critiques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122243" y="3510123"/>
            <a:ext cx="9753600" cy="1003351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Moyenne des scores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critiques :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clients pour lesquels le score moyen des critiques est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 faible sont ceux du cluster 5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pour lesquels le score moyen des critiques est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 élevée sont ceux du cluster 3</a:t>
            </a:r>
          </a:p>
        </p:txBody>
      </p:sp>
      <p:sp>
        <p:nvSpPr>
          <p:cNvPr id="11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1799214" y="3481179"/>
            <a:ext cx="12584786" cy="1003351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Moyenne des longueurs des commentaires laissés par les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Les clients pour lesquels la moyenne des longueurs 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commentaires                          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 la plus élevée sont ceux du cluster 5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pour lesquels la moyenne des longueurs des commentaires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est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plus faible sont ceux du cluster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583" y="4534206"/>
            <a:ext cx="6356350" cy="6287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48" y="4534205"/>
            <a:ext cx="6217019" cy="628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2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Analyse et interprétation des clusters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 description des produits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122243" y="3510123"/>
            <a:ext cx="9753600" cy="1003351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Longueur des textes 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 des produits :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clients qui achètent les produits qui ont une description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texte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plus longue sont ceux des cluster 1 et 4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qui achètent les produits qui ont une description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texte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plus courte sont ceux du cluster 2</a:t>
            </a:r>
          </a:p>
        </p:txBody>
      </p:sp>
      <p:sp>
        <p:nvSpPr>
          <p:cNvPr id="11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1799214" y="3481179"/>
            <a:ext cx="12584786" cy="1003351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Nombre 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photos des produits 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clients qui achètent les produits qui ont un nombre de photos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des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produits élevé sont ceux des cluster 2 et 4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qui achètent les produits qui ont un nombre de photos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des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produits faible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sont ceux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cluster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141" y="4534206"/>
            <a:ext cx="6413283" cy="62877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0193" y="4534206"/>
            <a:ext cx="6321867" cy="62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49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Evaluation du modèle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et interprétation des clusters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540934" y="3548913"/>
            <a:ext cx="10467992" cy="1003351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 délai 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livraison :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du cluster 5 sont ceux qui ont été livrés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moins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rapidement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du cluster 3 sont ceux qui ont été livrés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 rapidement</a:t>
            </a:r>
          </a:p>
        </p:txBody>
      </p:sp>
      <p:sp>
        <p:nvSpPr>
          <p:cNvPr id="11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2141246" y="3510123"/>
            <a:ext cx="12584786" cy="995657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de la récence de la dernière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commande 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du cluster 6 sont ceux qui ont commandé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plus récemment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du cluster 5 sont ceux qui ont commande le plus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anciennement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différences entre les clusters sont faibles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973" y="4732330"/>
            <a:ext cx="6111409" cy="59695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7927" y="4732330"/>
            <a:ext cx="6176873" cy="60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65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37445" y="12813273"/>
            <a:ext cx="794415" cy="5291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00" name="Placeholder Text"/>
          <p:cNvSpPr txBox="1"/>
          <p:nvPr/>
        </p:nvSpPr>
        <p:spPr>
          <a:xfrm>
            <a:off x="3332946" y="9025582"/>
            <a:ext cx="3977741" cy="7232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defRPr sz="35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Modélisation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1" name="Lorem ipsum dolor sit dolore magna aliqua."/>
          <p:cNvSpPr txBox="1"/>
          <p:nvPr/>
        </p:nvSpPr>
        <p:spPr>
          <a:xfrm>
            <a:off x="3346777" y="9970779"/>
            <a:ext cx="4755278" cy="6463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SciKit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</a:t>
            </a:r>
            <a:endParaRPr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2" name="Placeholder Text"/>
          <p:cNvSpPr txBox="1"/>
          <p:nvPr/>
        </p:nvSpPr>
        <p:spPr>
          <a:xfrm>
            <a:off x="9632146" y="9025582"/>
            <a:ext cx="3977741" cy="7232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defRPr sz="35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Evaluation – </a:t>
            </a:r>
            <a:r>
              <a:rPr lang="fr-FR" dirty="0" err="1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Selection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3" name="Lorem ipsum dolor sit dolore magna aliqua."/>
          <p:cNvSpPr txBox="1"/>
          <p:nvPr/>
        </p:nvSpPr>
        <p:spPr>
          <a:xfrm>
            <a:off x="9645977" y="9970779"/>
            <a:ext cx="4755278" cy="6463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YellowBrick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4" name="Circle"/>
          <p:cNvSpPr/>
          <p:nvPr/>
        </p:nvSpPr>
        <p:spPr>
          <a:xfrm>
            <a:off x="9652018" y="7539354"/>
            <a:ext cx="1072854" cy="1072853"/>
          </a:xfrm>
          <a:prstGeom prst="ellipse">
            <a:avLst/>
          </a:prstGeom>
          <a:gradFill>
            <a:gsLst>
              <a:gs pos="10437">
                <a:schemeClr val="accent1"/>
              </a:gs>
              <a:gs pos="36573">
                <a:schemeClr val="accent2"/>
              </a:gs>
              <a:gs pos="60240">
                <a:schemeClr val="accent3"/>
              </a:gs>
              <a:gs pos="100000">
                <a:schemeClr val="accent4"/>
              </a:gs>
            </a:gsLst>
            <a:lin ang="809540"/>
          </a:gra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05" name="Placeholder Text"/>
          <p:cNvSpPr txBox="1"/>
          <p:nvPr/>
        </p:nvSpPr>
        <p:spPr>
          <a:xfrm>
            <a:off x="15931347" y="9025582"/>
            <a:ext cx="4769109" cy="7232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35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Conformité norme PEP8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6" name="Lorem ipsum dolor sit dolore magna aliqua."/>
          <p:cNvSpPr txBox="1"/>
          <p:nvPr/>
        </p:nvSpPr>
        <p:spPr>
          <a:xfrm>
            <a:off x="15945178" y="9970779"/>
            <a:ext cx="4755278" cy="64632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Pycodestyle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Magic</a:t>
            </a:r>
            <a:endParaRPr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7" name="Circle"/>
          <p:cNvSpPr/>
          <p:nvPr/>
        </p:nvSpPr>
        <p:spPr>
          <a:xfrm>
            <a:off x="15951219" y="7539354"/>
            <a:ext cx="1072854" cy="1072853"/>
          </a:xfrm>
          <a:prstGeom prst="ellipse">
            <a:avLst/>
          </a:prstGeom>
          <a:gradFill>
            <a:gsLst>
              <a:gs pos="10437">
                <a:schemeClr val="accent1"/>
              </a:gs>
              <a:gs pos="36573">
                <a:schemeClr val="accent2"/>
              </a:gs>
              <a:gs pos="60240">
                <a:schemeClr val="accent3"/>
              </a:gs>
              <a:gs pos="100000">
                <a:schemeClr val="accent4"/>
              </a:gs>
            </a:gsLst>
            <a:lin ang="809540"/>
          </a:gra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08" name="Placeholder Text"/>
          <p:cNvSpPr txBox="1"/>
          <p:nvPr/>
        </p:nvSpPr>
        <p:spPr>
          <a:xfrm>
            <a:off x="3332946" y="4453582"/>
            <a:ext cx="4441955" cy="7232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35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Environnement de travail 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09" name="Lorem ipsum dolor sit dolore magna aliqua."/>
          <p:cNvSpPr txBox="1"/>
          <p:nvPr/>
        </p:nvSpPr>
        <p:spPr>
          <a:xfrm>
            <a:off x="3346777" y="5398779"/>
            <a:ext cx="4755278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/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Notebook</a:t>
            </a:r>
          </a:p>
          <a:p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Environnement virtuel dédié </a:t>
            </a:r>
            <a:endParaRPr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0" name="Circle"/>
          <p:cNvSpPr/>
          <p:nvPr/>
        </p:nvSpPr>
        <p:spPr>
          <a:xfrm>
            <a:off x="3352818" y="2967354"/>
            <a:ext cx="1072854" cy="1072853"/>
          </a:xfrm>
          <a:prstGeom prst="ellipse">
            <a:avLst/>
          </a:prstGeom>
          <a:gradFill>
            <a:gsLst>
              <a:gs pos="10437">
                <a:schemeClr val="accent1"/>
              </a:gs>
              <a:gs pos="36573">
                <a:schemeClr val="accent2"/>
              </a:gs>
              <a:gs pos="60240">
                <a:schemeClr val="accent3"/>
              </a:gs>
              <a:gs pos="100000">
                <a:schemeClr val="accent4"/>
              </a:gs>
            </a:gsLst>
            <a:lin ang="809540"/>
          </a:gra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11" name="Placeholder Text"/>
          <p:cNvSpPr txBox="1"/>
          <p:nvPr/>
        </p:nvSpPr>
        <p:spPr>
          <a:xfrm>
            <a:off x="9632146" y="4453582"/>
            <a:ext cx="4769109" cy="7232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35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Visualisation des données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12" name="Lorem ipsum dolor sit dolore magna aliqua."/>
          <p:cNvSpPr txBox="1"/>
          <p:nvPr/>
        </p:nvSpPr>
        <p:spPr>
          <a:xfrm>
            <a:off x="9645977" y="5398779"/>
            <a:ext cx="4755278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Matplotlib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Seaborn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WordCloud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Plotly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3" name="Circle"/>
          <p:cNvSpPr/>
          <p:nvPr/>
        </p:nvSpPr>
        <p:spPr>
          <a:xfrm>
            <a:off x="9652018" y="2967354"/>
            <a:ext cx="1072854" cy="1072853"/>
          </a:xfrm>
          <a:prstGeom prst="ellipse">
            <a:avLst/>
          </a:prstGeom>
          <a:gradFill>
            <a:gsLst>
              <a:gs pos="10437">
                <a:schemeClr val="accent1"/>
              </a:gs>
              <a:gs pos="36573">
                <a:schemeClr val="accent2"/>
              </a:gs>
              <a:gs pos="60240">
                <a:schemeClr val="accent3"/>
              </a:gs>
              <a:gs pos="100000">
                <a:schemeClr val="accent4"/>
              </a:gs>
            </a:gsLst>
            <a:lin ang="809540"/>
          </a:gra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14" name="Placeholder Text"/>
          <p:cNvSpPr txBox="1"/>
          <p:nvPr/>
        </p:nvSpPr>
        <p:spPr>
          <a:xfrm>
            <a:off x="15931347" y="4453582"/>
            <a:ext cx="4769109" cy="7232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35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Manipulation des données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15" name="Lorem ipsum dolor sit dolore magna aliqua."/>
          <p:cNvSpPr txBox="1"/>
          <p:nvPr/>
        </p:nvSpPr>
        <p:spPr>
          <a:xfrm>
            <a:off x="15945178" y="5398779"/>
            <a:ext cx="4755278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Pandas</a:t>
            </a:r>
          </a:p>
          <a:p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</a:t>
            </a:r>
            <a:endParaRPr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6" name="Circle"/>
          <p:cNvSpPr/>
          <p:nvPr/>
        </p:nvSpPr>
        <p:spPr>
          <a:xfrm>
            <a:off x="15951219" y="2967354"/>
            <a:ext cx="1072854" cy="1072853"/>
          </a:xfrm>
          <a:prstGeom prst="ellipse">
            <a:avLst/>
          </a:prstGeom>
          <a:gradFill>
            <a:gsLst>
              <a:gs pos="10437">
                <a:schemeClr val="accent1"/>
              </a:gs>
              <a:gs pos="36573">
                <a:schemeClr val="accent2"/>
              </a:gs>
              <a:gs pos="60240">
                <a:schemeClr val="accent3"/>
              </a:gs>
              <a:gs pos="100000">
                <a:schemeClr val="accent4"/>
              </a:gs>
            </a:gsLst>
            <a:lin ang="809540"/>
          </a:gra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17" name="Graphic 23"/>
          <p:cNvSpPr/>
          <p:nvPr/>
        </p:nvSpPr>
        <p:spPr>
          <a:xfrm>
            <a:off x="10005387" y="7888315"/>
            <a:ext cx="410541" cy="282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9" h="21590" extrusionOk="0">
                <a:moveTo>
                  <a:pt x="17782" y="8998"/>
                </a:moveTo>
                <a:cubicBezTo>
                  <a:pt x="17802" y="8780"/>
                  <a:pt x="17811" y="8561"/>
                  <a:pt x="17811" y="8342"/>
                </a:cubicBezTo>
                <a:cubicBezTo>
                  <a:pt x="17809" y="5362"/>
                  <a:pt x="16186" y="2947"/>
                  <a:pt x="14183" y="2944"/>
                </a:cubicBezTo>
                <a:cubicBezTo>
                  <a:pt x="13645" y="2944"/>
                  <a:pt x="13114" y="3125"/>
                  <a:pt x="12629" y="3473"/>
                </a:cubicBezTo>
                <a:cubicBezTo>
                  <a:pt x="11513" y="1277"/>
                  <a:pt x="9767" y="-10"/>
                  <a:pt x="7916" y="0"/>
                </a:cubicBezTo>
                <a:cubicBezTo>
                  <a:pt x="4637" y="-1"/>
                  <a:pt x="1978" y="3953"/>
                  <a:pt x="1978" y="8831"/>
                </a:cubicBezTo>
                <a:cubicBezTo>
                  <a:pt x="1978" y="9642"/>
                  <a:pt x="2053" y="10450"/>
                  <a:pt x="2201" y="11231"/>
                </a:cubicBezTo>
                <a:cubicBezTo>
                  <a:pt x="359" y="12404"/>
                  <a:pt x="-495" y="15577"/>
                  <a:pt x="294" y="18317"/>
                </a:cubicBezTo>
                <a:cubicBezTo>
                  <a:pt x="865" y="20302"/>
                  <a:pt x="2177" y="21589"/>
                  <a:pt x="3628" y="21590"/>
                </a:cubicBezTo>
                <a:lnTo>
                  <a:pt x="16822" y="21590"/>
                </a:lnTo>
                <a:cubicBezTo>
                  <a:pt x="19190" y="21581"/>
                  <a:pt x="21105" y="18718"/>
                  <a:pt x="21099" y="15195"/>
                </a:cubicBezTo>
                <a:cubicBezTo>
                  <a:pt x="21094" y="12235"/>
                  <a:pt x="19721" y="9669"/>
                  <a:pt x="17782" y="8998"/>
                </a:cubicBezTo>
                <a:close/>
              </a:path>
            </a:pathLst>
          </a:custGeom>
          <a:solidFill>
            <a:srgbClr val="FFFFFF"/>
          </a:soli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18" name="Graphic 127"/>
          <p:cNvSpPr/>
          <p:nvPr/>
        </p:nvSpPr>
        <p:spPr>
          <a:xfrm>
            <a:off x="16310586" y="7865795"/>
            <a:ext cx="385088" cy="385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  <a:moveTo>
                  <a:pt x="16021" y="7231"/>
                </a:moveTo>
                <a:cubicBezTo>
                  <a:pt x="15523" y="7121"/>
                  <a:pt x="15041" y="6950"/>
                  <a:pt x="14586" y="6720"/>
                </a:cubicBezTo>
                <a:cubicBezTo>
                  <a:pt x="14447" y="6619"/>
                  <a:pt x="14298" y="6485"/>
                  <a:pt x="14128" y="6526"/>
                </a:cubicBezTo>
                <a:cubicBezTo>
                  <a:pt x="13998" y="6569"/>
                  <a:pt x="13908" y="6687"/>
                  <a:pt x="13900" y="6824"/>
                </a:cubicBezTo>
                <a:cubicBezTo>
                  <a:pt x="13861" y="7199"/>
                  <a:pt x="14154" y="7577"/>
                  <a:pt x="14169" y="7963"/>
                </a:cubicBezTo>
                <a:cubicBezTo>
                  <a:pt x="14198" y="8729"/>
                  <a:pt x="13665" y="8554"/>
                  <a:pt x="13199" y="8251"/>
                </a:cubicBezTo>
                <a:cubicBezTo>
                  <a:pt x="12869" y="8086"/>
                  <a:pt x="12527" y="7947"/>
                  <a:pt x="12176" y="7834"/>
                </a:cubicBezTo>
                <a:cubicBezTo>
                  <a:pt x="11986" y="7761"/>
                  <a:pt x="11836" y="7612"/>
                  <a:pt x="11760" y="7423"/>
                </a:cubicBezTo>
                <a:cubicBezTo>
                  <a:pt x="11713" y="7237"/>
                  <a:pt x="11738" y="7039"/>
                  <a:pt x="11832" y="6871"/>
                </a:cubicBezTo>
                <a:cubicBezTo>
                  <a:pt x="11914" y="6700"/>
                  <a:pt x="12028" y="6546"/>
                  <a:pt x="12113" y="6375"/>
                </a:cubicBezTo>
                <a:cubicBezTo>
                  <a:pt x="12380" y="5835"/>
                  <a:pt x="12358" y="5215"/>
                  <a:pt x="11614" y="5272"/>
                </a:cubicBezTo>
                <a:cubicBezTo>
                  <a:pt x="11352" y="5322"/>
                  <a:pt x="11087" y="5358"/>
                  <a:pt x="10822" y="5379"/>
                </a:cubicBezTo>
                <a:cubicBezTo>
                  <a:pt x="10544" y="5352"/>
                  <a:pt x="10275" y="5270"/>
                  <a:pt x="10030" y="5136"/>
                </a:cubicBezTo>
                <a:lnTo>
                  <a:pt x="9009" y="4667"/>
                </a:lnTo>
                <a:cubicBezTo>
                  <a:pt x="8636" y="4515"/>
                  <a:pt x="8306" y="4272"/>
                  <a:pt x="8052" y="3960"/>
                </a:cubicBezTo>
                <a:cubicBezTo>
                  <a:pt x="7977" y="3820"/>
                  <a:pt x="7891" y="3686"/>
                  <a:pt x="7795" y="3560"/>
                </a:cubicBezTo>
                <a:cubicBezTo>
                  <a:pt x="7601" y="3442"/>
                  <a:pt x="7352" y="3467"/>
                  <a:pt x="7186" y="3621"/>
                </a:cubicBezTo>
                <a:cubicBezTo>
                  <a:pt x="6723" y="3958"/>
                  <a:pt x="6211" y="4217"/>
                  <a:pt x="5746" y="4548"/>
                </a:cubicBezTo>
                <a:cubicBezTo>
                  <a:pt x="5631" y="4619"/>
                  <a:pt x="5545" y="4727"/>
                  <a:pt x="5502" y="4855"/>
                </a:cubicBezTo>
                <a:cubicBezTo>
                  <a:pt x="5424" y="5173"/>
                  <a:pt x="6095" y="5252"/>
                  <a:pt x="6276" y="5311"/>
                </a:cubicBezTo>
                <a:cubicBezTo>
                  <a:pt x="6723" y="5455"/>
                  <a:pt x="6726" y="5700"/>
                  <a:pt x="6804" y="6157"/>
                </a:cubicBezTo>
                <a:cubicBezTo>
                  <a:pt x="7020" y="7407"/>
                  <a:pt x="7342" y="8796"/>
                  <a:pt x="6920" y="10033"/>
                </a:cubicBezTo>
                <a:cubicBezTo>
                  <a:pt x="6784" y="10356"/>
                  <a:pt x="6676" y="10690"/>
                  <a:pt x="6598" y="11031"/>
                </a:cubicBezTo>
                <a:cubicBezTo>
                  <a:pt x="6553" y="11583"/>
                  <a:pt x="6659" y="12137"/>
                  <a:pt x="6904" y="12633"/>
                </a:cubicBezTo>
                <a:cubicBezTo>
                  <a:pt x="7445" y="13901"/>
                  <a:pt x="8187" y="15073"/>
                  <a:pt x="9100" y="16106"/>
                </a:cubicBezTo>
                <a:cubicBezTo>
                  <a:pt x="9604" y="16693"/>
                  <a:pt x="9814" y="17467"/>
                  <a:pt x="10570" y="17824"/>
                </a:cubicBezTo>
                <a:cubicBezTo>
                  <a:pt x="10872" y="17948"/>
                  <a:pt x="11190" y="18028"/>
                  <a:pt x="11513" y="18063"/>
                </a:cubicBezTo>
                <a:cubicBezTo>
                  <a:pt x="12155" y="18140"/>
                  <a:pt x="12780" y="18315"/>
                  <a:pt x="13369" y="18581"/>
                </a:cubicBezTo>
                <a:cubicBezTo>
                  <a:pt x="13773" y="18780"/>
                  <a:pt x="14122" y="19075"/>
                  <a:pt x="14386" y="19440"/>
                </a:cubicBezTo>
                <a:cubicBezTo>
                  <a:pt x="15003" y="19182"/>
                  <a:pt x="15591" y="18858"/>
                  <a:pt x="16139" y="18474"/>
                </a:cubicBezTo>
                <a:lnTo>
                  <a:pt x="14949" y="18336"/>
                </a:lnTo>
                <a:cubicBezTo>
                  <a:pt x="14729" y="18310"/>
                  <a:pt x="14476" y="18264"/>
                  <a:pt x="14373" y="18067"/>
                </a:cubicBezTo>
                <a:cubicBezTo>
                  <a:pt x="14262" y="17857"/>
                  <a:pt x="14351" y="17526"/>
                  <a:pt x="14138" y="17423"/>
                </a:cubicBezTo>
                <a:cubicBezTo>
                  <a:pt x="13910" y="17313"/>
                  <a:pt x="13596" y="17627"/>
                  <a:pt x="13418" y="17452"/>
                </a:cubicBezTo>
                <a:cubicBezTo>
                  <a:pt x="13174" y="17226"/>
                  <a:pt x="13576" y="16762"/>
                  <a:pt x="13367" y="16504"/>
                </a:cubicBezTo>
                <a:cubicBezTo>
                  <a:pt x="13213" y="16371"/>
                  <a:pt x="12983" y="16380"/>
                  <a:pt x="12840" y="16525"/>
                </a:cubicBezTo>
                <a:cubicBezTo>
                  <a:pt x="12689" y="16651"/>
                  <a:pt x="12593" y="16831"/>
                  <a:pt x="12443" y="16957"/>
                </a:cubicBezTo>
                <a:cubicBezTo>
                  <a:pt x="12004" y="17230"/>
                  <a:pt x="11427" y="17096"/>
                  <a:pt x="11154" y="16657"/>
                </a:cubicBezTo>
                <a:cubicBezTo>
                  <a:pt x="11104" y="16577"/>
                  <a:pt x="11066" y="16489"/>
                  <a:pt x="11043" y="16398"/>
                </a:cubicBezTo>
                <a:cubicBezTo>
                  <a:pt x="10944" y="15790"/>
                  <a:pt x="11237" y="15186"/>
                  <a:pt x="11774" y="14886"/>
                </a:cubicBezTo>
                <a:cubicBezTo>
                  <a:pt x="12306" y="14604"/>
                  <a:pt x="12900" y="14461"/>
                  <a:pt x="13502" y="14471"/>
                </a:cubicBezTo>
                <a:cubicBezTo>
                  <a:pt x="13613" y="14459"/>
                  <a:pt x="13724" y="14470"/>
                  <a:pt x="13831" y="14502"/>
                </a:cubicBezTo>
                <a:cubicBezTo>
                  <a:pt x="14070" y="14594"/>
                  <a:pt x="14168" y="14870"/>
                  <a:pt x="14301" y="15089"/>
                </a:cubicBezTo>
                <a:cubicBezTo>
                  <a:pt x="14433" y="15308"/>
                  <a:pt x="14758" y="15529"/>
                  <a:pt x="14995" y="15344"/>
                </a:cubicBezTo>
                <a:cubicBezTo>
                  <a:pt x="15248" y="15144"/>
                  <a:pt x="15052" y="14743"/>
                  <a:pt x="14965" y="14516"/>
                </a:cubicBezTo>
                <a:cubicBezTo>
                  <a:pt x="14815" y="14075"/>
                  <a:pt x="14861" y="13591"/>
                  <a:pt x="15091" y="13187"/>
                </a:cubicBezTo>
                <a:cubicBezTo>
                  <a:pt x="15179" y="13086"/>
                  <a:pt x="15260" y="12979"/>
                  <a:pt x="15335" y="12869"/>
                </a:cubicBezTo>
                <a:cubicBezTo>
                  <a:pt x="15401" y="12698"/>
                  <a:pt x="15434" y="12515"/>
                  <a:pt x="15432" y="12332"/>
                </a:cubicBezTo>
                <a:cubicBezTo>
                  <a:pt x="15497" y="12000"/>
                  <a:pt x="15629" y="11685"/>
                  <a:pt x="15821" y="11407"/>
                </a:cubicBezTo>
                <a:cubicBezTo>
                  <a:pt x="15970" y="11093"/>
                  <a:pt x="16141" y="10790"/>
                  <a:pt x="16333" y="10501"/>
                </a:cubicBezTo>
                <a:cubicBezTo>
                  <a:pt x="16720" y="9947"/>
                  <a:pt x="17877" y="8862"/>
                  <a:pt x="17203" y="8162"/>
                </a:cubicBezTo>
                <a:cubicBezTo>
                  <a:pt x="16878" y="7772"/>
                  <a:pt x="16476" y="7455"/>
                  <a:pt x="16021" y="7231"/>
                </a:cubicBezTo>
                <a:close/>
                <a:moveTo>
                  <a:pt x="13265" y="4331"/>
                </a:moveTo>
                <a:cubicBezTo>
                  <a:pt x="13066" y="4294"/>
                  <a:pt x="12882" y="4200"/>
                  <a:pt x="12736" y="4059"/>
                </a:cubicBezTo>
                <a:cubicBezTo>
                  <a:pt x="12568" y="3797"/>
                  <a:pt x="12571" y="3461"/>
                  <a:pt x="12743" y="3202"/>
                </a:cubicBezTo>
                <a:cubicBezTo>
                  <a:pt x="12965" y="3001"/>
                  <a:pt x="13540" y="3136"/>
                  <a:pt x="13787" y="3210"/>
                </a:cubicBezTo>
                <a:cubicBezTo>
                  <a:pt x="14402" y="3346"/>
                  <a:pt x="14970" y="3644"/>
                  <a:pt x="15430" y="4074"/>
                </a:cubicBezTo>
                <a:cubicBezTo>
                  <a:pt x="15665" y="4477"/>
                  <a:pt x="15862" y="4900"/>
                  <a:pt x="16018" y="5339"/>
                </a:cubicBezTo>
                <a:cubicBezTo>
                  <a:pt x="16129" y="5542"/>
                  <a:pt x="17021" y="6262"/>
                  <a:pt x="16324" y="6188"/>
                </a:cubicBezTo>
                <a:cubicBezTo>
                  <a:pt x="16073" y="6120"/>
                  <a:pt x="15842" y="5994"/>
                  <a:pt x="15650" y="5819"/>
                </a:cubicBezTo>
                <a:cubicBezTo>
                  <a:pt x="14945" y="5192"/>
                  <a:pt x="14139" y="4689"/>
                  <a:pt x="13265" y="4331"/>
                </a:cubicBezTo>
                <a:close/>
              </a:path>
            </a:pathLst>
          </a:custGeom>
          <a:solidFill>
            <a:srgbClr val="FFFFFF"/>
          </a:soli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19" name="Graphic 135"/>
          <p:cNvSpPr/>
          <p:nvPr/>
        </p:nvSpPr>
        <p:spPr>
          <a:xfrm>
            <a:off x="3693192" y="3283233"/>
            <a:ext cx="410759" cy="4107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8" extrusionOk="0">
                <a:moveTo>
                  <a:pt x="20925" y="8774"/>
                </a:moveTo>
                <a:cubicBezTo>
                  <a:pt x="21298" y="8774"/>
                  <a:pt x="21600" y="8472"/>
                  <a:pt x="21600" y="8099"/>
                </a:cubicBezTo>
                <a:lnTo>
                  <a:pt x="21600" y="5399"/>
                </a:lnTo>
                <a:cubicBezTo>
                  <a:pt x="21600" y="5027"/>
                  <a:pt x="21298" y="4725"/>
                  <a:pt x="20925" y="4725"/>
                </a:cubicBezTo>
                <a:lnTo>
                  <a:pt x="17685" y="4725"/>
                </a:lnTo>
                <a:lnTo>
                  <a:pt x="18225" y="675"/>
                </a:lnTo>
                <a:cubicBezTo>
                  <a:pt x="18278" y="360"/>
                  <a:pt x="18066" y="61"/>
                  <a:pt x="17751" y="8"/>
                </a:cubicBezTo>
                <a:cubicBezTo>
                  <a:pt x="17714" y="2"/>
                  <a:pt x="17677" y="-1"/>
                  <a:pt x="17640" y="0"/>
                </a:cubicBezTo>
                <a:lnTo>
                  <a:pt x="14940" y="0"/>
                </a:lnTo>
                <a:cubicBezTo>
                  <a:pt x="14555" y="11"/>
                  <a:pt x="14233" y="295"/>
                  <a:pt x="14175" y="675"/>
                </a:cubicBezTo>
                <a:lnTo>
                  <a:pt x="13635" y="4725"/>
                </a:lnTo>
                <a:lnTo>
                  <a:pt x="9585" y="4725"/>
                </a:lnTo>
                <a:lnTo>
                  <a:pt x="10125" y="675"/>
                </a:lnTo>
                <a:cubicBezTo>
                  <a:pt x="10178" y="360"/>
                  <a:pt x="9966" y="61"/>
                  <a:pt x="9651" y="8"/>
                </a:cubicBezTo>
                <a:cubicBezTo>
                  <a:pt x="9614" y="2"/>
                  <a:pt x="9577" y="-1"/>
                  <a:pt x="9540" y="0"/>
                </a:cubicBezTo>
                <a:lnTo>
                  <a:pt x="6840" y="0"/>
                </a:lnTo>
                <a:cubicBezTo>
                  <a:pt x="6455" y="11"/>
                  <a:pt x="6133" y="295"/>
                  <a:pt x="6075" y="675"/>
                </a:cubicBezTo>
                <a:lnTo>
                  <a:pt x="5535" y="4725"/>
                </a:lnTo>
                <a:lnTo>
                  <a:pt x="675" y="4725"/>
                </a:lnTo>
                <a:cubicBezTo>
                  <a:pt x="302" y="4725"/>
                  <a:pt x="0" y="5027"/>
                  <a:pt x="0" y="5399"/>
                </a:cubicBezTo>
                <a:lnTo>
                  <a:pt x="0" y="8099"/>
                </a:lnTo>
                <a:cubicBezTo>
                  <a:pt x="0" y="8472"/>
                  <a:pt x="302" y="8774"/>
                  <a:pt x="675" y="8774"/>
                </a:cubicBezTo>
                <a:lnTo>
                  <a:pt x="4995" y="8774"/>
                </a:lnTo>
                <a:lnTo>
                  <a:pt x="4455" y="12824"/>
                </a:lnTo>
                <a:lnTo>
                  <a:pt x="675" y="12824"/>
                </a:lnTo>
                <a:cubicBezTo>
                  <a:pt x="302" y="12824"/>
                  <a:pt x="0" y="13126"/>
                  <a:pt x="0" y="13499"/>
                </a:cubicBezTo>
                <a:lnTo>
                  <a:pt x="0" y="16199"/>
                </a:lnTo>
                <a:cubicBezTo>
                  <a:pt x="0" y="16571"/>
                  <a:pt x="302" y="16873"/>
                  <a:pt x="675" y="16873"/>
                </a:cubicBezTo>
                <a:lnTo>
                  <a:pt x="3915" y="16873"/>
                </a:lnTo>
                <a:lnTo>
                  <a:pt x="3375" y="20923"/>
                </a:lnTo>
                <a:cubicBezTo>
                  <a:pt x="3321" y="21238"/>
                  <a:pt x="3533" y="21536"/>
                  <a:pt x="3847" y="21590"/>
                </a:cubicBezTo>
                <a:cubicBezTo>
                  <a:pt x="3884" y="21596"/>
                  <a:pt x="3922" y="21599"/>
                  <a:pt x="3960" y="21598"/>
                </a:cubicBezTo>
                <a:lnTo>
                  <a:pt x="6660" y="21598"/>
                </a:lnTo>
                <a:cubicBezTo>
                  <a:pt x="7045" y="21587"/>
                  <a:pt x="7367" y="21303"/>
                  <a:pt x="7425" y="20923"/>
                </a:cubicBezTo>
                <a:lnTo>
                  <a:pt x="7965" y="16873"/>
                </a:lnTo>
                <a:lnTo>
                  <a:pt x="12015" y="16873"/>
                </a:lnTo>
                <a:lnTo>
                  <a:pt x="11475" y="20923"/>
                </a:lnTo>
                <a:cubicBezTo>
                  <a:pt x="11421" y="21238"/>
                  <a:pt x="11633" y="21536"/>
                  <a:pt x="11947" y="21590"/>
                </a:cubicBezTo>
                <a:cubicBezTo>
                  <a:pt x="11984" y="21596"/>
                  <a:pt x="12022" y="21599"/>
                  <a:pt x="12060" y="21598"/>
                </a:cubicBezTo>
                <a:lnTo>
                  <a:pt x="14760" y="21598"/>
                </a:lnTo>
                <a:cubicBezTo>
                  <a:pt x="15145" y="21587"/>
                  <a:pt x="15467" y="21303"/>
                  <a:pt x="15525" y="20923"/>
                </a:cubicBezTo>
                <a:lnTo>
                  <a:pt x="16065" y="16873"/>
                </a:lnTo>
                <a:lnTo>
                  <a:pt x="20925" y="16873"/>
                </a:lnTo>
                <a:cubicBezTo>
                  <a:pt x="21298" y="16873"/>
                  <a:pt x="21600" y="16571"/>
                  <a:pt x="21600" y="16199"/>
                </a:cubicBezTo>
                <a:lnTo>
                  <a:pt x="21600" y="13499"/>
                </a:lnTo>
                <a:cubicBezTo>
                  <a:pt x="21600" y="13126"/>
                  <a:pt x="21298" y="12824"/>
                  <a:pt x="20925" y="12824"/>
                </a:cubicBezTo>
                <a:lnTo>
                  <a:pt x="16605" y="12824"/>
                </a:lnTo>
                <a:lnTo>
                  <a:pt x="17145" y="8774"/>
                </a:lnTo>
                <a:close/>
                <a:moveTo>
                  <a:pt x="12555" y="12824"/>
                </a:moveTo>
                <a:lnTo>
                  <a:pt x="8505" y="12824"/>
                </a:lnTo>
                <a:lnTo>
                  <a:pt x="9045" y="8774"/>
                </a:lnTo>
                <a:lnTo>
                  <a:pt x="13095" y="8774"/>
                </a:lnTo>
                <a:close/>
              </a:path>
            </a:pathLst>
          </a:custGeom>
          <a:solidFill>
            <a:srgbClr val="FFFFFF"/>
          </a:soli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20" name="Graphic 165"/>
          <p:cNvSpPr/>
          <p:nvPr/>
        </p:nvSpPr>
        <p:spPr>
          <a:xfrm>
            <a:off x="10056759" y="3285325"/>
            <a:ext cx="282397" cy="410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6" h="20883" extrusionOk="0">
                <a:moveTo>
                  <a:pt x="2878" y="12247"/>
                </a:moveTo>
                <a:cubicBezTo>
                  <a:pt x="-962" y="9443"/>
                  <a:pt x="-959" y="4900"/>
                  <a:pt x="2885" y="2099"/>
                </a:cubicBezTo>
                <a:cubicBezTo>
                  <a:pt x="6728" y="-702"/>
                  <a:pt x="12957" y="-700"/>
                  <a:pt x="16798" y="2104"/>
                </a:cubicBezTo>
                <a:cubicBezTo>
                  <a:pt x="20638" y="4907"/>
                  <a:pt x="20635" y="9451"/>
                  <a:pt x="16791" y="12252"/>
                </a:cubicBezTo>
                <a:cubicBezTo>
                  <a:pt x="16775" y="12264"/>
                  <a:pt x="16758" y="12276"/>
                  <a:pt x="16741" y="12288"/>
                </a:cubicBezTo>
                <a:cubicBezTo>
                  <a:pt x="16191" y="12688"/>
                  <a:pt x="15771" y="13173"/>
                  <a:pt x="15513" y="13706"/>
                </a:cubicBezTo>
                <a:lnTo>
                  <a:pt x="4159" y="13706"/>
                </a:lnTo>
                <a:cubicBezTo>
                  <a:pt x="3884" y="13157"/>
                  <a:pt x="3446" y="12659"/>
                  <a:pt x="2878" y="12247"/>
                </a:cubicBezTo>
                <a:close/>
                <a:moveTo>
                  <a:pt x="15205" y="15011"/>
                </a:moveTo>
                <a:lnTo>
                  <a:pt x="4473" y="15011"/>
                </a:lnTo>
                <a:cubicBezTo>
                  <a:pt x="3979" y="15011"/>
                  <a:pt x="3579" y="15303"/>
                  <a:pt x="3579" y="15663"/>
                </a:cubicBezTo>
                <a:cubicBezTo>
                  <a:pt x="3579" y="16024"/>
                  <a:pt x="3979" y="16316"/>
                  <a:pt x="4473" y="16316"/>
                </a:cubicBezTo>
                <a:lnTo>
                  <a:pt x="4473" y="18111"/>
                </a:lnTo>
                <a:cubicBezTo>
                  <a:pt x="4469" y="18870"/>
                  <a:pt x="5103" y="19554"/>
                  <a:pt x="6071" y="19833"/>
                </a:cubicBezTo>
                <a:lnTo>
                  <a:pt x="9507" y="20836"/>
                </a:lnTo>
                <a:cubicBezTo>
                  <a:pt x="9720" y="20898"/>
                  <a:pt x="9958" y="20898"/>
                  <a:pt x="10171" y="20836"/>
                </a:cubicBezTo>
                <a:lnTo>
                  <a:pt x="13607" y="19833"/>
                </a:lnTo>
                <a:cubicBezTo>
                  <a:pt x="14575" y="19554"/>
                  <a:pt x="15209" y="18870"/>
                  <a:pt x="15205" y="18111"/>
                </a:cubicBezTo>
                <a:lnTo>
                  <a:pt x="15205" y="16316"/>
                </a:lnTo>
                <a:cubicBezTo>
                  <a:pt x="15699" y="16316"/>
                  <a:pt x="16100" y="16024"/>
                  <a:pt x="16100" y="15663"/>
                </a:cubicBezTo>
                <a:cubicBezTo>
                  <a:pt x="16100" y="15303"/>
                  <a:pt x="15699" y="15011"/>
                  <a:pt x="15205" y="15011"/>
                </a:cubicBezTo>
                <a:close/>
                <a:moveTo>
                  <a:pt x="4473" y="7183"/>
                </a:moveTo>
                <a:cubicBezTo>
                  <a:pt x="4473" y="7010"/>
                  <a:pt x="4488" y="6837"/>
                  <a:pt x="4519" y="6665"/>
                </a:cubicBezTo>
                <a:cubicBezTo>
                  <a:pt x="4584" y="6308"/>
                  <a:pt x="4240" y="5980"/>
                  <a:pt x="3750" y="5933"/>
                </a:cubicBezTo>
                <a:cubicBezTo>
                  <a:pt x="3260" y="5886"/>
                  <a:pt x="2811" y="6137"/>
                  <a:pt x="2746" y="6494"/>
                </a:cubicBezTo>
                <a:cubicBezTo>
                  <a:pt x="2705" y="6722"/>
                  <a:pt x="2684" y="6953"/>
                  <a:pt x="2684" y="7183"/>
                </a:cubicBezTo>
                <a:cubicBezTo>
                  <a:pt x="2684" y="7543"/>
                  <a:pt x="3085" y="7835"/>
                  <a:pt x="3579" y="7835"/>
                </a:cubicBezTo>
                <a:cubicBezTo>
                  <a:pt x="4073" y="7835"/>
                  <a:pt x="4473" y="7543"/>
                  <a:pt x="4473" y="7183"/>
                </a:cubicBezTo>
                <a:close/>
                <a:moveTo>
                  <a:pt x="6145" y="4343"/>
                </a:moveTo>
                <a:cubicBezTo>
                  <a:pt x="7141" y="3652"/>
                  <a:pt x="8464" y="3267"/>
                  <a:pt x="9839" y="3269"/>
                </a:cubicBezTo>
                <a:cubicBezTo>
                  <a:pt x="10333" y="3269"/>
                  <a:pt x="10734" y="2977"/>
                  <a:pt x="10734" y="2617"/>
                </a:cubicBezTo>
                <a:cubicBezTo>
                  <a:pt x="10734" y="2256"/>
                  <a:pt x="10333" y="1964"/>
                  <a:pt x="9839" y="1964"/>
                </a:cubicBezTo>
                <a:cubicBezTo>
                  <a:pt x="8005" y="1962"/>
                  <a:pt x="6241" y="2476"/>
                  <a:pt x="4914" y="3399"/>
                </a:cubicBezTo>
                <a:cubicBezTo>
                  <a:pt x="4539" y="3634"/>
                  <a:pt x="4497" y="4046"/>
                  <a:pt x="4819" y="4319"/>
                </a:cubicBezTo>
                <a:cubicBezTo>
                  <a:pt x="5141" y="4592"/>
                  <a:pt x="5706" y="4623"/>
                  <a:pt x="6080" y="4388"/>
                </a:cubicBezTo>
                <a:cubicBezTo>
                  <a:pt x="6103" y="4374"/>
                  <a:pt x="6125" y="4359"/>
                  <a:pt x="6145" y="4343"/>
                </a:cubicBezTo>
                <a:close/>
              </a:path>
            </a:pathLst>
          </a:custGeom>
          <a:solidFill>
            <a:srgbClr val="FFFFFF"/>
          </a:soli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  <p:sp>
        <p:nvSpPr>
          <p:cNvPr id="321" name="Circle"/>
          <p:cNvSpPr/>
          <p:nvPr/>
        </p:nvSpPr>
        <p:spPr>
          <a:xfrm>
            <a:off x="3352818" y="7539354"/>
            <a:ext cx="1072855" cy="1072854"/>
          </a:xfrm>
          <a:prstGeom prst="ellipse">
            <a:avLst/>
          </a:prstGeom>
          <a:gradFill flip="none" rotWithShape="1">
            <a:gsLst>
              <a:gs pos="10437">
                <a:schemeClr val="accent1"/>
              </a:gs>
              <a:gs pos="36573">
                <a:schemeClr val="accent2"/>
              </a:gs>
              <a:gs pos="60240">
                <a:schemeClr val="accent3"/>
              </a:gs>
              <a:gs pos="100000">
                <a:schemeClr val="accent4"/>
              </a:gs>
            </a:gsLst>
            <a:lin ang="809540" scaled="0"/>
          </a:gradFill>
          <a:ln w="254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endParaRPr/>
          </a:p>
        </p:txBody>
      </p:sp>
      <p:sp>
        <p:nvSpPr>
          <p:cNvPr id="322" name="Graphic 179"/>
          <p:cNvSpPr/>
          <p:nvPr/>
        </p:nvSpPr>
        <p:spPr>
          <a:xfrm>
            <a:off x="3725588" y="7892732"/>
            <a:ext cx="385141" cy="385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507" extrusionOk="0">
                <a:moveTo>
                  <a:pt x="21017" y="7439"/>
                </a:moveTo>
                <a:lnTo>
                  <a:pt x="963" y="44"/>
                </a:lnTo>
                <a:cubicBezTo>
                  <a:pt x="592" y="-93"/>
                  <a:pt x="181" y="97"/>
                  <a:pt x="44" y="469"/>
                </a:cubicBezTo>
                <a:cubicBezTo>
                  <a:pt x="-15" y="629"/>
                  <a:pt x="-15" y="804"/>
                  <a:pt x="44" y="964"/>
                </a:cubicBezTo>
                <a:lnTo>
                  <a:pt x="7431" y="21038"/>
                </a:lnTo>
                <a:cubicBezTo>
                  <a:pt x="7534" y="21316"/>
                  <a:pt x="7796" y="21502"/>
                  <a:pt x="8092" y="21507"/>
                </a:cubicBezTo>
                <a:lnTo>
                  <a:pt x="8106" y="21507"/>
                </a:lnTo>
                <a:cubicBezTo>
                  <a:pt x="8396" y="21507"/>
                  <a:pt x="8658" y="21332"/>
                  <a:pt x="8769" y="21063"/>
                </a:cubicBezTo>
                <a:lnTo>
                  <a:pt x="12350" y="12358"/>
                </a:lnTo>
                <a:lnTo>
                  <a:pt x="21045" y="8774"/>
                </a:lnTo>
                <a:cubicBezTo>
                  <a:pt x="21411" y="8623"/>
                  <a:pt x="21585" y="8204"/>
                  <a:pt x="21434" y="7838"/>
                </a:cubicBezTo>
                <a:cubicBezTo>
                  <a:pt x="21358" y="7652"/>
                  <a:pt x="21208" y="7507"/>
                  <a:pt x="21020" y="7438"/>
                </a:cubicBezTo>
                <a:close/>
              </a:path>
            </a:pathLst>
          </a:cu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endParaRPr/>
          </a:p>
        </p:txBody>
      </p:sp>
      <p:sp>
        <p:nvSpPr>
          <p:cNvPr id="324" name="Graphic 282"/>
          <p:cNvSpPr/>
          <p:nvPr/>
        </p:nvSpPr>
        <p:spPr>
          <a:xfrm>
            <a:off x="16294096" y="3263921"/>
            <a:ext cx="410759" cy="410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61" y="14657"/>
                </a:moveTo>
                <a:lnTo>
                  <a:pt x="15485" y="12986"/>
                </a:lnTo>
                <a:cubicBezTo>
                  <a:pt x="15041" y="12783"/>
                  <a:pt x="14658" y="12465"/>
                  <a:pt x="14378" y="12065"/>
                </a:cubicBezTo>
                <a:cubicBezTo>
                  <a:pt x="14077" y="11638"/>
                  <a:pt x="14055" y="11075"/>
                  <a:pt x="14320" y="10626"/>
                </a:cubicBezTo>
                <a:cubicBezTo>
                  <a:pt x="15114" y="9241"/>
                  <a:pt x="15530" y="7671"/>
                  <a:pt x="15525" y="6075"/>
                </a:cubicBezTo>
                <a:cubicBezTo>
                  <a:pt x="15525" y="3052"/>
                  <a:pt x="14064" y="0"/>
                  <a:pt x="10800" y="0"/>
                </a:cubicBezTo>
                <a:cubicBezTo>
                  <a:pt x="7536" y="0"/>
                  <a:pt x="6075" y="3052"/>
                  <a:pt x="6075" y="6075"/>
                </a:cubicBezTo>
                <a:cubicBezTo>
                  <a:pt x="6071" y="7672"/>
                  <a:pt x="6487" y="9241"/>
                  <a:pt x="7282" y="10626"/>
                </a:cubicBezTo>
                <a:cubicBezTo>
                  <a:pt x="7547" y="11075"/>
                  <a:pt x="7525" y="11638"/>
                  <a:pt x="7225" y="12065"/>
                </a:cubicBezTo>
                <a:cubicBezTo>
                  <a:pt x="6943" y="12465"/>
                  <a:pt x="6560" y="12783"/>
                  <a:pt x="6115" y="12986"/>
                </a:cubicBezTo>
                <a:lnTo>
                  <a:pt x="2439" y="14657"/>
                </a:lnTo>
                <a:cubicBezTo>
                  <a:pt x="955" y="15334"/>
                  <a:pt x="2" y="16813"/>
                  <a:pt x="0" y="18444"/>
                </a:cubicBezTo>
                <a:lnTo>
                  <a:pt x="0" y="19575"/>
                </a:lnTo>
                <a:cubicBezTo>
                  <a:pt x="0" y="21248"/>
                  <a:pt x="5873" y="21600"/>
                  <a:pt x="10800" y="21600"/>
                </a:cubicBezTo>
                <a:cubicBezTo>
                  <a:pt x="15728" y="21600"/>
                  <a:pt x="21600" y="21248"/>
                  <a:pt x="21600" y="19575"/>
                </a:cubicBezTo>
                <a:lnTo>
                  <a:pt x="21600" y="18444"/>
                </a:lnTo>
                <a:cubicBezTo>
                  <a:pt x="21598" y="16813"/>
                  <a:pt x="20645" y="15334"/>
                  <a:pt x="19161" y="14657"/>
                </a:cubicBezTo>
                <a:close/>
              </a:path>
            </a:pathLst>
          </a:custGeom>
          <a:solidFill>
            <a:srgbClr val="FFFFFF"/>
          </a:solidFill>
          <a:ln w="25400">
            <a:miter lim="400000"/>
          </a:ln>
        </p:spPr>
        <p:txBody>
          <a:bodyPr tIns="91439" bIns="91439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9584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Evaluation du modèle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et interprétation des clusters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540933" y="3548913"/>
            <a:ext cx="19778134" cy="911018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sous forme de radar :</a:t>
            </a: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 type de graphique offre une représentation synthétique des différents clusters qui pourra être utilisée par les équipes marketing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3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Grâce à l’utilisation de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Plotly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peut sélectionner le ou les cluster(s) que l’on souhaite afficher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14" y="4246186"/>
            <a:ext cx="13119019" cy="62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64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Evaluation du modèle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et interprétation des clusters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4223634"/>
            <a:ext cx="17691110" cy="4955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L’analyse des caractéristiques nous montre des différences clairement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segmentantes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selon les clusters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Nous pouvons donc définir des profils de client à partir de cette modélisation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Nous avons effectué le même type d’analyse sur les catégories de produits 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catégories nous permettent de préciser la segmentation</a:t>
            </a: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26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Segmentation sur toutes les variables - </a:t>
            </a:r>
            <a:r>
              <a:rPr lang="fr-FR" dirty="0" err="1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KMeans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Profils des clients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grpSp>
        <p:nvGrpSpPr>
          <p:cNvPr id="8" name="Группа 1">
            <a:extLst>
              <a:ext uri="{FF2B5EF4-FFF2-40B4-BE49-F238E27FC236}">
                <a16:creationId xmlns:a16="http://schemas.microsoft.com/office/drawing/2014/main" xmlns="" id="{89972DF0-9942-40E7-A43C-8B87C35B92A4}"/>
              </a:ext>
            </a:extLst>
          </p:cNvPr>
          <p:cNvGrpSpPr/>
          <p:nvPr/>
        </p:nvGrpSpPr>
        <p:grpSpPr>
          <a:xfrm>
            <a:off x="2975085" y="4031235"/>
            <a:ext cx="18084800" cy="7945140"/>
            <a:chOff x="3149600" y="2707630"/>
            <a:chExt cx="18084800" cy="7945140"/>
          </a:xfrm>
        </p:grpSpPr>
        <p:sp>
          <p:nvSpPr>
            <p:cNvPr id="9" name="Rounded Rectangle"/>
            <p:cNvSpPr/>
            <p:nvPr/>
          </p:nvSpPr>
          <p:spPr>
            <a:xfrm>
              <a:off x="3149600" y="2707630"/>
              <a:ext cx="5770265" cy="7945140"/>
            </a:xfrm>
            <a:prstGeom prst="roundRect">
              <a:avLst>
                <a:gd name="adj" fmla="val 6788"/>
              </a:avLst>
            </a:prstGeom>
            <a:gradFill>
              <a:gsLst>
                <a:gs pos="8375">
                  <a:schemeClr val="accent1"/>
                </a:gs>
                <a:gs pos="31805">
                  <a:schemeClr val="accent2"/>
                </a:gs>
                <a:gs pos="64277">
                  <a:schemeClr val="accent3"/>
                </a:gs>
                <a:gs pos="100000">
                  <a:schemeClr val="accent4"/>
                </a:gs>
              </a:gsLst>
              <a:lin ang="3038642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endParaRPr/>
            </a:p>
          </p:txBody>
        </p:sp>
        <p:sp>
          <p:nvSpPr>
            <p:cNvPr id="11" name="Project name…"/>
            <p:cNvSpPr txBox="1"/>
            <p:nvPr/>
          </p:nvSpPr>
          <p:spPr>
            <a:xfrm>
              <a:off x="3779093" y="3243622"/>
              <a:ext cx="3983038" cy="794062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spAutoFit/>
            </a:bodyPr>
            <a:lstStyle/>
            <a:p>
              <a:pPr>
                <a:lnSpc>
                  <a:spcPct val="110000"/>
                </a:lnSpc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Client </a:t>
              </a:r>
              <a:r>
                <a:rPr lang="fr-FR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du cluster 1 </a:t>
              </a:r>
              <a:endParaRPr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Lorem ipsum dolor sit incididunt ut labore et dolore magna aliqua. Ut enim ad minim veniam, quis nostrud exercitation ullamco laboris nisi ut aliquip ex ea commodo"/>
            <p:cNvSpPr txBox="1"/>
            <p:nvPr/>
          </p:nvSpPr>
          <p:spPr>
            <a:xfrm>
              <a:off x="3775172" y="4302376"/>
              <a:ext cx="4965126" cy="6186307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spAutoFit/>
            </a:bodyPr>
            <a:lstStyle>
              <a:lvl1pPr defTabSz="914400">
                <a:defRPr sz="3000">
                  <a:solidFill>
                    <a:srgbClr val="FFFFFF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montant d'achat faible</a:t>
              </a:r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paie en peu de fois</a:t>
              </a: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aime les descriptions produits longues</a:t>
              </a: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aime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 nombre de photos produits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faible</a:t>
              </a:r>
            </a:p>
            <a:p>
              <a:endPara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&gt; Petit acheteur </a:t>
              </a:r>
              <a:r>
                <a:rPr lang="fr-F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préférant les descriptions </a:t>
              </a:r>
              <a:r>
                <a:rPr lang="fr-FR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produits sous </a:t>
              </a:r>
              <a:r>
                <a:rPr lang="fr-F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format texte aux photos et achetant des </a:t>
              </a:r>
              <a:r>
                <a:rPr lang="fr-FR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produits de </a:t>
              </a:r>
              <a:r>
                <a:rPr lang="fr-F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catégorie </a:t>
              </a:r>
              <a:r>
                <a:rPr lang="fr-FR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books_cds_media</a:t>
              </a:r>
              <a:endPara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Tx/>
                <a:buChar char="-"/>
              </a:pPr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ounded Rectangle"/>
            <p:cNvSpPr/>
            <p:nvPr/>
          </p:nvSpPr>
          <p:spPr>
            <a:xfrm>
              <a:off x="9306867" y="2707630"/>
              <a:ext cx="5770266" cy="7945140"/>
            </a:xfrm>
            <a:prstGeom prst="roundRect">
              <a:avLst>
                <a:gd name="adj" fmla="val 6788"/>
              </a:avLst>
            </a:prstGeom>
            <a:gradFill>
              <a:gsLst>
                <a:gs pos="8375">
                  <a:schemeClr val="accent1"/>
                </a:gs>
                <a:gs pos="31805">
                  <a:schemeClr val="accent2"/>
                </a:gs>
                <a:gs pos="64277">
                  <a:schemeClr val="accent3"/>
                </a:gs>
                <a:gs pos="100000">
                  <a:schemeClr val="accent4"/>
                </a:gs>
              </a:gsLst>
              <a:lin ang="3038642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endParaRPr/>
            </a:p>
          </p:txBody>
        </p:sp>
        <p:sp>
          <p:nvSpPr>
            <p:cNvPr id="15" name="Project name…"/>
            <p:cNvSpPr txBox="1"/>
            <p:nvPr/>
          </p:nvSpPr>
          <p:spPr>
            <a:xfrm>
              <a:off x="9936360" y="3350417"/>
              <a:ext cx="3983039" cy="747831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spAutoFit/>
            </a:bodyPr>
            <a:lstStyle/>
            <a:p>
              <a:pPr>
                <a:lnSpc>
                  <a:spcPct val="110000"/>
                </a:lnSpc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Client </a:t>
              </a:r>
              <a:r>
                <a:rPr lang="fr-FR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du cluster </a:t>
              </a: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2 </a:t>
              </a:r>
              <a:endParaRPr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" name="Lorem ipsum dolor sit incididunt ut labore et dolore magna aliqua. Ut enim ad minim veniam, quis nostrud exercitation ullamco laboris nisi ut aliquip ex ea commodo"/>
            <p:cNvSpPr txBox="1"/>
            <p:nvPr/>
          </p:nvSpPr>
          <p:spPr>
            <a:xfrm>
              <a:off x="9936360" y="4302376"/>
              <a:ext cx="4965126" cy="6186307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spAutoFit/>
            </a:bodyPr>
            <a:lstStyle>
              <a:lvl1pPr defTabSz="914400">
                <a:defRPr sz="3000">
                  <a:solidFill>
                    <a:srgbClr val="FFFFFF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aime les descriptions produits courtes</a:t>
              </a: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aime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 nombre de photos produits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important</a:t>
              </a:r>
            </a:p>
            <a:p>
              <a:pPr marL="457200" indent="-457200">
                <a:buFontTx/>
                <a:buChar char="-"/>
              </a:pPr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&gt; Client dont </a:t>
              </a:r>
              <a:r>
                <a:rPr lang="fr-F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les achats sont basés sur le visuel des produits </a:t>
              </a:r>
              <a:r>
                <a:rPr lang="fr-FR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plutôt </a:t>
              </a:r>
              <a:r>
                <a:rPr lang="fr-F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que sur la description texte et achetant des produits </a:t>
              </a:r>
              <a:r>
                <a:rPr lang="fr-FR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 </a:t>
              </a:r>
              <a:r>
                <a:rPr lang="fr-F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catégorie </a:t>
              </a:r>
              <a:r>
                <a:rPr lang="fr-FR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flowers_gifts</a:t>
              </a:r>
              <a:endPara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457200" indent="-457200">
                <a:buFontTx/>
                <a:buChar char="-"/>
              </a:pPr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ounded Rectangle"/>
            <p:cNvSpPr/>
            <p:nvPr/>
          </p:nvSpPr>
          <p:spPr>
            <a:xfrm>
              <a:off x="15464135" y="2707630"/>
              <a:ext cx="5770265" cy="7945140"/>
            </a:xfrm>
            <a:prstGeom prst="roundRect">
              <a:avLst>
                <a:gd name="adj" fmla="val 6788"/>
              </a:avLst>
            </a:prstGeom>
            <a:gradFill>
              <a:gsLst>
                <a:gs pos="8375">
                  <a:schemeClr val="accent1"/>
                </a:gs>
                <a:gs pos="31805">
                  <a:schemeClr val="accent2"/>
                </a:gs>
                <a:gs pos="64277">
                  <a:schemeClr val="accent3"/>
                </a:gs>
                <a:gs pos="100000">
                  <a:schemeClr val="accent4"/>
                </a:gs>
              </a:gsLst>
              <a:lin ang="3038642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endParaRPr/>
            </a:p>
          </p:txBody>
        </p:sp>
        <p:sp>
          <p:nvSpPr>
            <p:cNvPr id="18" name="Project name…"/>
            <p:cNvSpPr txBox="1"/>
            <p:nvPr/>
          </p:nvSpPr>
          <p:spPr>
            <a:xfrm>
              <a:off x="16094759" y="3354531"/>
              <a:ext cx="3983039" cy="794062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spAutoFit/>
            </a:bodyPr>
            <a:lstStyle/>
            <a:p>
              <a:pPr>
                <a:lnSpc>
                  <a:spcPct val="110000"/>
                </a:lnSpc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fr-FR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Clients du cluster 3</a:t>
              </a:r>
              <a:endParaRPr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9" name="Lorem ipsum dolor sit incididunt ut labore et dolore magna aliqua. Ut enim ad minim veniam, quis nostrud exercitation ullamco laboris nisi ut aliquip ex ea commodo"/>
            <p:cNvSpPr txBox="1"/>
            <p:nvPr/>
          </p:nvSpPr>
          <p:spPr>
            <a:xfrm>
              <a:off x="16094759" y="4302376"/>
              <a:ext cx="4965126" cy="4339648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spAutoFit/>
            </a:bodyPr>
            <a:lstStyle>
              <a:lvl1pPr defTabSz="914400">
                <a:defRPr sz="3000">
                  <a:solidFill>
                    <a:srgbClr val="FFFFFF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scores critiques élevés</a:t>
              </a: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longueurs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 commentaires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faibles</a:t>
              </a:r>
            </a:p>
            <a:p>
              <a:endPara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&gt; Client content</a:t>
              </a:r>
              <a:endPara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0866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Segmentation sur toutes les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variables - </a:t>
            </a:r>
            <a:r>
              <a:rPr lang="fr-FR" dirty="0" err="1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KMeans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Profils des clients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grpSp>
        <p:nvGrpSpPr>
          <p:cNvPr id="8" name="Группа 1">
            <a:extLst>
              <a:ext uri="{FF2B5EF4-FFF2-40B4-BE49-F238E27FC236}">
                <a16:creationId xmlns:a16="http://schemas.microsoft.com/office/drawing/2014/main" xmlns="" id="{89972DF0-9942-40E7-A43C-8B87C35B92A4}"/>
              </a:ext>
            </a:extLst>
          </p:cNvPr>
          <p:cNvGrpSpPr/>
          <p:nvPr/>
        </p:nvGrpSpPr>
        <p:grpSpPr>
          <a:xfrm>
            <a:off x="2975085" y="4031235"/>
            <a:ext cx="18084800" cy="7945140"/>
            <a:chOff x="3149600" y="2707630"/>
            <a:chExt cx="18084800" cy="7945140"/>
          </a:xfrm>
        </p:grpSpPr>
        <p:sp>
          <p:nvSpPr>
            <p:cNvPr id="9" name="Rounded Rectangle"/>
            <p:cNvSpPr/>
            <p:nvPr/>
          </p:nvSpPr>
          <p:spPr>
            <a:xfrm>
              <a:off x="3149600" y="2707630"/>
              <a:ext cx="5770265" cy="7945140"/>
            </a:xfrm>
            <a:prstGeom prst="roundRect">
              <a:avLst>
                <a:gd name="adj" fmla="val 6788"/>
              </a:avLst>
            </a:prstGeom>
            <a:gradFill>
              <a:gsLst>
                <a:gs pos="8375">
                  <a:schemeClr val="accent1"/>
                </a:gs>
                <a:gs pos="31805">
                  <a:schemeClr val="accent2"/>
                </a:gs>
                <a:gs pos="64277">
                  <a:schemeClr val="accent3"/>
                </a:gs>
                <a:gs pos="100000">
                  <a:schemeClr val="accent4"/>
                </a:gs>
              </a:gsLst>
              <a:lin ang="3038642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endParaRPr/>
            </a:p>
          </p:txBody>
        </p:sp>
        <p:sp>
          <p:nvSpPr>
            <p:cNvPr id="11" name="Project name…"/>
            <p:cNvSpPr txBox="1"/>
            <p:nvPr/>
          </p:nvSpPr>
          <p:spPr>
            <a:xfrm>
              <a:off x="3779093" y="3243622"/>
              <a:ext cx="3983038" cy="794062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spAutoFit/>
            </a:bodyPr>
            <a:lstStyle/>
            <a:p>
              <a:pPr>
                <a:lnSpc>
                  <a:spcPct val="110000"/>
                </a:lnSpc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Client </a:t>
              </a:r>
              <a:r>
                <a:rPr lang="fr-FR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du cluster 4</a:t>
              </a: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</a:t>
              </a:r>
              <a:endParaRPr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2" name="Lorem ipsum dolor sit incididunt ut labore et dolore magna aliqua. Ut enim ad minim veniam, quis nostrud exercitation ullamco laboris nisi ut aliquip ex ea commodo"/>
            <p:cNvSpPr txBox="1"/>
            <p:nvPr/>
          </p:nvSpPr>
          <p:spPr>
            <a:xfrm>
              <a:off x="3775172" y="4302376"/>
              <a:ext cx="4965126" cy="5262977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spAutoFit/>
            </a:bodyPr>
            <a:lstStyle>
              <a:lvl1pPr defTabSz="914400">
                <a:defRPr sz="3000">
                  <a:solidFill>
                    <a:srgbClr val="FFFFFF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montant d'achat élevé</a:t>
              </a:r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paie en beaucoup de fois</a:t>
              </a: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aime les descriptions produits longues</a:t>
              </a: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aime un nombre de photos produits important</a:t>
              </a:r>
            </a:p>
            <a:p>
              <a:endPara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&gt; </a:t>
              </a:r>
              <a:r>
                <a:rPr lang="fr-F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Gros </a:t>
              </a:r>
              <a:r>
                <a:rPr lang="fr-FR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acheteur </a:t>
              </a:r>
              <a:r>
                <a:rPr lang="fr-F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 </a:t>
              </a:r>
              <a:r>
                <a:rPr lang="fr-FR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aime </a:t>
              </a:r>
              <a:r>
                <a:rPr lang="fr-F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les produits bien décrits à la fois en texte et photos</a:t>
              </a:r>
            </a:p>
            <a:p>
              <a:pPr marL="457200" indent="-457200">
                <a:buFontTx/>
                <a:buChar char="-"/>
              </a:pPr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ounded Rectangle"/>
            <p:cNvSpPr/>
            <p:nvPr/>
          </p:nvSpPr>
          <p:spPr>
            <a:xfrm>
              <a:off x="9306867" y="2707630"/>
              <a:ext cx="5770266" cy="7945140"/>
            </a:xfrm>
            <a:prstGeom prst="roundRect">
              <a:avLst>
                <a:gd name="adj" fmla="val 6788"/>
              </a:avLst>
            </a:prstGeom>
            <a:gradFill>
              <a:gsLst>
                <a:gs pos="8375">
                  <a:schemeClr val="accent1"/>
                </a:gs>
                <a:gs pos="31805">
                  <a:schemeClr val="accent2"/>
                </a:gs>
                <a:gs pos="64277">
                  <a:schemeClr val="accent3"/>
                </a:gs>
                <a:gs pos="100000">
                  <a:schemeClr val="accent4"/>
                </a:gs>
              </a:gsLst>
              <a:lin ang="3038642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endParaRPr/>
            </a:p>
          </p:txBody>
        </p:sp>
        <p:sp>
          <p:nvSpPr>
            <p:cNvPr id="15" name="Project name…"/>
            <p:cNvSpPr txBox="1"/>
            <p:nvPr/>
          </p:nvSpPr>
          <p:spPr>
            <a:xfrm>
              <a:off x="9936360" y="3350417"/>
              <a:ext cx="3983039" cy="794062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spAutoFit/>
            </a:bodyPr>
            <a:lstStyle/>
            <a:p>
              <a:pPr>
                <a:lnSpc>
                  <a:spcPct val="110000"/>
                </a:lnSpc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Client </a:t>
              </a:r>
              <a:r>
                <a:rPr lang="fr-FR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du cluster 5</a:t>
              </a: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 </a:t>
              </a:r>
              <a:endParaRPr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6" name="Lorem ipsum dolor sit incididunt ut labore et dolore magna aliqua. Ut enim ad minim veniam, quis nostrud exercitation ullamco laboris nisi ut aliquip ex ea commodo"/>
            <p:cNvSpPr txBox="1"/>
            <p:nvPr/>
          </p:nvSpPr>
          <p:spPr>
            <a:xfrm>
              <a:off x="9936360" y="4302376"/>
              <a:ext cx="4965126" cy="4801312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spAutoFit/>
            </a:bodyPr>
            <a:lstStyle>
              <a:lvl1pPr defTabSz="914400">
                <a:defRPr sz="3000">
                  <a:solidFill>
                    <a:srgbClr val="FFFFFF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scores critiques faibles</a:t>
              </a: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longueurs des commentaires élevées</a:t>
              </a: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délais de livraison élevé</a:t>
              </a: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dernier achat peu </a:t>
              </a:r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récent</a:t>
              </a:r>
            </a:p>
            <a:p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&gt; </a:t>
              </a:r>
              <a:r>
                <a:rPr lang="fr-FR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Client mécontent </a:t>
              </a:r>
              <a:r>
                <a:rPr lang="fr-F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notamment à cause de délais de livraison trop élevés</a:t>
              </a:r>
            </a:p>
          </p:txBody>
        </p:sp>
        <p:sp>
          <p:nvSpPr>
            <p:cNvPr id="17" name="Rounded Rectangle"/>
            <p:cNvSpPr/>
            <p:nvPr/>
          </p:nvSpPr>
          <p:spPr>
            <a:xfrm>
              <a:off x="15464135" y="2707630"/>
              <a:ext cx="5770265" cy="7945140"/>
            </a:xfrm>
            <a:prstGeom prst="roundRect">
              <a:avLst>
                <a:gd name="adj" fmla="val 6788"/>
              </a:avLst>
            </a:prstGeom>
            <a:gradFill>
              <a:gsLst>
                <a:gs pos="8375">
                  <a:schemeClr val="accent1"/>
                </a:gs>
                <a:gs pos="31805">
                  <a:schemeClr val="accent2"/>
                </a:gs>
                <a:gs pos="64277">
                  <a:schemeClr val="accent3"/>
                </a:gs>
                <a:gs pos="100000">
                  <a:schemeClr val="accent4"/>
                </a:gs>
              </a:gsLst>
              <a:lin ang="3038642"/>
            </a:gradFill>
            <a:ln w="25400">
              <a:miter lim="400000"/>
            </a:ln>
          </p:spPr>
          <p:txBody>
            <a:bodyPr tIns="91439" bIns="91439" anchor="ctr"/>
            <a:lstStyle/>
            <a:p>
              <a:endParaRPr/>
            </a:p>
          </p:txBody>
        </p:sp>
        <p:sp>
          <p:nvSpPr>
            <p:cNvPr id="18" name="Project name…"/>
            <p:cNvSpPr txBox="1"/>
            <p:nvPr/>
          </p:nvSpPr>
          <p:spPr>
            <a:xfrm>
              <a:off x="16094759" y="3354531"/>
              <a:ext cx="3983039" cy="794062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spAutoFit/>
            </a:bodyPr>
            <a:lstStyle/>
            <a:p>
              <a:pPr>
                <a:lnSpc>
                  <a:spcPct val="110000"/>
                </a:lnSpc>
                <a:defRPr b="1">
                  <a:solidFill>
                    <a:srgbClr val="FFFFFF"/>
                  </a:solidFill>
                  <a:latin typeface="OpenSans-Semibold"/>
                  <a:ea typeface="OpenSans-Semibold"/>
                  <a:cs typeface="OpenSans-Semibold"/>
                  <a:sym typeface="OpenSans-Semibold"/>
                </a:defRPr>
              </a:pPr>
              <a:r>
                <a:rPr lang="fr-FR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Clients du cluster </a:t>
              </a:r>
              <a:r>
                <a:rPr lang="fr-FR" dirty="0" smtClean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6</a:t>
              </a:r>
              <a:endParaRPr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19" name="Lorem ipsum dolor sit incididunt ut labore et dolore magna aliqua. Ut enim ad minim veniam, quis nostrud exercitation ullamco laboris nisi ut aliquip ex ea commodo"/>
            <p:cNvSpPr txBox="1"/>
            <p:nvPr/>
          </p:nvSpPr>
          <p:spPr>
            <a:xfrm>
              <a:off x="16094759" y="4302376"/>
              <a:ext cx="4965126" cy="5262977"/>
            </a:xfrm>
            <a:prstGeom prst="rect">
              <a:avLst/>
            </a:prstGeom>
            <a:ln w="254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tIns="91439" bIns="91439">
              <a:spAutoFit/>
            </a:bodyPr>
            <a:lstStyle>
              <a:lvl1pPr defTabSz="914400">
                <a:defRPr sz="3000">
                  <a:solidFill>
                    <a:srgbClr val="FFFFFF"/>
                  </a:solidFill>
                  <a:latin typeface="OpenSans"/>
                  <a:ea typeface="OpenSans"/>
                  <a:cs typeface="OpenSans"/>
                  <a:sym typeface="OpenSans"/>
                </a:defRPr>
              </a:lvl1pPr>
            </a:lstStyle>
            <a:p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achats fréquents</a:t>
              </a: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utilise plusieurs moyens de paiement</a:t>
              </a:r>
            </a:p>
            <a:p>
              <a:r>
                <a:rPr lang="fr-FR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 </a:t>
              </a:r>
              <a:r>
                <a:rPr lang="fr-FR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dernier achat récent</a:t>
              </a:r>
            </a:p>
            <a:p>
              <a:endPara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fr-FR" b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&gt; </a:t>
              </a:r>
              <a:r>
                <a:rPr lang="fr-FR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Client fidèle et achetant des produits de catégorie </a:t>
              </a:r>
              <a:r>
                <a:rPr lang="fr-FR" b="1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home_furniture</a:t>
              </a:r>
              <a:endParaRPr lang="fr-FR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fr-F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65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Evaluation du modèle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 stabilité temporelle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4105100"/>
            <a:ext cx="20535910" cy="782778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commandes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lieu entre le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octobre 2016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29 août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</a:t>
            </a: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Procédure utilisée pour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tester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stabilité temporelle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Segmentation de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référence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première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sur 1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Segmentations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successives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en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ajoutant 1 mois à chaque segmentation, jusqu'au 29 août 2018 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Comparaison de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chaque segmentation </a:t>
            </a: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successive à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segmentation de référence grâce au </a:t>
            </a:r>
            <a:r>
              <a:rPr lang="fr-FR" sz="30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score ARI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Permet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juger de la stabilité de la segmentation au cours du temps </a:t>
            </a: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Nous avons créé plusieurs fonctions afin d’automatiser les traitements</a:t>
            </a: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17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Evaluation du modèle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 stabilité temporelle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3986567"/>
            <a:ext cx="20535910" cy="782778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 :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segmentations sont globalement stables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920" y="4905903"/>
            <a:ext cx="10211813" cy="55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24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Segmentation sur toutes les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variables - </a:t>
            </a:r>
            <a:r>
              <a:rPr lang="fr-FR" dirty="0" err="1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KMeans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4223634"/>
            <a:ext cx="17691110" cy="63914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segmentation sur toutes les variables avec un modèle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KMeans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nous donne de bons résultats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Elle permet de mettre en évidence des profils précis et clairement différenciés entre les clusters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clients de chaque cluster ont des caractéristiques propres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Ces profils et ces caractéristiques pourront être utilisés par les équipes marketing de l’entreprise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segmentations sont globalement stables</a:t>
            </a: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431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Modélisation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RFM – Méthodologie RFM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873291" y="4536207"/>
            <a:ext cx="20535910" cy="57041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Construction du </a:t>
            </a:r>
            <a:r>
              <a:rPr lang="fr-FR" sz="30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DataFrame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RFM :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nombre de jours depuis la dernière commande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Frequency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nombre de commandes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Monetary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prix total = prix payé + frais de port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558" y="3986566"/>
            <a:ext cx="5841425" cy="79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21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Segmentation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RFM – Méthodologie RFM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Ajout des scores RFM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4646967"/>
            <a:ext cx="12577244" cy="685315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sépare les clients en 3 groupes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égaux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Frequency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sépare les clients en 3 groupes :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pour 1 achat, 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      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groupe 2 pour 2 achats et groupe 3 pour 3 achats et plus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sz="3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sz="300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Monetary</a:t>
            </a:r>
            <a:r>
              <a:rPr lang="fr-FR" sz="3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sépare les clients en 3 groupes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égaux 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121" y="4946650"/>
            <a:ext cx="8978749" cy="5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Segmentation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RFM – Méthodologie RFM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des clients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3597101"/>
            <a:ext cx="12577244" cy="9264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Nombre de clients par groupe RFM :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clients sont concentrés dans 9 groupes RFM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304" y="4325705"/>
            <a:ext cx="10875963" cy="74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5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Problématique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objectifs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et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pistes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 recherche envisagées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5514555"/>
            <a:ext cx="18512365" cy="526297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Olist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 solution de vente sur les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marketplaces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ligne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3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L’entreprise souhaite obtenir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 segmentation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sa clientèle</a:t>
            </a:r>
          </a:p>
          <a:p>
            <a:pPr marL="300789" indent="-300789" defTabSz="914400">
              <a:buClr>
                <a:schemeClr val="accent3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3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3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Cette segmentation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pourra être utilisée au quotidien par les équipes d’e-commerce pour leurs campagnes de communication</a:t>
            </a:r>
          </a:p>
          <a:p>
            <a:pPr marL="300789" indent="-300789" defTabSz="914400">
              <a:buClr>
                <a:schemeClr val="accent3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3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3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Olist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souhaite également une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proposition de contrat de maintenance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la segmentation clientèle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3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417947" y="3531346"/>
            <a:ext cx="4459110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Problématique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312" y="270279"/>
            <a:ext cx="3001549" cy="15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49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Segmentation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RFM – Méthodologie RFM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4646967"/>
            <a:ext cx="12577244" cy="567334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des clients en fonction des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scores RFM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Clients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PERDUS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312  321  322  323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NOUVEAUX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111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112  113  131 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132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122 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REGULIERS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231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232 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233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332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OCCASIONNELS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211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212  213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GROS ACHETEURS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123 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133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223  313  333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PETITS ACHETEURS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121  221  311 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331 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-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222 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071" y="4443412"/>
            <a:ext cx="7857865" cy="674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0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Segmentation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RFM – Méthodologie RFM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4646967"/>
            <a:ext cx="16641244" cy="4955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utilisant la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méthodologie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RFM est intéressantes,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mais elle présente plusieurs défauts :</a:t>
            </a: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manque de précision car il y a seulement 3 groupes de variables (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Recency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Frequency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Monetary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Frequency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 peu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différentiante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 une majorité de clients à effectué une seule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commande</a:t>
            </a: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 sont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très dépendants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l'affectation des scores RFM aux différents groupes de clients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441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Modélisation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203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RFM – Modèle </a:t>
            </a:r>
            <a:r>
              <a:rPr lang="fr-FR" sz="60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KMeans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3901900"/>
            <a:ext cx="20535910" cy="782778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applique un modèle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KMeans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mais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uniquement sur les variables RFM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Frequency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Monetary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Normalisation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: </a:t>
            </a:r>
          </a:p>
          <a:p>
            <a:pPr lvl="4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StandardScaler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Sélection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 paramètre : 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du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meilleur nombre de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clusters =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 clusters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Modélisation : 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KMeans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avec 6 clusters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243" y="5933223"/>
            <a:ext cx="8330787" cy="60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21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Evaluation du modèle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Résultats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873291" y="4387212"/>
            <a:ext cx="9980042" cy="731482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Profils des clients :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: clients ayant acheté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fréquemment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Cluster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: clients ayant acheté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récemment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: clients ayant acheté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 y a longtemps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Cluster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: clients avec de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gros montants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d'achat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: clients avec de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très gros montants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d'achat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 : clients dans la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moyenne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KMeans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sur les variables RFM donne de bons résultats bien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qu‘étant un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peu moins précise que la version sur toutes les variables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380" y="4178258"/>
            <a:ext cx="7192988" cy="752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87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Evaluation du modèle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de la stabilité à l’initialisation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3630968"/>
            <a:ext cx="21609222" cy="9264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Scores ARI sur 10 segmentations : moyenne des scores proche de 1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stabilité à l’initialisation est excellente </a:t>
            </a: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Elle est meilleure qu’avec le modèle sur toutes les variables</a:t>
            </a: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préfère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une segmentation plus précise mais moins stable à l'initialisation, on pourra utiliser la segmentation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KMeans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avec toutes les variables</a:t>
            </a: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préfère une segmentation plus stable à l'initialisation mais moins précise, ou pourra utiliser la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segmentation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KMeans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avec les variables RFM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55" y="4497575"/>
            <a:ext cx="9066889" cy="482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92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888467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Evaluation du modèle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110674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de la stabilité temporelle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3630968"/>
            <a:ext cx="19564309" cy="926407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Scores ARI sur des segmentations décalées de k mois suivant la période de référence :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 a une baisse nette et continue à partir du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sixième mois</a:t>
            </a: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 faudrait mettre à jour la segmentation tous les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 mois</a:t>
            </a: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peut proposer à l'entreprise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contrat de maintenance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visant à mettre à jour la segmentation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tous les 6 mois</a:t>
            </a: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720" y="4853176"/>
            <a:ext cx="10219893" cy="55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60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1310116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2664671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 final sélectionné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4754866"/>
            <a:ext cx="19564309" cy="828944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 utilisant la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méthodologie RFM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donne des clusters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peu précis</a:t>
            </a: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KMeans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sur toutes les variables donne des clusters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très précis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mais la stabilité est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perfectible</a:t>
            </a:r>
            <a:endParaRPr lang="fr-FR" b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modèle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KMeans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sur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variables RFM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 un bon compromis entre les deux : 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il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offre une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bonne précision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il offre une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excellente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stabilité à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l'initialisation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stabilité diminue avec le temps, comme on peut s'y attendre, cela permet de fournir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contrat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maintenance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justifié par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les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chiffres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à l'entreprise ce qui était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des objectifs fixés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457200" defTabSz="914400">
              <a:spcBef>
                <a:spcPts val="2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C'est ce modèle qui a notre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préférence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être proposé à l'entreprise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41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087023" y="2362729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</a:t>
            </a:r>
            <a:endParaRPr lang="fr-FR"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087023" y="3692530"/>
            <a:ext cx="12957521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Pistes </a:t>
            </a:r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aller plus loin</a:t>
            </a:r>
            <a:endParaRPr lang="fr-FR"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96" y="512020"/>
            <a:ext cx="3001549" cy="1512592"/>
          </a:xfrm>
          <a:prstGeom prst="rect">
            <a:avLst/>
          </a:prstGeom>
        </p:spPr>
      </p:pic>
      <p:sp>
        <p:nvSpPr>
          <p:cNvPr id="10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087023" y="6221768"/>
            <a:ext cx="19564309" cy="28007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Essayer des segmentations sur des sous-ensemble de variables</a:t>
            </a: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spcBef>
                <a:spcPts val="2000"/>
              </a:spcBef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Essayer d’autres méthodes de normalisation des données</a:t>
            </a:r>
          </a:p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549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137445" y="12813273"/>
            <a:ext cx="794415" cy="5291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199" name="This is your first text slide"/>
          <p:cNvSpPr txBox="1"/>
          <p:nvPr/>
        </p:nvSpPr>
        <p:spPr>
          <a:xfrm>
            <a:off x="2659716" y="1984755"/>
            <a:ext cx="10147599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</a:t>
            </a:r>
            <a:endParaRPr dirty="0">
              <a:solidFill>
                <a:schemeClr val="tx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29" name="Circle"/>
          <p:cNvSpPr/>
          <p:nvPr/>
        </p:nvSpPr>
        <p:spPr>
          <a:xfrm>
            <a:off x="15763468" y="9994215"/>
            <a:ext cx="257772" cy="235645"/>
          </a:xfrm>
          <a:prstGeom prst="ellipse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endParaRPr/>
          </a:p>
        </p:txBody>
      </p:sp>
      <p:sp>
        <p:nvSpPr>
          <p:cNvPr id="30" name="Circle"/>
          <p:cNvSpPr/>
          <p:nvPr/>
        </p:nvSpPr>
        <p:spPr>
          <a:xfrm>
            <a:off x="20230909" y="9994214"/>
            <a:ext cx="257772" cy="235645"/>
          </a:xfrm>
          <a:prstGeom prst="ellipse">
            <a:avLst/>
          </a:prstGeom>
          <a:solidFill>
            <a:srgbClr val="FFFFFF"/>
          </a:solidFill>
          <a:ln w="25400" cap="flat">
            <a:noFill/>
            <a:miter lim="400000"/>
          </a:ln>
          <a:effectLst/>
        </p:spPr>
        <p:txBody>
          <a:bodyPr wrap="square" lIns="91439" tIns="91439" rIns="91439" bIns="91439" numCol="1" anchor="ctr">
            <a:noAutofit/>
          </a:bodyPr>
          <a:lstStyle/>
          <a:p>
            <a:endParaRPr/>
          </a:p>
        </p:txBody>
      </p:sp>
      <p:sp>
        <p:nvSpPr>
          <p:cNvPr id="31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713172" y="3965388"/>
            <a:ext cx="19630313" cy="75713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lvl="3" indent="0" defTabSz="914400">
              <a:spcBef>
                <a:spcPts val="2000"/>
              </a:spcBef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avons :</a:t>
            </a:r>
            <a:endParaRPr lang="fr-FR" b="1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identifié les différents types d’utilisateurs grâce à leur comportement et à leurs données personnelles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fourni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 l’équipe marketing une description exploitable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segmentation clientèle et de sa logique sous-jacente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fourni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également une proposition de contrat de maintenance basée sur une analyse de la stabilité au cours du temps</a:t>
            </a:r>
          </a:p>
          <a:p>
            <a:pPr marL="300789" indent="-300789" defTabSz="914400">
              <a:buClr>
                <a:schemeClr val="accent3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3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ü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vérifié la conformité du code à la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convention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PEP8</a:t>
            </a:r>
          </a:p>
          <a:p>
            <a:pPr marL="457200" indent="-457200" defTabSz="91440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914400">
              <a:buClr>
                <a:schemeClr val="accent3"/>
              </a:buClr>
              <a:buSzPct val="100000"/>
              <a:buFont typeface="Wingdings" panose="05000000000000000000" pitchFamily="2" charset="2"/>
              <a:buChar char="Ø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 objectifs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fixés ont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été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atteints</a:t>
            </a: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29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Problématique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objectifs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et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pistes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 recherche envisagées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417947" y="5514555"/>
            <a:ext cx="17732720" cy="480131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Identifier les différents types d’utilisateurs grâce à leur comportement et à leurs données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personnelles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Fournir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à l’équipe marketing une description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exploitable de la segmentation clientèle et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sa logique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sous-jacente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Fournir également une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proposition de contrat de maintenance basée sur une analyse de la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stabilité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 cours du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3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400">
              <a:buClr>
                <a:schemeClr val="accent3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3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 code fourni doit respecter la convention PEP8, pour être utilisable par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Olist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417947" y="3531346"/>
            <a:ext cx="4459110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Objectifs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312" y="338012"/>
            <a:ext cx="3001549" cy="15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8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2417947" y="2223982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Problématique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objectifs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et </a:t>
            </a:r>
            <a:r>
              <a:rPr lang="fr-FR" dirty="0" smtClean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pistes </a:t>
            </a:r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 recherche envisagées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2396846" y="5819355"/>
            <a:ext cx="16634441" cy="664797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Etude de la stabilité à l’initialisation et temporelle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Utilisation de l’outil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Pycodestyle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Magic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pour vérifier la conformité du code à la norme PEP8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2417946" y="3531346"/>
            <a:ext cx="9824853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Pistes </a:t>
            </a:r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recherche envisagées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619" y="321079"/>
            <a:ext cx="3001549" cy="151259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353599" y="5726775"/>
            <a:ext cx="20957605" cy="3416566"/>
            <a:chOff x="913333" y="5584516"/>
            <a:chExt cx="20957605" cy="3416566"/>
          </a:xfrm>
        </p:grpSpPr>
        <p:grpSp>
          <p:nvGrpSpPr>
            <p:cNvPr id="8" name="Группа 1">
              <a:extLst>
                <a:ext uri="{FF2B5EF4-FFF2-40B4-BE49-F238E27FC236}">
                  <a16:creationId xmlns:a16="http://schemas.microsoft.com/office/drawing/2014/main" xmlns="" id="{7577C1B8-CE42-40A7-B067-7B9DB1BBA15D}"/>
                </a:ext>
              </a:extLst>
            </p:cNvPr>
            <p:cNvGrpSpPr/>
            <p:nvPr/>
          </p:nvGrpSpPr>
          <p:grpSpPr>
            <a:xfrm>
              <a:off x="913333" y="5584516"/>
              <a:ext cx="20957605" cy="3416566"/>
              <a:chOff x="2418604" y="8630891"/>
              <a:chExt cx="19158641" cy="3416566"/>
            </a:xfrm>
          </p:grpSpPr>
          <p:sp>
            <p:nvSpPr>
              <p:cNvPr id="9" name="Rounded Rectangle"/>
              <p:cNvSpPr/>
              <p:nvPr/>
            </p:nvSpPr>
            <p:spPr>
              <a:xfrm>
                <a:off x="3774777" y="9641205"/>
                <a:ext cx="16551673" cy="404041"/>
              </a:xfrm>
              <a:prstGeom prst="roundRect">
                <a:avLst>
                  <a:gd name="adj" fmla="val 47149"/>
                </a:avLst>
              </a:prstGeom>
              <a:solidFill>
                <a:schemeClr val="tx2"/>
              </a:solidFill>
              <a:ln w="25400">
                <a:miter lim="400000"/>
              </a:ln>
            </p:spPr>
            <p:txBody>
              <a:bodyPr tIns="91439" bIns="91439" anchor="ctr"/>
              <a:lstStyle/>
              <a:p>
                <a:endParaRPr dirty="0"/>
              </a:p>
            </p:txBody>
          </p:sp>
          <p:sp>
            <p:nvSpPr>
              <p:cNvPr id="10" name="Rounded Rectangle"/>
              <p:cNvSpPr/>
              <p:nvPr/>
            </p:nvSpPr>
            <p:spPr>
              <a:xfrm>
                <a:off x="3774776" y="9547423"/>
                <a:ext cx="16551673" cy="497824"/>
              </a:xfrm>
              <a:prstGeom prst="roundRect">
                <a:avLst>
                  <a:gd name="adj" fmla="val 47149"/>
                </a:avLst>
              </a:prstGeom>
              <a:gradFill>
                <a:gsLst>
                  <a:gs pos="8507">
                    <a:schemeClr val="accent1"/>
                  </a:gs>
                  <a:gs pos="29784">
                    <a:schemeClr val="accent2"/>
                  </a:gs>
                  <a:gs pos="66012">
                    <a:schemeClr val="accent3"/>
                  </a:gs>
                  <a:gs pos="100000">
                    <a:schemeClr val="accent4"/>
                  </a:gs>
                </a:gsLst>
                <a:lin ang="3038642"/>
              </a:gradFill>
              <a:ln w="25400">
                <a:miter lim="400000"/>
              </a:ln>
            </p:spPr>
            <p:txBody>
              <a:bodyPr tIns="91439" bIns="91439" anchor="ctr"/>
              <a:lstStyle/>
              <a:p>
                <a:endParaRPr/>
              </a:p>
            </p:txBody>
          </p:sp>
          <p:grpSp>
            <p:nvGrpSpPr>
              <p:cNvPr id="11" name="Group"/>
              <p:cNvGrpSpPr/>
              <p:nvPr/>
            </p:nvGrpSpPr>
            <p:grpSpPr>
              <a:xfrm>
                <a:off x="3872656" y="8630891"/>
                <a:ext cx="863371" cy="1330157"/>
                <a:chOff x="0" y="0"/>
                <a:chExt cx="863370" cy="1330156"/>
              </a:xfrm>
            </p:grpSpPr>
            <p:sp>
              <p:nvSpPr>
                <p:cNvPr id="29" name="Graphic 113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9" h="21600" extrusionOk="0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30" name="Circle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2" name="Group"/>
              <p:cNvGrpSpPr/>
              <p:nvPr/>
            </p:nvGrpSpPr>
            <p:grpSpPr>
              <a:xfrm>
                <a:off x="7898556" y="8630891"/>
                <a:ext cx="863371" cy="1330157"/>
                <a:chOff x="0" y="0"/>
                <a:chExt cx="863370" cy="1330156"/>
              </a:xfrm>
            </p:grpSpPr>
            <p:sp>
              <p:nvSpPr>
                <p:cNvPr id="27" name="Graphic 113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9" h="21600" extrusionOk="0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" name="Circle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3" name="Group"/>
              <p:cNvGrpSpPr/>
              <p:nvPr/>
            </p:nvGrpSpPr>
            <p:grpSpPr>
              <a:xfrm>
                <a:off x="11924456" y="8630891"/>
                <a:ext cx="863371" cy="1330157"/>
                <a:chOff x="0" y="0"/>
                <a:chExt cx="863370" cy="1330156"/>
              </a:xfrm>
            </p:grpSpPr>
            <p:sp>
              <p:nvSpPr>
                <p:cNvPr id="25" name="Graphic 113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9" h="21600" extrusionOk="0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6" name="Circle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4" name="Group"/>
              <p:cNvGrpSpPr/>
              <p:nvPr/>
            </p:nvGrpSpPr>
            <p:grpSpPr>
              <a:xfrm>
                <a:off x="15950356" y="8630891"/>
                <a:ext cx="863371" cy="1330157"/>
                <a:chOff x="0" y="0"/>
                <a:chExt cx="863370" cy="1330156"/>
              </a:xfrm>
            </p:grpSpPr>
            <p:sp>
              <p:nvSpPr>
                <p:cNvPr id="23" name="Graphic 113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9" h="21600" extrusionOk="0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24" name="Circle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chemeClr val="accent3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5" name="Group"/>
              <p:cNvGrpSpPr/>
              <p:nvPr/>
            </p:nvGrpSpPr>
            <p:grpSpPr>
              <a:xfrm>
                <a:off x="19976256" y="8630891"/>
                <a:ext cx="863371" cy="1330157"/>
                <a:chOff x="0" y="0"/>
                <a:chExt cx="863370" cy="1330156"/>
              </a:xfrm>
            </p:grpSpPr>
            <p:sp>
              <p:nvSpPr>
                <p:cNvPr id="21" name="Graphic 113"/>
                <p:cNvSpPr/>
                <p:nvPr/>
              </p:nvSpPr>
              <p:spPr>
                <a:xfrm>
                  <a:off x="68955" y="0"/>
                  <a:ext cx="794416" cy="7944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9" h="21600" extrusionOk="0">
                      <a:moveTo>
                        <a:pt x="21283" y="1234"/>
                      </a:moveTo>
                      <a:cubicBezTo>
                        <a:pt x="21088" y="1112"/>
                        <a:pt x="20842" y="1105"/>
                        <a:pt x="20641" y="1216"/>
                      </a:cubicBezTo>
                      <a:cubicBezTo>
                        <a:pt x="17489" y="2941"/>
                        <a:pt x="14174" y="4488"/>
                        <a:pt x="11299" y="2850"/>
                      </a:cubicBezTo>
                      <a:cubicBezTo>
                        <a:pt x="11041" y="2702"/>
                        <a:pt x="10790" y="2523"/>
                        <a:pt x="10526" y="2334"/>
                      </a:cubicBezTo>
                      <a:cubicBezTo>
                        <a:pt x="10145" y="2047"/>
                        <a:pt x="9739" y="1793"/>
                        <a:pt x="9314" y="1575"/>
                      </a:cubicBezTo>
                      <a:cubicBezTo>
                        <a:pt x="7850" y="928"/>
                        <a:pt x="6206" y="806"/>
                        <a:pt x="4662" y="1231"/>
                      </a:cubicBezTo>
                      <a:cubicBezTo>
                        <a:pt x="3734" y="1463"/>
                        <a:pt x="2845" y="1832"/>
                        <a:pt x="2025" y="2325"/>
                      </a:cubicBezTo>
                      <a:lnTo>
                        <a:pt x="2025" y="675"/>
                      </a:lnTo>
                      <a:cubicBezTo>
                        <a:pt x="2025" y="302"/>
                        <a:pt x="1723" y="0"/>
                        <a:pt x="1350" y="0"/>
                      </a:cubicBezTo>
                      <a:lnTo>
                        <a:pt x="675" y="0"/>
                      </a:lnTo>
                      <a:cubicBezTo>
                        <a:pt x="302" y="0"/>
                        <a:pt x="0" y="302"/>
                        <a:pt x="0" y="675"/>
                      </a:cubicBezTo>
                      <a:lnTo>
                        <a:pt x="0" y="20925"/>
                      </a:lnTo>
                      <a:cubicBezTo>
                        <a:pt x="0" y="21298"/>
                        <a:pt x="302" y="21600"/>
                        <a:pt x="675" y="21600"/>
                      </a:cubicBezTo>
                      <a:lnTo>
                        <a:pt x="1350" y="21600"/>
                      </a:lnTo>
                      <a:cubicBezTo>
                        <a:pt x="1723" y="21600"/>
                        <a:pt x="2025" y="21298"/>
                        <a:pt x="2025" y="20925"/>
                      </a:cubicBezTo>
                      <a:lnTo>
                        <a:pt x="2025" y="14727"/>
                      </a:lnTo>
                      <a:cubicBezTo>
                        <a:pt x="2906" y="14080"/>
                        <a:pt x="3905" y="13610"/>
                        <a:pt x="4966" y="13344"/>
                      </a:cubicBezTo>
                      <a:cubicBezTo>
                        <a:pt x="6224" y="12991"/>
                        <a:pt x="7566" y="13081"/>
                        <a:pt x="8766" y="13599"/>
                      </a:cubicBezTo>
                      <a:cubicBezTo>
                        <a:pt x="9124" y="13784"/>
                        <a:pt x="9465" y="14000"/>
                        <a:pt x="9787" y="14243"/>
                      </a:cubicBezTo>
                      <a:cubicBezTo>
                        <a:pt x="10067" y="14445"/>
                        <a:pt x="10356" y="14648"/>
                        <a:pt x="10671" y="14829"/>
                      </a:cubicBezTo>
                      <a:cubicBezTo>
                        <a:pt x="11679" y="15401"/>
                        <a:pt x="12820" y="15696"/>
                        <a:pt x="13978" y="15684"/>
                      </a:cubicBezTo>
                      <a:cubicBezTo>
                        <a:pt x="16729" y="15684"/>
                        <a:pt x="19429" y="14205"/>
                        <a:pt x="21253" y="13206"/>
                      </a:cubicBezTo>
                      <a:cubicBezTo>
                        <a:pt x="21468" y="13086"/>
                        <a:pt x="21600" y="12858"/>
                        <a:pt x="21599" y="12612"/>
                      </a:cubicBezTo>
                      <a:lnTo>
                        <a:pt x="21599" y="1812"/>
                      </a:lnTo>
                      <a:cubicBezTo>
                        <a:pt x="21600" y="1578"/>
                        <a:pt x="21481" y="1359"/>
                        <a:pt x="21283" y="12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" name="Circle"/>
                <p:cNvSpPr/>
                <p:nvPr/>
              </p:nvSpPr>
              <p:spPr>
                <a:xfrm>
                  <a:off x="0" y="1094512"/>
                  <a:ext cx="235645" cy="235645"/>
                </a:xfrm>
                <a:prstGeom prst="ellipse">
                  <a:avLst/>
                </a:prstGeom>
                <a:solidFill>
                  <a:schemeClr val="accent4"/>
                </a:solidFill>
                <a:ln w="25400" cap="flat">
                  <a:noFill/>
                  <a:miter lim="400000"/>
                </a:ln>
                <a:effectLst/>
              </p:spPr>
              <p:txBody>
                <a:bodyPr wrap="square" lIns="91439" tIns="91439" rIns="91439" bIns="91439" numCol="1" anchor="ctr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6" name="2020"/>
              <p:cNvSpPr txBox="1"/>
              <p:nvPr/>
            </p:nvSpPr>
            <p:spPr>
              <a:xfrm>
                <a:off x="2418604" y="10151758"/>
                <a:ext cx="3046013" cy="1569658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tIns="91439" bIns="91439">
                <a:spAutoFit/>
              </a:bodyPr>
              <a:lstStyle>
                <a:lvl1pPr algn="ctr" defTabSz="914400">
                  <a:defRPr sz="2000">
                    <a:solidFill>
                      <a:srgbClr val="A9A9A9"/>
                    </a:solidFill>
                    <a:latin typeface="OpenSans"/>
                    <a:ea typeface="OpenSans"/>
                    <a:cs typeface="OpenSans"/>
                    <a:sym typeface="OpenSans"/>
                  </a:defRPr>
                </a:lvl1pPr>
              </a:lstStyle>
              <a:p>
                <a:r>
                  <a:rPr lang="fr-FR" sz="300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Analyse exploratoire et Nettoyage des différents </a:t>
                </a:r>
                <a:r>
                  <a:rPr lang="fr-FR" sz="3000" dirty="0" err="1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Datasets</a:t>
                </a:r>
                <a:endPara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" name="2021"/>
              <p:cNvSpPr txBox="1"/>
              <p:nvPr/>
            </p:nvSpPr>
            <p:spPr>
              <a:xfrm>
                <a:off x="6452031" y="10167361"/>
                <a:ext cx="3263789" cy="187743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tIns="91439" bIns="91439">
                <a:spAutoFit/>
              </a:bodyPr>
              <a:lstStyle>
                <a:lvl1pPr algn="ctr" defTabSz="914400">
                  <a:defRPr sz="2000">
                    <a:solidFill>
                      <a:srgbClr val="A9A9A9"/>
                    </a:solidFill>
                    <a:latin typeface="OpenSans"/>
                    <a:ea typeface="OpenSans"/>
                    <a:cs typeface="OpenSans"/>
                    <a:sym typeface="OpenSans"/>
                  </a:defRPr>
                </a:lvl1pPr>
              </a:lstStyle>
              <a:p>
                <a:r>
                  <a:rPr lang="fr-FR" sz="300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Création d'un </a:t>
                </a:r>
                <a:r>
                  <a:rPr lang="fr-FR" sz="3000" dirty="0" err="1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Dataset</a:t>
                </a:r>
                <a:r>
                  <a:rPr lang="fr-FR" sz="300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centré sur les clients (</a:t>
                </a:r>
                <a:r>
                  <a:rPr lang="fr-FR" sz="3000" dirty="0" err="1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Feature</a:t>
                </a:r>
                <a:r>
                  <a:rPr lang="fr-FR" sz="300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Engineering)</a:t>
                </a:r>
              </a:p>
              <a:p>
                <a:endParaRPr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" name="2022"/>
              <p:cNvSpPr txBox="1"/>
              <p:nvPr/>
            </p:nvSpPr>
            <p:spPr>
              <a:xfrm>
                <a:off x="10703233" y="10167361"/>
                <a:ext cx="2943134" cy="187743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tIns="91439" bIns="91439">
                <a:spAutoFit/>
              </a:bodyPr>
              <a:lstStyle>
                <a:lvl1pPr algn="ctr" defTabSz="914400">
                  <a:defRPr sz="2000">
                    <a:solidFill>
                      <a:srgbClr val="A9A9A9"/>
                    </a:solidFill>
                    <a:latin typeface="OpenSans"/>
                    <a:ea typeface="OpenSans"/>
                    <a:cs typeface="OpenSans"/>
                    <a:sym typeface="OpenSans"/>
                  </a:defRPr>
                </a:lvl1pPr>
              </a:lstStyle>
              <a:p>
                <a:r>
                  <a:rPr lang="fr-FR" sz="300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Segmentation </a:t>
                </a:r>
                <a:r>
                  <a:rPr lang="fr-FR" sz="3000" dirty="0" err="1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KMeans</a:t>
                </a:r>
                <a:r>
                  <a:rPr lang="fr-FR" sz="300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fr-FR" sz="3000" dirty="0" smtClean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sur </a:t>
                </a:r>
                <a:r>
                  <a:rPr lang="fr-FR" sz="300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toutes les </a:t>
                </a:r>
                <a:r>
                  <a:rPr lang="fr-FR" sz="3000" dirty="0" smtClean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variables</a:t>
                </a:r>
                <a:endPara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9" name="2023"/>
              <p:cNvSpPr txBox="1"/>
              <p:nvPr/>
            </p:nvSpPr>
            <p:spPr>
              <a:xfrm>
                <a:off x="14621245" y="10170022"/>
                <a:ext cx="2796133" cy="187743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tIns="91439" bIns="91439">
                <a:spAutoFit/>
              </a:bodyPr>
              <a:lstStyle>
                <a:lvl1pPr algn="ctr" defTabSz="914400">
                  <a:defRPr sz="2000">
                    <a:solidFill>
                      <a:srgbClr val="A9A9A9"/>
                    </a:solidFill>
                    <a:latin typeface="OpenSans"/>
                    <a:ea typeface="OpenSans"/>
                    <a:cs typeface="OpenSans"/>
                    <a:sym typeface="OpenSans"/>
                  </a:defRPr>
                </a:lvl1pPr>
              </a:lstStyle>
              <a:p>
                <a:r>
                  <a:rPr lang="fr-FR" sz="300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Segmentation RFM </a:t>
                </a:r>
                <a:endParaRPr lang="fr-FR" sz="3000" dirty="0" smtClean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fr-FR" sz="3000" dirty="0" smtClean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-</a:t>
                </a:r>
              </a:p>
              <a:p>
                <a:r>
                  <a:rPr lang="fr-FR" sz="3000" dirty="0" smtClean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Méthodologie </a:t>
                </a:r>
                <a:r>
                  <a:rPr lang="fr-FR" sz="300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RFM</a:t>
                </a:r>
              </a:p>
              <a:p>
                <a:endParaRPr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0" name="2024"/>
              <p:cNvSpPr txBox="1"/>
              <p:nvPr/>
            </p:nvSpPr>
            <p:spPr>
              <a:xfrm>
                <a:off x="18610914" y="10170022"/>
                <a:ext cx="2966331" cy="1877435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tIns="91439" bIns="91439">
                <a:spAutoFit/>
              </a:bodyPr>
              <a:lstStyle>
                <a:lvl1pPr algn="ctr" defTabSz="914400">
                  <a:defRPr sz="2000">
                    <a:solidFill>
                      <a:srgbClr val="A9A9A9"/>
                    </a:solidFill>
                    <a:latin typeface="OpenSans"/>
                    <a:ea typeface="OpenSans"/>
                    <a:cs typeface="OpenSans"/>
                    <a:sym typeface="OpenSans"/>
                  </a:defRPr>
                </a:lvl1pPr>
              </a:lstStyle>
              <a:p>
                <a:r>
                  <a:rPr lang="fr-FR" sz="300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Segmentation RFM </a:t>
                </a:r>
                <a:endParaRPr lang="fr-FR" sz="3000" dirty="0" smtClean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fr-FR" sz="3000" dirty="0" smtClean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-</a:t>
                </a:r>
                <a:endPara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fr-FR" sz="3000" dirty="0" smtClean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Modèle </a:t>
                </a:r>
                <a:r>
                  <a:rPr lang="fr-FR" sz="3000" dirty="0" err="1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KMeans</a:t>
                </a:r>
                <a:endParaRPr lang="fr-FR" sz="300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1" name="Circle"/>
            <p:cNvSpPr/>
            <p:nvPr/>
          </p:nvSpPr>
          <p:spPr>
            <a:xfrm>
              <a:off x="15683100" y="6632137"/>
              <a:ext cx="257772" cy="235645"/>
            </a:xfrm>
            <a:prstGeom prst="ellipse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  <p:sp>
          <p:nvSpPr>
            <p:cNvPr id="32" name="Circle"/>
            <p:cNvSpPr/>
            <p:nvPr/>
          </p:nvSpPr>
          <p:spPr>
            <a:xfrm>
              <a:off x="20150541" y="6632136"/>
              <a:ext cx="257772" cy="235645"/>
            </a:xfrm>
            <a:prstGeom prst="ellipse">
              <a:avLst/>
            </a:prstGeom>
            <a:solidFill>
              <a:srgbClr val="FFFFFF"/>
            </a:solidFill>
            <a:ln w="254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98240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Analyse Exploratoire et Nettoyage des Données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000526"/>
            <a:ext cx="16634441" cy="849463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/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 </a:t>
            </a: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fournis :</a:t>
            </a:r>
          </a:p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ville et état d’habitation…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1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Données de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géolocalisation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géolocalisation des clients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Commandes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statut, date d’achat, date de livraison…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Objets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commandes : produit acheté, vendeur, prix, frais de port…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Paiements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commandes : montant du paiement, type de paiement, nombre de paiements…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Critiques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commandes : notation de la satisfaction, message de commentaire…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Produits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catégorie, longueur de la description, nombre de photos de la description…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Vendeurs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ville et état du vendeur…</a:t>
            </a: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</a:t>
            </a:r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exploratoire et Nettoyage des différents </a:t>
            </a:r>
            <a:r>
              <a:rPr lang="fr-FR" sz="6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312" y="287157"/>
            <a:ext cx="3001549" cy="15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3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Analyse Exploratoire et Nettoyage des Données</a:t>
            </a: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</a:t>
            </a:r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exploratoire et Nettoyage des différents </a:t>
            </a:r>
            <a:r>
              <a:rPr lang="fr-FR" sz="6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Data Sch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236" y="4831018"/>
            <a:ext cx="12740598" cy="766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0312" y="456545"/>
            <a:ext cx="3001549" cy="1512592"/>
          </a:xfrm>
          <a:prstGeom prst="rect">
            <a:avLst/>
          </a:prstGeom>
        </p:spPr>
      </p:pic>
      <p:sp>
        <p:nvSpPr>
          <p:cNvPr id="8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3770330"/>
            <a:ext cx="16634441" cy="156965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/>
          <a:p>
            <a:pPr marL="300789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et compréhension de la structure de la base de données</a:t>
            </a:r>
          </a:p>
          <a:p>
            <a:pPr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52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4" name="This is your first text slide"/>
          <p:cNvSpPr txBox="1"/>
          <p:nvPr/>
        </p:nvSpPr>
        <p:spPr>
          <a:xfrm>
            <a:off x="1925686" y="1043453"/>
            <a:ext cx="20108447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>
              <a:defRPr sz="6000" b="1">
                <a:solidFill>
                  <a:srgbClr val="282928"/>
                </a:solidFill>
                <a:latin typeface="OpenSans-Semibold"/>
                <a:ea typeface="OpenSans-Semibold"/>
                <a:cs typeface="OpenSans-Semibold"/>
                <a:sym typeface="OpenSans-Semibold"/>
              </a:defRPr>
            </a:lvl1pPr>
          </a:lstStyle>
          <a:p>
            <a:r>
              <a:rPr lang="fr-FR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Analyse Exploratoire et Nettoyage des Données</a:t>
            </a:r>
          </a:p>
        </p:txBody>
      </p:sp>
      <p:sp>
        <p:nvSpPr>
          <p:cNvPr id="155" name="Lorem ipsum dolor sit amet, consectetur adipiscing elit, sed do eiusmod tempor incididunt ut labore et dolore magna aliqua labore et dolore magna aliqua. Ut enim ad minim veniam.…"/>
          <p:cNvSpPr txBox="1"/>
          <p:nvPr/>
        </p:nvSpPr>
        <p:spPr>
          <a:xfrm>
            <a:off x="1925686" y="4000526"/>
            <a:ext cx="16634441" cy="664797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/>
          <a:p>
            <a:pPr lvl="2" indent="0" defTabSz="914400">
              <a:buClr>
                <a:schemeClr val="accent1"/>
              </a:buClr>
              <a:buSzPct val="100000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chaque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3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Traitement des valeurs manquantes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Traitement des doublons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Traitement des types des colonnes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Etude des distributions et traitement des valeurs aberrantes et atypiques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Suppression des colonnes inutiles : </a:t>
            </a: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sélection 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 variables pertinentes pour l'analyse de données</a:t>
            </a: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00789" lvl="2" indent="-300789" defTabSz="914400">
              <a:buClr>
                <a:schemeClr val="accent1"/>
              </a:buClr>
              <a:buSzPct val="100000"/>
              <a:buFontTx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r>
              <a:rPr lang="fr-FR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Production d’un </a:t>
            </a:r>
            <a:r>
              <a:rPr lang="fr-FR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</a:t>
            </a:r>
            <a:r>
              <a:rPr lang="fr-FR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nettoyé et analysé</a:t>
            </a:r>
          </a:p>
          <a:p>
            <a:pPr marL="300789" indent="-300789" defTabSz="914400">
              <a:buClr>
                <a:schemeClr val="accent1"/>
              </a:buClr>
              <a:buSzPct val="100000"/>
              <a:buChar char="•"/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pPr>
            <a:endParaRPr lang="fr-FR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ubtitle Text Demo"/>
          <p:cNvSpPr txBox="1"/>
          <p:nvPr/>
        </p:nvSpPr>
        <p:spPr>
          <a:xfrm>
            <a:off x="1925686" y="2198903"/>
            <a:ext cx="17004586" cy="110799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tIns="91439" bIns="91439">
            <a:spAutoFit/>
          </a:bodyPr>
          <a:lstStyle>
            <a:lvl1pPr defTabSz="914400">
              <a:defRPr sz="3000">
                <a:solidFill>
                  <a:srgbClr val="A9A9A9"/>
                </a:solidFill>
                <a:latin typeface="OpenSans"/>
                <a:ea typeface="OpenSans"/>
                <a:cs typeface="OpenSans"/>
                <a:sym typeface="OpenSans"/>
              </a:defRPr>
            </a:lvl1pPr>
          </a:lstStyle>
          <a:p>
            <a:r>
              <a:rPr lang="fr-FR" sz="6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 </a:t>
            </a:r>
            <a:r>
              <a:rPr lang="fr-FR" sz="6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exploratoire et Nettoyage des différents </a:t>
            </a:r>
            <a:r>
              <a:rPr lang="fr-FR" sz="6000" dirty="0" err="1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Datasets</a:t>
            </a:r>
            <a:endParaRPr sz="6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312" y="490413"/>
            <a:ext cx="3001549" cy="15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339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Idea Presentation">
      <a:dk1>
        <a:srgbClr val="282927"/>
      </a:dk1>
      <a:lt1>
        <a:srgbClr val="FEFFFE"/>
      </a:lt1>
      <a:dk2>
        <a:srgbClr val="F7F8F7"/>
      </a:dk2>
      <a:lt2>
        <a:srgbClr val="A8A9A8"/>
      </a:lt2>
      <a:accent1>
        <a:srgbClr val="3CC9C1"/>
      </a:accent1>
      <a:accent2>
        <a:srgbClr val="37BAC5"/>
      </a:accent2>
      <a:accent3>
        <a:srgbClr val="2DA5D0"/>
      </a:accent3>
      <a:accent4>
        <a:srgbClr val="248DDA"/>
      </a:accent4>
      <a:accent5>
        <a:srgbClr val="3CC9C1"/>
      </a:accent5>
      <a:accent6>
        <a:srgbClr val="248DDA"/>
      </a:accent6>
      <a:hlink>
        <a:srgbClr val="248DDA"/>
      </a:hlink>
      <a:folHlink>
        <a:srgbClr val="37BAC5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C7C1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AC7C1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5808</TotalTime>
  <Words>2433</Words>
  <Application>Microsoft Office PowerPoint</Application>
  <PresentationFormat>Custom</PresentationFormat>
  <Paragraphs>682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Open Sans</vt:lpstr>
      <vt:lpstr>Open Sans SemiBold</vt:lpstr>
      <vt:lpstr>OpenSans</vt:lpstr>
      <vt:lpstr>OpenSans-Semibold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bonheur</dc:creator>
  <cp:lastModifiedBy>olivier bonheur</cp:lastModifiedBy>
  <cp:revision>127</cp:revision>
  <dcterms:modified xsi:type="dcterms:W3CDTF">2021-06-20T10:07:27Z</dcterms:modified>
</cp:coreProperties>
</file>