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05" r:id="rId3"/>
    <p:sldId id="304" r:id="rId4"/>
    <p:sldId id="306" r:id="rId5"/>
    <p:sldId id="307" r:id="rId6"/>
    <p:sldId id="308" r:id="rId7"/>
    <p:sldId id="309" r:id="rId8"/>
    <p:sldId id="361" r:id="rId9"/>
    <p:sldId id="363" r:id="rId10"/>
    <p:sldId id="364" r:id="rId11"/>
    <p:sldId id="365" r:id="rId12"/>
    <p:sldId id="367" r:id="rId13"/>
    <p:sldId id="366" r:id="rId14"/>
    <p:sldId id="368" r:id="rId15"/>
    <p:sldId id="369" r:id="rId16"/>
    <p:sldId id="371" r:id="rId17"/>
    <p:sldId id="313" r:id="rId18"/>
    <p:sldId id="370" r:id="rId19"/>
    <p:sldId id="372" r:id="rId20"/>
    <p:sldId id="374" r:id="rId21"/>
    <p:sldId id="373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3" r:id="rId30"/>
    <p:sldId id="387" r:id="rId31"/>
    <p:sldId id="386" r:id="rId32"/>
    <p:sldId id="388" r:id="rId33"/>
    <p:sldId id="389" r:id="rId34"/>
    <p:sldId id="390" r:id="rId35"/>
    <p:sldId id="391" r:id="rId36"/>
    <p:sldId id="392" r:id="rId37"/>
    <p:sldId id="398" r:id="rId38"/>
    <p:sldId id="399" r:id="rId39"/>
    <p:sldId id="393" r:id="rId40"/>
    <p:sldId id="395" r:id="rId41"/>
    <p:sldId id="397" r:id="rId42"/>
    <p:sldId id="355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6224" autoAdjust="0"/>
  </p:normalViewPr>
  <p:slideViewPr>
    <p:cSldViewPr snapToGrid="0" snapToObjects="1">
      <p:cViewPr varScale="1">
        <p:scale>
          <a:sx n="45" d="100"/>
          <a:sy n="4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6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457200">
              <a:buSzTx/>
              <a:buFontTx/>
              <a:buNone/>
              <a:defRPr sz="3200"/>
            </a:lvl2pPr>
            <a:lvl3pPr marL="0" indent="914400">
              <a:buSzTx/>
              <a:buFontTx/>
              <a:buNone/>
              <a:defRPr sz="3200"/>
            </a:lvl3pPr>
            <a:lvl4pPr marL="0" indent="1371600">
              <a:buSzTx/>
              <a:buFontTx/>
              <a:buNone/>
              <a:defRPr sz="3200"/>
            </a:lvl4pPr>
            <a:lvl5pPr marL="0" indent="1828800"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"/>
          <p:cNvGrpSpPr/>
          <p:nvPr/>
        </p:nvGrpSpPr>
        <p:grpSpPr>
          <a:xfrm>
            <a:off x="801609" y="12842292"/>
            <a:ext cx="2497416" cy="404042"/>
            <a:chOff x="0" y="0"/>
            <a:chExt cx="2497415" cy="404040"/>
          </a:xfrm>
        </p:grpSpPr>
        <p:sp>
          <p:nvSpPr>
            <p:cNvPr id="12" name="Graphic 33"/>
            <p:cNvSpPr/>
            <p:nvPr/>
          </p:nvSpPr>
          <p:spPr>
            <a:xfrm>
              <a:off x="1396031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8035" y="14363"/>
                  </a:moveTo>
                  <a:lnTo>
                    <a:pt x="18035" y="7235"/>
                  </a:lnTo>
                  <a:cubicBezTo>
                    <a:pt x="18034" y="6075"/>
                    <a:pt x="17093" y="5136"/>
                    <a:pt x="15934" y="5136"/>
                  </a:cubicBezTo>
                  <a:lnTo>
                    <a:pt x="5666" y="5136"/>
                  </a:lnTo>
                  <a:cubicBezTo>
                    <a:pt x="4506" y="5136"/>
                    <a:pt x="3565" y="6077"/>
                    <a:pt x="3565" y="7237"/>
                  </a:cubicBezTo>
                  <a:lnTo>
                    <a:pt x="3565" y="14365"/>
                  </a:lnTo>
                  <a:cubicBezTo>
                    <a:pt x="3566" y="15525"/>
                    <a:pt x="4506" y="16465"/>
                    <a:pt x="5666" y="16465"/>
                  </a:cubicBezTo>
                  <a:lnTo>
                    <a:pt x="15934" y="16465"/>
                  </a:lnTo>
                  <a:cubicBezTo>
                    <a:pt x="17094" y="16465"/>
                    <a:pt x="18035" y="15524"/>
                    <a:pt x="18035" y="14363"/>
                  </a:cubicBezTo>
                  <a:close/>
                  <a:moveTo>
                    <a:pt x="15947" y="6037"/>
                  </a:moveTo>
                  <a:lnTo>
                    <a:pt x="15552" y="6037"/>
                  </a:lnTo>
                  <a:lnTo>
                    <a:pt x="10800" y="9799"/>
                  </a:lnTo>
                  <a:lnTo>
                    <a:pt x="6048" y="6037"/>
                  </a:lnTo>
                  <a:lnTo>
                    <a:pt x="5652" y="6037"/>
                  </a:lnTo>
                  <a:cubicBezTo>
                    <a:pt x="4995" y="6037"/>
                    <a:pt x="4463" y="6570"/>
                    <a:pt x="4464" y="7227"/>
                  </a:cubicBezTo>
                  <a:lnTo>
                    <a:pt x="4464" y="14373"/>
                  </a:lnTo>
                  <a:cubicBezTo>
                    <a:pt x="4464" y="15030"/>
                    <a:pt x="4995" y="15563"/>
                    <a:pt x="5652" y="15564"/>
                  </a:cubicBezTo>
                  <a:lnTo>
                    <a:pt x="6048" y="15564"/>
                  </a:lnTo>
                  <a:lnTo>
                    <a:pt x="6048" y="8136"/>
                  </a:lnTo>
                  <a:lnTo>
                    <a:pt x="10800" y="11801"/>
                  </a:lnTo>
                  <a:lnTo>
                    <a:pt x="15552" y="8137"/>
                  </a:lnTo>
                  <a:lnTo>
                    <a:pt x="15552" y="15564"/>
                  </a:lnTo>
                  <a:lnTo>
                    <a:pt x="15948" y="15564"/>
                  </a:lnTo>
                  <a:cubicBezTo>
                    <a:pt x="16605" y="15563"/>
                    <a:pt x="17136" y="15030"/>
                    <a:pt x="17136" y="14373"/>
                  </a:cubicBezTo>
                  <a:lnTo>
                    <a:pt x="17136" y="7227"/>
                  </a:lnTo>
                  <a:cubicBezTo>
                    <a:pt x="17137" y="6570"/>
                    <a:pt x="16605" y="6037"/>
                    <a:pt x="15948" y="603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raphic 172"/>
            <p:cNvSpPr/>
            <p:nvPr/>
          </p:nvSpPr>
          <p:spPr>
            <a:xfrm>
              <a:off x="698015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7932" y="6872"/>
                  </a:moveTo>
                  <a:cubicBezTo>
                    <a:pt x="17415" y="7098"/>
                    <a:pt x="16868" y="7248"/>
                    <a:pt x="16309" y="7318"/>
                  </a:cubicBezTo>
                  <a:cubicBezTo>
                    <a:pt x="16899" y="6967"/>
                    <a:pt x="17340" y="6411"/>
                    <a:pt x="17549" y="5756"/>
                  </a:cubicBezTo>
                  <a:cubicBezTo>
                    <a:pt x="16996" y="6084"/>
                    <a:pt x="16392" y="6316"/>
                    <a:pt x="15762" y="6440"/>
                  </a:cubicBezTo>
                  <a:cubicBezTo>
                    <a:pt x="14701" y="5303"/>
                    <a:pt x="12919" y="5241"/>
                    <a:pt x="11782" y="6302"/>
                  </a:cubicBezTo>
                  <a:cubicBezTo>
                    <a:pt x="11208" y="6837"/>
                    <a:pt x="10883" y="7587"/>
                    <a:pt x="10886" y="8372"/>
                  </a:cubicBezTo>
                  <a:cubicBezTo>
                    <a:pt x="10884" y="8590"/>
                    <a:pt x="10906" y="8807"/>
                    <a:pt x="10952" y="9020"/>
                  </a:cubicBezTo>
                  <a:cubicBezTo>
                    <a:pt x="8682" y="8907"/>
                    <a:pt x="6569" y="7830"/>
                    <a:pt x="5143" y="6061"/>
                  </a:cubicBezTo>
                  <a:cubicBezTo>
                    <a:pt x="4390" y="7351"/>
                    <a:pt x="4768" y="9004"/>
                    <a:pt x="6007" y="9838"/>
                  </a:cubicBezTo>
                  <a:cubicBezTo>
                    <a:pt x="5561" y="9826"/>
                    <a:pt x="5124" y="9707"/>
                    <a:pt x="4733" y="9490"/>
                  </a:cubicBezTo>
                  <a:lnTo>
                    <a:pt x="4733" y="9521"/>
                  </a:lnTo>
                  <a:cubicBezTo>
                    <a:pt x="4734" y="10865"/>
                    <a:pt x="5676" y="12024"/>
                    <a:pt x="6991" y="12298"/>
                  </a:cubicBezTo>
                  <a:cubicBezTo>
                    <a:pt x="6750" y="12361"/>
                    <a:pt x="6502" y="12392"/>
                    <a:pt x="6252" y="12391"/>
                  </a:cubicBezTo>
                  <a:cubicBezTo>
                    <a:pt x="6073" y="12394"/>
                    <a:pt x="5895" y="12378"/>
                    <a:pt x="5719" y="12342"/>
                  </a:cubicBezTo>
                  <a:cubicBezTo>
                    <a:pt x="6090" y="13490"/>
                    <a:pt x="7146" y="14279"/>
                    <a:pt x="8352" y="14311"/>
                  </a:cubicBezTo>
                  <a:cubicBezTo>
                    <a:pt x="7356" y="15092"/>
                    <a:pt x="6126" y="15517"/>
                    <a:pt x="4860" y="15516"/>
                  </a:cubicBezTo>
                  <a:cubicBezTo>
                    <a:pt x="4635" y="15518"/>
                    <a:pt x="4410" y="15505"/>
                    <a:pt x="4186" y="15477"/>
                  </a:cubicBezTo>
                  <a:cubicBezTo>
                    <a:pt x="7913" y="17867"/>
                    <a:pt x="12872" y="16784"/>
                    <a:pt x="15262" y="13057"/>
                  </a:cubicBezTo>
                  <a:cubicBezTo>
                    <a:pt x="16095" y="11759"/>
                    <a:pt x="16535" y="10247"/>
                    <a:pt x="16530" y="8704"/>
                  </a:cubicBezTo>
                  <a:cubicBezTo>
                    <a:pt x="16530" y="8580"/>
                    <a:pt x="16526" y="8459"/>
                    <a:pt x="16520" y="8339"/>
                  </a:cubicBezTo>
                  <a:cubicBezTo>
                    <a:pt x="17076" y="7940"/>
                    <a:pt x="17555" y="7443"/>
                    <a:pt x="17932" y="6872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Graphic 186"/>
            <p:cNvSpPr/>
            <p:nvPr/>
          </p:nvSpPr>
          <p:spPr>
            <a:xfrm>
              <a:off x="0" y="0"/>
              <a:ext cx="404041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0800" y="3821"/>
                  </a:moveTo>
                  <a:cubicBezTo>
                    <a:pt x="6946" y="3831"/>
                    <a:pt x="3830" y="6964"/>
                    <a:pt x="3840" y="10818"/>
                  </a:cubicBezTo>
                  <a:cubicBezTo>
                    <a:pt x="3844" y="12281"/>
                    <a:pt x="4308" y="13705"/>
                    <a:pt x="5165" y="14890"/>
                  </a:cubicBezTo>
                  <a:lnTo>
                    <a:pt x="4301" y="17482"/>
                  </a:lnTo>
                  <a:lnTo>
                    <a:pt x="6977" y="16625"/>
                  </a:lnTo>
                  <a:cubicBezTo>
                    <a:pt x="8109" y="17379"/>
                    <a:pt x="9440" y="17780"/>
                    <a:pt x="10800" y="17779"/>
                  </a:cubicBezTo>
                  <a:cubicBezTo>
                    <a:pt x="14654" y="17779"/>
                    <a:pt x="17779" y="14654"/>
                    <a:pt x="17779" y="10800"/>
                  </a:cubicBezTo>
                  <a:cubicBezTo>
                    <a:pt x="17779" y="6946"/>
                    <a:pt x="14654" y="3821"/>
                    <a:pt x="10800" y="3821"/>
                  </a:cubicBezTo>
                  <a:close/>
                  <a:moveTo>
                    <a:pt x="14849" y="13676"/>
                  </a:moveTo>
                  <a:cubicBezTo>
                    <a:pt x="14564" y="14193"/>
                    <a:pt x="14062" y="14555"/>
                    <a:pt x="13481" y="14661"/>
                  </a:cubicBezTo>
                  <a:cubicBezTo>
                    <a:pt x="13121" y="14738"/>
                    <a:pt x="12642" y="14800"/>
                    <a:pt x="11043" y="14136"/>
                  </a:cubicBezTo>
                  <a:cubicBezTo>
                    <a:pt x="9633" y="13443"/>
                    <a:pt x="8436" y="12383"/>
                    <a:pt x="7579" y="11067"/>
                  </a:cubicBezTo>
                  <a:cubicBezTo>
                    <a:pt x="7106" y="10460"/>
                    <a:pt x="6819" y="9729"/>
                    <a:pt x="6752" y="8962"/>
                  </a:cubicBezTo>
                  <a:cubicBezTo>
                    <a:pt x="6734" y="8320"/>
                    <a:pt x="6993" y="7701"/>
                    <a:pt x="7464" y="7263"/>
                  </a:cubicBezTo>
                  <a:cubicBezTo>
                    <a:pt x="7660" y="7091"/>
                    <a:pt x="7915" y="7002"/>
                    <a:pt x="8176" y="7014"/>
                  </a:cubicBezTo>
                  <a:cubicBezTo>
                    <a:pt x="8261" y="7014"/>
                    <a:pt x="8339" y="7018"/>
                    <a:pt x="8409" y="7021"/>
                  </a:cubicBezTo>
                  <a:cubicBezTo>
                    <a:pt x="8613" y="7030"/>
                    <a:pt x="8716" y="7042"/>
                    <a:pt x="8850" y="7366"/>
                  </a:cubicBezTo>
                  <a:cubicBezTo>
                    <a:pt x="9019" y="7772"/>
                    <a:pt x="9426" y="8773"/>
                    <a:pt x="9476" y="8878"/>
                  </a:cubicBezTo>
                  <a:cubicBezTo>
                    <a:pt x="9546" y="8991"/>
                    <a:pt x="9557" y="9132"/>
                    <a:pt x="9505" y="9256"/>
                  </a:cubicBezTo>
                  <a:cubicBezTo>
                    <a:pt x="9448" y="9374"/>
                    <a:pt x="9372" y="9482"/>
                    <a:pt x="9280" y="9576"/>
                  </a:cubicBezTo>
                  <a:cubicBezTo>
                    <a:pt x="9178" y="9695"/>
                    <a:pt x="9080" y="9785"/>
                    <a:pt x="8978" y="9912"/>
                  </a:cubicBezTo>
                  <a:cubicBezTo>
                    <a:pt x="8883" y="10023"/>
                    <a:pt x="8777" y="10142"/>
                    <a:pt x="8896" y="10344"/>
                  </a:cubicBezTo>
                  <a:cubicBezTo>
                    <a:pt x="9201" y="10866"/>
                    <a:pt x="9582" y="11340"/>
                    <a:pt x="10025" y="11751"/>
                  </a:cubicBezTo>
                  <a:cubicBezTo>
                    <a:pt x="10500" y="12187"/>
                    <a:pt x="11054" y="12529"/>
                    <a:pt x="11657" y="12759"/>
                  </a:cubicBezTo>
                  <a:cubicBezTo>
                    <a:pt x="11821" y="12837"/>
                    <a:pt x="12015" y="12806"/>
                    <a:pt x="12147" y="12681"/>
                  </a:cubicBezTo>
                  <a:cubicBezTo>
                    <a:pt x="12341" y="12451"/>
                    <a:pt x="12523" y="12211"/>
                    <a:pt x="12691" y="11961"/>
                  </a:cubicBezTo>
                  <a:cubicBezTo>
                    <a:pt x="12794" y="11790"/>
                    <a:pt x="13010" y="11724"/>
                    <a:pt x="13190" y="11809"/>
                  </a:cubicBezTo>
                  <a:cubicBezTo>
                    <a:pt x="13378" y="11875"/>
                    <a:pt x="14373" y="12367"/>
                    <a:pt x="14577" y="12470"/>
                  </a:cubicBezTo>
                  <a:cubicBezTo>
                    <a:pt x="14782" y="12572"/>
                    <a:pt x="14917" y="12622"/>
                    <a:pt x="14966" y="12708"/>
                  </a:cubicBezTo>
                  <a:cubicBezTo>
                    <a:pt x="15019" y="13035"/>
                    <a:pt x="14978" y="13371"/>
                    <a:pt x="14847" y="13676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raphic 129"/>
            <p:cNvSpPr/>
            <p:nvPr/>
          </p:nvSpPr>
          <p:spPr>
            <a:xfrm>
              <a:off x="2094720" y="0"/>
              <a:ext cx="402696" cy="40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20" y="5364"/>
                  </a:moveTo>
                  <a:cubicBezTo>
                    <a:pt x="18538" y="5160"/>
                    <a:pt x="19144" y="4924"/>
                    <a:pt x="19737" y="4657"/>
                  </a:cubicBezTo>
                  <a:cubicBezTo>
                    <a:pt x="20832" y="6262"/>
                    <a:pt x="21476" y="8134"/>
                    <a:pt x="21600" y="10075"/>
                  </a:cubicBezTo>
                  <a:lnTo>
                    <a:pt x="18723" y="10075"/>
                  </a:lnTo>
                  <a:cubicBezTo>
                    <a:pt x="18669" y="8476"/>
                    <a:pt x="18399" y="6891"/>
                    <a:pt x="17920" y="5364"/>
                  </a:cubicBezTo>
                  <a:close/>
                  <a:moveTo>
                    <a:pt x="17414" y="3994"/>
                  </a:moveTo>
                  <a:cubicBezTo>
                    <a:pt x="17890" y="3840"/>
                    <a:pt x="18345" y="3665"/>
                    <a:pt x="18787" y="3479"/>
                  </a:cubicBezTo>
                  <a:cubicBezTo>
                    <a:pt x="17907" y="2509"/>
                    <a:pt x="16859" y="1706"/>
                    <a:pt x="15695" y="1109"/>
                  </a:cubicBezTo>
                  <a:cubicBezTo>
                    <a:pt x="16401" y="1984"/>
                    <a:pt x="16981" y="2955"/>
                    <a:pt x="17418" y="3992"/>
                  </a:cubicBezTo>
                  <a:close/>
                  <a:moveTo>
                    <a:pt x="16032" y="4382"/>
                  </a:moveTo>
                  <a:cubicBezTo>
                    <a:pt x="14986" y="1993"/>
                    <a:pt x="13372" y="343"/>
                    <a:pt x="11522" y="0"/>
                  </a:cubicBezTo>
                  <a:lnTo>
                    <a:pt x="11522" y="4979"/>
                  </a:lnTo>
                  <a:cubicBezTo>
                    <a:pt x="13043" y="4935"/>
                    <a:pt x="14555" y="4734"/>
                    <a:pt x="16035" y="4380"/>
                  </a:cubicBezTo>
                  <a:close/>
                  <a:moveTo>
                    <a:pt x="19727" y="16961"/>
                  </a:moveTo>
                  <a:cubicBezTo>
                    <a:pt x="20829" y="15352"/>
                    <a:pt x="21476" y="13473"/>
                    <a:pt x="21599" y="11525"/>
                  </a:cubicBezTo>
                  <a:lnTo>
                    <a:pt x="18723" y="11525"/>
                  </a:lnTo>
                  <a:cubicBezTo>
                    <a:pt x="18669" y="13129"/>
                    <a:pt x="18398" y="14718"/>
                    <a:pt x="17916" y="16249"/>
                  </a:cubicBezTo>
                  <a:cubicBezTo>
                    <a:pt x="18532" y="16454"/>
                    <a:pt x="19136" y="16692"/>
                    <a:pt x="19727" y="16961"/>
                  </a:cubicBezTo>
                  <a:close/>
                  <a:moveTo>
                    <a:pt x="17415" y="17610"/>
                  </a:moveTo>
                  <a:cubicBezTo>
                    <a:pt x="16979" y="18648"/>
                    <a:pt x="16399" y="19619"/>
                    <a:pt x="15692" y="20494"/>
                  </a:cubicBezTo>
                  <a:cubicBezTo>
                    <a:pt x="16859" y="19898"/>
                    <a:pt x="17909" y="19096"/>
                    <a:pt x="18791" y="18125"/>
                  </a:cubicBezTo>
                  <a:cubicBezTo>
                    <a:pt x="18350" y="17935"/>
                    <a:pt x="17894" y="17758"/>
                    <a:pt x="17418" y="17606"/>
                  </a:cubicBezTo>
                  <a:close/>
                  <a:moveTo>
                    <a:pt x="11522" y="16623"/>
                  </a:moveTo>
                  <a:lnTo>
                    <a:pt x="11522" y="21600"/>
                  </a:lnTo>
                  <a:cubicBezTo>
                    <a:pt x="13373" y="21256"/>
                    <a:pt x="14990" y="19605"/>
                    <a:pt x="16037" y="17215"/>
                  </a:cubicBezTo>
                  <a:cubicBezTo>
                    <a:pt x="14556" y="16863"/>
                    <a:pt x="13043" y="16664"/>
                    <a:pt x="11522" y="16623"/>
                  </a:cubicBezTo>
                  <a:close/>
                  <a:moveTo>
                    <a:pt x="17280" y="11525"/>
                  </a:moveTo>
                  <a:lnTo>
                    <a:pt x="11522" y="11525"/>
                  </a:lnTo>
                  <a:lnTo>
                    <a:pt x="11522" y="15174"/>
                  </a:lnTo>
                  <a:cubicBezTo>
                    <a:pt x="13218" y="15218"/>
                    <a:pt x="14904" y="15446"/>
                    <a:pt x="16551" y="15855"/>
                  </a:cubicBezTo>
                  <a:cubicBezTo>
                    <a:pt x="16984" y="14450"/>
                    <a:pt x="17229" y="12994"/>
                    <a:pt x="17280" y="11525"/>
                  </a:cubicBezTo>
                  <a:close/>
                  <a:moveTo>
                    <a:pt x="16558" y="5757"/>
                  </a:moveTo>
                  <a:cubicBezTo>
                    <a:pt x="14908" y="6163"/>
                    <a:pt x="13220" y="6388"/>
                    <a:pt x="11522" y="6429"/>
                  </a:cubicBezTo>
                  <a:lnTo>
                    <a:pt x="11522" y="10075"/>
                  </a:lnTo>
                  <a:lnTo>
                    <a:pt x="17280" y="10075"/>
                  </a:lnTo>
                  <a:cubicBezTo>
                    <a:pt x="17229" y="8610"/>
                    <a:pt x="16985" y="7158"/>
                    <a:pt x="16555" y="5757"/>
                  </a:cubicBezTo>
                  <a:close/>
                  <a:moveTo>
                    <a:pt x="3680" y="5364"/>
                  </a:moveTo>
                  <a:cubicBezTo>
                    <a:pt x="3062" y="5160"/>
                    <a:pt x="2456" y="4924"/>
                    <a:pt x="1863" y="4657"/>
                  </a:cubicBezTo>
                  <a:cubicBezTo>
                    <a:pt x="768" y="6262"/>
                    <a:pt x="124" y="8134"/>
                    <a:pt x="0" y="10075"/>
                  </a:cubicBezTo>
                  <a:lnTo>
                    <a:pt x="2877" y="10075"/>
                  </a:lnTo>
                  <a:cubicBezTo>
                    <a:pt x="2931" y="8476"/>
                    <a:pt x="3201" y="6891"/>
                    <a:pt x="3680" y="5364"/>
                  </a:cubicBezTo>
                  <a:close/>
                  <a:moveTo>
                    <a:pt x="4186" y="3994"/>
                  </a:moveTo>
                  <a:cubicBezTo>
                    <a:pt x="3706" y="3842"/>
                    <a:pt x="3251" y="3663"/>
                    <a:pt x="2807" y="3479"/>
                  </a:cubicBezTo>
                  <a:cubicBezTo>
                    <a:pt x="3688" y="2508"/>
                    <a:pt x="4738" y="1705"/>
                    <a:pt x="5905" y="1109"/>
                  </a:cubicBezTo>
                  <a:cubicBezTo>
                    <a:pt x="5199" y="1984"/>
                    <a:pt x="4619" y="2955"/>
                    <a:pt x="4182" y="3992"/>
                  </a:cubicBezTo>
                  <a:close/>
                  <a:moveTo>
                    <a:pt x="5568" y="4382"/>
                  </a:moveTo>
                  <a:cubicBezTo>
                    <a:pt x="6614" y="1993"/>
                    <a:pt x="8227" y="343"/>
                    <a:pt x="10078" y="0"/>
                  </a:cubicBezTo>
                  <a:lnTo>
                    <a:pt x="10078" y="4979"/>
                  </a:lnTo>
                  <a:cubicBezTo>
                    <a:pt x="8557" y="4935"/>
                    <a:pt x="7045" y="4734"/>
                    <a:pt x="5565" y="4380"/>
                  </a:cubicBezTo>
                  <a:close/>
                  <a:moveTo>
                    <a:pt x="1873" y="16961"/>
                  </a:moveTo>
                  <a:cubicBezTo>
                    <a:pt x="771" y="15352"/>
                    <a:pt x="124" y="13473"/>
                    <a:pt x="1" y="11525"/>
                  </a:cubicBezTo>
                  <a:lnTo>
                    <a:pt x="2877" y="11525"/>
                  </a:lnTo>
                  <a:cubicBezTo>
                    <a:pt x="2931" y="13129"/>
                    <a:pt x="3202" y="14718"/>
                    <a:pt x="3684" y="16249"/>
                  </a:cubicBezTo>
                  <a:cubicBezTo>
                    <a:pt x="3068" y="16454"/>
                    <a:pt x="2464" y="16692"/>
                    <a:pt x="1873" y="16961"/>
                  </a:cubicBezTo>
                  <a:close/>
                  <a:moveTo>
                    <a:pt x="4185" y="17610"/>
                  </a:moveTo>
                  <a:cubicBezTo>
                    <a:pt x="4621" y="18648"/>
                    <a:pt x="5201" y="19619"/>
                    <a:pt x="5908" y="20494"/>
                  </a:cubicBezTo>
                  <a:cubicBezTo>
                    <a:pt x="4740" y="19897"/>
                    <a:pt x="3688" y="19093"/>
                    <a:pt x="2806" y="18121"/>
                  </a:cubicBezTo>
                  <a:cubicBezTo>
                    <a:pt x="3250" y="17935"/>
                    <a:pt x="3706" y="17758"/>
                    <a:pt x="4182" y="17606"/>
                  </a:cubicBezTo>
                  <a:close/>
                  <a:moveTo>
                    <a:pt x="10078" y="16623"/>
                  </a:moveTo>
                  <a:lnTo>
                    <a:pt x="10078" y="21600"/>
                  </a:lnTo>
                  <a:cubicBezTo>
                    <a:pt x="8227" y="21256"/>
                    <a:pt x="6610" y="19605"/>
                    <a:pt x="5563" y="17215"/>
                  </a:cubicBezTo>
                  <a:cubicBezTo>
                    <a:pt x="7044" y="16863"/>
                    <a:pt x="8557" y="16664"/>
                    <a:pt x="10078" y="16623"/>
                  </a:cubicBezTo>
                  <a:close/>
                  <a:moveTo>
                    <a:pt x="4320" y="11525"/>
                  </a:moveTo>
                  <a:lnTo>
                    <a:pt x="10078" y="11525"/>
                  </a:lnTo>
                  <a:lnTo>
                    <a:pt x="10078" y="15174"/>
                  </a:lnTo>
                  <a:cubicBezTo>
                    <a:pt x="8382" y="15218"/>
                    <a:pt x="6696" y="15446"/>
                    <a:pt x="5049" y="15855"/>
                  </a:cubicBezTo>
                  <a:cubicBezTo>
                    <a:pt x="4616" y="14450"/>
                    <a:pt x="4371" y="12994"/>
                    <a:pt x="4320" y="11525"/>
                  </a:cubicBezTo>
                  <a:close/>
                  <a:moveTo>
                    <a:pt x="5042" y="5757"/>
                  </a:moveTo>
                  <a:cubicBezTo>
                    <a:pt x="6692" y="6163"/>
                    <a:pt x="8380" y="6388"/>
                    <a:pt x="10078" y="6429"/>
                  </a:cubicBezTo>
                  <a:lnTo>
                    <a:pt x="10078" y="10075"/>
                  </a:lnTo>
                  <a:lnTo>
                    <a:pt x="4320" y="10075"/>
                  </a:lnTo>
                  <a:cubicBezTo>
                    <a:pt x="4371" y="8610"/>
                    <a:pt x="4615" y="7158"/>
                    <a:pt x="5045" y="575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" name="Idea Presentation"/>
          <p:cNvSpPr txBox="1"/>
          <p:nvPr/>
        </p:nvSpPr>
        <p:spPr>
          <a:xfrm>
            <a:off x="3704024" y="12751927"/>
            <a:ext cx="3353615" cy="5847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26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 Presentation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0341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="" xmlns:a16="http://schemas.microsoft.com/office/drawing/2014/main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7165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="" xmlns:a16="http://schemas.microsoft.com/office/drawing/2014/main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03666" y="619711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="" xmlns:a16="http://schemas.microsoft.com/office/drawing/2014/main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71653" y="621427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5658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457200">
              <a:buSzTx/>
              <a:buFontTx/>
              <a:buNone/>
              <a:defRPr sz="4800" b="1"/>
            </a:lvl2pPr>
            <a:lvl3pPr marL="0" indent="914400">
              <a:buSzTx/>
              <a:buFontTx/>
              <a:buNone/>
              <a:defRPr sz="4800" b="1"/>
            </a:lvl3pPr>
            <a:lvl4pPr marL="0" indent="1371600">
              <a:buSzTx/>
              <a:buFontTx/>
              <a:buNone/>
              <a:defRPr sz="4800" b="1"/>
            </a:lvl4pPr>
            <a:lvl5pPr marL="0" indent="1828800"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buSzTx/>
              <a:buFontTx/>
              <a:buNone/>
              <a:defRPr sz="4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979714" indent="-522514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00" name="Idea Presentation"/>
          <p:cNvSpPr txBox="1"/>
          <p:nvPr/>
        </p:nvSpPr>
        <p:spPr>
          <a:xfrm>
            <a:off x="5706314" y="7093393"/>
            <a:ext cx="12268201" cy="35702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5500" b="1">
                <a:solidFill>
                  <a:srgbClr val="292929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Projet Air Paradis</a:t>
            </a:r>
          </a:p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</a:t>
            </a:r>
          </a:p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étection des Bad Buzz </a:t>
            </a:r>
          </a:p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grâce au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365" y="3703316"/>
            <a:ext cx="5038100" cy="215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 de la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métrique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5219726"/>
            <a:ext cx="21543914" cy="52629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Métrique retenue pour l’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valuation des différentes approches :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sont équilibrées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autant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Tweets avec sentiment positif 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négatif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souhaite prédire les sentiments positifs et négatifs à égalité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la mise en place du modèle sur mesure avancé utilisant 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nous avons également comparé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temps d’exécution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136679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Métrique retenue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48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API sur étagère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24929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approche utilise le service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Cognitive Service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pour l’analyse de sentiment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Cognitive Service regroupe plusieurs modèles déjà entrainés et déployés dans les domaines suivants :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26572" y="7153013"/>
            <a:ext cx="10331027" cy="53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7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2726316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API sur étagère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6390562"/>
            <a:ext cx="21543914" cy="34163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sont accessibles grâce à une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L’accès au service se fait grâce à :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Un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(URI)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la localisation 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Une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l’authentification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681022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619" y="5118199"/>
            <a:ext cx="9016579" cy="5465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962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API sur étagère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7571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du service dans Azure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dans un Notebook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clé d'authentification et du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connexion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l'API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des raisons de sécurité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la clé d’authentification sont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enregistrés et récupérés dans les variables d’environnement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Cela évite qu’ils soient écrits et apparaissent dans le script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Authentification auprès de l'API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Envoi de la requête et récupération du résultat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2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API sur étagère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43396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0,550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de confusion :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 obtenu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05" y="7084750"/>
            <a:ext cx="4822190" cy="4614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7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simple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43396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approche utilise le service ‘Designer’ fourni par Azure Machine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service permet de développer un modèle de Machine Learning classique de façon ‘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Drag&amp;Drop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dans une interface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graphique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permet de choisir les différentes éléments composants le modèle (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Datasplit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Train, Score…) sous forme de boîtes et de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enchainer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94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Modèle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sur mesure simple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618630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Enregistrement des jeux de données dans Azure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d’une instance de calcul pour lancer le modèle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Implémentation du modèle dans l’interface graphique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Lancement du modèle lors d’une expérience (‘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’)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des résultats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place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63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sur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mesure simple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Implémentation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Vue d’ensemble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712" y="3936330"/>
            <a:ext cx="5881955" cy="90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2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sur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mesure simple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Implémentation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 haute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43" y="4879933"/>
            <a:ext cx="9173924" cy="80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6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sur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mesure simple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Implémentation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 basse :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72" y="4555159"/>
            <a:ext cx="11711184" cy="81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25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05" name="This is your text slide"/>
          <p:cNvSpPr txBox="1"/>
          <p:nvPr/>
        </p:nvSpPr>
        <p:spPr>
          <a:xfrm>
            <a:off x="7682473" y="1565275"/>
            <a:ext cx="8380414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Sommaire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15" name="Group"/>
          <p:cNvGrpSpPr/>
          <p:nvPr/>
        </p:nvGrpSpPr>
        <p:grpSpPr>
          <a:xfrm>
            <a:off x="6375000" y="3511050"/>
            <a:ext cx="11907303" cy="1491657"/>
            <a:chOff x="0" y="0"/>
            <a:chExt cx="8726355" cy="1491655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09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Lorem Ipsum is simply dummy text of the printing orem Ipsum has been the"/>
            <p:cNvSpPr txBox="1"/>
            <p:nvPr/>
          </p:nvSpPr>
          <p:spPr>
            <a:xfrm>
              <a:off x="3030645" y="455371"/>
              <a:ext cx="5448001" cy="5642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du contexte et des objectifs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6375000" y="5145117"/>
            <a:ext cx="11907303" cy="1491656"/>
            <a:chOff x="0" y="0"/>
            <a:chExt cx="8726355" cy="1491655"/>
          </a:xfrm>
        </p:grpSpPr>
        <p:sp>
          <p:nvSpPr>
            <p:cNvPr id="516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Lorem Ipsum is simply dummy text of the printing orem Ipsum has been the"/>
            <p:cNvSpPr txBox="1"/>
            <p:nvPr/>
          </p:nvSpPr>
          <p:spPr>
            <a:xfrm>
              <a:off x="958191" y="232867"/>
              <a:ext cx="4927667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données et de la métrique retenue pour l’analyse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6375000" y="6779183"/>
            <a:ext cx="11907303" cy="1491657"/>
            <a:chOff x="0" y="0"/>
            <a:chExt cx="8726355" cy="1491655"/>
          </a:xfrm>
        </p:grpSpPr>
        <p:sp>
          <p:nvSpPr>
            <p:cNvPr id="524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5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7" name="Lorem Ipsum is simply dummy text of the printing orem Ipsum has been the"/>
            <p:cNvSpPr txBox="1"/>
            <p:nvPr/>
          </p:nvSpPr>
          <p:spPr>
            <a:xfrm>
              <a:off x="2913587" y="471283"/>
              <a:ext cx="4927667" cy="5642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approches de modélisation</a:t>
              </a:r>
              <a:endPara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6375000" y="8413250"/>
            <a:ext cx="11907303" cy="1491656"/>
            <a:chOff x="0" y="0"/>
            <a:chExt cx="8726355" cy="1491655"/>
          </a:xfrm>
        </p:grpSpPr>
        <p:sp>
          <p:nvSpPr>
            <p:cNvPr id="532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3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5" name="Lorem Ipsum is simply dummy text of the printing orem Ipsum has been the"/>
            <p:cNvSpPr txBox="1"/>
            <p:nvPr/>
          </p:nvSpPr>
          <p:spPr>
            <a:xfrm>
              <a:off x="992920" y="282741"/>
              <a:ext cx="4927667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Comparaison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approches et pistes pour aller plus loin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6375000" y="10047316"/>
            <a:ext cx="11907303" cy="1491657"/>
            <a:chOff x="0" y="0"/>
            <a:chExt cx="8726355" cy="1491655"/>
          </a:xfrm>
        </p:grpSpPr>
        <p:sp>
          <p:nvSpPr>
            <p:cNvPr id="540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1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3" name="Lorem Ipsum is simply dummy text of the printing orem Ipsum has been the"/>
            <p:cNvSpPr txBox="1"/>
            <p:nvPr/>
          </p:nvSpPr>
          <p:spPr>
            <a:xfrm>
              <a:off x="3002480" y="463698"/>
              <a:ext cx="4927667" cy="5642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Conclusion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468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sur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mesure simple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Exécution du modèle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34" y="3770330"/>
            <a:ext cx="19262999" cy="91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6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simple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38779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0,755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 obtenu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37" y="4775607"/>
            <a:ext cx="12456762" cy="77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5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71481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approche a consisté à développer un modèle sur mesure dans un Notebook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Python puis le déployer en utilisant les services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Etapes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Préparation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Prétraitement des données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textuelles 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i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Approche Machine Learning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classique 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(modèle de référence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Approche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(modèles avancés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Essai d’une approche Transfer Learning +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 du meilleur modèle dans Azure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59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72635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place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deux techniques de prétraitement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Nettoyage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</a:t>
            </a:r>
          </a:p>
          <a:p>
            <a:pPr lvl="1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Lemmatisation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</a:t>
            </a:r>
          </a:p>
          <a:p>
            <a:pPr lvl="1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Tweets avec la librairie 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Preprocessor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 :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Librairie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est spécialisée dans le prétraitement des Tweets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nettoyer les Tweets finement : on peut supprimer les éléments superflus des Tweets selon le besoin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Nous avons essayé deux types de nettoyage :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Nettoyage 'complet' : consiste à enlever tous les éléments superflus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Nettoyage 'léger' : consiste à enlever uniquement les éléments de type URL et EMOJI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Lemmatisation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Tweets avec la librairie 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Prétraitement des données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textuelles (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452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66864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approche va nous permettre de mettre en place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modèle basique de référence 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modèle nous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servira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évaluer la performance des modèles plus complexes basés sur l'approche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Modélisation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Représentation des données textuelles 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TFIDF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Modèle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Régression logistique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Deux implémentations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Implémentation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les Tweets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nettoyés mais non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lemmatisés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Implémentation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Tweets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nettoyés et lemmatisés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Approche Machine Learning classique (modèle de référence)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906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78147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810466"/>
            <a:ext cx="10435647" cy="980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 nettoyés mais non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lemmatisés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0,776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Matrice de confusion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1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1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4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La lemmatisation n’améliore par le résultat</a:t>
            </a:r>
          </a:p>
          <a:p>
            <a:pPr lvl="4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L’</a:t>
            </a:r>
            <a:r>
              <a:rPr lang="fr-FR" sz="30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modèle de référence est de </a:t>
            </a:r>
            <a:r>
              <a:rPr lang="fr-FR" sz="3000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0,776</a:t>
            </a:r>
            <a:endParaRPr lang="fr-FR" sz="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1974858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Approche Machine Learning classique (modèle de référence)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33" y="6174317"/>
            <a:ext cx="4742179" cy="3951816"/>
          </a:xfrm>
          <a:prstGeom prst="rect">
            <a:avLst/>
          </a:prstGeom>
        </p:spPr>
      </p:pic>
      <p:sp>
        <p:nvSpPr>
          <p:cNvPr id="9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848620" y="3810466"/>
            <a:ext cx="10435647" cy="19543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 nettoyés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lemmatisés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0,772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Matrice de confusion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728" y="6174317"/>
            <a:ext cx="4776774" cy="39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734046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Représentation des données textuelles 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plongement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i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Words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Embedding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Nous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avons utilisé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modèle de type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GloVe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classique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préentrainé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Modélisations utilisant différentes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réseaux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neurones :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en-US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RNN Simple  </a:t>
            </a:r>
            <a:r>
              <a:rPr lang="en-US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(Recurrent </a:t>
            </a:r>
            <a:r>
              <a:rPr lang="en-US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Networks</a:t>
            </a:r>
            <a:r>
              <a:rPr lang="en-US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LSTM Simple  </a:t>
            </a:r>
            <a:r>
              <a:rPr lang="en-US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(Long </a:t>
            </a:r>
            <a:r>
              <a:rPr lang="en-US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Term Memory</a:t>
            </a:r>
            <a:r>
              <a:rPr lang="en-US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i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 </a:t>
            </a:r>
            <a:r>
              <a:rPr lang="en-US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i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Gated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Recurrent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i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Units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LSTM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Bidirectional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Bidirectional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type d’architecture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Modélisation avec plongement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appris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 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réseau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Modélisation avec plongement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réseau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Approche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(modèles avancés)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616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8055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81908" y="3468740"/>
            <a:ext cx="21543914" cy="100591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des approches plongement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appris par 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réseau et plongement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réseau 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				- Exemple pour l’architecture Simple RNN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Plongement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appris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 le réseau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Plongement </a:t>
            </a:r>
            <a:r>
              <a:rPr lang="fr-FR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mots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 au réseau 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en terme d'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sont légèrement meilleurs pour les modèles avec couche d'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embedding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fournie au réseau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modèles avec couche d'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embedding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fournie au réseau permettent de réduire nettement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sont plus rapides</a:t>
            </a:r>
          </a:p>
          <a:p>
            <a:pPr marL="457200" lvl="2" indent="-457200" defTabSz="914400"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retenons donc les architectures avec couche d’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embedding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fournie au réseau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1958305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– Plongement de mot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19" y="5701776"/>
            <a:ext cx="6214767" cy="417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377" y="5677162"/>
            <a:ext cx="6166090" cy="42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55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8055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369872"/>
            <a:ext cx="21543914" cy="96744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des score d’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L’architecture ayant l’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plus élevée est le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‘GRU Simple’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L’architecture ‘RNN Simple’ a l’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plus faible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1786578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– Sélection de la meilleure architecture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54" y="4079829"/>
            <a:ext cx="9891430" cy="64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9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8055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162237"/>
            <a:ext cx="21543914" cy="980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temps d’exécution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L’architecture ayant le temps d’exécution le plus faible est le ‘RNN Simple’ suivi du ‘GRU Simple’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2" indent="-457200" defTabSz="914400"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L’architecture ayant le meilleur compromis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Temps d’exécution est le ‘GRU Simple’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180965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– Sélection de la meilleure architecture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70" y="3921741"/>
            <a:ext cx="10046230" cy="65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8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0" name="Placeholder Text"/>
          <p:cNvSpPr txBox="1"/>
          <p:nvPr/>
        </p:nvSpPr>
        <p:spPr>
          <a:xfrm>
            <a:off x="3332946" y="9025582"/>
            <a:ext cx="3977741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Traitement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du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texte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1" name="Lorem ipsum dolor sit dolore magna aliqua."/>
          <p:cNvSpPr txBox="1"/>
          <p:nvPr/>
        </p:nvSpPr>
        <p:spPr>
          <a:xfrm>
            <a:off x="3346777" y="9970779"/>
            <a:ext cx="4755278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SpaCy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Gensim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Preprocessor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(Tweets)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2" name="Placeholder Text"/>
          <p:cNvSpPr txBox="1"/>
          <p:nvPr/>
        </p:nvSpPr>
        <p:spPr>
          <a:xfrm>
            <a:off x="9632146" y="9025582"/>
            <a:ext cx="3977741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3" name="Lorem ipsum dolor sit dolore magna aliqua."/>
          <p:cNvSpPr txBox="1"/>
          <p:nvPr/>
        </p:nvSpPr>
        <p:spPr>
          <a:xfrm>
            <a:off x="9645977" y="9970779"/>
            <a:ext cx="5272290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en-US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</a:t>
            </a:r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</a:t>
            </a:r>
          </a:p>
          <a:p>
            <a:r>
              <a:rPr lang="en-US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Keras</a:t>
            </a:r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en-US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endParaRPr lang="en-US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 / </a:t>
            </a:r>
            <a:r>
              <a:rPr lang="en-US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Simpletransformers</a:t>
            </a:r>
            <a:endParaRPr lang="en-US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" name="Circle"/>
          <p:cNvSpPr/>
          <p:nvPr/>
        </p:nvSpPr>
        <p:spPr>
          <a:xfrm>
            <a:off x="9652018" y="7539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5" name="Placeholder Text"/>
          <p:cNvSpPr txBox="1"/>
          <p:nvPr/>
        </p:nvSpPr>
        <p:spPr>
          <a:xfrm>
            <a:off x="15931347" y="9025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Azure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6" name="Lorem ipsum dolor sit dolore magna aliqua."/>
          <p:cNvSpPr txBox="1"/>
          <p:nvPr/>
        </p:nvSpPr>
        <p:spPr>
          <a:xfrm>
            <a:off x="15945178" y="9970779"/>
            <a:ext cx="4755278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Azure-ML</a:t>
            </a:r>
          </a:p>
        </p:txBody>
      </p:sp>
      <p:sp>
        <p:nvSpPr>
          <p:cNvPr id="307" name="Circle"/>
          <p:cNvSpPr/>
          <p:nvPr/>
        </p:nvSpPr>
        <p:spPr>
          <a:xfrm>
            <a:off x="15951219" y="7539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8" name="Placeholder Text"/>
          <p:cNvSpPr txBox="1"/>
          <p:nvPr/>
        </p:nvSpPr>
        <p:spPr>
          <a:xfrm>
            <a:off x="3332946" y="4453582"/>
            <a:ext cx="4441955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Environnement de travail 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9" name="Lorem ipsum dolor sit dolore magna aliqua."/>
          <p:cNvSpPr txBox="1"/>
          <p:nvPr/>
        </p:nvSpPr>
        <p:spPr>
          <a:xfrm>
            <a:off x="3346777" y="5398779"/>
            <a:ext cx="4755278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/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</a:t>
            </a:r>
          </a:p>
          <a:p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Environnement virtuel dédié 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0" name="Circle"/>
          <p:cNvSpPr/>
          <p:nvPr/>
        </p:nvSpPr>
        <p:spPr>
          <a:xfrm>
            <a:off x="3352818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1" name="Placeholder Text"/>
          <p:cNvSpPr txBox="1"/>
          <p:nvPr/>
        </p:nvSpPr>
        <p:spPr>
          <a:xfrm>
            <a:off x="9632146" y="4453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Manipulation des données</a:t>
            </a:r>
          </a:p>
        </p:txBody>
      </p:sp>
      <p:sp>
        <p:nvSpPr>
          <p:cNvPr id="312" name="Lorem ipsum dolor sit dolore magna aliqua."/>
          <p:cNvSpPr txBox="1"/>
          <p:nvPr/>
        </p:nvSpPr>
        <p:spPr>
          <a:xfrm>
            <a:off x="9645977" y="5398779"/>
            <a:ext cx="4755278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Pandas</a:t>
            </a:r>
          </a:p>
          <a:p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3" name="Circle"/>
          <p:cNvSpPr/>
          <p:nvPr/>
        </p:nvSpPr>
        <p:spPr>
          <a:xfrm>
            <a:off x="9652018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4" name="Placeholder Text"/>
          <p:cNvSpPr txBox="1"/>
          <p:nvPr/>
        </p:nvSpPr>
        <p:spPr>
          <a:xfrm>
            <a:off x="15931347" y="4453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Visualisation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5" name="Lorem ipsum dolor sit dolore magna aliqua."/>
          <p:cNvSpPr txBox="1"/>
          <p:nvPr/>
        </p:nvSpPr>
        <p:spPr>
          <a:xfrm>
            <a:off x="15945178" y="5398779"/>
            <a:ext cx="4755278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6" name="Circle"/>
          <p:cNvSpPr/>
          <p:nvPr/>
        </p:nvSpPr>
        <p:spPr>
          <a:xfrm>
            <a:off x="15951219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7" name="Graphic 23"/>
          <p:cNvSpPr/>
          <p:nvPr/>
        </p:nvSpPr>
        <p:spPr>
          <a:xfrm>
            <a:off x="10005387" y="7888315"/>
            <a:ext cx="410541" cy="28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1590" extrusionOk="0">
                <a:moveTo>
                  <a:pt x="17782" y="8998"/>
                </a:moveTo>
                <a:cubicBezTo>
                  <a:pt x="17802" y="8780"/>
                  <a:pt x="17811" y="8561"/>
                  <a:pt x="17811" y="8342"/>
                </a:cubicBezTo>
                <a:cubicBezTo>
                  <a:pt x="17809" y="5362"/>
                  <a:pt x="16186" y="2947"/>
                  <a:pt x="14183" y="2944"/>
                </a:cubicBezTo>
                <a:cubicBezTo>
                  <a:pt x="13645" y="2944"/>
                  <a:pt x="13114" y="3125"/>
                  <a:pt x="12629" y="3473"/>
                </a:cubicBezTo>
                <a:cubicBezTo>
                  <a:pt x="11513" y="1277"/>
                  <a:pt x="9767" y="-10"/>
                  <a:pt x="7916" y="0"/>
                </a:cubicBezTo>
                <a:cubicBezTo>
                  <a:pt x="4637" y="-1"/>
                  <a:pt x="1978" y="3953"/>
                  <a:pt x="1978" y="8831"/>
                </a:cubicBezTo>
                <a:cubicBezTo>
                  <a:pt x="1978" y="9642"/>
                  <a:pt x="2053" y="10450"/>
                  <a:pt x="2201" y="11231"/>
                </a:cubicBezTo>
                <a:cubicBezTo>
                  <a:pt x="359" y="12404"/>
                  <a:pt x="-495" y="15577"/>
                  <a:pt x="294" y="18317"/>
                </a:cubicBezTo>
                <a:cubicBezTo>
                  <a:pt x="865" y="20302"/>
                  <a:pt x="2177" y="21589"/>
                  <a:pt x="3628" y="21590"/>
                </a:cubicBezTo>
                <a:lnTo>
                  <a:pt x="16822" y="21590"/>
                </a:lnTo>
                <a:cubicBezTo>
                  <a:pt x="19190" y="21581"/>
                  <a:pt x="21105" y="18718"/>
                  <a:pt x="21099" y="15195"/>
                </a:cubicBezTo>
                <a:cubicBezTo>
                  <a:pt x="21094" y="12235"/>
                  <a:pt x="19721" y="9669"/>
                  <a:pt x="17782" y="8998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8" name="Graphic 127"/>
          <p:cNvSpPr/>
          <p:nvPr/>
        </p:nvSpPr>
        <p:spPr>
          <a:xfrm>
            <a:off x="16310586" y="7865795"/>
            <a:ext cx="385088" cy="385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  <a:moveTo>
                  <a:pt x="16021" y="7231"/>
                </a:moveTo>
                <a:cubicBezTo>
                  <a:pt x="15523" y="7121"/>
                  <a:pt x="15041" y="6950"/>
                  <a:pt x="14586" y="6720"/>
                </a:cubicBezTo>
                <a:cubicBezTo>
                  <a:pt x="14447" y="6619"/>
                  <a:pt x="14298" y="6485"/>
                  <a:pt x="14128" y="6526"/>
                </a:cubicBezTo>
                <a:cubicBezTo>
                  <a:pt x="13998" y="6569"/>
                  <a:pt x="13908" y="6687"/>
                  <a:pt x="13900" y="6824"/>
                </a:cubicBezTo>
                <a:cubicBezTo>
                  <a:pt x="13861" y="7199"/>
                  <a:pt x="14154" y="7577"/>
                  <a:pt x="14169" y="7963"/>
                </a:cubicBezTo>
                <a:cubicBezTo>
                  <a:pt x="14198" y="8729"/>
                  <a:pt x="13665" y="8554"/>
                  <a:pt x="13199" y="8251"/>
                </a:cubicBezTo>
                <a:cubicBezTo>
                  <a:pt x="12869" y="8086"/>
                  <a:pt x="12527" y="7947"/>
                  <a:pt x="12176" y="7834"/>
                </a:cubicBezTo>
                <a:cubicBezTo>
                  <a:pt x="11986" y="7761"/>
                  <a:pt x="11836" y="7612"/>
                  <a:pt x="11760" y="7423"/>
                </a:cubicBezTo>
                <a:cubicBezTo>
                  <a:pt x="11713" y="7237"/>
                  <a:pt x="11738" y="7039"/>
                  <a:pt x="11832" y="6871"/>
                </a:cubicBezTo>
                <a:cubicBezTo>
                  <a:pt x="11914" y="6700"/>
                  <a:pt x="12028" y="6546"/>
                  <a:pt x="12113" y="6375"/>
                </a:cubicBezTo>
                <a:cubicBezTo>
                  <a:pt x="12380" y="5835"/>
                  <a:pt x="12358" y="5215"/>
                  <a:pt x="11614" y="5272"/>
                </a:cubicBezTo>
                <a:cubicBezTo>
                  <a:pt x="11352" y="5322"/>
                  <a:pt x="11087" y="5358"/>
                  <a:pt x="10822" y="5379"/>
                </a:cubicBezTo>
                <a:cubicBezTo>
                  <a:pt x="10544" y="5352"/>
                  <a:pt x="10275" y="5270"/>
                  <a:pt x="10030" y="5136"/>
                </a:cubicBezTo>
                <a:lnTo>
                  <a:pt x="9009" y="4667"/>
                </a:lnTo>
                <a:cubicBezTo>
                  <a:pt x="8636" y="4515"/>
                  <a:pt x="8306" y="4272"/>
                  <a:pt x="8052" y="3960"/>
                </a:cubicBezTo>
                <a:cubicBezTo>
                  <a:pt x="7977" y="3820"/>
                  <a:pt x="7891" y="3686"/>
                  <a:pt x="7795" y="3560"/>
                </a:cubicBezTo>
                <a:cubicBezTo>
                  <a:pt x="7601" y="3442"/>
                  <a:pt x="7352" y="3467"/>
                  <a:pt x="7186" y="3621"/>
                </a:cubicBezTo>
                <a:cubicBezTo>
                  <a:pt x="6723" y="3958"/>
                  <a:pt x="6211" y="4217"/>
                  <a:pt x="5746" y="4548"/>
                </a:cubicBezTo>
                <a:cubicBezTo>
                  <a:pt x="5631" y="4619"/>
                  <a:pt x="5545" y="4727"/>
                  <a:pt x="5502" y="4855"/>
                </a:cubicBezTo>
                <a:cubicBezTo>
                  <a:pt x="5424" y="5173"/>
                  <a:pt x="6095" y="5252"/>
                  <a:pt x="6276" y="5311"/>
                </a:cubicBezTo>
                <a:cubicBezTo>
                  <a:pt x="6723" y="5455"/>
                  <a:pt x="6726" y="5700"/>
                  <a:pt x="6804" y="6157"/>
                </a:cubicBezTo>
                <a:cubicBezTo>
                  <a:pt x="7020" y="7407"/>
                  <a:pt x="7342" y="8796"/>
                  <a:pt x="6920" y="10033"/>
                </a:cubicBezTo>
                <a:cubicBezTo>
                  <a:pt x="6784" y="10356"/>
                  <a:pt x="6676" y="10690"/>
                  <a:pt x="6598" y="11031"/>
                </a:cubicBezTo>
                <a:cubicBezTo>
                  <a:pt x="6553" y="11583"/>
                  <a:pt x="6659" y="12137"/>
                  <a:pt x="6904" y="12633"/>
                </a:cubicBezTo>
                <a:cubicBezTo>
                  <a:pt x="7445" y="13901"/>
                  <a:pt x="8187" y="15073"/>
                  <a:pt x="9100" y="16106"/>
                </a:cubicBezTo>
                <a:cubicBezTo>
                  <a:pt x="9604" y="16693"/>
                  <a:pt x="9814" y="17467"/>
                  <a:pt x="10570" y="17824"/>
                </a:cubicBezTo>
                <a:cubicBezTo>
                  <a:pt x="10872" y="17948"/>
                  <a:pt x="11190" y="18028"/>
                  <a:pt x="11513" y="18063"/>
                </a:cubicBezTo>
                <a:cubicBezTo>
                  <a:pt x="12155" y="18140"/>
                  <a:pt x="12780" y="18315"/>
                  <a:pt x="13369" y="18581"/>
                </a:cubicBezTo>
                <a:cubicBezTo>
                  <a:pt x="13773" y="18780"/>
                  <a:pt x="14122" y="19075"/>
                  <a:pt x="14386" y="19440"/>
                </a:cubicBezTo>
                <a:cubicBezTo>
                  <a:pt x="15003" y="19182"/>
                  <a:pt x="15591" y="18858"/>
                  <a:pt x="16139" y="18474"/>
                </a:cubicBezTo>
                <a:lnTo>
                  <a:pt x="14949" y="18336"/>
                </a:lnTo>
                <a:cubicBezTo>
                  <a:pt x="14729" y="18310"/>
                  <a:pt x="14476" y="18264"/>
                  <a:pt x="14373" y="18067"/>
                </a:cubicBezTo>
                <a:cubicBezTo>
                  <a:pt x="14262" y="17857"/>
                  <a:pt x="14351" y="17526"/>
                  <a:pt x="14138" y="17423"/>
                </a:cubicBezTo>
                <a:cubicBezTo>
                  <a:pt x="13910" y="17313"/>
                  <a:pt x="13596" y="17627"/>
                  <a:pt x="13418" y="17452"/>
                </a:cubicBezTo>
                <a:cubicBezTo>
                  <a:pt x="13174" y="17226"/>
                  <a:pt x="13576" y="16762"/>
                  <a:pt x="13367" y="16504"/>
                </a:cubicBezTo>
                <a:cubicBezTo>
                  <a:pt x="13213" y="16371"/>
                  <a:pt x="12983" y="16380"/>
                  <a:pt x="12840" y="16525"/>
                </a:cubicBezTo>
                <a:cubicBezTo>
                  <a:pt x="12689" y="16651"/>
                  <a:pt x="12593" y="16831"/>
                  <a:pt x="12443" y="16957"/>
                </a:cubicBezTo>
                <a:cubicBezTo>
                  <a:pt x="12004" y="17230"/>
                  <a:pt x="11427" y="17096"/>
                  <a:pt x="11154" y="16657"/>
                </a:cubicBezTo>
                <a:cubicBezTo>
                  <a:pt x="11104" y="16577"/>
                  <a:pt x="11066" y="16489"/>
                  <a:pt x="11043" y="16398"/>
                </a:cubicBezTo>
                <a:cubicBezTo>
                  <a:pt x="10944" y="15790"/>
                  <a:pt x="11237" y="15186"/>
                  <a:pt x="11774" y="14886"/>
                </a:cubicBezTo>
                <a:cubicBezTo>
                  <a:pt x="12306" y="14604"/>
                  <a:pt x="12900" y="14461"/>
                  <a:pt x="13502" y="14471"/>
                </a:cubicBezTo>
                <a:cubicBezTo>
                  <a:pt x="13613" y="14459"/>
                  <a:pt x="13724" y="14470"/>
                  <a:pt x="13831" y="14502"/>
                </a:cubicBezTo>
                <a:cubicBezTo>
                  <a:pt x="14070" y="14594"/>
                  <a:pt x="14168" y="14870"/>
                  <a:pt x="14301" y="15089"/>
                </a:cubicBezTo>
                <a:cubicBezTo>
                  <a:pt x="14433" y="15308"/>
                  <a:pt x="14758" y="15529"/>
                  <a:pt x="14995" y="15344"/>
                </a:cubicBezTo>
                <a:cubicBezTo>
                  <a:pt x="15248" y="15144"/>
                  <a:pt x="15052" y="14743"/>
                  <a:pt x="14965" y="14516"/>
                </a:cubicBezTo>
                <a:cubicBezTo>
                  <a:pt x="14815" y="14075"/>
                  <a:pt x="14861" y="13591"/>
                  <a:pt x="15091" y="13187"/>
                </a:cubicBezTo>
                <a:cubicBezTo>
                  <a:pt x="15179" y="13086"/>
                  <a:pt x="15260" y="12979"/>
                  <a:pt x="15335" y="12869"/>
                </a:cubicBezTo>
                <a:cubicBezTo>
                  <a:pt x="15401" y="12698"/>
                  <a:pt x="15434" y="12515"/>
                  <a:pt x="15432" y="12332"/>
                </a:cubicBezTo>
                <a:cubicBezTo>
                  <a:pt x="15497" y="12000"/>
                  <a:pt x="15629" y="11685"/>
                  <a:pt x="15821" y="11407"/>
                </a:cubicBezTo>
                <a:cubicBezTo>
                  <a:pt x="15970" y="11093"/>
                  <a:pt x="16141" y="10790"/>
                  <a:pt x="16333" y="10501"/>
                </a:cubicBezTo>
                <a:cubicBezTo>
                  <a:pt x="16720" y="9947"/>
                  <a:pt x="17877" y="8862"/>
                  <a:pt x="17203" y="8162"/>
                </a:cubicBezTo>
                <a:cubicBezTo>
                  <a:pt x="16878" y="7772"/>
                  <a:pt x="16476" y="7455"/>
                  <a:pt x="16021" y="7231"/>
                </a:cubicBezTo>
                <a:close/>
                <a:moveTo>
                  <a:pt x="13265" y="4331"/>
                </a:moveTo>
                <a:cubicBezTo>
                  <a:pt x="13066" y="4294"/>
                  <a:pt x="12882" y="4200"/>
                  <a:pt x="12736" y="4059"/>
                </a:cubicBezTo>
                <a:cubicBezTo>
                  <a:pt x="12568" y="3797"/>
                  <a:pt x="12571" y="3461"/>
                  <a:pt x="12743" y="3202"/>
                </a:cubicBezTo>
                <a:cubicBezTo>
                  <a:pt x="12965" y="3001"/>
                  <a:pt x="13540" y="3136"/>
                  <a:pt x="13787" y="3210"/>
                </a:cubicBezTo>
                <a:cubicBezTo>
                  <a:pt x="14402" y="3346"/>
                  <a:pt x="14970" y="3644"/>
                  <a:pt x="15430" y="4074"/>
                </a:cubicBezTo>
                <a:cubicBezTo>
                  <a:pt x="15665" y="4477"/>
                  <a:pt x="15862" y="4900"/>
                  <a:pt x="16018" y="5339"/>
                </a:cubicBezTo>
                <a:cubicBezTo>
                  <a:pt x="16129" y="5542"/>
                  <a:pt x="17021" y="6262"/>
                  <a:pt x="16324" y="6188"/>
                </a:cubicBezTo>
                <a:cubicBezTo>
                  <a:pt x="16073" y="6120"/>
                  <a:pt x="15842" y="5994"/>
                  <a:pt x="15650" y="5819"/>
                </a:cubicBezTo>
                <a:cubicBezTo>
                  <a:pt x="14945" y="5192"/>
                  <a:pt x="14139" y="4689"/>
                  <a:pt x="13265" y="4331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9" name="Graphic 135"/>
          <p:cNvSpPr/>
          <p:nvPr/>
        </p:nvSpPr>
        <p:spPr>
          <a:xfrm>
            <a:off x="3693192" y="3283233"/>
            <a:ext cx="410759" cy="410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0925" y="8774"/>
                </a:moveTo>
                <a:cubicBezTo>
                  <a:pt x="21298" y="8774"/>
                  <a:pt x="21600" y="8472"/>
                  <a:pt x="21600" y="8099"/>
                </a:cubicBezTo>
                <a:lnTo>
                  <a:pt x="21600" y="5399"/>
                </a:lnTo>
                <a:cubicBezTo>
                  <a:pt x="21600" y="5027"/>
                  <a:pt x="21298" y="4725"/>
                  <a:pt x="20925" y="4725"/>
                </a:cubicBezTo>
                <a:lnTo>
                  <a:pt x="17685" y="4725"/>
                </a:lnTo>
                <a:lnTo>
                  <a:pt x="18225" y="675"/>
                </a:lnTo>
                <a:cubicBezTo>
                  <a:pt x="18278" y="360"/>
                  <a:pt x="18066" y="61"/>
                  <a:pt x="17751" y="8"/>
                </a:cubicBezTo>
                <a:cubicBezTo>
                  <a:pt x="17714" y="2"/>
                  <a:pt x="17677" y="-1"/>
                  <a:pt x="17640" y="0"/>
                </a:cubicBezTo>
                <a:lnTo>
                  <a:pt x="14940" y="0"/>
                </a:lnTo>
                <a:cubicBezTo>
                  <a:pt x="14555" y="11"/>
                  <a:pt x="14233" y="295"/>
                  <a:pt x="14175" y="675"/>
                </a:cubicBezTo>
                <a:lnTo>
                  <a:pt x="13635" y="4725"/>
                </a:lnTo>
                <a:lnTo>
                  <a:pt x="9585" y="4725"/>
                </a:lnTo>
                <a:lnTo>
                  <a:pt x="10125" y="675"/>
                </a:lnTo>
                <a:cubicBezTo>
                  <a:pt x="10178" y="360"/>
                  <a:pt x="9966" y="61"/>
                  <a:pt x="9651" y="8"/>
                </a:cubicBezTo>
                <a:cubicBezTo>
                  <a:pt x="9614" y="2"/>
                  <a:pt x="9577" y="-1"/>
                  <a:pt x="9540" y="0"/>
                </a:cubicBezTo>
                <a:lnTo>
                  <a:pt x="6840" y="0"/>
                </a:lnTo>
                <a:cubicBezTo>
                  <a:pt x="6455" y="11"/>
                  <a:pt x="6133" y="295"/>
                  <a:pt x="6075" y="675"/>
                </a:cubicBezTo>
                <a:lnTo>
                  <a:pt x="5535" y="4725"/>
                </a:lnTo>
                <a:lnTo>
                  <a:pt x="675" y="4725"/>
                </a:lnTo>
                <a:cubicBezTo>
                  <a:pt x="302" y="4725"/>
                  <a:pt x="0" y="5027"/>
                  <a:pt x="0" y="5399"/>
                </a:cubicBezTo>
                <a:lnTo>
                  <a:pt x="0" y="8099"/>
                </a:lnTo>
                <a:cubicBezTo>
                  <a:pt x="0" y="8472"/>
                  <a:pt x="302" y="8774"/>
                  <a:pt x="675" y="8774"/>
                </a:cubicBezTo>
                <a:lnTo>
                  <a:pt x="4995" y="8774"/>
                </a:lnTo>
                <a:lnTo>
                  <a:pt x="4455" y="12824"/>
                </a:lnTo>
                <a:lnTo>
                  <a:pt x="675" y="12824"/>
                </a:lnTo>
                <a:cubicBezTo>
                  <a:pt x="302" y="12824"/>
                  <a:pt x="0" y="13126"/>
                  <a:pt x="0" y="13499"/>
                </a:cubicBezTo>
                <a:lnTo>
                  <a:pt x="0" y="16199"/>
                </a:lnTo>
                <a:cubicBezTo>
                  <a:pt x="0" y="16571"/>
                  <a:pt x="302" y="16873"/>
                  <a:pt x="675" y="16873"/>
                </a:cubicBezTo>
                <a:lnTo>
                  <a:pt x="3915" y="16873"/>
                </a:lnTo>
                <a:lnTo>
                  <a:pt x="3375" y="20923"/>
                </a:lnTo>
                <a:cubicBezTo>
                  <a:pt x="3321" y="21238"/>
                  <a:pt x="3533" y="21536"/>
                  <a:pt x="3847" y="21590"/>
                </a:cubicBezTo>
                <a:cubicBezTo>
                  <a:pt x="3884" y="21596"/>
                  <a:pt x="3922" y="21599"/>
                  <a:pt x="3960" y="21598"/>
                </a:cubicBezTo>
                <a:lnTo>
                  <a:pt x="6660" y="21598"/>
                </a:lnTo>
                <a:cubicBezTo>
                  <a:pt x="7045" y="21587"/>
                  <a:pt x="7367" y="21303"/>
                  <a:pt x="7425" y="20923"/>
                </a:cubicBezTo>
                <a:lnTo>
                  <a:pt x="7965" y="16873"/>
                </a:lnTo>
                <a:lnTo>
                  <a:pt x="12015" y="16873"/>
                </a:lnTo>
                <a:lnTo>
                  <a:pt x="11475" y="20923"/>
                </a:lnTo>
                <a:cubicBezTo>
                  <a:pt x="11421" y="21238"/>
                  <a:pt x="11633" y="21536"/>
                  <a:pt x="11947" y="21590"/>
                </a:cubicBezTo>
                <a:cubicBezTo>
                  <a:pt x="11984" y="21596"/>
                  <a:pt x="12022" y="21599"/>
                  <a:pt x="12060" y="21598"/>
                </a:cubicBezTo>
                <a:lnTo>
                  <a:pt x="14760" y="21598"/>
                </a:lnTo>
                <a:cubicBezTo>
                  <a:pt x="15145" y="21587"/>
                  <a:pt x="15467" y="21303"/>
                  <a:pt x="15525" y="20923"/>
                </a:cubicBezTo>
                <a:lnTo>
                  <a:pt x="16065" y="16873"/>
                </a:lnTo>
                <a:lnTo>
                  <a:pt x="20925" y="16873"/>
                </a:lnTo>
                <a:cubicBezTo>
                  <a:pt x="21298" y="16873"/>
                  <a:pt x="21600" y="16571"/>
                  <a:pt x="21600" y="16199"/>
                </a:cubicBezTo>
                <a:lnTo>
                  <a:pt x="21600" y="13499"/>
                </a:lnTo>
                <a:cubicBezTo>
                  <a:pt x="21600" y="13126"/>
                  <a:pt x="21298" y="12824"/>
                  <a:pt x="20925" y="12824"/>
                </a:cubicBezTo>
                <a:lnTo>
                  <a:pt x="16605" y="12824"/>
                </a:lnTo>
                <a:lnTo>
                  <a:pt x="17145" y="8774"/>
                </a:lnTo>
                <a:close/>
                <a:moveTo>
                  <a:pt x="12555" y="12824"/>
                </a:moveTo>
                <a:lnTo>
                  <a:pt x="8505" y="12824"/>
                </a:lnTo>
                <a:lnTo>
                  <a:pt x="9045" y="8774"/>
                </a:lnTo>
                <a:lnTo>
                  <a:pt x="13095" y="8774"/>
                </a:ln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0" name="Graphic 165"/>
          <p:cNvSpPr/>
          <p:nvPr/>
        </p:nvSpPr>
        <p:spPr>
          <a:xfrm>
            <a:off x="10056759" y="3285325"/>
            <a:ext cx="282397" cy="41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6" h="20883" extrusionOk="0">
                <a:moveTo>
                  <a:pt x="2878" y="12247"/>
                </a:moveTo>
                <a:cubicBezTo>
                  <a:pt x="-962" y="9443"/>
                  <a:pt x="-959" y="4900"/>
                  <a:pt x="2885" y="2099"/>
                </a:cubicBezTo>
                <a:cubicBezTo>
                  <a:pt x="6728" y="-702"/>
                  <a:pt x="12957" y="-700"/>
                  <a:pt x="16798" y="2104"/>
                </a:cubicBezTo>
                <a:cubicBezTo>
                  <a:pt x="20638" y="4907"/>
                  <a:pt x="20635" y="9451"/>
                  <a:pt x="16791" y="12252"/>
                </a:cubicBezTo>
                <a:cubicBezTo>
                  <a:pt x="16775" y="12264"/>
                  <a:pt x="16758" y="12276"/>
                  <a:pt x="16741" y="12288"/>
                </a:cubicBezTo>
                <a:cubicBezTo>
                  <a:pt x="16191" y="12688"/>
                  <a:pt x="15771" y="13173"/>
                  <a:pt x="15513" y="13706"/>
                </a:cubicBezTo>
                <a:lnTo>
                  <a:pt x="4159" y="13706"/>
                </a:lnTo>
                <a:cubicBezTo>
                  <a:pt x="3884" y="13157"/>
                  <a:pt x="3446" y="12659"/>
                  <a:pt x="2878" y="12247"/>
                </a:cubicBezTo>
                <a:close/>
                <a:moveTo>
                  <a:pt x="15205" y="15011"/>
                </a:moveTo>
                <a:lnTo>
                  <a:pt x="4473" y="15011"/>
                </a:lnTo>
                <a:cubicBezTo>
                  <a:pt x="3979" y="15011"/>
                  <a:pt x="3579" y="15303"/>
                  <a:pt x="3579" y="15663"/>
                </a:cubicBezTo>
                <a:cubicBezTo>
                  <a:pt x="3579" y="16024"/>
                  <a:pt x="3979" y="16316"/>
                  <a:pt x="4473" y="16316"/>
                </a:cubicBezTo>
                <a:lnTo>
                  <a:pt x="4473" y="18111"/>
                </a:lnTo>
                <a:cubicBezTo>
                  <a:pt x="4469" y="18870"/>
                  <a:pt x="5103" y="19554"/>
                  <a:pt x="6071" y="19833"/>
                </a:cubicBezTo>
                <a:lnTo>
                  <a:pt x="9507" y="20836"/>
                </a:lnTo>
                <a:cubicBezTo>
                  <a:pt x="9720" y="20898"/>
                  <a:pt x="9958" y="20898"/>
                  <a:pt x="10171" y="20836"/>
                </a:cubicBezTo>
                <a:lnTo>
                  <a:pt x="13607" y="19833"/>
                </a:lnTo>
                <a:cubicBezTo>
                  <a:pt x="14575" y="19554"/>
                  <a:pt x="15209" y="18870"/>
                  <a:pt x="15205" y="18111"/>
                </a:cubicBezTo>
                <a:lnTo>
                  <a:pt x="15205" y="16316"/>
                </a:lnTo>
                <a:cubicBezTo>
                  <a:pt x="15699" y="16316"/>
                  <a:pt x="16100" y="16024"/>
                  <a:pt x="16100" y="15663"/>
                </a:cubicBezTo>
                <a:cubicBezTo>
                  <a:pt x="16100" y="15303"/>
                  <a:pt x="15699" y="15011"/>
                  <a:pt x="15205" y="15011"/>
                </a:cubicBezTo>
                <a:close/>
                <a:moveTo>
                  <a:pt x="4473" y="7183"/>
                </a:moveTo>
                <a:cubicBezTo>
                  <a:pt x="4473" y="7010"/>
                  <a:pt x="4488" y="6837"/>
                  <a:pt x="4519" y="6665"/>
                </a:cubicBezTo>
                <a:cubicBezTo>
                  <a:pt x="4584" y="6308"/>
                  <a:pt x="4240" y="5980"/>
                  <a:pt x="3750" y="5933"/>
                </a:cubicBezTo>
                <a:cubicBezTo>
                  <a:pt x="3260" y="5886"/>
                  <a:pt x="2811" y="6137"/>
                  <a:pt x="2746" y="6494"/>
                </a:cubicBezTo>
                <a:cubicBezTo>
                  <a:pt x="2705" y="6722"/>
                  <a:pt x="2684" y="6953"/>
                  <a:pt x="2684" y="7183"/>
                </a:cubicBezTo>
                <a:cubicBezTo>
                  <a:pt x="2684" y="7543"/>
                  <a:pt x="3085" y="7835"/>
                  <a:pt x="3579" y="7835"/>
                </a:cubicBezTo>
                <a:cubicBezTo>
                  <a:pt x="4073" y="7835"/>
                  <a:pt x="4473" y="7543"/>
                  <a:pt x="4473" y="7183"/>
                </a:cubicBezTo>
                <a:close/>
                <a:moveTo>
                  <a:pt x="6145" y="4343"/>
                </a:moveTo>
                <a:cubicBezTo>
                  <a:pt x="7141" y="3652"/>
                  <a:pt x="8464" y="3267"/>
                  <a:pt x="9839" y="3269"/>
                </a:cubicBezTo>
                <a:cubicBezTo>
                  <a:pt x="10333" y="3269"/>
                  <a:pt x="10734" y="2977"/>
                  <a:pt x="10734" y="2617"/>
                </a:cubicBezTo>
                <a:cubicBezTo>
                  <a:pt x="10734" y="2256"/>
                  <a:pt x="10333" y="1964"/>
                  <a:pt x="9839" y="1964"/>
                </a:cubicBezTo>
                <a:cubicBezTo>
                  <a:pt x="8005" y="1962"/>
                  <a:pt x="6241" y="2476"/>
                  <a:pt x="4914" y="3399"/>
                </a:cubicBezTo>
                <a:cubicBezTo>
                  <a:pt x="4539" y="3634"/>
                  <a:pt x="4497" y="4046"/>
                  <a:pt x="4819" y="4319"/>
                </a:cubicBezTo>
                <a:cubicBezTo>
                  <a:pt x="5141" y="4592"/>
                  <a:pt x="5706" y="4623"/>
                  <a:pt x="6080" y="4388"/>
                </a:cubicBezTo>
                <a:cubicBezTo>
                  <a:pt x="6103" y="4374"/>
                  <a:pt x="6125" y="4359"/>
                  <a:pt x="6145" y="4343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1" name="Circle"/>
          <p:cNvSpPr/>
          <p:nvPr/>
        </p:nvSpPr>
        <p:spPr>
          <a:xfrm>
            <a:off x="3352818" y="7539354"/>
            <a:ext cx="1072855" cy="1072854"/>
          </a:xfrm>
          <a:prstGeom prst="ellipse">
            <a:avLst/>
          </a:prstGeom>
          <a:gradFill flip="none" rotWithShape="1"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 scaled="0"/>
          </a:gra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22" name="Graphic 179"/>
          <p:cNvSpPr/>
          <p:nvPr/>
        </p:nvSpPr>
        <p:spPr>
          <a:xfrm>
            <a:off x="3725588" y="7892732"/>
            <a:ext cx="385141" cy="385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507" extrusionOk="0">
                <a:moveTo>
                  <a:pt x="21017" y="7439"/>
                </a:moveTo>
                <a:lnTo>
                  <a:pt x="963" y="44"/>
                </a:lnTo>
                <a:cubicBezTo>
                  <a:pt x="592" y="-93"/>
                  <a:pt x="181" y="97"/>
                  <a:pt x="44" y="469"/>
                </a:cubicBezTo>
                <a:cubicBezTo>
                  <a:pt x="-15" y="629"/>
                  <a:pt x="-15" y="804"/>
                  <a:pt x="44" y="964"/>
                </a:cubicBezTo>
                <a:lnTo>
                  <a:pt x="7431" y="21038"/>
                </a:lnTo>
                <a:cubicBezTo>
                  <a:pt x="7534" y="21316"/>
                  <a:pt x="7796" y="21502"/>
                  <a:pt x="8092" y="21507"/>
                </a:cubicBezTo>
                <a:lnTo>
                  <a:pt x="8106" y="21507"/>
                </a:lnTo>
                <a:cubicBezTo>
                  <a:pt x="8396" y="21507"/>
                  <a:pt x="8658" y="21332"/>
                  <a:pt x="8769" y="21063"/>
                </a:cubicBezTo>
                <a:lnTo>
                  <a:pt x="12350" y="12358"/>
                </a:lnTo>
                <a:lnTo>
                  <a:pt x="21045" y="8774"/>
                </a:lnTo>
                <a:cubicBezTo>
                  <a:pt x="21411" y="8623"/>
                  <a:pt x="21585" y="8204"/>
                  <a:pt x="21434" y="7838"/>
                </a:cubicBezTo>
                <a:cubicBezTo>
                  <a:pt x="21358" y="7652"/>
                  <a:pt x="21208" y="7507"/>
                  <a:pt x="21020" y="7438"/>
                </a:cubicBezTo>
                <a:close/>
              </a:path>
            </a:pathLst>
          </a:cu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24" name="Graphic 282"/>
          <p:cNvSpPr/>
          <p:nvPr/>
        </p:nvSpPr>
        <p:spPr>
          <a:xfrm>
            <a:off x="16294096" y="3263921"/>
            <a:ext cx="410759" cy="41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61" y="14657"/>
                </a:moveTo>
                <a:lnTo>
                  <a:pt x="15485" y="12986"/>
                </a:lnTo>
                <a:cubicBezTo>
                  <a:pt x="15041" y="12783"/>
                  <a:pt x="14658" y="12465"/>
                  <a:pt x="14378" y="12065"/>
                </a:cubicBezTo>
                <a:cubicBezTo>
                  <a:pt x="14077" y="11638"/>
                  <a:pt x="14055" y="11075"/>
                  <a:pt x="14320" y="10626"/>
                </a:cubicBezTo>
                <a:cubicBezTo>
                  <a:pt x="15114" y="9241"/>
                  <a:pt x="15530" y="7671"/>
                  <a:pt x="15525" y="6075"/>
                </a:cubicBezTo>
                <a:cubicBezTo>
                  <a:pt x="15525" y="3052"/>
                  <a:pt x="14064" y="0"/>
                  <a:pt x="10800" y="0"/>
                </a:cubicBezTo>
                <a:cubicBezTo>
                  <a:pt x="7536" y="0"/>
                  <a:pt x="6075" y="3052"/>
                  <a:pt x="6075" y="6075"/>
                </a:cubicBezTo>
                <a:cubicBezTo>
                  <a:pt x="6071" y="7672"/>
                  <a:pt x="6487" y="9241"/>
                  <a:pt x="7282" y="10626"/>
                </a:cubicBezTo>
                <a:cubicBezTo>
                  <a:pt x="7547" y="11075"/>
                  <a:pt x="7525" y="11638"/>
                  <a:pt x="7225" y="12065"/>
                </a:cubicBezTo>
                <a:cubicBezTo>
                  <a:pt x="6943" y="12465"/>
                  <a:pt x="6560" y="12783"/>
                  <a:pt x="6115" y="12986"/>
                </a:cubicBezTo>
                <a:lnTo>
                  <a:pt x="2439" y="14657"/>
                </a:lnTo>
                <a:cubicBezTo>
                  <a:pt x="955" y="15334"/>
                  <a:pt x="2" y="16813"/>
                  <a:pt x="0" y="18444"/>
                </a:cubicBezTo>
                <a:lnTo>
                  <a:pt x="0" y="19575"/>
                </a:lnTo>
                <a:cubicBezTo>
                  <a:pt x="0" y="21248"/>
                  <a:pt x="5873" y="21600"/>
                  <a:pt x="10800" y="21600"/>
                </a:cubicBezTo>
                <a:cubicBezTo>
                  <a:pt x="15728" y="21600"/>
                  <a:pt x="21600" y="21248"/>
                  <a:pt x="21600" y="19575"/>
                </a:cubicBezTo>
                <a:lnTo>
                  <a:pt x="21600" y="18444"/>
                </a:lnTo>
                <a:cubicBezTo>
                  <a:pt x="21598" y="16813"/>
                  <a:pt x="20645" y="15334"/>
                  <a:pt x="19161" y="14657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958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598051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707551"/>
            <a:ext cx="21543914" cy="75456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du modèle ‘GRU Simple’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du plongement de mots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Plongement 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entrainé sur les Tweets du jeu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d'entrainement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Plongement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type 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GloVe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mais 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préentrainé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nombreux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: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Le plongement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GloVe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préentrainé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 donne les meilleurs résultats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L’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légèrement plus élevée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Le temps d’exécution est plus faible 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diminué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75233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–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longement de mots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803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79478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944387"/>
            <a:ext cx="21543914" cy="964879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Paramètres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optimiser :</a:t>
            </a: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Pourcentage de Dropout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ajout de 2 couches de Dropout pour réduire l’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Rate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(Vitesse d’apprentissage)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avec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Tuner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d’une optimisation de type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RandomSearch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10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essais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Meilleurs hyper paramètres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Première couche de Dropout =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Seconde couche de Dropout =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Learning rate =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0.001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Amélioration de l’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Diminution de l’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verfitting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51191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–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Hyper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paramètres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59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79478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655262"/>
            <a:ext cx="21543914" cy="946925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Détermination du meilleur nombre d’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Meilleur 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Remarque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L'ajout de couches Dropout a fonctionné :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diminué et il est quasi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inexistant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51191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– Nombre d’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1" y="4726975"/>
            <a:ext cx="6512982" cy="4421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109" y="4726975"/>
            <a:ext cx="6956424" cy="4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9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773286" y="4682944"/>
            <a:ext cx="21543914" cy="75969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Meilleur modèle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après optimisation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 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 Simple (Unidirectionnel)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Plongement de mots :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GloVe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préentrainé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des Tweets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 paramètres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Dropout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30% &amp;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Learning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rate = 0.001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d'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Avec ce meilleur modèle on obtient une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0.791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Ce modèle de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donne une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supérieure à celle du modèle de référence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type Machine Learning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(0.776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870407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Conclusion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164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29188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773286" y="4158011"/>
            <a:ext cx="21543914" cy="800731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avec les Tweets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prétraités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ésultats sont moins bons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L‘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un peu moins élevée comparé au modèle avec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Tweets prétraités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- Il y a légèrement plus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prétraitement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Tweets retenu permet d'améliorer le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31641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Tweets non prétraités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540" y="3768545"/>
            <a:ext cx="6747405" cy="44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1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880990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90739" y="3412944"/>
            <a:ext cx="21543914" cy="90075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Entrainement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meilleur modèle optimisé sur tout le jeu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d'entrainement et évaluation sur le jeu de test :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0,811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Matrice de confusion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Prédictions sur le jeu de données de comparaison des 3 approches :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0,822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Matrice de confusion :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190993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269" y="4836061"/>
            <a:ext cx="4066959" cy="328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269" y="9753316"/>
            <a:ext cx="3841331" cy="32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2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654875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90739" y="4496677"/>
            <a:ext cx="21543914" cy="74687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d’un échantillon de 10 ‘erreurs’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- 6 sont liées à une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ambiguïté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niveau des Tweets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soit le Tweet est ambigu (impossibilité de trancher si le sentiment est positif ou négatif)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soit le Tweet comporte à la fois un sentiment positif et un sentiment négatif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sont liées à une erreur de labellisation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est liée à une erreur du modèle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 les 10 exemples d' 'erreurs' analysées, 1 seule erreur semble provenir du modèle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L'analyse des erreurs nous montre que sur cet échantillon seulement 1% des erreurs provient du modèle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grand majorité des 'erreurs' ne semble pas provenir du modèle, ce qui peut expliquer pourquoi il est difficile de dépasser 80%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d‘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602142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des erreurs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779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84152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90739" y="4716810"/>
            <a:ext cx="21543914" cy="70326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une version plus 'légère' du modèle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BERT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BERT est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modèle de langage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développé par Google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 à ajouter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classifieur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binaire au modèle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utilise les connaissances du modèle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préentrainé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auquel on ajoute un modèle de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classifieur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effectuer notre tâche de classification des sentiments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utilisé deux librairies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 : librairie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de référence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tous les modèles à base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Transformers, développée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HuggingFace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Simpletransformers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librairie qui permet une utilisation simplifiée de la librairie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Notebook a été lancé dans Google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Colab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 il demande des ressources matériels importantes (utilisation du GPU de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Colab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92738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Essai d’une approche 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Transfer Learning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038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84152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Deep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Learning (modèles avancés)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90739" y="5038543"/>
            <a:ext cx="21543914" cy="56476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Entrainement sur 100 000 Tweets et évaluation sur 20 000 Tweets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: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0,799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L’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supérieure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celle obtenue avec 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de référence (0,776)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 elle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légèrement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inférieure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celle obtenue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 meilleur modèle avancé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0.811)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92738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Essai d’une approche 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DistilBERT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Transfer Learning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997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049371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Approche Modèle sur mesure avancé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773286" y="3641743"/>
            <a:ext cx="21543914" cy="911018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Etapes 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du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Workspace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(environnement de travail)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du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Azure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(préalablement enregistré)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script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score.py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(script permettant l’exécution du modèle)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l'environnement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d‘exécution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(Packages Python)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l'inférence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 en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(sur le machine de l’utilisateur)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 en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(sur un serveur Azure)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Attentifs à ce qu’aucun identifiant / clé d’authentification n’apparaissent dans le script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Utilisation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d’environnement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Le déploiement fonctionne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retrouve bien les mêmes prédictions et les mêmes scores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probabilité qu'avec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modèle avancé du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155560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Déploiement du meilleur modèle dans Azure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619" y="3731653"/>
            <a:ext cx="8080447" cy="51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9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du contexte et des objectifs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5514555"/>
            <a:ext cx="18512365" cy="24929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 suis ingénieur dans une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entreprise de conseil spécialisée sur les problématiques de marketing digital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été missionné par Air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Paradis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 un produit IA permettant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d’anticiper les 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buzz sur les réseaux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sociaux </a:t>
            </a:r>
          </a:p>
          <a:p>
            <a:pPr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7" y="3531346"/>
            <a:ext cx="44591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04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1100878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des approches de modélisation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773286" y="9371759"/>
            <a:ext cx="22325528" cy="24160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modèle donnant la meilleure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le modèle sur mesure avancé de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 (GRU), suivi par le modèle sur mesure simple puis le modèle API sur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étagère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y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 lien entre le niveau de complexité du modèle et de sa mise en place et le résultat obtenu : plus le modèle est ‘avancé’, meilleur est 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773286" y="209516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des trois approches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93" y="3756171"/>
            <a:ext cx="6241840" cy="5472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7656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773286" y="3336378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Pistes pour aller plus loin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773286" y="5599885"/>
            <a:ext cx="22325528" cy="510908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Idées concernant la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modélisation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Essayer un réseau de neurones plus complexes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plus de couches cachées et / ou plus de neurones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Creuser la piste Transfer Learning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un modèle de type BERT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Idées concernant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jeu de données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Des erreurs viennent du jeu de données</a:t>
            </a:r>
          </a:p>
          <a:p>
            <a:pPr lvl="3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Essayer de trouver un jeu de données plus adapté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28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99" name="This is your first text slide"/>
          <p:cNvSpPr txBox="1"/>
          <p:nvPr/>
        </p:nvSpPr>
        <p:spPr>
          <a:xfrm>
            <a:off x="2659716" y="2712888"/>
            <a:ext cx="10147599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Circle"/>
          <p:cNvSpPr/>
          <p:nvPr/>
        </p:nvSpPr>
        <p:spPr>
          <a:xfrm>
            <a:off x="15763468" y="9994215"/>
            <a:ext cx="257772" cy="235645"/>
          </a:xfrm>
          <a:prstGeom prst="ellipse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0" name="Circle"/>
          <p:cNvSpPr/>
          <p:nvPr/>
        </p:nvSpPr>
        <p:spPr>
          <a:xfrm>
            <a:off x="20230909" y="9994214"/>
            <a:ext cx="257772" cy="235645"/>
          </a:xfrm>
          <a:prstGeom prst="ellipse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713172" y="4608855"/>
            <a:ext cx="19630313" cy="664797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objectifs ont été atteints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nous avons :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prototype d’un produit IA permettant de prédire le sentiment associé à un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utilisant les différents services Azure Machine Learning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trois différentes approches ont été étudiées et comparées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meilleure approche sur mesure avancée a été déployée dans Azure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especté la contrainte de consommation des crédits 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(consommation de moins de 40$ pour un maximum autorisé à 75$)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édigé un article de blog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présentant le travail réalisé et les résultats obtenus</a:t>
            </a:r>
          </a:p>
          <a:p>
            <a:pPr marL="457200" indent="-4572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228" y="6394007"/>
            <a:ext cx="5699257" cy="22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9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du contexte et des objectifs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5514555"/>
            <a:ext cx="17732720" cy="72250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but du projet est de créer un prototype d’un produit IA permettant de prédire le sentiment associé à un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des services de Microsoft Azure Machine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cela nous allons étudier trois approches différentes :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Approche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: ‘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sur étagère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‘Azure Cognitive Service’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Approche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: ‘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sur mesure simple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 –  Azure Designer (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Drag&amp;Drop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Approche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: ‘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sur mesure avancé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 –  Déploiement dans Azure 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Limiter la consommation des crédits Azure pour limiter les coûts (maximum 75$)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Rédaction d’un article de blog présentant le travail réalisé et les résultats obtenus</a:t>
            </a:r>
          </a:p>
          <a:p>
            <a:pPr lvl="1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7" y="3531346"/>
            <a:ext cx="44591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8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du contexte et des objectifs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396846" y="5819355"/>
            <a:ext cx="16634441" cy="52629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Azure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6" y="3531346"/>
            <a:ext cx="9824853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Roadmap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53599" y="5726775"/>
            <a:ext cx="20957605" cy="3416566"/>
            <a:chOff x="913333" y="5584516"/>
            <a:chExt cx="20957605" cy="3416566"/>
          </a:xfrm>
        </p:grpSpPr>
        <p:grpSp>
          <p:nvGrpSpPr>
            <p:cNvPr id="8" name="Группа 1">
              <a:extLst>
                <a:ext uri="{FF2B5EF4-FFF2-40B4-BE49-F238E27FC236}">
                  <a16:creationId xmlns="" xmlns:a16="http://schemas.microsoft.com/office/drawing/2014/main" id="{7577C1B8-CE42-40A7-B067-7B9DB1BBA15D}"/>
                </a:ext>
              </a:extLst>
            </p:cNvPr>
            <p:cNvGrpSpPr/>
            <p:nvPr/>
          </p:nvGrpSpPr>
          <p:grpSpPr>
            <a:xfrm>
              <a:off x="913333" y="5584516"/>
              <a:ext cx="20957605" cy="3416566"/>
              <a:chOff x="2418604" y="8630891"/>
              <a:chExt cx="19158641" cy="3416566"/>
            </a:xfrm>
          </p:grpSpPr>
          <p:sp>
            <p:nvSpPr>
              <p:cNvPr id="9" name="Rounded Rectangle"/>
              <p:cNvSpPr/>
              <p:nvPr/>
            </p:nvSpPr>
            <p:spPr>
              <a:xfrm>
                <a:off x="3774777" y="9641205"/>
                <a:ext cx="16551673" cy="404041"/>
              </a:xfrm>
              <a:prstGeom prst="roundRect">
                <a:avLst>
                  <a:gd name="adj" fmla="val 47149"/>
                </a:avLst>
              </a:prstGeom>
              <a:solidFill>
                <a:schemeClr val="tx2"/>
              </a:solidFill>
              <a:ln w="25400">
                <a:miter lim="400000"/>
              </a:ln>
            </p:spPr>
            <p:txBody>
              <a:bodyPr tIns="91439" bIns="91439" anchor="ctr"/>
              <a:lstStyle/>
              <a:p>
                <a:endParaRPr dirty="0"/>
              </a:p>
            </p:txBody>
          </p:sp>
          <p:sp>
            <p:nvSpPr>
              <p:cNvPr id="10" name="Rounded Rectangle"/>
              <p:cNvSpPr/>
              <p:nvPr/>
            </p:nvSpPr>
            <p:spPr>
              <a:xfrm>
                <a:off x="3774776" y="9547423"/>
                <a:ext cx="16551673" cy="497824"/>
              </a:xfrm>
              <a:prstGeom prst="roundRect">
                <a:avLst>
                  <a:gd name="adj" fmla="val 47149"/>
                </a:avLst>
              </a:prstGeom>
              <a:gradFill>
                <a:gsLst>
                  <a:gs pos="8507">
                    <a:schemeClr val="accent1"/>
                  </a:gs>
                  <a:gs pos="29784">
                    <a:schemeClr val="accent2"/>
                  </a:gs>
                  <a:gs pos="66012">
                    <a:schemeClr val="accent3"/>
                  </a:gs>
                  <a:gs pos="100000">
                    <a:schemeClr val="accent4"/>
                  </a:gs>
                </a:gsLst>
                <a:lin ang="3038642"/>
              </a:gradFill>
              <a:ln w="25400">
                <a:miter lim="400000"/>
              </a:ln>
            </p:spPr>
            <p:txBody>
              <a:bodyPr tIns="91439" bIns="91439" anchor="ctr"/>
              <a:lstStyle/>
              <a:p>
                <a:endParaRPr/>
              </a:p>
            </p:txBody>
          </p:sp>
          <p:grpSp>
            <p:nvGrpSpPr>
              <p:cNvPr id="11" name="Group"/>
              <p:cNvGrpSpPr/>
              <p:nvPr/>
            </p:nvGrpSpPr>
            <p:grpSpPr>
              <a:xfrm>
                <a:off x="38726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9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" name="Group"/>
              <p:cNvGrpSpPr/>
              <p:nvPr/>
            </p:nvGrpSpPr>
            <p:grpSpPr>
              <a:xfrm>
                <a:off x="78985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7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" name="Group"/>
              <p:cNvGrpSpPr/>
              <p:nvPr/>
            </p:nvGrpSpPr>
            <p:grpSpPr>
              <a:xfrm>
                <a:off x="119244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5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4" name="Group"/>
              <p:cNvGrpSpPr/>
              <p:nvPr/>
            </p:nvGrpSpPr>
            <p:grpSpPr>
              <a:xfrm>
                <a:off x="159503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3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24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Group"/>
              <p:cNvGrpSpPr/>
              <p:nvPr/>
            </p:nvGrpSpPr>
            <p:grpSpPr>
              <a:xfrm>
                <a:off x="199762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1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6" name="2020"/>
              <p:cNvSpPr txBox="1"/>
              <p:nvPr/>
            </p:nvSpPr>
            <p:spPr>
              <a:xfrm>
                <a:off x="2418604" y="10151758"/>
                <a:ext cx="3046013" cy="1107994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Préparation des données 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2021"/>
              <p:cNvSpPr txBox="1"/>
              <p:nvPr/>
            </p:nvSpPr>
            <p:spPr>
              <a:xfrm>
                <a:off x="6452031" y="10167361"/>
                <a:ext cx="3263789" cy="1415770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Approche API sur étagère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2022"/>
              <p:cNvSpPr txBox="1"/>
              <p:nvPr/>
            </p:nvSpPr>
            <p:spPr>
              <a:xfrm>
                <a:off x="10703233" y="10167361"/>
                <a:ext cx="2943134" cy="1415770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Approche sur </a:t>
                </a:r>
              </a:p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mesure simple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2023"/>
              <p:cNvSpPr txBox="1"/>
              <p:nvPr/>
            </p:nvSpPr>
            <p:spPr>
              <a:xfrm>
                <a:off x="14621245" y="10170022"/>
                <a:ext cx="2796133" cy="1107994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Approche sur mesure avancée</a:t>
                </a:r>
              </a:p>
            </p:txBody>
          </p:sp>
          <p:sp>
            <p:nvSpPr>
              <p:cNvPr id="20" name="2024"/>
              <p:cNvSpPr txBox="1"/>
              <p:nvPr/>
            </p:nvSpPr>
            <p:spPr>
              <a:xfrm>
                <a:off x="18610914" y="10170022"/>
                <a:ext cx="2966331" cy="187743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Comparaison des </a:t>
                </a:r>
              </a:p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trois approches et conclusion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1" name="Circle"/>
            <p:cNvSpPr/>
            <p:nvPr/>
          </p:nvSpPr>
          <p:spPr>
            <a:xfrm>
              <a:off x="15683100" y="6632137"/>
              <a:ext cx="257772" cy="235645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0150541" y="6632136"/>
              <a:ext cx="257772" cy="235645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824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données et de la métrique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6634441" cy="66992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d’un jeu de données provenant de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contenant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1 600 000 Tweets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Nettoyage du jeu de données pour ne conserver que :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Tweets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associé à chaque Tweet : 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0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Sentiment négatif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4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Sentiment positif  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avons remplacé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‘4’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‘1’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clarté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utilisé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668" y="5468938"/>
            <a:ext cx="8795460" cy="64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3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 de la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métrique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8275781" cy="29546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cible est le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associé à chaque Tweet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jeu de données est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équilibré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il y a autant de Tweets avec sentiment positif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de Tweets avec sentiment négatif </a:t>
            </a:r>
            <a:r>
              <a:rPr lang="fr-FR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(0)</a:t>
            </a:r>
            <a:endParaRPr lang="fr-FR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 la cible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06" y="6576497"/>
            <a:ext cx="6033805" cy="60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10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90993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Présentation des données et de la métrique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14926"/>
            <a:ext cx="21543914" cy="76097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des jeux de données suivants :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 pour comparer les trois approches et sélectionner la meilleure parmi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trois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 pour la sélection du meilleur modèle avancé et l'optimisation des hyper paramètres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 pour entrainer le meilleur modèle avancé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obtenir le modèle qui sera déployé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Train_sample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échantillon extrait du jeu 'Train' pour entrainer les différents modèles avancés</a:t>
            </a:r>
          </a:p>
          <a:p>
            <a:pPr lvl="2" indent="0" defTabSz="914400">
              <a:spcBef>
                <a:spcPts val="15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utilisé pour l'évaluation finale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meilleur modèle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avancé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jeux de données sont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stratifiés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afin de garder la proportion de sentiments positifs 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négatifs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avons été particulièrement attentifs à ne pas toucher le jeu de test afin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qu'il n'y ait pas de fuite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3040026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Séparation des données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601" y="355453"/>
            <a:ext cx="360426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303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dea Presentation">
      <a:dk1>
        <a:srgbClr val="282927"/>
      </a:dk1>
      <a:lt1>
        <a:srgbClr val="FEFFFE"/>
      </a:lt1>
      <a:dk2>
        <a:srgbClr val="F7F8F7"/>
      </a:dk2>
      <a:lt2>
        <a:srgbClr val="A8A9A8"/>
      </a:lt2>
      <a:accent1>
        <a:srgbClr val="3CC9C1"/>
      </a:accent1>
      <a:accent2>
        <a:srgbClr val="37BAC5"/>
      </a:accent2>
      <a:accent3>
        <a:srgbClr val="2DA5D0"/>
      </a:accent3>
      <a:accent4>
        <a:srgbClr val="248DDA"/>
      </a:accent4>
      <a:accent5>
        <a:srgbClr val="3CC9C1"/>
      </a:accent5>
      <a:accent6>
        <a:srgbClr val="248DDA"/>
      </a:accent6>
      <a:hlink>
        <a:srgbClr val="248DDA"/>
      </a:hlink>
      <a:folHlink>
        <a:srgbClr val="37BAC5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1172</Words>
  <Application>Microsoft Office PowerPoint</Application>
  <PresentationFormat>Custom</PresentationFormat>
  <Paragraphs>573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Open Sans</vt:lpstr>
      <vt:lpstr>Open Sans SemiBold</vt:lpstr>
      <vt:lpstr>OpenSans</vt:lpstr>
      <vt:lpstr>OpenSans-Semibold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bonheur</dc:creator>
  <cp:lastModifiedBy>olivier bonheur</cp:lastModifiedBy>
  <cp:revision>187</cp:revision>
  <dcterms:modified xsi:type="dcterms:W3CDTF">2021-08-25T13:12:48Z</dcterms:modified>
</cp:coreProperties>
</file>