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62" r:id="rId3"/>
    <p:sldId id="259" r:id="rId4"/>
    <p:sldId id="303" r:id="rId5"/>
    <p:sldId id="299" r:id="rId6"/>
    <p:sldId id="263" r:id="rId7"/>
    <p:sldId id="306" r:id="rId8"/>
    <p:sldId id="305" r:id="rId9"/>
    <p:sldId id="307" r:id="rId10"/>
    <p:sldId id="308" r:id="rId11"/>
    <p:sldId id="309" r:id="rId12"/>
    <p:sldId id="310" r:id="rId13"/>
    <p:sldId id="322" r:id="rId14"/>
    <p:sldId id="311" r:id="rId15"/>
    <p:sldId id="312" r:id="rId16"/>
    <p:sldId id="313" r:id="rId17"/>
    <p:sldId id="314" r:id="rId18"/>
    <p:sldId id="315" r:id="rId19"/>
    <p:sldId id="316" r:id="rId20"/>
    <p:sldId id="317" r:id="rId21"/>
    <p:sldId id="318" r:id="rId22"/>
    <p:sldId id="323" r:id="rId23"/>
    <p:sldId id="319" r:id="rId24"/>
    <p:sldId id="321" r:id="rId25"/>
  </p:sldIdLst>
  <p:sldSz cx="24384000" cy="13716000"/>
  <p:notesSz cx="6797675" cy="9926638"/>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5C72"/>
    <a:srgbClr val="0C2449"/>
    <a:srgbClr val="899FB4"/>
    <a:srgbClr val="2465AF"/>
    <a:srgbClr val="195298"/>
    <a:srgbClr val="3B99DC"/>
    <a:srgbClr val="65D4FB"/>
    <a:srgbClr val="D6F3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618" autoAdjust="0"/>
    <p:restoredTop sz="96224" autoAdjust="0"/>
  </p:normalViewPr>
  <p:slideViewPr>
    <p:cSldViewPr snapToGrid="0">
      <p:cViewPr varScale="1">
        <p:scale>
          <a:sx n="45" d="100"/>
          <a:sy n="45" d="100"/>
        </p:scale>
        <p:origin x="73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90488" y="744538"/>
            <a:ext cx="6616700" cy="3722687"/>
          </a:xfrm>
          <a:prstGeom prst="rect">
            <a:avLst/>
          </a:prstGeom>
        </p:spPr>
        <p:txBody>
          <a:bodyPr/>
          <a:lstStyle/>
          <a:p>
            <a:endParaRPr/>
          </a:p>
        </p:txBody>
      </p:sp>
      <p:sp>
        <p:nvSpPr>
          <p:cNvPr id="117" name="Shape 117"/>
          <p:cNvSpPr>
            <a:spLocks noGrp="1"/>
          </p:cNvSpPr>
          <p:nvPr>
            <p:ph type="body" sz="quarter" idx="1"/>
          </p:nvPr>
        </p:nvSpPr>
        <p:spPr>
          <a:xfrm>
            <a:off x="906357" y="4715153"/>
            <a:ext cx="4984962" cy="4466987"/>
          </a:xfrm>
          <a:prstGeom prst="rect">
            <a:avLst/>
          </a:prstGeom>
        </p:spPr>
        <p:txBody>
          <a:bodyPr/>
          <a:lstStyle/>
          <a:p>
            <a:endParaRPr/>
          </a:p>
        </p:txBody>
      </p:sp>
    </p:spTree>
    <p:extLst>
      <p:ext uri="{BB962C8B-B14F-4D97-AF65-F5344CB8AC3E}">
        <p14:creationId xmlns:p14="http://schemas.microsoft.com/office/powerpoint/2010/main" val="113234434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778000" y="2298700"/>
            <a:ext cx="20828000" cy="4648200"/>
          </a:xfrm>
          <a:prstGeom prst="rect">
            <a:avLst/>
          </a:prstGeom>
        </p:spPr>
        <p:txBody>
          <a:bodyPr anchor="b"/>
          <a:lstStyle/>
          <a:p>
            <a:r>
              <a:t>Title Text</a:t>
            </a:r>
          </a:p>
        </p:txBody>
      </p:sp>
      <p:sp>
        <p:nvSpPr>
          <p:cNvPr id="12" name="Body Level One…"/>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532205080_1647x1098.jpg"/>
          <p:cNvSpPr>
            <a:spLocks noGrp="1"/>
          </p:cNvSpPr>
          <p:nvPr>
            <p:ph type="pic" sz="quarter" idx="21"/>
          </p:nvPr>
        </p:nvSpPr>
        <p:spPr>
          <a:xfrm>
            <a:off x="15300325" y="7048500"/>
            <a:ext cx="8324850" cy="5549900"/>
          </a:xfrm>
          <a:prstGeom prst="rect">
            <a:avLst/>
          </a:prstGeom>
        </p:spPr>
        <p:txBody>
          <a:bodyPr lIns="91439" tIns="45719" rIns="91439" bIns="45719" anchor="t">
            <a:noAutofit/>
          </a:bodyPr>
          <a:lstStyle/>
          <a:p>
            <a:endParaRPr/>
          </a:p>
        </p:txBody>
      </p:sp>
      <p:sp>
        <p:nvSpPr>
          <p:cNvPr id="84" name="532204087_1355x1355.jpg"/>
          <p:cNvSpPr>
            <a:spLocks noGrp="1"/>
          </p:cNvSpPr>
          <p:nvPr>
            <p:ph type="pic" sz="quarter" idx="22"/>
          </p:nvPr>
        </p:nvSpPr>
        <p:spPr>
          <a:xfrm>
            <a:off x="15760700" y="863600"/>
            <a:ext cx="7404100" cy="7404100"/>
          </a:xfrm>
          <a:prstGeom prst="rect">
            <a:avLst/>
          </a:prstGeom>
        </p:spPr>
        <p:txBody>
          <a:bodyPr lIns="91439" tIns="45719" rIns="91439" bIns="45719" anchor="t">
            <a:noAutofit/>
          </a:bodyPr>
          <a:lstStyle/>
          <a:p>
            <a:endParaRPr/>
          </a:p>
        </p:txBody>
      </p:sp>
      <p:sp>
        <p:nvSpPr>
          <p:cNvPr id="85" name="532241774_2880x1920.jpg"/>
          <p:cNvSpPr>
            <a:spLocks noGrp="1"/>
          </p:cNvSpPr>
          <p:nvPr>
            <p:ph type="pic" idx="23"/>
          </p:nvPr>
        </p:nvSpPr>
        <p:spPr>
          <a:xfrm>
            <a:off x="-990600" y="1130300"/>
            <a:ext cx="17202150" cy="114681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2387600" y="8953500"/>
            <a:ext cx="19621500" cy="58552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Type a quote here.”"/>
          <p:cNvSpPr txBox="1">
            <a:spLocks noGrp="1"/>
          </p:cNvSpPr>
          <p:nvPr>
            <p:ph type="body" sz="quarter" idx="22"/>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532241774_2880x1920.jpg"/>
          <p:cNvSpPr>
            <a:spLocks noGrp="1"/>
          </p:cNvSpPr>
          <p:nvPr>
            <p:ph type="pic" idx="21"/>
          </p:nvPr>
        </p:nvSpPr>
        <p:spPr>
          <a:xfrm>
            <a:off x="-50800" y="-1270000"/>
            <a:ext cx="24485600" cy="16323734"/>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Subtitle (with placeholders)">
    <p:spTree>
      <p:nvGrpSpPr>
        <p:cNvPr id="1" name=""/>
        <p:cNvGrpSpPr/>
        <p:nvPr/>
      </p:nvGrpSpPr>
      <p:grpSpPr>
        <a:xfrm>
          <a:off x="0" y="0"/>
          <a:ext cx="0" cy="0"/>
          <a:chOff x="0" y="0"/>
          <a:chExt cx="0" cy="0"/>
        </a:xfrm>
      </p:grpSpPr>
      <p:sp>
        <p:nvSpPr>
          <p:cNvPr id="3" name="Рисунок 2">
            <a:extLst>
              <a:ext uri="{FF2B5EF4-FFF2-40B4-BE49-F238E27FC236}">
                <a16:creationId xmlns="" xmlns:a16="http://schemas.microsoft.com/office/drawing/2014/main" id="{4DD8E277-27AB-4717-BE08-583ADB3523AB}"/>
              </a:ext>
            </a:extLst>
          </p:cNvPr>
          <p:cNvSpPr>
            <a:spLocks noGrp="1"/>
          </p:cNvSpPr>
          <p:nvPr>
            <p:ph type="pic" sz="quarter" idx="10" hasCustomPrompt="1"/>
          </p:nvPr>
        </p:nvSpPr>
        <p:spPr>
          <a:xfrm>
            <a:off x="2260600" y="1863725"/>
            <a:ext cx="3536950" cy="3760788"/>
          </a:xfrm>
        </p:spPr>
        <p:txBody>
          <a:bodyPr anchor="t">
            <a:normAutofit/>
          </a:bodyPr>
          <a:lstStyle>
            <a:lvl1pPr marL="0" indent="0" algn="ctr">
              <a:buNone/>
              <a:defRPr sz="2400"/>
            </a:lvl1pPr>
          </a:lstStyle>
          <a:p>
            <a:r>
              <a:rPr lang="en-US" dirty="0"/>
              <a:t>picture</a:t>
            </a:r>
            <a:endParaRPr lang="ru-RU" dirty="0"/>
          </a:p>
        </p:txBody>
      </p:sp>
      <p:sp>
        <p:nvSpPr>
          <p:cNvPr id="7" name="Рисунок 2">
            <a:extLst>
              <a:ext uri="{FF2B5EF4-FFF2-40B4-BE49-F238E27FC236}">
                <a16:creationId xmlns="" xmlns:a16="http://schemas.microsoft.com/office/drawing/2014/main" id="{6A6CC84C-0ECF-4AD9-AD25-BD9A79BE5D82}"/>
              </a:ext>
            </a:extLst>
          </p:cNvPr>
          <p:cNvSpPr>
            <a:spLocks noGrp="1"/>
          </p:cNvSpPr>
          <p:nvPr>
            <p:ph type="pic" sz="quarter" idx="11" hasCustomPrompt="1"/>
          </p:nvPr>
        </p:nvSpPr>
        <p:spPr>
          <a:xfrm>
            <a:off x="6254750" y="1863725"/>
            <a:ext cx="3536950" cy="3760788"/>
          </a:xfrm>
        </p:spPr>
        <p:txBody>
          <a:bodyPr anchor="t">
            <a:normAutofit/>
          </a:bodyPr>
          <a:lstStyle>
            <a:lvl1pPr marL="0" indent="0" algn="ctr">
              <a:buNone/>
              <a:defRPr sz="2400"/>
            </a:lvl1pPr>
          </a:lstStyle>
          <a:p>
            <a:r>
              <a:rPr lang="en-US" dirty="0"/>
              <a:t>picture</a:t>
            </a:r>
            <a:endParaRPr lang="ru-RU" dirty="0"/>
          </a:p>
        </p:txBody>
      </p:sp>
      <p:sp>
        <p:nvSpPr>
          <p:cNvPr id="8" name="Рисунок 2">
            <a:extLst>
              <a:ext uri="{FF2B5EF4-FFF2-40B4-BE49-F238E27FC236}">
                <a16:creationId xmlns="" xmlns:a16="http://schemas.microsoft.com/office/drawing/2014/main" id="{4535AC7C-9D6E-44D0-B693-569B436C7DED}"/>
              </a:ext>
            </a:extLst>
          </p:cNvPr>
          <p:cNvSpPr>
            <a:spLocks noGrp="1"/>
          </p:cNvSpPr>
          <p:nvPr>
            <p:ph type="pic" sz="quarter" idx="12" hasCustomPrompt="1"/>
          </p:nvPr>
        </p:nvSpPr>
        <p:spPr>
          <a:xfrm>
            <a:off x="10423525" y="1863725"/>
            <a:ext cx="3536950" cy="3760788"/>
          </a:xfrm>
        </p:spPr>
        <p:txBody>
          <a:bodyPr anchor="t">
            <a:normAutofit/>
          </a:bodyPr>
          <a:lstStyle>
            <a:lvl1pPr marL="0" indent="0" algn="ctr">
              <a:buNone/>
              <a:defRPr sz="2400"/>
            </a:lvl1pPr>
          </a:lstStyle>
          <a:p>
            <a:r>
              <a:rPr lang="en-US" dirty="0"/>
              <a:t>picture</a:t>
            </a:r>
            <a:endParaRPr lang="ru-RU" dirty="0"/>
          </a:p>
        </p:txBody>
      </p:sp>
      <p:sp>
        <p:nvSpPr>
          <p:cNvPr id="9" name="Рисунок 2">
            <a:extLst>
              <a:ext uri="{FF2B5EF4-FFF2-40B4-BE49-F238E27FC236}">
                <a16:creationId xmlns="" xmlns:a16="http://schemas.microsoft.com/office/drawing/2014/main" id="{0AF08A50-3D29-4E19-8CED-500E7ADAA69A}"/>
              </a:ext>
            </a:extLst>
          </p:cNvPr>
          <p:cNvSpPr>
            <a:spLocks noGrp="1"/>
          </p:cNvSpPr>
          <p:nvPr>
            <p:ph type="pic" sz="quarter" idx="13" hasCustomPrompt="1"/>
          </p:nvPr>
        </p:nvSpPr>
        <p:spPr>
          <a:xfrm>
            <a:off x="8428487" y="6539151"/>
            <a:ext cx="3536950" cy="3760788"/>
          </a:xfrm>
        </p:spPr>
        <p:txBody>
          <a:bodyPr anchor="t">
            <a:normAutofit/>
          </a:bodyPr>
          <a:lstStyle>
            <a:lvl1pPr marL="0" indent="0" algn="ctr">
              <a:buNone/>
              <a:defRPr sz="2400"/>
            </a:lvl1pPr>
          </a:lstStyle>
          <a:p>
            <a:r>
              <a:rPr lang="en-US" dirty="0"/>
              <a:t>picture</a:t>
            </a:r>
            <a:endParaRPr lang="ru-RU" dirty="0"/>
          </a:p>
        </p:txBody>
      </p:sp>
      <p:sp>
        <p:nvSpPr>
          <p:cNvPr id="10" name="Рисунок 2">
            <a:extLst>
              <a:ext uri="{FF2B5EF4-FFF2-40B4-BE49-F238E27FC236}">
                <a16:creationId xmlns="" xmlns:a16="http://schemas.microsoft.com/office/drawing/2014/main" id="{7C60BD74-D8AE-4A85-B66E-49D1B189825C}"/>
              </a:ext>
            </a:extLst>
          </p:cNvPr>
          <p:cNvSpPr>
            <a:spLocks noGrp="1"/>
          </p:cNvSpPr>
          <p:nvPr>
            <p:ph type="pic" sz="quarter" idx="14" hasCustomPrompt="1"/>
          </p:nvPr>
        </p:nvSpPr>
        <p:spPr>
          <a:xfrm>
            <a:off x="4029075" y="6539151"/>
            <a:ext cx="3536950" cy="3760788"/>
          </a:xfrm>
        </p:spPr>
        <p:txBody>
          <a:bodyPr anchor="t">
            <a:normAutofit/>
          </a:bodyPr>
          <a:lstStyle>
            <a:lvl1pPr marL="0" indent="0" algn="ctr">
              <a:buNone/>
              <a:defRPr sz="2400"/>
            </a:lvl1pPr>
          </a:lstStyle>
          <a:p>
            <a:r>
              <a:rPr lang="en-US" dirty="0"/>
              <a:t>picture</a:t>
            </a:r>
            <a:endParaRPr lang="ru-RU" dirty="0"/>
          </a:p>
        </p:txBody>
      </p:sp>
      <p:sp>
        <p:nvSpPr>
          <p:cNvPr id="15" name="Рисунок 2">
            <a:extLst>
              <a:ext uri="{FF2B5EF4-FFF2-40B4-BE49-F238E27FC236}">
                <a16:creationId xmlns="" xmlns:a16="http://schemas.microsoft.com/office/drawing/2014/main" id="{B2409FEC-5533-4A54-8C3A-44DF9897AB0B}"/>
              </a:ext>
            </a:extLst>
          </p:cNvPr>
          <p:cNvSpPr>
            <a:spLocks noGrp="1"/>
          </p:cNvSpPr>
          <p:nvPr>
            <p:ph type="pic" sz="quarter" idx="15" hasCustomPrompt="1"/>
          </p:nvPr>
        </p:nvSpPr>
        <p:spPr>
          <a:xfrm>
            <a:off x="12827899" y="6539151"/>
            <a:ext cx="3536950" cy="3760788"/>
          </a:xfrm>
        </p:spPr>
        <p:txBody>
          <a:bodyPr anchor="t">
            <a:normAutofit/>
          </a:bodyPr>
          <a:lstStyle>
            <a:lvl1pPr marL="0" indent="0" algn="ctr">
              <a:buNone/>
              <a:defRPr sz="2400"/>
            </a:lvl1pPr>
          </a:lstStyle>
          <a:p>
            <a:r>
              <a:rPr lang="en-US" dirty="0"/>
              <a:t>picture</a:t>
            </a:r>
            <a:endParaRPr lang="ru-RU" dirty="0"/>
          </a:p>
        </p:txBody>
      </p:sp>
    </p:spTree>
    <p:extLst>
      <p:ext uri="{BB962C8B-B14F-4D97-AF65-F5344CB8AC3E}">
        <p14:creationId xmlns:p14="http://schemas.microsoft.com/office/powerpoint/2010/main" val="397539059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532241774_2880x1920.jpg"/>
          <p:cNvSpPr>
            <a:spLocks noGrp="1"/>
          </p:cNvSpPr>
          <p:nvPr>
            <p:ph type="pic" idx="21"/>
          </p:nvPr>
        </p:nvSpPr>
        <p:spPr>
          <a:xfrm>
            <a:off x="3125968" y="-393700"/>
            <a:ext cx="18135601" cy="120904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635000" y="9512300"/>
            <a:ext cx="23114000" cy="2006600"/>
          </a:xfrm>
          <a:prstGeom prst="rect">
            <a:avLst/>
          </a:prstGeom>
        </p:spPr>
        <p:txBody>
          <a:bodyPr anchor="b"/>
          <a:lstStyle/>
          <a:p>
            <a:r>
              <a:t>Title Text</a:t>
            </a:r>
          </a:p>
        </p:txBody>
      </p:sp>
      <p:sp>
        <p:nvSpPr>
          <p:cNvPr id="22" name="Body Level One…"/>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778000" y="4533900"/>
            <a:ext cx="20828000" cy="46482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532204087_1355x1355.jpg"/>
          <p:cNvSpPr>
            <a:spLocks noGrp="1"/>
          </p:cNvSpPr>
          <p:nvPr>
            <p:ph type="pic" sz="half" idx="21"/>
          </p:nvPr>
        </p:nvSpPr>
        <p:spPr>
          <a:xfrm>
            <a:off x="12827000" y="952500"/>
            <a:ext cx="11468100" cy="114681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651000" y="952500"/>
            <a:ext cx="10223500" cy="5549900"/>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532205080_1647x1098.jpg"/>
          <p:cNvSpPr>
            <a:spLocks noGrp="1"/>
          </p:cNvSpPr>
          <p:nvPr>
            <p:ph type="pic" sz="half" idx="21"/>
          </p:nvPr>
        </p:nvSpPr>
        <p:spPr>
          <a:xfrm>
            <a:off x="10960100" y="3149600"/>
            <a:ext cx="13944600" cy="92964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1pPr>
      <a:lvl2pPr marL="0" marR="0" indent="457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2pPr>
      <a:lvl3pPr marL="0" marR="0" indent="914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3pPr>
      <a:lvl4pPr marL="0" marR="0" indent="1371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4pPr>
      <a:lvl5pPr marL="0" marR="0" indent="18288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5pPr>
      <a:lvl6pPr marL="0" marR="0" indent="22860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6pPr>
      <a:lvl7pPr marL="0" marR="0" indent="2743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7pPr>
      <a:lvl8pPr marL="0" marR="0" indent="3200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8pPr>
      <a:lvl9pPr marL="0" marR="0" indent="3657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457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914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1371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18288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22860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2743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3200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3657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p:cNvSpPr/>
          <p:nvPr/>
        </p:nvSpPr>
        <p:spPr>
          <a:xfrm>
            <a:off x="17712266" y="5338977"/>
            <a:ext cx="5806646" cy="5806646"/>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0" name="Business Clean"/>
          <p:cNvSpPr txBox="1"/>
          <p:nvPr/>
        </p:nvSpPr>
        <p:spPr>
          <a:xfrm>
            <a:off x="6020202" y="4095122"/>
            <a:ext cx="15298865" cy="14568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defRPr sz="12000" b="0">
                <a:solidFill>
                  <a:srgbClr val="0D2447"/>
                </a:solidFill>
                <a:latin typeface="Roboto Medium"/>
                <a:ea typeface="Roboto Medium"/>
                <a:cs typeface="Roboto Medium"/>
                <a:sym typeface="Roboto Medium"/>
              </a:defRPr>
            </a:lvl1pPr>
          </a:lstStyle>
          <a:p>
            <a:r>
              <a:rPr lang="fr-FR" sz="8800" dirty="0" smtClean="0">
                <a:solidFill>
                  <a:schemeClr val="tx1"/>
                </a:solidFill>
              </a:rPr>
              <a:t>Future Vision Transport</a:t>
            </a:r>
            <a:endParaRPr sz="8800" dirty="0">
              <a:solidFill>
                <a:schemeClr val="tx1"/>
              </a:solidFill>
            </a:endParaRPr>
          </a:p>
        </p:txBody>
      </p:sp>
      <p:sp>
        <p:nvSpPr>
          <p:cNvPr id="121" name="Shape"/>
          <p:cNvSpPr/>
          <p:nvPr/>
        </p:nvSpPr>
        <p:spPr>
          <a:xfrm>
            <a:off x="-719667" y="3298510"/>
            <a:ext cx="5806646" cy="5806646"/>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2" name="Shape"/>
          <p:cNvSpPr/>
          <p:nvPr/>
        </p:nvSpPr>
        <p:spPr>
          <a:xfrm rot="10800000">
            <a:off x="5096933" y="9115110"/>
            <a:ext cx="3543533" cy="3543533"/>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3" name="Shape"/>
          <p:cNvSpPr/>
          <p:nvPr/>
        </p:nvSpPr>
        <p:spPr>
          <a:xfrm>
            <a:off x="1426600" y="12412843"/>
            <a:ext cx="3948246" cy="3948246"/>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5" name="Shape"/>
          <p:cNvSpPr/>
          <p:nvPr/>
        </p:nvSpPr>
        <p:spPr>
          <a:xfrm>
            <a:off x="20777200" y="-265956"/>
            <a:ext cx="2314443" cy="2314443"/>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6" name="Shape"/>
          <p:cNvSpPr/>
          <p:nvPr/>
        </p:nvSpPr>
        <p:spPr>
          <a:xfrm rot="10800000">
            <a:off x="23105533" y="2045443"/>
            <a:ext cx="3543533" cy="3543533"/>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7" name="Shape"/>
          <p:cNvSpPr/>
          <p:nvPr/>
        </p:nvSpPr>
        <p:spPr>
          <a:xfrm rot="10800000">
            <a:off x="-87842" y="10801548"/>
            <a:ext cx="1730641" cy="173064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grpSp>
        <p:nvGrpSpPr>
          <p:cNvPr id="130" name="Group"/>
          <p:cNvGrpSpPr/>
          <p:nvPr/>
        </p:nvGrpSpPr>
        <p:grpSpPr>
          <a:xfrm>
            <a:off x="6699266" y="6336928"/>
            <a:ext cx="9400713" cy="2258070"/>
            <a:chOff x="-461435" y="-21445"/>
            <a:chExt cx="5336878" cy="679913"/>
          </a:xfrm>
        </p:grpSpPr>
        <p:sp>
          <p:nvSpPr>
            <p:cNvPr id="128" name="Rounded Rectangle"/>
            <p:cNvSpPr/>
            <p:nvPr/>
          </p:nvSpPr>
          <p:spPr>
            <a:xfrm>
              <a:off x="-461435" y="-21445"/>
              <a:ext cx="5336878" cy="679913"/>
            </a:xfrm>
            <a:prstGeom prst="roundRect">
              <a:avLst>
                <a:gd name="adj" fmla="val 50000"/>
              </a:avLst>
            </a:pr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29" name="Professional Presentation Template"/>
            <p:cNvSpPr txBox="1"/>
            <p:nvPr/>
          </p:nvSpPr>
          <p:spPr>
            <a:xfrm>
              <a:off x="-251596" y="52850"/>
              <a:ext cx="4917200" cy="53132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defRPr sz="1800" b="0" cap="all">
                  <a:solidFill>
                    <a:srgbClr val="5697D7"/>
                  </a:solidFill>
                  <a:latin typeface="Roboto"/>
                  <a:ea typeface="Roboto"/>
                  <a:cs typeface="Roboto"/>
                  <a:sym typeface="Roboto"/>
                </a:defRPr>
              </a:lvl1pPr>
            </a:lstStyle>
            <a:p>
              <a:r>
                <a:rPr lang="fr-FR" sz="3600" b="1" dirty="0" smtClean="0">
                  <a:solidFill>
                    <a:schemeClr val="accent3"/>
                  </a:solidFill>
                </a:rPr>
                <a:t>CONCEPTION ET DEPLOIEMENT </a:t>
              </a:r>
            </a:p>
            <a:p>
              <a:r>
                <a:rPr lang="fr-FR" sz="3600" b="1" dirty="0" smtClean="0">
                  <a:solidFill>
                    <a:schemeClr val="accent3"/>
                  </a:solidFill>
                </a:rPr>
                <a:t>d’un </a:t>
              </a:r>
              <a:r>
                <a:rPr lang="fr-FR" sz="3600" b="1" dirty="0" err="1" smtClean="0">
                  <a:solidFill>
                    <a:schemeClr val="accent3"/>
                  </a:solidFill>
                </a:rPr>
                <a:t>ModELE</a:t>
              </a:r>
              <a:r>
                <a:rPr lang="fr-FR" sz="3600" b="1" dirty="0" smtClean="0">
                  <a:solidFill>
                    <a:schemeClr val="accent3"/>
                  </a:solidFill>
                </a:rPr>
                <a:t> de </a:t>
              </a:r>
            </a:p>
            <a:p>
              <a:r>
                <a:rPr lang="fr-FR" sz="3600" b="1" dirty="0" smtClean="0">
                  <a:solidFill>
                    <a:schemeClr val="accent3"/>
                  </a:solidFill>
                </a:rPr>
                <a:t>SEGMENTATION D’IMAGES</a:t>
              </a:r>
              <a:endParaRPr sz="3600" b="1" dirty="0">
                <a:solidFill>
                  <a:schemeClr val="accent3"/>
                </a:solidFill>
              </a:endParaRPr>
            </a:p>
          </p:txBody>
        </p:sp>
      </p:gr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Identification de la cible </a:t>
            </a: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513644"/>
            <a:ext cx="20024534" cy="51809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marL="457200" indent="-457200">
              <a:buFont typeface="Arial" panose="020B0604020202020204" pitchFamily="34" charset="0"/>
              <a:buChar char="•"/>
            </a:pPr>
            <a:r>
              <a:rPr lang="fr-FR" sz="2800" dirty="0"/>
              <a:t>O</a:t>
            </a:r>
            <a:r>
              <a:rPr lang="fr-FR" sz="2800" dirty="0" smtClean="0"/>
              <a:t>bjectif </a:t>
            </a:r>
            <a:r>
              <a:rPr lang="fr-FR" sz="2800" dirty="0"/>
              <a:t>du projet </a:t>
            </a:r>
            <a:r>
              <a:rPr lang="fr-FR" sz="2800" dirty="0" smtClean="0"/>
              <a:t>: </a:t>
            </a:r>
            <a:r>
              <a:rPr lang="fr-FR" sz="2800" b="1" dirty="0" smtClean="0"/>
              <a:t>segmentation </a:t>
            </a:r>
            <a:r>
              <a:rPr lang="fr-FR" sz="2800" b="1" dirty="0"/>
              <a:t>d'images</a:t>
            </a:r>
            <a:r>
              <a:rPr lang="fr-FR" sz="2800" dirty="0"/>
              <a:t>, c'est à dire de réaliser un découpage de chaque image originale en différentes catégories </a:t>
            </a:r>
            <a:r>
              <a:rPr lang="fr-FR" sz="2800" dirty="0" smtClean="0"/>
              <a:t>prédéfinies</a:t>
            </a:r>
          </a:p>
          <a:p>
            <a:pPr marL="457200" indent="-457200">
              <a:buFont typeface="Arial" panose="020B0604020202020204" pitchFamily="34" charset="0"/>
              <a:buChar char="•"/>
            </a:pPr>
            <a:endParaRPr lang="fr-FR" sz="2800" dirty="0" smtClean="0"/>
          </a:p>
          <a:p>
            <a:pPr marL="457200" indent="-457200">
              <a:buFont typeface="Wingdings" panose="05000000000000000000" pitchFamily="2" charset="2"/>
              <a:buChar char="Ø"/>
            </a:pPr>
            <a:r>
              <a:rPr lang="fr-FR" sz="2800" dirty="0" smtClean="0"/>
              <a:t>Pour </a:t>
            </a:r>
            <a:r>
              <a:rPr lang="fr-FR" sz="2800" dirty="0"/>
              <a:t>cela il faut prédire à quelle catégorie appartient chaque pixel de l'image </a:t>
            </a:r>
            <a:r>
              <a:rPr lang="fr-FR" sz="2800" dirty="0" smtClean="0"/>
              <a:t>original</a:t>
            </a:r>
          </a:p>
          <a:p>
            <a:pPr marL="457200" indent="-457200">
              <a:buFont typeface="Arial" panose="020B0604020202020204" pitchFamily="34" charset="0"/>
              <a:buChar char="•"/>
            </a:pPr>
            <a:endParaRPr lang="fr-FR" sz="2800" dirty="0" smtClean="0"/>
          </a:p>
          <a:p>
            <a:pPr marL="457200" indent="-457200">
              <a:buFont typeface="Arial" panose="020B0604020202020204" pitchFamily="34" charset="0"/>
              <a:buChar char="•"/>
            </a:pPr>
            <a:r>
              <a:rPr lang="fr-FR" sz="2800" dirty="0" smtClean="0"/>
              <a:t>L'ensemble </a:t>
            </a:r>
            <a:r>
              <a:rPr lang="fr-FR" sz="2800" dirty="0"/>
              <a:t>des prédictions de l'appartenance des pixels aux catégories va former une image que l'on appelle un </a:t>
            </a:r>
            <a:r>
              <a:rPr lang="fr-FR" sz="2800" b="1" dirty="0" smtClean="0"/>
              <a:t>masque</a:t>
            </a:r>
            <a:endParaRPr lang="fr-FR" sz="2800" dirty="0" smtClean="0"/>
          </a:p>
          <a:p>
            <a:pPr marL="457200" indent="-457200">
              <a:buFont typeface="Arial" panose="020B0604020202020204" pitchFamily="34" charset="0"/>
              <a:buChar char="•"/>
            </a:pPr>
            <a:endParaRPr lang="fr-FR" sz="2800" dirty="0"/>
          </a:p>
          <a:p>
            <a:pPr marL="457200" indent="-457200">
              <a:buFont typeface="Wingdings" panose="05000000000000000000" pitchFamily="2" charset="2"/>
              <a:buChar char="Ø"/>
            </a:pPr>
            <a:r>
              <a:rPr lang="fr-FR" sz="2800" dirty="0"/>
              <a:t>La cible à prédire (également appelé le 'label') est donc </a:t>
            </a:r>
            <a:r>
              <a:rPr lang="fr-FR" sz="2800" b="1" dirty="0"/>
              <a:t>le masque de chaque image qui correspond à la catégorie de chaque pixel de </a:t>
            </a:r>
            <a:r>
              <a:rPr lang="fr-FR" sz="2800" b="1" dirty="0" smtClean="0"/>
              <a:t>l'image</a:t>
            </a:r>
          </a:p>
          <a:p>
            <a:pPr marL="457200" indent="-457200">
              <a:buFont typeface="Arial" panose="020B0604020202020204" pitchFamily="34" charset="0"/>
              <a:buChar char="•"/>
            </a:pPr>
            <a:endParaRPr dirty="0">
              <a:solidFill>
                <a:schemeClr val="accent6"/>
              </a:solidFill>
            </a:endParaRPr>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5606560" y="7947965"/>
            <a:ext cx="11784623" cy="4530969"/>
          </a:xfrm>
          <a:prstGeom prst="rect">
            <a:avLst/>
          </a:prstGeom>
          <a:noFill/>
          <a:ln>
            <a:noFill/>
          </a:ln>
        </p:spPr>
      </p:pic>
    </p:spTree>
    <p:extLst>
      <p:ext uri="{BB962C8B-B14F-4D97-AF65-F5344CB8AC3E}">
        <p14:creationId xmlns:p14="http://schemas.microsoft.com/office/powerpoint/2010/main" val="437380305"/>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Mise </a:t>
            </a:r>
            <a:r>
              <a:rPr lang="fr-FR" sz="6000" dirty="0">
                <a:solidFill>
                  <a:schemeClr val="tx1"/>
                </a:solidFill>
              </a:rPr>
              <a:t>en place de l'environnement Azure</a:t>
            </a: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513644"/>
            <a:ext cx="20024534" cy="108686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fr-FR" sz="2800" b="1" dirty="0"/>
              <a:t>C</a:t>
            </a:r>
            <a:r>
              <a:rPr lang="fr-FR" sz="2800" b="1" dirty="0" smtClean="0"/>
              <a:t>ycle </a:t>
            </a:r>
            <a:r>
              <a:rPr lang="fr-FR" sz="2800" b="1" dirty="0"/>
              <a:t>de modélisation dans Azure Machine Learning </a:t>
            </a:r>
            <a:r>
              <a:rPr lang="fr-FR" sz="2800" dirty="0" smtClean="0"/>
              <a:t>:</a:t>
            </a:r>
            <a:endParaRPr lang="fr-FR" sz="2800" dirty="0"/>
          </a:p>
          <a:p>
            <a:pPr marL="457200" lvl="0" indent="-457200">
              <a:buFont typeface="Arial" panose="020B0604020202020204" pitchFamily="34" charset="0"/>
              <a:buChar char="•"/>
            </a:pPr>
            <a:r>
              <a:rPr lang="fr-FR" sz="2800" dirty="0"/>
              <a:t>Authentification auprès de Azure et récupération du </a:t>
            </a:r>
            <a:r>
              <a:rPr lang="fr-FR" sz="2800" dirty="0" err="1"/>
              <a:t>Workspace</a:t>
            </a:r>
            <a:r>
              <a:rPr lang="fr-FR" sz="2800" dirty="0"/>
              <a:t> de travail</a:t>
            </a:r>
          </a:p>
          <a:p>
            <a:pPr marL="457200" lvl="0" indent="-457200">
              <a:buFont typeface="Arial" panose="020B0604020202020204" pitchFamily="34" charset="0"/>
              <a:buChar char="•"/>
            </a:pPr>
            <a:r>
              <a:rPr lang="fr-FR" sz="2800" dirty="0" smtClean="0"/>
              <a:t>Mise en place de </a:t>
            </a:r>
            <a:r>
              <a:rPr lang="fr-FR" sz="2800" dirty="0"/>
              <a:t>l'environnement de travail</a:t>
            </a:r>
          </a:p>
          <a:p>
            <a:pPr marL="457200" lvl="0" indent="-457200">
              <a:buFont typeface="Arial" panose="020B0604020202020204" pitchFamily="34" charset="0"/>
              <a:buChar char="•"/>
            </a:pPr>
            <a:r>
              <a:rPr lang="fr-FR" sz="2800" dirty="0"/>
              <a:t>Création de scripts comportant la modélisation </a:t>
            </a:r>
          </a:p>
          <a:p>
            <a:pPr marL="457200" lvl="0" indent="-457200">
              <a:buFont typeface="Arial" panose="020B0604020202020204" pitchFamily="34" charset="0"/>
              <a:buChar char="•"/>
            </a:pPr>
            <a:r>
              <a:rPr lang="fr-FR" sz="2800" dirty="0"/>
              <a:t>Envoie des scripts à </a:t>
            </a:r>
            <a:r>
              <a:rPr lang="fr-FR" sz="2800" dirty="0" smtClean="0"/>
              <a:t>Azure </a:t>
            </a:r>
            <a:r>
              <a:rPr lang="fr-FR" sz="2800" dirty="0"/>
              <a:t>pour l’entrainement des modèles </a:t>
            </a:r>
          </a:p>
          <a:p>
            <a:pPr marL="457200" lvl="0" indent="-457200">
              <a:buFont typeface="Arial" panose="020B0604020202020204" pitchFamily="34" charset="0"/>
              <a:buChar char="•"/>
            </a:pPr>
            <a:r>
              <a:rPr lang="fr-FR" sz="2800" dirty="0"/>
              <a:t>Obtention des résultats </a:t>
            </a:r>
          </a:p>
          <a:p>
            <a:r>
              <a:rPr lang="fr-FR" sz="2800" dirty="0"/>
              <a:t> </a:t>
            </a:r>
          </a:p>
          <a:p>
            <a:r>
              <a:rPr lang="fr-FR" sz="2800" b="1" dirty="0" smtClean="0"/>
              <a:t>Authentification</a:t>
            </a:r>
            <a:r>
              <a:rPr lang="fr-FR" sz="2800" dirty="0" smtClean="0"/>
              <a:t> </a:t>
            </a:r>
            <a:r>
              <a:rPr lang="fr-FR" sz="2800" dirty="0"/>
              <a:t>auprès de Azure </a:t>
            </a:r>
            <a:r>
              <a:rPr lang="fr-FR" sz="2800" dirty="0" smtClean="0"/>
              <a:t>: </a:t>
            </a:r>
          </a:p>
          <a:p>
            <a:pPr marL="457200" indent="-457200">
              <a:buFont typeface="Arial" panose="020B0604020202020204" pitchFamily="34" charset="0"/>
              <a:buChar char="•"/>
            </a:pPr>
            <a:r>
              <a:rPr lang="fr-FR" sz="2800" dirty="0" smtClean="0"/>
              <a:t>Utilisation du service </a:t>
            </a:r>
            <a:r>
              <a:rPr lang="fr-FR" sz="2800" dirty="0"/>
              <a:t>d’authentification : ‘</a:t>
            </a:r>
            <a:r>
              <a:rPr lang="fr-FR" sz="2800" b="1" dirty="0"/>
              <a:t>Service Principal </a:t>
            </a:r>
            <a:r>
              <a:rPr lang="fr-FR" sz="2800" b="1" dirty="0" err="1" smtClean="0"/>
              <a:t>Authentication</a:t>
            </a:r>
            <a:r>
              <a:rPr lang="fr-FR" sz="2800" b="1" dirty="0" smtClean="0"/>
              <a:t>’</a:t>
            </a:r>
            <a:r>
              <a:rPr lang="fr-FR" sz="2800" dirty="0"/>
              <a:t> </a:t>
            </a:r>
            <a:endParaRPr lang="fr-FR" sz="2800" dirty="0" smtClean="0"/>
          </a:p>
          <a:p>
            <a:pPr marL="457200" indent="-457200">
              <a:buFont typeface="Arial" panose="020B0604020202020204" pitchFamily="34" charset="0"/>
              <a:buChar char="•"/>
            </a:pPr>
            <a:r>
              <a:rPr lang="fr-FR" sz="2800" dirty="0"/>
              <a:t>S</a:t>
            </a:r>
            <a:r>
              <a:rPr lang="fr-FR" sz="2800" dirty="0" smtClean="0"/>
              <a:t>ervice </a:t>
            </a:r>
            <a:r>
              <a:rPr lang="fr-FR" sz="2800" dirty="0"/>
              <a:t>recommandé pour s’authentifier de façon </a:t>
            </a:r>
            <a:r>
              <a:rPr lang="fr-FR" sz="2800" b="1" dirty="0" smtClean="0"/>
              <a:t>sécurisée</a:t>
            </a:r>
          </a:p>
          <a:p>
            <a:pPr marL="457200" indent="-457200">
              <a:buFont typeface="Arial" panose="020B0604020202020204" pitchFamily="34" charset="0"/>
              <a:buChar char="•"/>
            </a:pPr>
            <a:r>
              <a:rPr lang="fr-FR" sz="2800" dirty="0"/>
              <a:t>M</a:t>
            </a:r>
            <a:r>
              <a:rPr lang="fr-FR" sz="2800" dirty="0" smtClean="0"/>
              <a:t>ots de passe stockés dans des variables d’environnement</a:t>
            </a:r>
            <a:endParaRPr lang="fr-FR" sz="2800" dirty="0"/>
          </a:p>
          <a:p>
            <a:pPr marL="457200" indent="-457200">
              <a:buFont typeface="Arial" panose="020B0604020202020204" pitchFamily="34" charset="0"/>
              <a:buChar char="•"/>
            </a:pPr>
            <a:r>
              <a:rPr lang="fr-FR" sz="2800" dirty="0" smtClean="0"/>
              <a:t>Récupération du </a:t>
            </a:r>
            <a:r>
              <a:rPr lang="fr-FR" sz="2800" b="1" dirty="0"/>
              <a:t>Worskpace Azure Machine Learning</a:t>
            </a:r>
            <a:r>
              <a:rPr lang="fr-FR" sz="2800" dirty="0"/>
              <a:t> </a:t>
            </a:r>
            <a:r>
              <a:rPr lang="fr-FR" sz="2800" dirty="0" smtClean="0"/>
              <a:t>qui </a:t>
            </a:r>
            <a:r>
              <a:rPr lang="fr-FR" sz="2800" dirty="0"/>
              <a:t>nous permet d'interagir avec les services </a:t>
            </a:r>
            <a:r>
              <a:rPr lang="fr-FR" sz="2800" dirty="0" smtClean="0"/>
              <a:t>Azure </a:t>
            </a:r>
            <a:endParaRPr lang="fr-FR" sz="2800" dirty="0"/>
          </a:p>
          <a:p>
            <a:r>
              <a:rPr lang="fr-FR" sz="2800" dirty="0"/>
              <a:t> </a:t>
            </a:r>
          </a:p>
          <a:p>
            <a:r>
              <a:rPr lang="fr-FR" sz="2800" dirty="0" smtClean="0"/>
              <a:t>Mise </a:t>
            </a:r>
            <a:r>
              <a:rPr lang="fr-FR" sz="2800" dirty="0"/>
              <a:t>en place </a:t>
            </a:r>
            <a:r>
              <a:rPr lang="fr-FR" sz="2800" b="1" dirty="0"/>
              <a:t>l'environnement</a:t>
            </a:r>
            <a:r>
              <a:rPr lang="fr-FR" sz="2800" dirty="0"/>
              <a:t> nécessaire à la modélisation dans </a:t>
            </a:r>
            <a:r>
              <a:rPr lang="fr-FR" sz="2800" dirty="0" smtClean="0"/>
              <a:t>Azure :</a:t>
            </a:r>
          </a:p>
          <a:p>
            <a:pPr marL="457200" indent="-457200">
              <a:buFont typeface="Arial" panose="020B0604020202020204" pitchFamily="34" charset="0"/>
              <a:buChar char="•"/>
            </a:pPr>
            <a:r>
              <a:rPr lang="fr-FR" sz="2800" dirty="0" smtClean="0"/>
              <a:t>Création d’un </a:t>
            </a:r>
            <a:r>
              <a:rPr lang="fr-FR" sz="2800" b="1" dirty="0"/>
              <a:t>Dataset</a:t>
            </a:r>
            <a:r>
              <a:rPr lang="fr-FR" sz="2800" dirty="0"/>
              <a:t> à partir du </a:t>
            </a:r>
            <a:r>
              <a:rPr lang="fr-FR" sz="2800" dirty="0" err="1"/>
              <a:t>Datastore</a:t>
            </a:r>
            <a:r>
              <a:rPr lang="fr-FR" sz="2800" dirty="0"/>
              <a:t> préalablement mis en </a:t>
            </a:r>
            <a:r>
              <a:rPr lang="fr-FR" sz="2800" dirty="0" smtClean="0"/>
              <a:t>place</a:t>
            </a:r>
          </a:p>
          <a:p>
            <a:pPr marL="457200" indent="-457200">
              <a:buFont typeface="Arial" panose="020B0604020202020204" pitchFamily="34" charset="0"/>
              <a:buChar char="•"/>
            </a:pPr>
            <a:r>
              <a:rPr lang="fr-FR" sz="2800" dirty="0" smtClean="0"/>
              <a:t>Création de </a:t>
            </a:r>
            <a:r>
              <a:rPr lang="fr-FR" sz="2800" b="1" dirty="0"/>
              <a:t>l'environnement de travail </a:t>
            </a:r>
            <a:r>
              <a:rPr lang="fr-FR" sz="2800" b="1" dirty="0" smtClean="0"/>
              <a:t>Python</a:t>
            </a:r>
          </a:p>
          <a:p>
            <a:pPr marL="457200" indent="-457200">
              <a:buFont typeface="Arial" panose="020B0604020202020204" pitchFamily="34" charset="0"/>
              <a:buChar char="•"/>
            </a:pPr>
            <a:r>
              <a:rPr lang="fr-FR" sz="2800" dirty="0" smtClean="0"/>
              <a:t>Mise </a:t>
            </a:r>
            <a:r>
              <a:rPr lang="fr-FR" sz="2800" dirty="0"/>
              <a:t>en place </a:t>
            </a:r>
            <a:r>
              <a:rPr lang="fr-FR" sz="2800" b="1" dirty="0"/>
              <a:t>l'instance de </a:t>
            </a:r>
            <a:r>
              <a:rPr lang="fr-FR" sz="2800" b="1" dirty="0" smtClean="0"/>
              <a:t>calcul</a:t>
            </a:r>
            <a:r>
              <a:rPr lang="fr-FR" sz="2800" dirty="0" smtClean="0"/>
              <a:t> (processeur GPU)</a:t>
            </a:r>
            <a:endParaRPr lang="fr-FR" sz="2800" dirty="0"/>
          </a:p>
          <a:p>
            <a:r>
              <a:rPr lang="fr-FR" sz="2800" dirty="0"/>
              <a:t> </a:t>
            </a:r>
          </a:p>
          <a:p>
            <a:r>
              <a:rPr lang="fr-FR" sz="2800" dirty="0" smtClean="0"/>
              <a:t>Tous </a:t>
            </a:r>
            <a:r>
              <a:rPr lang="fr-FR" sz="2800" dirty="0"/>
              <a:t>ces éléments sont mis en place une seule fois </a:t>
            </a:r>
            <a:r>
              <a:rPr lang="fr-FR" sz="2800" b="1" dirty="0"/>
              <a:t>et sont enregistrés dans </a:t>
            </a:r>
            <a:r>
              <a:rPr lang="fr-FR" sz="2800" b="1" dirty="0" smtClean="0"/>
              <a:t>Azure</a:t>
            </a:r>
            <a:endParaRPr lang="fr-FR" sz="2800" dirty="0"/>
          </a:p>
          <a:p>
            <a:pPr marL="457200" indent="-457200">
              <a:buFont typeface="Wingdings" panose="05000000000000000000" pitchFamily="2" charset="2"/>
              <a:buChar char="ü"/>
            </a:pPr>
            <a:r>
              <a:rPr lang="fr-FR" sz="2800" dirty="0"/>
              <a:t>Cela permet par la suite de les </a:t>
            </a:r>
            <a:r>
              <a:rPr lang="fr-FR" sz="2800" dirty="0" smtClean="0"/>
              <a:t>récupérer </a:t>
            </a:r>
            <a:r>
              <a:rPr lang="fr-FR" sz="2800" dirty="0"/>
              <a:t>pour la modélisation et rend notre travail ‘industrialisable</a:t>
            </a:r>
            <a:r>
              <a:rPr lang="fr-FR" sz="2800" dirty="0" smtClean="0"/>
              <a:t>’</a:t>
            </a:r>
            <a:endParaRPr lang="fr-FR" sz="2800" dirty="0"/>
          </a:p>
          <a:p>
            <a:pPr marL="457200" indent="-457200">
              <a:buFont typeface="Arial" panose="020B0604020202020204" pitchFamily="34" charset="0"/>
              <a:buChar char="•"/>
            </a:pPr>
            <a:endParaRPr dirty="0">
              <a:solidFill>
                <a:schemeClr val="accent6"/>
              </a:solidFill>
            </a:endParaRPr>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3013183757"/>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Modélisation</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513644"/>
            <a:ext cx="20024534" cy="109886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a:spcAft>
                <a:spcPts val="600"/>
              </a:spcAft>
            </a:pPr>
            <a:r>
              <a:rPr lang="fr-FR" sz="2800" u="sng" dirty="0"/>
              <a:t>1</a:t>
            </a:r>
            <a:r>
              <a:rPr lang="fr-FR" sz="2800" u="sng" dirty="0" smtClean="0"/>
              <a:t> </a:t>
            </a:r>
            <a:r>
              <a:rPr lang="fr-FR" sz="2800" u="sng" dirty="0"/>
              <a:t>- Choix de la métrique d'évaluation </a:t>
            </a:r>
            <a:endParaRPr lang="fr-FR" sz="2800" dirty="0"/>
          </a:p>
          <a:p>
            <a:pPr marL="457200" indent="-457200">
              <a:spcAft>
                <a:spcPts val="600"/>
              </a:spcAft>
              <a:buFont typeface="Arial" panose="020B0604020202020204" pitchFamily="34" charset="0"/>
              <a:buChar char="•"/>
            </a:pPr>
            <a:r>
              <a:rPr lang="fr-FR" sz="2800" dirty="0"/>
              <a:t>M</a:t>
            </a:r>
            <a:r>
              <a:rPr lang="fr-FR" sz="2800" dirty="0" smtClean="0"/>
              <a:t>étrique </a:t>
            </a:r>
            <a:r>
              <a:rPr lang="fr-FR" sz="2800" dirty="0"/>
              <a:t>d’évaluation ‘classique’ utilisée dans les problèmes de classification </a:t>
            </a:r>
            <a:r>
              <a:rPr lang="fr-FR" sz="2800" dirty="0" smtClean="0"/>
              <a:t>: </a:t>
            </a:r>
            <a:r>
              <a:rPr lang="fr-FR" sz="2800" dirty="0" err="1" smtClean="0"/>
              <a:t>Accuracy</a:t>
            </a:r>
            <a:endParaRPr lang="fr-FR" sz="2800" dirty="0" smtClean="0"/>
          </a:p>
          <a:p>
            <a:pPr marL="457200" indent="-457200">
              <a:spcAft>
                <a:spcPts val="600"/>
              </a:spcAft>
              <a:buFont typeface="Arial" panose="020B0604020202020204" pitchFamily="34" charset="0"/>
              <a:buChar char="•"/>
            </a:pPr>
            <a:r>
              <a:rPr lang="fr-FR" sz="2800" dirty="0" smtClean="0"/>
              <a:t>Métrique peu </a:t>
            </a:r>
            <a:r>
              <a:rPr lang="fr-FR" sz="2800" dirty="0"/>
              <a:t>adaptée à des jeux de données déséquilibrés comme c’est le cas pour la segmentation </a:t>
            </a:r>
            <a:r>
              <a:rPr lang="fr-FR" sz="2800" dirty="0" smtClean="0"/>
              <a:t>d’images</a:t>
            </a:r>
            <a:endParaRPr lang="fr-FR" sz="2800" dirty="0"/>
          </a:p>
          <a:p>
            <a:pPr marL="457200" indent="-457200">
              <a:spcAft>
                <a:spcPts val="600"/>
              </a:spcAft>
              <a:buFont typeface="Wingdings" panose="05000000000000000000" pitchFamily="2" charset="2"/>
              <a:buChar char="Ø"/>
            </a:pPr>
            <a:r>
              <a:rPr lang="fr-FR" sz="2800" dirty="0" smtClean="0"/>
              <a:t>Utilisation de </a:t>
            </a:r>
            <a:r>
              <a:rPr lang="fr-FR" sz="2800" dirty="0"/>
              <a:t>la métrique ‘</a:t>
            </a:r>
            <a:r>
              <a:rPr lang="fr-FR" sz="2800" b="1" dirty="0" err="1"/>
              <a:t>Mean</a:t>
            </a:r>
            <a:r>
              <a:rPr lang="fr-FR" sz="2800" b="1" dirty="0"/>
              <a:t> </a:t>
            </a:r>
            <a:r>
              <a:rPr lang="fr-FR" sz="2800" b="1" dirty="0" err="1"/>
              <a:t>IoU</a:t>
            </a:r>
            <a:r>
              <a:rPr lang="fr-FR" sz="2800" b="1" dirty="0"/>
              <a:t> Score’</a:t>
            </a:r>
            <a:r>
              <a:rPr lang="fr-FR" sz="2800" dirty="0"/>
              <a:t> pour évaluer les </a:t>
            </a:r>
            <a:r>
              <a:rPr lang="fr-FR" sz="2800" dirty="0" smtClean="0"/>
              <a:t>modèles</a:t>
            </a:r>
          </a:p>
          <a:p>
            <a:pPr marL="457200" indent="-457200">
              <a:spcAft>
                <a:spcPts val="600"/>
              </a:spcAft>
              <a:buFont typeface="Wingdings" panose="05000000000000000000" pitchFamily="2" charset="2"/>
              <a:buChar char="ü"/>
            </a:pPr>
            <a:r>
              <a:rPr lang="fr-FR" sz="2800" dirty="0" smtClean="0"/>
              <a:t>Correspond </a:t>
            </a:r>
            <a:r>
              <a:rPr lang="fr-FR" sz="2800" dirty="0"/>
              <a:t>à la moyenne du coefficient ‘</a:t>
            </a:r>
            <a:r>
              <a:rPr lang="fr-FR" sz="2800" b="1" dirty="0"/>
              <a:t>Intersection over Union’</a:t>
            </a:r>
            <a:r>
              <a:rPr lang="fr-FR" sz="2800" dirty="0"/>
              <a:t> des différentes </a:t>
            </a:r>
            <a:r>
              <a:rPr lang="fr-FR" sz="2800" dirty="0" smtClean="0"/>
              <a:t>catégories</a:t>
            </a:r>
          </a:p>
          <a:p>
            <a:pPr marL="457200" indent="-457200">
              <a:spcAft>
                <a:spcPts val="600"/>
              </a:spcAft>
              <a:buFont typeface="Wingdings" panose="05000000000000000000" pitchFamily="2" charset="2"/>
              <a:buChar char="ü"/>
            </a:pPr>
            <a:r>
              <a:rPr lang="fr-FR" sz="2800" dirty="0" smtClean="0"/>
              <a:t>Défini </a:t>
            </a:r>
            <a:r>
              <a:rPr lang="fr-FR" sz="2800" dirty="0"/>
              <a:t>comme la zone de chevauchement (</a:t>
            </a:r>
            <a:r>
              <a:rPr lang="fr-FR" sz="2800" i="1" dirty="0" err="1"/>
              <a:t>overlap</a:t>
            </a:r>
            <a:r>
              <a:rPr lang="fr-FR" sz="2800" dirty="0"/>
              <a:t>) entre la segmentation prédite et la segmentation réelle divisé par la zone d’union entre la segmentation prédite et la segmentation réelle</a:t>
            </a:r>
            <a:r>
              <a:rPr lang="fr-FR" sz="2800" dirty="0" smtClean="0"/>
              <a:t>.</a:t>
            </a:r>
          </a:p>
          <a:p>
            <a:pPr marL="457200" indent="-457200">
              <a:spcAft>
                <a:spcPts val="600"/>
              </a:spcAft>
              <a:buFont typeface="Wingdings" panose="05000000000000000000" pitchFamily="2" charset="2"/>
              <a:buChar char="ü"/>
            </a:pPr>
            <a:endParaRPr lang="fr-FR" sz="2800" dirty="0"/>
          </a:p>
          <a:p>
            <a:pPr marL="457200" indent="-457200">
              <a:spcAft>
                <a:spcPts val="600"/>
              </a:spcAft>
              <a:buFont typeface="Wingdings" panose="05000000000000000000" pitchFamily="2" charset="2"/>
              <a:buChar char="ü"/>
            </a:pPr>
            <a:endParaRPr lang="fr-FR" sz="2800" dirty="0" smtClean="0"/>
          </a:p>
          <a:p>
            <a:pPr marL="457200" indent="-457200">
              <a:spcAft>
                <a:spcPts val="600"/>
              </a:spcAft>
              <a:buFont typeface="Wingdings" panose="05000000000000000000" pitchFamily="2" charset="2"/>
              <a:buChar char="ü"/>
            </a:pPr>
            <a:endParaRPr lang="fr-FR" sz="2800" dirty="0"/>
          </a:p>
          <a:p>
            <a:pPr marL="457200" indent="-457200">
              <a:spcAft>
                <a:spcPts val="600"/>
              </a:spcAft>
              <a:buFont typeface="Wingdings" panose="05000000000000000000" pitchFamily="2" charset="2"/>
              <a:buChar char="ü"/>
            </a:pPr>
            <a:endParaRPr lang="fr-FR" sz="2800" dirty="0" smtClean="0"/>
          </a:p>
          <a:p>
            <a:pPr marL="457200" indent="-457200">
              <a:spcAft>
                <a:spcPts val="600"/>
              </a:spcAft>
              <a:buFont typeface="Wingdings" panose="05000000000000000000" pitchFamily="2" charset="2"/>
              <a:buChar char="ü"/>
            </a:pPr>
            <a:endParaRPr lang="fr-FR" sz="2800" dirty="0"/>
          </a:p>
          <a:p>
            <a:pPr marL="457200" indent="-457200">
              <a:spcAft>
                <a:spcPts val="600"/>
              </a:spcAft>
              <a:buFont typeface="Wingdings" panose="05000000000000000000" pitchFamily="2" charset="2"/>
              <a:buChar char="ü"/>
            </a:pPr>
            <a:endParaRPr lang="fr-FR" sz="2800" dirty="0" smtClean="0"/>
          </a:p>
          <a:p>
            <a:pPr marL="457200" indent="-457200">
              <a:spcAft>
                <a:spcPts val="600"/>
              </a:spcAft>
              <a:buFont typeface="Wingdings" panose="05000000000000000000" pitchFamily="2" charset="2"/>
              <a:buChar char="ü"/>
            </a:pPr>
            <a:endParaRPr lang="fr-FR" sz="2800" dirty="0"/>
          </a:p>
          <a:p>
            <a:pPr marL="457200" indent="-457200">
              <a:buFont typeface="Wingdings" panose="05000000000000000000" pitchFamily="2" charset="2"/>
              <a:buChar char="ü"/>
            </a:pPr>
            <a:r>
              <a:rPr lang="fr-FR" sz="2800" dirty="0"/>
              <a:t>S</a:t>
            </a:r>
            <a:r>
              <a:rPr lang="fr-FR" sz="2800" dirty="0" smtClean="0"/>
              <a:t>core </a:t>
            </a:r>
            <a:r>
              <a:rPr lang="fr-FR" sz="2800" dirty="0"/>
              <a:t>est compris entre 0 et 1 et plus on s’approche de 1 plus la similarité entre la prédiction </a:t>
            </a:r>
            <a:r>
              <a:rPr lang="fr-FR" sz="2800" dirty="0" smtClean="0"/>
              <a:t>et la </a:t>
            </a:r>
            <a:r>
              <a:rPr lang="fr-FR" sz="2800" dirty="0"/>
              <a:t>réalité est élevée et meilleure est la </a:t>
            </a:r>
            <a:r>
              <a:rPr lang="fr-FR" sz="2800" dirty="0" smtClean="0"/>
              <a:t>segmentation</a:t>
            </a:r>
            <a:endParaRPr lang="fr-FR" sz="2800" dirty="0"/>
          </a:p>
          <a:p>
            <a:pPr marL="457200" indent="-457200">
              <a:spcAft>
                <a:spcPts val="600"/>
              </a:spcAft>
              <a:buFont typeface="Wingdings" panose="05000000000000000000" pitchFamily="2" charset="2"/>
              <a:buChar char="ü"/>
            </a:pPr>
            <a:endParaRPr lang="fr-FR" sz="2800" dirty="0"/>
          </a:p>
          <a:p>
            <a:pPr marL="457200" indent="-457200">
              <a:spcAft>
                <a:spcPts val="600"/>
              </a:spcAft>
              <a:buFont typeface="Wingdings" panose="05000000000000000000" pitchFamily="2" charset="2"/>
              <a:buChar char="Ø"/>
            </a:pPr>
            <a:r>
              <a:rPr lang="fr-FR" sz="2800" dirty="0" smtClean="0"/>
              <a:t>Prise en compte également du </a:t>
            </a:r>
            <a:r>
              <a:rPr lang="fr-FR" sz="2800" b="1" dirty="0"/>
              <a:t>t</a:t>
            </a:r>
            <a:r>
              <a:rPr lang="fr-FR" sz="2800" b="1" dirty="0" smtClean="0"/>
              <a:t>emps </a:t>
            </a:r>
            <a:r>
              <a:rPr lang="fr-FR" sz="2800" b="1" dirty="0"/>
              <a:t>d'exécution</a:t>
            </a:r>
            <a:r>
              <a:rPr lang="fr-FR" sz="2800" dirty="0"/>
              <a:t> </a:t>
            </a:r>
            <a:r>
              <a:rPr lang="fr-FR" sz="2800" dirty="0" smtClean="0"/>
              <a:t>et le </a:t>
            </a:r>
            <a:r>
              <a:rPr lang="fr-FR" sz="2800" b="1" dirty="0" smtClean="0"/>
              <a:t>nombre de paramètres</a:t>
            </a:r>
            <a:r>
              <a:rPr lang="fr-FR" sz="2800" dirty="0" smtClean="0"/>
              <a:t> des modèles</a:t>
            </a:r>
            <a:endParaRPr lang="fr-FR" sz="2800" dirty="0"/>
          </a:p>
          <a:p>
            <a:pPr marL="457200" indent="-457200">
              <a:buFont typeface="Arial" panose="020B0604020202020204" pitchFamily="34" charset="0"/>
              <a:buChar char="•"/>
            </a:pPr>
            <a:endParaRPr dirty="0">
              <a:solidFill>
                <a:schemeClr val="accent6"/>
              </a:solidFill>
            </a:endParaRPr>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7392279" y="7095942"/>
            <a:ext cx="8609721" cy="3030191"/>
          </a:xfrm>
          <a:prstGeom prst="rect">
            <a:avLst/>
          </a:prstGeom>
          <a:noFill/>
          <a:ln>
            <a:noFill/>
          </a:ln>
        </p:spPr>
      </p:pic>
    </p:spTree>
    <p:extLst>
      <p:ext uri="{BB962C8B-B14F-4D97-AF65-F5344CB8AC3E}">
        <p14:creationId xmlns:p14="http://schemas.microsoft.com/office/powerpoint/2010/main" val="3523650087"/>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Modélisation</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513644"/>
            <a:ext cx="20024534" cy="102407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a:spcAft>
                <a:spcPts val="600"/>
              </a:spcAft>
            </a:pPr>
            <a:r>
              <a:rPr lang="fr-FR" sz="2800" u="sng" dirty="0" smtClean="0"/>
              <a:t>2 - Fonction de perte </a:t>
            </a:r>
            <a:endParaRPr lang="fr-FR" sz="2800" dirty="0"/>
          </a:p>
          <a:p>
            <a:pPr marL="457200" indent="-457200">
              <a:buFont typeface="Arial" panose="020B0604020202020204" pitchFamily="34" charset="0"/>
              <a:buChar char="•"/>
            </a:pPr>
            <a:r>
              <a:rPr lang="fr-FR" sz="2800" dirty="0"/>
              <a:t>F</a:t>
            </a:r>
            <a:r>
              <a:rPr lang="fr-FR" sz="2800" dirty="0" smtClean="0"/>
              <a:t>onction </a:t>
            </a:r>
            <a:r>
              <a:rPr lang="fr-FR" sz="2800" dirty="0"/>
              <a:t>de perte ‘classique’ pour les modèles de classification à plusieurs catégories :</a:t>
            </a:r>
            <a:r>
              <a:rPr lang="fr-FR" sz="2800" dirty="0" smtClean="0"/>
              <a:t> </a:t>
            </a:r>
            <a:r>
              <a:rPr lang="fr-FR" sz="2800" dirty="0"/>
              <a:t>‘</a:t>
            </a:r>
            <a:r>
              <a:rPr lang="fr-FR" sz="2800" b="1" dirty="0" err="1"/>
              <a:t>Categorical</a:t>
            </a:r>
            <a:r>
              <a:rPr lang="fr-FR" sz="2800" b="1" dirty="0"/>
              <a:t> Cross </a:t>
            </a:r>
            <a:r>
              <a:rPr lang="fr-FR" sz="2800" b="1" dirty="0" err="1" smtClean="0"/>
              <a:t>Entropy</a:t>
            </a:r>
            <a:r>
              <a:rPr lang="fr-FR" sz="2800" b="1" dirty="0" smtClean="0"/>
              <a:t>’</a:t>
            </a:r>
            <a:endParaRPr lang="fr-FR" sz="2800" dirty="0"/>
          </a:p>
          <a:p>
            <a:pPr marL="457200" indent="-457200">
              <a:buFont typeface="Arial" panose="020B0604020202020204" pitchFamily="34" charset="0"/>
              <a:buChar char="•"/>
            </a:pPr>
            <a:r>
              <a:rPr lang="fr-FR" sz="2800" dirty="0" smtClean="0"/>
              <a:t>Fonction de perte peu adaptée à la segmentation d’images</a:t>
            </a:r>
          </a:p>
          <a:p>
            <a:pPr marL="457200" indent="-457200">
              <a:buFont typeface="Wingdings" panose="05000000000000000000" pitchFamily="2" charset="2"/>
              <a:buChar char="ü"/>
            </a:pPr>
            <a:r>
              <a:rPr lang="fr-FR" sz="2800" dirty="0" smtClean="0"/>
              <a:t>Fonction </a:t>
            </a:r>
            <a:r>
              <a:rPr lang="fr-FR" sz="2800" dirty="0"/>
              <a:t>de </a:t>
            </a:r>
            <a:r>
              <a:rPr lang="fr-FR" sz="2800" dirty="0" smtClean="0"/>
              <a:t>perte plus adaptée : </a:t>
            </a:r>
            <a:r>
              <a:rPr lang="fr-FR" sz="2800" dirty="0"/>
              <a:t>‘</a:t>
            </a:r>
            <a:r>
              <a:rPr lang="fr-FR" sz="2800" b="1" dirty="0" err="1"/>
              <a:t>Dice</a:t>
            </a:r>
            <a:r>
              <a:rPr lang="fr-FR" sz="2800" b="1" dirty="0"/>
              <a:t> </a:t>
            </a:r>
            <a:r>
              <a:rPr lang="fr-FR" sz="2800" b="1" dirty="0" err="1"/>
              <a:t>Loss</a:t>
            </a:r>
            <a:r>
              <a:rPr lang="fr-FR" sz="2800" dirty="0" smtClean="0"/>
              <a:t>’</a:t>
            </a:r>
            <a:endParaRPr lang="fr-FR" sz="2800" dirty="0"/>
          </a:p>
          <a:p>
            <a:pPr marL="457200" indent="-457200">
              <a:buFont typeface="Wingdings" panose="05000000000000000000" pitchFamily="2" charset="2"/>
              <a:buChar char="ü"/>
            </a:pPr>
            <a:r>
              <a:rPr lang="fr-FR" sz="2800" dirty="0" smtClean="0"/>
              <a:t>Calculée </a:t>
            </a:r>
            <a:r>
              <a:rPr lang="fr-FR" sz="2800" dirty="0"/>
              <a:t>à partir du </a:t>
            </a:r>
            <a:r>
              <a:rPr lang="fr-FR" sz="2800" b="1" dirty="0"/>
              <a:t>coefficient </a:t>
            </a:r>
            <a:r>
              <a:rPr lang="fr-FR" sz="2800" b="1" dirty="0" err="1"/>
              <a:t>Dice</a:t>
            </a:r>
            <a:r>
              <a:rPr lang="fr-FR" sz="2800" dirty="0"/>
              <a:t> qui est égal à deux fois la zone de chevauchement entre la prédiction et la réalité divisé par le nombre total de pixels de l’image et du </a:t>
            </a:r>
            <a:r>
              <a:rPr lang="fr-FR" sz="2800" dirty="0" smtClean="0"/>
              <a:t>masque</a:t>
            </a:r>
            <a:endParaRPr lang="fr-FR" sz="2800" dirty="0"/>
          </a:p>
          <a:p>
            <a:pPr marL="457200" indent="-457200">
              <a:spcAft>
                <a:spcPts val="600"/>
              </a:spcAft>
              <a:buFont typeface="Wingdings" panose="05000000000000000000" pitchFamily="2" charset="2"/>
              <a:buChar char="ü"/>
            </a:pPr>
            <a:endParaRPr lang="fr-FR" sz="2800" dirty="0"/>
          </a:p>
          <a:p>
            <a:pPr marL="457200" indent="-457200">
              <a:spcAft>
                <a:spcPts val="600"/>
              </a:spcAft>
              <a:buFont typeface="Wingdings" panose="05000000000000000000" pitchFamily="2" charset="2"/>
              <a:buChar char="ü"/>
            </a:pPr>
            <a:endParaRPr lang="fr-FR" sz="2800" dirty="0" smtClean="0"/>
          </a:p>
          <a:p>
            <a:pPr marL="457200" indent="-457200">
              <a:spcAft>
                <a:spcPts val="600"/>
              </a:spcAft>
              <a:buFont typeface="Wingdings" panose="05000000000000000000" pitchFamily="2" charset="2"/>
              <a:buChar char="ü"/>
            </a:pPr>
            <a:endParaRPr lang="fr-FR" sz="2800" dirty="0"/>
          </a:p>
          <a:p>
            <a:pPr marL="457200" indent="-457200">
              <a:spcAft>
                <a:spcPts val="600"/>
              </a:spcAft>
              <a:buFont typeface="Wingdings" panose="05000000000000000000" pitchFamily="2" charset="2"/>
              <a:buChar char="ü"/>
            </a:pPr>
            <a:endParaRPr lang="fr-FR" sz="2800" dirty="0" smtClean="0"/>
          </a:p>
          <a:p>
            <a:pPr marL="457200" indent="-457200">
              <a:spcAft>
                <a:spcPts val="600"/>
              </a:spcAft>
              <a:buFont typeface="Wingdings" panose="05000000000000000000" pitchFamily="2" charset="2"/>
              <a:buChar char="ü"/>
            </a:pPr>
            <a:endParaRPr lang="fr-FR" sz="2800" dirty="0"/>
          </a:p>
          <a:p>
            <a:pPr marL="457200" indent="-457200">
              <a:spcAft>
                <a:spcPts val="600"/>
              </a:spcAft>
              <a:buFont typeface="Wingdings" panose="05000000000000000000" pitchFamily="2" charset="2"/>
              <a:buChar char="ü"/>
            </a:pPr>
            <a:endParaRPr lang="fr-FR" sz="2800" dirty="0" smtClean="0"/>
          </a:p>
          <a:p>
            <a:pPr marL="457200" indent="-457200">
              <a:spcAft>
                <a:spcPts val="600"/>
              </a:spcAft>
              <a:buFont typeface="Wingdings" panose="05000000000000000000" pitchFamily="2" charset="2"/>
              <a:buChar char="ü"/>
            </a:pPr>
            <a:endParaRPr lang="fr-FR" sz="2800" dirty="0"/>
          </a:p>
          <a:p>
            <a:pPr marL="457200" indent="-457200">
              <a:spcAft>
                <a:spcPts val="600"/>
              </a:spcAft>
              <a:buFont typeface="Wingdings" panose="05000000000000000000" pitchFamily="2" charset="2"/>
              <a:buChar char="ü"/>
            </a:pPr>
            <a:endParaRPr lang="fr-FR" sz="2800" dirty="0" smtClean="0"/>
          </a:p>
          <a:p>
            <a:pPr marL="457200" indent="-457200">
              <a:spcAft>
                <a:spcPts val="600"/>
              </a:spcAft>
              <a:buFont typeface="Wingdings" panose="05000000000000000000" pitchFamily="2" charset="2"/>
              <a:buChar char="ü"/>
            </a:pPr>
            <a:endParaRPr lang="fr-FR" sz="2800" dirty="0" smtClean="0"/>
          </a:p>
          <a:p>
            <a:pPr marL="457200" indent="-457200">
              <a:spcAft>
                <a:spcPts val="600"/>
              </a:spcAft>
              <a:buFont typeface="Wingdings" panose="05000000000000000000" pitchFamily="2" charset="2"/>
              <a:buChar char="ü"/>
            </a:pPr>
            <a:endParaRPr lang="fr-FR" sz="2800" dirty="0"/>
          </a:p>
          <a:p>
            <a:pPr marL="457200" indent="-457200">
              <a:spcAft>
                <a:spcPts val="600"/>
              </a:spcAft>
              <a:buFont typeface="Wingdings" panose="05000000000000000000" pitchFamily="2" charset="2"/>
              <a:buChar char="Ø"/>
            </a:pPr>
            <a:r>
              <a:rPr lang="fr-FR" sz="2800" dirty="0" smtClean="0"/>
              <a:t>Essai de la fonction </a:t>
            </a:r>
            <a:r>
              <a:rPr lang="fr-FR" sz="2800" b="1" dirty="0" err="1" smtClean="0"/>
              <a:t>Dice</a:t>
            </a:r>
            <a:r>
              <a:rPr lang="fr-FR" sz="2800" b="1" dirty="0" smtClean="0"/>
              <a:t> </a:t>
            </a:r>
            <a:r>
              <a:rPr lang="fr-FR" sz="2800" b="1" dirty="0" err="1" smtClean="0"/>
              <a:t>Loss</a:t>
            </a:r>
            <a:r>
              <a:rPr lang="fr-FR" sz="2800" b="1" dirty="0" smtClean="0"/>
              <a:t> </a:t>
            </a:r>
            <a:r>
              <a:rPr lang="fr-FR" sz="2800" dirty="0" smtClean="0"/>
              <a:t>lors de </a:t>
            </a:r>
            <a:r>
              <a:rPr lang="fr-FR" sz="2800" b="1" dirty="0" smtClean="0"/>
              <a:t>l’optimisation des hyper paramètres</a:t>
            </a:r>
            <a:endParaRPr lang="fr-FR" sz="2800" b="1" dirty="0"/>
          </a:p>
          <a:p>
            <a:pPr marL="457200" indent="-457200">
              <a:buFont typeface="Arial" panose="020B0604020202020204" pitchFamily="34" charset="0"/>
              <a:buChar char="•"/>
            </a:pPr>
            <a:endParaRPr dirty="0">
              <a:solidFill>
                <a:schemeClr val="accent6"/>
              </a:solidFill>
            </a:endParaRPr>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2" name="Picture 1"/>
          <p:cNvPicPr>
            <a:picLocks noChangeAspect="1"/>
          </p:cNvPicPr>
          <p:nvPr/>
        </p:nvPicPr>
        <p:blipFill>
          <a:blip r:embed="rId2"/>
          <a:stretch>
            <a:fillRect/>
          </a:stretch>
        </p:blipFill>
        <p:spPr>
          <a:xfrm>
            <a:off x="7771341" y="6392452"/>
            <a:ext cx="5538436" cy="4665015"/>
          </a:xfrm>
          <a:prstGeom prst="rect">
            <a:avLst/>
          </a:prstGeom>
        </p:spPr>
      </p:pic>
    </p:spTree>
    <p:extLst>
      <p:ext uri="{BB962C8B-B14F-4D97-AF65-F5344CB8AC3E}">
        <p14:creationId xmlns:p14="http://schemas.microsoft.com/office/powerpoint/2010/main" val="2574079611"/>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Modélisation</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5" y="2513644"/>
            <a:ext cx="21006667" cy="90465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a:spcAft>
                <a:spcPts val="600"/>
              </a:spcAft>
            </a:pPr>
            <a:r>
              <a:rPr lang="fr-FR" sz="2800" u="sng" dirty="0"/>
              <a:t>3</a:t>
            </a:r>
            <a:r>
              <a:rPr lang="fr-FR" sz="2800" u="sng" dirty="0" smtClean="0"/>
              <a:t> </a:t>
            </a:r>
            <a:r>
              <a:rPr lang="fr-FR" sz="2800" u="sng" dirty="0"/>
              <a:t>- Manipulation d'un jeu de données volumineux </a:t>
            </a:r>
            <a:endParaRPr lang="fr-FR" sz="2800" dirty="0"/>
          </a:p>
          <a:p>
            <a:pPr marL="457200" indent="-457200">
              <a:buFont typeface="Arial" panose="020B0604020202020204" pitchFamily="34" charset="0"/>
              <a:buChar char="•"/>
            </a:pPr>
            <a:r>
              <a:rPr lang="fr-FR" sz="2800" dirty="0"/>
              <a:t>Les images sont des données de </a:t>
            </a:r>
            <a:r>
              <a:rPr lang="fr-FR" sz="2800" b="1" dirty="0"/>
              <a:t>grande dimension</a:t>
            </a:r>
            <a:r>
              <a:rPr lang="fr-FR" sz="2800" dirty="0"/>
              <a:t> qui sont plus </a:t>
            </a:r>
            <a:r>
              <a:rPr lang="fr-FR" sz="2800" b="1" dirty="0"/>
              <a:t>volumineuses</a:t>
            </a:r>
            <a:r>
              <a:rPr lang="fr-FR" sz="2800" dirty="0"/>
              <a:t> et plus </a:t>
            </a:r>
            <a:r>
              <a:rPr lang="fr-FR" sz="2800" b="1" dirty="0"/>
              <a:t>difficiles à gérer</a:t>
            </a:r>
            <a:r>
              <a:rPr lang="fr-FR" sz="2800" dirty="0"/>
              <a:t> que des données tabulaires ‘</a:t>
            </a:r>
            <a:r>
              <a:rPr lang="fr-FR" sz="2800" dirty="0" smtClean="0"/>
              <a:t>classiques’</a:t>
            </a:r>
          </a:p>
          <a:p>
            <a:pPr marL="457200" indent="-457200">
              <a:buFont typeface="Arial" panose="020B0604020202020204" pitchFamily="34" charset="0"/>
              <a:buChar char="•"/>
            </a:pPr>
            <a:r>
              <a:rPr lang="fr-FR" sz="2800" dirty="0" smtClean="0"/>
              <a:t>Le </a:t>
            </a:r>
            <a:r>
              <a:rPr lang="fr-FR" sz="2800" dirty="0"/>
              <a:t>volume important des images fait que le jeu de données ne peut pas être chargé dans son entièreté en </a:t>
            </a:r>
            <a:r>
              <a:rPr lang="fr-FR" sz="2800" dirty="0" smtClean="0"/>
              <a:t>mémoire</a:t>
            </a:r>
            <a:endParaRPr lang="fr-FR" sz="2800" dirty="0"/>
          </a:p>
          <a:p>
            <a:r>
              <a:rPr lang="fr-FR" sz="2800" dirty="0"/>
              <a:t> </a:t>
            </a:r>
          </a:p>
          <a:p>
            <a:pPr marL="514350" indent="-514350">
              <a:buFont typeface="Wingdings" panose="05000000000000000000" pitchFamily="2" charset="2"/>
              <a:buChar char="Ø"/>
            </a:pPr>
            <a:r>
              <a:rPr lang="fr-FR" sz="2800" dirty="0"/>
              <a:t>Pour résoudre ce </a:t>
            </a:r>
            <a:r>
              <a:rPr lang="fr-FR" sz="2800" dirty="0" smtClean="0"/>
              <a:t>problème : mise en </a:t>
            </a:r>
            <a:r>
              <a:rPr lang="fr-FR" sz="2800" dirty="0"/>
              <a:t>place un</a:t>
            </a:r>
            <a:r>
              <a:rPr lang="fr-FR" sz="2800" b="1" dirty="0"/>
              <a:t> générateur de </a:t>
            </a:r>
            <a:r>
              <a:rPr lang="fr-FR" sz="2800" b="1" dirty="0" smtClean="0"/>
              <a:t>données :</a:t>
            </a:r>
            <a:endParaRPr lang="fr-FR" sz="2800" dirty="0"/>
          </a:p>
          <a:p>
            <a:pPr marL="457200" indent="-457200">
              <a:buFont typeface="Wingdings" panose="05000000000000000000" pitchFamily="2" charset="2"/>
              <a:buChar char="ü"/>
            </a:pPr>
            <a:r>
              <a:rPr lang="fr-FR" sz="2800" dirty="0" smtClean="0"/>
              <a:t>Implémenté </a:t>
            </a:r>
            <a:r>
              <a:rPr lang="fr-FR" sz="2800" dirty="0"/>
              <a:t>sous forme </a:t>
            </a:r>
            <a:r>
              <a:rPr lang="fr-FR" sz="2800" dirty="0" smtClean="0"/>
              <a:t>d’une </a:t>
            </a:r>
            <a:r>
              <a:rPr lang="fr-FR" sz="2800" dirty="0"/>
              <a:t>classe Python qui </a:t>
            </a:r>
            <a:r>
              <a:rPr lang="fr-FR" sz="2800" b="1" dirty="0"/>
              <a:t>‘dérive’</a:t>
            </a:r>
            <a:r>
              <a:rPr lang="fr-FR" sz="2800" dirty="0"/>
              <a:t> de la classe </a:t>
            </a:r>
            <a:r>
              <a:rPr lang="fr-FR" sz="2800" dirty="0" err="1"/>
              <a:t>Keras</a:t>
            </a:r>
            <a:r>
              <a:rPr lang="fr-FR" sz="2800" dirty="0"/>
              <a:t> </a:t>
            </a:r>
            <a:r>
              <a:rPr lang="fr-FR" sz="2800" dirty="0" smtClean="0"/>
              <a:t>'</a:t>
            </a:r>
            <a:r>
              <a:rPr lang="fr-FR" sz="2800" dirty="0" err="1" smtClean="0"/>
              <a:t>Sequence</a:t>
            </a:r>
            <a:r>
              <a:rPr lang="fr-FR" sz="2800" dirty="0" smtClean="0"/>
              <a:t>‘</a:t>
            </a:r>
          </a:p>
          <a:p>
            <a:pPr marL="457200" indent="-457200">
              <a:buFont typeface="Wingdings" panose="05000000000000000000" pitchFamily="2" charset="2"/>
              <a:buChar char="ü"/>
            </a:pPr>
            <a:r>
              <a:rPr lang="fr-FR" sz="2800" dirty="0"/>
              <a:t>F</a:t>
            </a:r>
            <a:r>
              <a:rPr lang="fr-FR" sz="2800" dirty="0" smtClean="0"/>
              <a:t>ournira </a:t>
            </a:r>
            <a:r>
              <a:rPr lang="fr-FR" sz="2800" dirty="0"/>
              <a:t>les images au modèle au fur et à mesure de l'apprentissage sous forme de </a:t>
            </a:r>
            <a:r>
              <a:rPr lang="fr-FR" sz="2800" b="1" dirty="0" err="1" smtClean="0"/>
              <a:t>batchs</a:t>
            </a:r>
            <a:endParaRPr lang="fr-FR" sz="2800" dirty="0" smtClean="0"/>
          </a:p>
          <a:p>
            <a:pPr marL="457200" indent="-457200">
              <a:buFont typeface="Wingdings" panose="05000000000000000000" pitchFamily="2" charset="2"/>
              <a:buChar char="ü"/>
            </a:pPr>
            <a:r>
              <a:rPr lang="fr-FR" sz="2800" dirty="0" smtClean="0"/>
              <a:t>Permet </a:t>
            </a:r>
            <a:r>
              <a:rPr lang="fr-FR" sz="2800" dirty="0"/>
              <a:t>également le traitement des images sur plusieurs cœurs de </a:t>
            </a:r>
            <a:r>
              <a:rPr lang="fr-FR" sz="2800" dirty="0" smtClean="0"/>
              <a:t>calcul</a:t>
            </a:r>
          </a:p>
          <a:p>
            <a:pPr marL="457200" indent="-457200">
              <a:buFont typeface="Wingdings" panose="05000000000000000000" pitchFamily="2" charset="2"/>
              <a:buChar char="ü"/>
            </a:pPr>
            <a:endParaRPr lang="fr-FR" sz="2800" dirty="0"/>
          </a:p>
          <a:p>
            <a:pPr>
              <a:spcAft>
                <a:spcPts val="600"/>
              </a:spcAft>
            </a:pPr>
            <a:r>
              <a:rPr lang="fr-FR" sz="2800" u="sng" dirty="0"/>
              <a:t>4</a:t>
            </a:r>
            <a:r>
              <a:rPr lang="fr-FR" sz="2800" u="sng" dirty="0" smtClean="0"/>
              <a:t> </a:t>
            </a:r>
            <a:r>
              <a:rPr lang="fr-FR" sz="2800" u="sng" dirty="0"/>
              <a:t>- Augmentation des données</a:t>
            </a:r>
            <a:endParaRPr lang="fr-FR" sz="2800" dirty="0"/>
          </a:p>
          <a:p>
            <a:pPr marL="457200" indent="-457200">
              <a:buFont typeface="Arial" panose="020B0604020202020204" pitchFamily="34" charset="0"/>
              <a:buChar char="•"/>
            </a:pPr>
            <a:r>
              <a:rPr lang="fr-FR" sz="2800" dirty="0"/>
              <a:t>Le nombre d'images annotées est relativement </a:t>
            </a:r>
            <a:r>
              <a:rPr lang="fr-FR" sz="2800" b="1" dirty="0"/>
              <a:t>faible</a:t>
            </a:r>
            <a:r>
              <a:rPr lang="fr-FR" sz="2800" dirty="0"/>
              <a:t> car l'annotation des images requiert </a:t>
            </a:r>
            <a:r>
              <a:rPr lang="fr-FR" sz="2800" b="1" dirty="0"/>
              <a:t>un travail </a:t>
            </a:r>
            <a:r>
              <a:rPr lang="fr-FR" sz="2800" b="1" dirty="0" smtClean="0"/>
              <a:t>important</a:t>
            </a:r>
            <a:endParaRPr lang="fr-FR" sz="2800" dirty="0" smtClean="0"/>
          </a:p>
          <a:p>
            <a:pPr marL="457200" indent="-457200">
              <a:buFont typeface="Arial" panose="020B0604020202020204" pitchFamily="34" charset="0"/>
              <a:buChar char="•"/>
            </a:pPr>
            <a:r>
              <a:rPr lang="fr-FR" sz="2800" dirty="0" smtClean="0"/>
              <a:t>C'est </a:t>
            </a:r>
            <a:r>
              <a:rPr lang="fr-FR" sz="2800" dirty="0"/>
              <a:t>un problème classique que l'on retrouve en segmentation </a:t>
            </a:r>
            <a:r>
              <a:rPr lang="fr-FR" sz="2800" dirty="0" smtClean="0"/>
              <a:t>d'images </a:t>
            </a:r>
            <a:endParaRPr lang="fr-FR" sz="2800" dirty="0"/>
          </a:p>
          <a:p>
            <a:endParaRPr lang="fr-FR" sz="2800" dirty="0" smtClean="0"/>
          </a:p>
          <a:p>
            <a:pPr marL="457200" indent="-457200">
              <a:buFont typeface="Wingdings" panose="05000000000000000000" pitchFamily="2" charset="2"/>
              <a:buChar char="Ø"/>
            </a:pPr>
            <a:r>
              <a:rPr lang="fr-FR" sz="2800" dirty="0" smtClean="0"/>
              <a:t>Pour </a:t>
            </a:r>
            <a:r>
              <a:rPr lang="fr-FR" sz="2800" dirty="0"/>
              <a:t>résoudre ce </a:t>
            </a:r>
            <a:r>
              <a:rPr lang="fr-FR" sz="2800" dirty="0" smtClean="0"/>
              <a:t>problème : utilisation d’une </a:t>
            </a:r>
            <a:r>
              <a:rPr lang="fr-FR" sz="2800" dirty="0"/>
              <a:t>technique appelée</a:t>
            </a:r>
            <a:r>
              <a:rPr lang="fr-FR" sz="2800" b="1" dirty="0"/>
              <a:t> augmentation des </a:t>
            </a:r>
            <a:r>
              <a:rPr lang="fr-FR" sz="2800" b="1" dirty="0" smtClean="0"/>
              <a:t>données</a:t>
            </a:r>
            <a:r>
              <a:rPr lang="fr-FR" sz="2800" dirty="0"/>
              <a:t> </a:t>
            </a:r>
            <a:r>
              <a:rPr lang="fr-FR" sz="2800" dirty="0" smtClean="0"/>
              <a:t>:</a:t>
            </a:r>
            <a:endParaRPr lang="fr-FR" sz="2800" dirty="0"/>
          </a:p>
          <a:p>
            <a:pPr marL="457200" indent="-457200">
              <a:buFont typeface="Wingdings" panose="05000000000000000000" pitchFamily="2" charset="2"/>
              <a:buChar char="ü"/>
            </a:pPr>
            <a:r>
              <a:rPr lang="fr-FR" sz="2800" dirty="0" smtClean="0"/>
              <a:t>Permet </a:t>
            </a:r>
            <a:r>
              <a:rPr lang="fr-FR" sz="2800" dirty="0"/>
              <a:t>d'augmenter les images en appliquant des transformations aux images </a:t>
            </a:r>
            <a:r>
              <a:rPr lang="fr-FR" sz="2800" dirty="0" smtClean="0"/>
              <a:t>originales</a:t>
            </a:r>
          </a:p>
          <a:p>
            <a:pPr marL="457200" indent="-457200">
              <a:buFont typeface="Wingdings" panose="05000000000000000000" pitchFamily="2" charset="2"/>
              <a:buChar char="ü"/>
            </a:pPr>
            <a:r>
              <a:rPr lang="fr-FR" sz="2800" dirty="0" smtClean="0"/>
              <a:t>Utilisation de la librairie </a:t>
            </a:r>
            <a:r>
              <a:rPr lang="fr-FR" sz="2800" b="1" i="1" dirty="0" err="1" smtClean="0"/>
              <a:t>Albumentation</a:t>
            </a:r>
            <a:endParaRPr lang="fr-FR" sz="2800" b="1" i="1" dirty="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3952343049"/>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Modélisation</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5" y="2513644"/>
            <a:ext cx="22564535" cy="91327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fr-FR" sz="2800" u="sng" dirty="0" smtClean="0"/>
              <a:t>4 </a:t>
            </a:r>
            <a:r>
              <a:rPr lang="fr-FR" sz="2800" u="sng" dirty="0"/>
              <a:t>- Augmentation des données</a:t>
            </a:r>
            <a:endParaRPr lang="fr-FR" sz="2800" dirty="0"/>
          </a:p>
          <a:p>
            <a:r>
              <a:rPr lang="fr-FR" sz="2800" dirty="0" smtClean="0"/>
              <a:t>Deux types </a:t>
            </a:r>
            <a:r>
              <a:rPr lang="fr-FR" sz="2800" dirty="0"/>
              <a:t>d'augmentation </a:t>
            </a:r>
            <a:r>
              <a:rPr lang="fr-FR" sz="2800" dirty="0" smtClean="0"/>
              <a:t>testés :</a:t>
            </a:r>
          </a:p>
          <a:p>
            <a:endParaRPr lang="fr-FR" sz="2800" dirty="0"/>
          </a:p>
          <a:p>
            <a:pPr lvl="0"/>
            <a:r>
              <a:rPr lang="fr-FR" sz="2800" dirty="0"/>
              <a:t>Une première version 'légère' qui utilise </a:t>
            </a:r>
            <a:r>
              <a:rPr lang="fr-FR" sz="2800" b="1" dirty="0"/>
              <a:t>trois techniques d'augmentation</a:t>
            </a:r>
            <a:r>
              <a:rPr lang="fr-FR" sz="2800" dirty="0"/>
              <a:t> :</a:t>
            </a:r>
          </a:p>
          <a:p>
            <a:pPr marL="457200" lvl="0" indent="-457200">
              <a:buFont typeface="Arial" panose="020B0604020202020204" pitchFamily="34" charset="0"/>
              <a:buChar char="•"/>
            </a:pPr>
            <a:r>
              <a:rPr lang="fr-FR" sz="2800" dirty="0" smtClean="0"/>
              <a:t>Horizontal </a:t>
            </a:r>
            <a:r>
              <a:rPr lang="fr-FR" sz="2800" dirty="0"/>
              <a:t>Flip (basculement horizontal de l'image)</a:t>
            </a:r>
          </a:p>
          <a:p>
            <a:pPr marL="457200" indent="-457200">
              <a:buFont typeface="Arial" panose="020B0604020202020204" pitchFamily="34" charset="0"/>
              <a:buChar char="•"/>
            </a:pPr>
            <a:r>
              <a:rPr lang="fr-FR" sz="2800" dirty="0" err="1" smtClean="0"/>
              <a:t>Random</a:t>
            </a:r>
            <a:r>
              <a:rPr lang="fr-FR" sz="2800" dirty="0" smtClean="0"/>
              <a:t> </a:t>
            </a:r>
            <a:r>
              <a:rPr lang="fr-FR" sz="2800" dirty="0"/>
              <a:t>Gamma (modification aléatoire du gamma)</a:t>
            </a:r>
          </a:p>
          <a:p>
            <a:pPr marL="457200" indent="-457200">
              <a:buFont typeface="Arial" panose="020B0604020202020204" pitchFamily="34" charset="0"/>
              <a:buChar char="•"/>
            </a:pPr>
            <a:r>
              <a:rPr lang="fr-FR" sz="2800" dirty="0" err="1" smtClean="0"/>
              <a:t>Blur</a:t>
            </a:r>
            <a:r>
              <a:rPr lang="fr-FR" sz="2800" dirty="0" smtClean="0"/>
              <a:t> </a:t>
            </a:r>
            <a:r>
              <a:rPr lang="fr-FR" sz="2800" dirty="0"/>
              <a:t>(ajout de bruit)</a:t>
            </a:r>
          </a:p>
          <a:p>
            <a:pPr marL="457200" lvl="0" indent="-457200">
              <a:buFont typeface="Wingdings" panose="05000000000000000000" pitchFamily="2" charset="2"/>
              <a:buChar char="ü"/>
            </a:pPr>
            <a:r>
              <a:rPr lang="fr-FR" sz="2800" dirty="0"/>
              <a:t>Chacune des trois techniques d'augmentation a </a:t>
            </a:r>
            <a:r>
              <a:rPr lang="fr-FR" sz="2800" b="1" dirty="0"/>
              <a:t>une probabilité de 0.25 d'être appliquée</a:t>
            </a:r>
            <a:endParaRPr lang="fr-FR" sz="2800" dirty="0"/>
          </a:p>
          <a:p>
            <a:r>
              <a:rPr lang="fr-FR" sz="2800" dirty="0"/>
              <a:t> </a:t>
            </a:r>
          </a:p>
          <a:p>
            <a:pPr lvl="0"/>
            <a:r>
              <a:rPr lang="fr-FR" sz="2800" dirty="0"/>
              <a:t>Une seconde version plus 'conséquente' qui utilise </a:t>
            </a:r>
            <a:r>
              <a:rPr lang="fr-FR" sz="2800" b="1" dirty="0"/>
              <a:t>six techniques d'augmentation</a:t>
            </a:r>
            <a:r>
              <a:rPr lang="fr-FR" sz="2800" dirty="0"/>
              <a:t> </a:t>
            </a:r>
            <a:r>
              <a:rPr lang="fr-FR" sz="2800" dirty="0" smtClean="0"/>
              <a:t>en ajoutant :</a:t>
            </a:r>
            <a:endParaRPr lang="fr-FR" sz="2800" dirty="0"/>
          </a:p>
          <a:p>
            <a:pPr marL="457200" lvl="0" indent="-457200">
              <a:buFont typeface="Arial" panose="020B0604020202020204" pitchFamily="34" charset="0"/>
              <a:buChar char="•"/>
            </a:pPr>
            <a:r>
              <a:rPr lang="fr-FR" sz="2800" dirty="0" err="1" smtClean="0"/>
              <a:t>Elastic</a:t>
            </a:r>
            <a:r>
              <a:rPr lang="fr-FR" sz="2800" dirty="0" smtClean="0"/>
              <a:t> </a:t>
            </a:r>
            <a:r>
              <a:rPr lang="fr-FR" sz="2800" dirty="0" err="1"/>
              <a:t>Transform</a:t>
            </a:r>
            <a:r>
              <a:rPr lang="fr-FR" sz="2800" dirty="0"/>
              <a:t> (transformation élastique)</a:t>
            </a:r>
          </a:p>
          <a:p>
            <a:pPr marL="457200" lvl="0" indent="-457200">
              <a:buFont typeface="Arial" panose="020B0604020202020204" pitchFamily="34" charset="0"/>
              <a:buChar char="•"/>
            </a:pPr>
            <a:r>
              <a:rPr lang="fr-FR" sz="2800" dirty="0" err="1" smtClean="0"/>
              <a:t>Grid</a:t>
            </a:r>
            <a:r>
              <a:rPr lang="fr-FR" sz="2800" dirty="0" smtClean="0"/>
              <a:t> </a:t>
            </a:r>
            <a:r>
              <a:rPr lang="fr-FR" sz="2800" dirty="0" err="1"/>
              <a:t>Distortion</a:t>
            </a:r>
            <a:r>
              <a:rPr lang="fr-FR" sz="2800" dirty="0"/>
              <a:t> (distorsion de l'image)</a:t>
            </a:r>
          </a:p>
          <a:p>
            <a:pPr marL="457200" lvl="0" indent="-457200">
              <a:buFont typeface="Arial" panose="020B0604020202020204" pitchFamily="34" charset="0"/>
              <a:buChar char="•"/>
            </a:pPr>
            <a:r>
              <a:rPr lang="fr-FR" sz="2800" dirty="0" err="1" smtClean="0"/>
              <a:t>Emboss</a:t>
            </a:r>
            <a:r>
              <a:rPr lang="fr-FR" sz="2800" dirty="0" smtClean="0"/>
              <a:t> </a:t>
            </a:r>
            <a:r>
              <a:rPr lang="fr-FR" sz="2800" dirty="0"/>
              <a:t>(ciselage de l'image)</a:t>
            </a:r>
          </a:p>
          <a:p>
            <a:pPr marL="514350" lvl="0" indent="-514350">
              <a:buFont typeface="Wingdings" panose="05000000000000000000" pitchFamily="2" charset="2"/>
              <a:buChar char="ü"/>
            </a:pPr>
            <a:r>
              <a:rPr lang="fr-FR" sz="2800" dirty="0" smtClean="0"/>
              <a:t>Chacune </a:t>
            </a:r>
            <a:r>
              <a:rPr lang="fr-FR" sz="2800" dirty="0"/>
              <a:t>des six techniques d'augmentation a </a:t>
            </a:r>
            <a:r>
              <a:rPr lang="fr-FR" sz="2800" b="1" dirty="0"/>
              <a:t>une probabilité de 0.5 d'être appliquée</a:t>
            </a:r>
            <a:endParaRPr lang="fr-FR" sz="2800" dirty="0"/>
          </a:p>
          <a:p>
            <a:pPr marL="457200" indent="-457200">
              <a:buFont typeface="Arial" panose="020B0604020202020204" pitchFamily="34" charset="0"/>
              <a:buChar char="•"/>
            </a:pPr>
            <a:endParaRPr lang="fr-FR" dirty="0" smtClean="0">
              <a:solidFill>
                <a:schemeClr val="accent6"/>
              </a:solidFill>
            </a:endParaRPr>
          </a:p>
          <a:p>
            <a:pPr marL="457200" indent="-457200">
              <a:buFont typeface="Arial" panose="020B0604020202020204" pitchFamily="34" charset="0"/>
              <a:buChar char="•"/>
            </a:pPr>
            <a:endParaRPr lang="fr-FR" dirty="0">
              <a:solidFill>
                <a:schemeClr val="accent6"/>
              </a:solidFill>
            </a:endParaRPr>
          </a:p>
          <a:p>
            <a:pPr marL="457200" indent="-457200">
              <a:buFont typeface="Wingdings" panose="05000000000000000000" pitchFamily="2" charset="2"/>
              <a:buChar char="Ø"/>
            </a:pPr>
            <a:r>
              <a:rPr lang="fr-FR" sz="2800" dirty="0"/>
              <a:t>La seconde version transforme plus les images que la première : le nombre de modifications et la probabilité d'application sont plus élevés</a:t>
            </a:r>
          </a:p>
          <a:p>
            <a:pPr marL="457200" indent="-457200">
              <a:buFont typeface="Arial" panose="020B0604020202020204" pitchFamily="34" charset="0"/>
              <a:buChar char="•"/>
            </a:pPr>
            <a:endParaRPr dirty="0">
              <a:solidFill>
                <a:schemeClr val="accent6"/>
              </a:solidFill>
            </a:endParaRPr>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1593544079"/>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Modélisation</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5" y="2513644"/>
            <a:ext cx="21006667" cy="82832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fr-FR" sz="2800" dirty="0" smtClean="0"/>
              <a:t>Exemple </a:t>
            </a:r>
            <a:r>
              <a:rPr lang="fr-FR" sz="2800" dirty="0"/>
              <a:t>d’augmentation de données – version 1 (image originale à gauche, image transformée à droite) </a:t>
            </a:r>
            <a:r>
              <a:rPr lang="fr-FR" sz="2800" dirty="0" smtClean="0"/>
              <a:t>:</a:t>
            </a:r>
          </a:p>
          <a:p>
            <a:endParaRPr lang="fr-FR" sz="2800" i="1" u="sng" dirty="0"/>
          </a:p>
          <a:p>
            <a:endParaRPr lang="fr-FR" sz="2800" i="1" u="sng" dirty="0" smtClean="0"/>
          </a:p>
          <a:p>
            <a:endParaRPr lang="fr-FR" sz="2800" i="1" u="sng" dirty="0"/>
          </a:p>
          <a:p>
            <a:endParaRPr lang="fr-FR" sz="2800" i="1" u="sng" dirty="0" smtClean="0"/>
          </a:p>
          <a:p>
            <a:endParaRPr lang="fr-FR" sz="2800" i="1" u="sng" dirty="0"/>
          </a:p>
          <a:p>
            <a:endParaRPr lang="fr-FR" sz="2800" i="1" u="sng" dirty="0" smtClean="0"/>
          </a:p>
          <a:p>
            <a:endParaRPr lang="fr-FR" sz="2800" i="1" u="sng" dirty="0" smtClean="0"/>
          </a:p>
          <a:p>
            <a:endParaRPr lang="fr-FR" sz="2800" i="1" u="sng" dirty="0"/>
          </a:p>
          <a:p>
            <a:endParaRPr lang="fr-FR" sz="2800" i="1" u="sng" dirty="0" smtClean="0"/>
          </a:p>
          <a:p>
            <a:endParaRPr lang="fr-FR" sz="2800" i="1" u="sng" dirty="0" smtClean="0"/>
          </a:p>
          <a:p>
            <a:r>
              <a:rPr lang="fr-FR" sz="2800" dirty="0" smtClean="0"/>
              <a:t>Exemple </a:t>
            </a:r>
            <a:r>
              <a:rPr lang="fr-FR" sz="2800" dirty="0"/>
              <a:t>d’augmentation de données – version 2 (image originale à gauche, image transformée à droite) :</a:t>
            </a:r>
          </a:p>
          <a:p>
            <a:endParaRPr lang="fr-FR" sz="2800" dirty="0"/>
          </a:p>
          <a:p>
            <a:endParaRPr lang="fr-FR" sz="2800" dirty="0"/>
          </a:p>
          <a:p>
            <a:endParaRPr lang="fr-FR" sz="2800" dirty="0"/>
          </a:p>
          <a:p>
            <a:endParaRPr dirty="0">
              <a:solidFill>
                <a:schemeClr val="accent6"/>
              </a:solidFill>
            </a:endParaRPr>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4428491" y="3225803"/>
            <a:ext cx="11996843" cy="4051825"/>
          </a:xfrm>
          <a:prstGeom prst="rect">
            <a:avLst/>
          </a:prstGeom>
          <a:noFill/>
          <a:ln>
            <a:no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4428491" y="8906997"/>
            <a:ext cx="11996843" cy="3779879"/>
          </a:xfrm>
          <a:prstGeom prst="rect">
            <a:avLst/>
          </a:prstGeom>
          <a:noFill/>
          <a:ln>
            <a:noFill/>
          </a:ln>
        </p:spPr>
      </p:pic>
    </p:spTree>
    <p:extLst>
      <p:ext uri="{BB962C8B-B14F-4D97-AF65-F5344CB8AC3E}">
        <p14:creationId xmlns:p14="http://schemas.microsoft.com/office/powerpoint/2010/main" val="2958953178"/>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Modélisation</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5" y="2513644"/>
            <a:ext cx="22564535" cy="97421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fr-FR" sz="2800" u="sng" dirty="0"/>
              <a:t>5</a:t>
            </a:r>
            <a:r>
              <a:rPr lang="fr-FR" sz="2800" u="sng" dirty="0" smtClean="0"/>
              <a:t> </a:t>
            </a:r>
            <a:r>
              <a:rPr lang="fr-FR" sz="2800" u="sng" dirty="0"/>
              <a:t>- Implémentation des modèles et optimisation des hyper </a:t>
            </a:r>
            <a:r>
              <a:rPr lang="fr-FR" sz="2800" u="sng" dirty="0" smtClean="0"/>
              <a:t>paramètres</a:t>
            </a:r>
          </a:p>
          <a:p>
            <a:endParaRPr lang="fr-FR" sz="2800" dirty="0"/>
          </a:p>
          <a:p>
            <a:pPr>
              <a:spcAft>
                <a:spcPts val="600"/>
              </a:spcAft>
            </a:pPr>
            <a:r>
              <a:rPr lang="fr-FR" sz="2800" dirty="0"/>
              <a:t>Les modélisations </a:t>
            </a:r>
            <a:r>
              <a:rPr lang="fr-FR" sz="2800" dirty="0" smtClean="0"/>
              <a:t>peuvent </a:t>
            </a:r>
            <a:r>
              <a:rPr lang="fr-FR" sz="2800" dirty="0"/>
              <a:t>être regroupées en 2 catégories :</a:t>
            </a:r>
          </a:p>
          <a:p>
            <a:pPr marL="457200" lvl="0" indent="-457200">
              <a:buFont typeface="Arial" panose="020B0604020202020204" pitchFamily="34" charset="0"/>
              <a:buChar char="•"/>
            </a:pPr>
            <a:r>
              <a:rPr lang="fr-FR" sz="2800" b="1" dirty="0"/>
              <a:t>Modélisations '</a:t>
            </a:r>
            <a:r>
              <a:rPr lang="fr-FR" sz="2800" b="1" dirty="0" err="1"/>
              <a:t>from</a:t>
            </a:r>
            <a:r>
              <a:rPr lang="fr-FR" sz="2800" b="1" dirty="0"/>
              <a:t> scratch'</a:t>
            </a:r>
            <a:r>
              <a:rPr lang="fr-FR" sz="2800" dirty="0"/>
              <a:t> : les modèles sont implémentés ‘à la main’ en utilisant </a:t>
            </a:r>
            <a:r>
              <a:rPr lang="fr-FR" sz="2800" dirty="0" err="1" smtClean="0"/>
              <a:t>Keras</a:t>
            </a:r>
            <a:endParaRPr lang="fr-FR" sz="2800" dirty="0"/>
          </a:p>
          <a:p>
            <a:pPr marL="457200" lvl="0" indent="-457200">
              <a:buFont typeface="Wingdings" panose="05000000000000000000" pitchFamily="2" charset="2"/>
              <a:buChar char="Ø"/>
            </a:pPr>
            <a:r>
              <a:rPr lang="fr-FR" sz="2800" dirty="0" smtClean="0"/>
              <a:t>Permet de </a:t>
            </a:r>
            <a:r>
              <a:rPr lang="fr-FR" sz="2800" dirty="0"/>
              <a:t>bien comprendre et appréhender les modèles et l'API </a:t>
            </a:r>
            <a:r>
              <a:rPr lang="fr-FR" sz="2800" dirty="0" err="1" smtClean="0"/>
              <a:t>Keras</a:t>
            </a:r>
            <a:endParaRPr lang="fr-FR" sz="2800" dirty="0"/>
          </a:p>
          <a:p>
            <a:pPr lvl="0"/>
            <a:endParaRPr lang="fr-FR" sz="2800" b="1" dirty="0" smtClean="0"/>
          </a:p>
          <a:p>
            <a:pPr marL="457200" lvl="0" indent="-457200">
              <a:buFont typeface="Arial" panose="020B0604020202020204" pitchFamily="34" charset="0"/>
              <a:buChar char="•"/>
            </a:pPr>
            <a:r>
              <a:rPr lang="fr-FR" sz="2800" b="1" dirty="0" smtClean="0"/>
              <a:t>Modélisations </a:t>
            </a:r>
            <a:r>
              <a:rPr lang="fr-FR" sz="2800" b="1" dirty="0"/>
              <a:t>utilisant la librairie 'segmentation-</a:t>
            </a:r>
            <a:r>
              <a:rPr lang="fr-FR" sz="2800" b="1" dirty="0" err="1"/>
              <a:t>models</a:t>
            </a:r>
            <a:r>
              <a:rPr lang="fr-FR" sz="2800" b="1" dirty="0"/>
              <a:t>'</a:t>
            </a:r>
            <a:r>
              <a:rPr lang="fr-FR" sz="2800" dirty="0"/>
              <a:t> : cette librairie </a:t>
            </a:r>
            <a:r>
              <a:rPr lang="fr-FR" sz="2800" dirty="0" smtClean="0"/>
              <a:t>Python utilise </a:t>
            </a:r>
            <a:r>
              <a:rPr lang="fr-FR" sz="2800" dirty="0" err="1" smtClean="0"/>
              <a:t>Keras</a:t>
            </a:r>
            <a:r>
              <a:rPr lang="fr-FR" sz="2800" dirty="0" smtClean="0"/>
              <a:t> et </a:t>
            </a:r>
            <a:r>
              <a:rPr lang="fr-FR" sz="2800" dirty="0"/>
              <a:t>contient des modèles, </a:t>
            </a:r>
            <a:endParaRPr lang="fr-FR" sz="2800" dirty="0" smtClean="0"/>
          </a:p>
          <a:p>
            <a:pPr lvl="0"/>
            <a:r>
              <a:rPr lang="fr-FR" sz="2800" dirty="0"/>
              <a:t> </a:t>
            </a:r>
            <a:r>
              <a:rPr lang="fr-FR" sz="2800" dirty="0" smtClean="0"/>
              <a:t>    des </a:t>
            </a:r>
            <a:r>
              <a:rPr lang="fr-FR" sz="2800" dirty="0"/>
              <a:t>métriques et des fonctions de coût dédiés à la </a:t>
            </a:r>
            <a:r>
              <a:rPr lang="fr-FR" sz="2800" dirty="0" smtClean="0"/>
              <a:t>segmentation</a:t>
            </a:r>
            <a:endParaRPr lang="fr-FR" sz="2800" dirty="0"/>
          </a:p>
          <a:p>
            <a:pPr marL="457200" lvl="0" indent="-457200">
              <a:buFont typeface="Wingdings" panose="05000000000000000000" pitchFamily="2" charset="2"/>
              <a:buChar char="Ø"/>
            </a:pPr>
            <a:r>
              <a:rPr lang="fr-FR" sz="2800" dirty="0" smtClean="0"/>
              <a:t>Permet d'utiliser </a:t>
            </a:r>
            <a:r>
              <a:rPr lang="fr-FR" sz="2800" dirty="0"/>
              <a:t>des modèles plus avancés, ainsi que des fonctions de coût différentes déjà </a:t>
            </a:r>
            <a:r>
              <a:rPr lang="fr-FR" sz="2800" dirty="0" smtClean="0"/>
              <a:t>implémentées</a:t>
            </a:r>
            <a:endParaRPr lang="fr-FR" sz="2800" dirty="0"/>
          </a:p>
          <a:p>
            <a:endParaRPr lang="fr-FR" sz="2800" dirty="0"/>
          </a:p>
          <a:p>
            <a:pPr marL="457200" indent="-457200">
              <a:buFont typeface="Arial" panose="020B0604020202020204" pitchFamily="34" charset="0"/>
              <a:buChar char="•"/>
            </a:pPr>
            <a:r>
              <a:rPr lang="fr-FR" sz="2800" dirty="0"/>
              <a:t>L’utilisation de cette librairie nous permettra notamment </a:t>
            </a:r>
            <a:r>
              <a:rPr lang="fr-FR" sz="2800" b="1" dirty="0"/>
              <a:t>d’optimiser les hyper paramètres</a:t>
            </a:r>
            <a:r>
              <a:rPr lang="fr-FR" sz="2800" dirty="0"/>
              <a:t> :</a:t>
            </a:r>
          </a:p>
          <a:p>
            <a:pPr marL="457200" lvl="0" indent="-457200">
              <a:buFont typeface="Wingdings" panose="05000000000000000000" pitchFamily="2" charset="2"/>
              <a:buChar char="ü"/>
            </a:pPr>
            <a:r>
              <a:rPr lang="fr-FR" sz="2800" dirty="0"/>
              <a:t>La </a:t>
            </a:r>
            <a:r>
              <a:rPr lang="fr-FR" sz="2800" b="1" dirty="0"/>
              <a:t>fonction de coût</a:t>
            </a:r>
            <a:r>
              <a:rPr lang="fr-FR" sz="2800" dirty="0"/>
              <a:t> : </a:t>
            </a:r>
            <a:r>
              <a:rPr lang="fr-FR" sz="2800" dirty="0" smtClean="0"/>
              <a:t>essais </a:t>
            </a:r>
            <a:r>
              <a:rPr lang="fr-FR" sz="2800" dirty="0"/>
              <a:t>de la fonction </a:t>
            </a:r>
            <a:r>
              <a:rPr lang="fr-FR" sz="2800" b="1" i="1" dirty="0" err="1"/>
              <a:t>Dice</a:t>
            </a:r>
            <a:r>
              <a:rPr lang="fr-FR" sz="2800" b="1" i="1" dirty="0"/>
              <a:t> </a:t>
            </a:r>
            <a:r>
              <a:rPr lang="fr-FR" sz="2800" b="1" i="1" dirty="0" err="1"/>
              <a:t>Loss</a:t>
            </a:r>
            <a:r>
              <a:rPr lang="fr-FR" sz="2800" dirty="0"/>
              <a:t> en plus de la fonction </a:t>
            </a:r>
            <a:r>
              <a:rPr lang="fr-FR" sz="2800" b="1" i="1" dirty="0" err="1"/>
              <a:t>Categorical</a:t>
            </a:r>
            <a:r>
              <a:rPr lang="fr-FR" sz="2800" b="1" i="1" dirty="0"/>
              <a:t> Cross </a:t>
            </a:r>
            <a:r>
              <a:rPr lang="fr-FR" sz="2800" b="1" i="1" dirty="0" err="1"/>
              <a:t>Entropy</a:t>
            </a:r>
            <a:endParaRPr lang="fr-FR" sz="2800" dirty="0"/>
          </a:p>
          <a:p>
            <a:pPr marL="457200" lvl="0" indent="-457200">
              <a:buFont typeface="Wingdings" panose="05000000000000000000" pitchFamily="2" charset="2"/>
              <a:buChar char="ü"/>
            </a:pPr>
            <a:r>
              <a:rPr lang="fr-FR" sz="2800" dirty="0"/>
              <a:t>Le </a:t>
            </a:r>
            <a:r>
              <a:rPr lang="fr-FR" sz="2800" b="1" dirty="0"/>
              <a:t>Backbone</a:t>
            </a:r>
            <a:r>
              <a:rPr lang="fr-FR" sz="2800" dirty="0"/>
              <a:t> : </a:t>
            </a:r>
            <a:r>
              <a:rPr lang="fr-FR" sz="2800" dirty="0" smtClean="0"/>
              <a:t>essais </a:t>
            </a:r>
            <a:r>
              <a:rPr lang="fr-FR" sz="2800" dirty="0"/>
              <a:t>des </a:t>
            </a:r>
            <a:r>
              <a:rPr lang="fr-FR" sz="2800" dirty="0" err="1"/>
              <a:t>backbones</a:t>
            </a:r>
            <a:r>
              <a:rPr lang="fr-FR" sz="2800" dirty="0"/>
              <a:t> </a:t>
            </a:r>
            <a:r>
              <a:rPr lang="fr-FR" sz="2800" b="1" i="1" dirty="0" err="1"/>
              <a:t>VGGNet</a:t>
            </a:r>
            <a:r>
              <a:rPr lang="fr-FR" sz="2800" dirty="0"/>
              <a:t>, </a:t>
            </a:r>
            <a:r>
              <a:rPr lang="fr-FR" sz="2800" b="1" i="1" dirty="0" err="1"/>
              <a:t>ResNet</a:t>
            </a:r>
            <a:r>
              <a:rPr lang="fr-FR" sz="2800" dirty="0"/>
              <a:t> et </a:t>
            </a:r>
            <a:r>
              <a:rPr lang="fr-FR" sz="2800" b="1" i="1" dirty="0" err="1"/>
              <a:t>EfficientNet</a:t>
            </a:r>
            <a:r>
              <a:rPr lang="fr-FR" sz="2800" dirty="0"/>
              <a:t> avec et sans poids pré entrainés sur les données </a:t>
            </a:r>
            <a:r>
              <a:rPr lang="fr-FR" sz="2800" b="1" dirty="0" err="1"/>
              <a:t>Imagenet</a:t>
            </a:r>
            <a:r>
              <a:rPr lang="fr-FR" sz="2800" b="1" dirty="0"/>
              <a:t> </a:t>
            </a:r>
            <a:r>
              <a:rPr lang="fr-FR" sz="2800" dirty="0"/>
              <a:t>pour l’initialisation</a:t>
            </a:r>
          </a:p>
          <a:p>
            <a:pPr marL="457200" lvl="0" indent="-457200">
              <a:buFont typeface="Wingdings" panose="05000000000000000000" pitchFamily="2" charset="2"/>
              <a:buChar char="ü"/>
            </a:pPr>
            <a:r>
              <a:rPr lang="fr-FR" sz="2800" dirty="0"/>
              <a:t>L’</a:t>
            </a:r>
            <a:r>
              <a:rPr lang="fr-FR" sz="2800" b="1" dirty="0"/>
              <a:t>architecture</a:t>
            </a:r>
            <a:r>
              <a:rPr lang="fr-FR" sz="2800" dirty="0"/>
              <a:t> : </a:t>
            </a:r>
            <a:r>
              <a:rPr lang="fr-FR" sz="2800" dirty="0" smtClean="0"/>
              <a:t>essais </a:t>
            </a:r>
            <a:r>
              <a:rPr lang="fr-FR" sz="2800" dirty="0"/>
              <a:t>des architectures </a:t>
            </a:r>
            <a:r>
              <a:rPr lang="fr-FR" sz="2800" b="1" i="1" dirty="0" err="1"/>
              <a:t>Unet</a:t>
            </a:r>
            <a:r>
              <a:rPr lang="fr-FR" sz="2800" dirty="0"/>
              <a:t>, </a:t>
            </a:r>
            <a:r>
              <a:rPr lang="fr-FR" sz="2800" b="1" i="1" dirty="0"/>
              <a:t>FPN (</a:t>
            </a:r>
            <a:r>
              <a:rPr lang="fr-FR" sz="2800" b="1" i="1" dirty="0" err="1"/>
              <a:t>Features</a:t>
            </a:r>
            <a:r>
              <a:rPr lang="fr-FR" sz="2800" b="1" i="1" dirty="0"/>
              <a:t> </a:t>
            </a:r>
            <a:r>
              <a:rPr lang="fr-FR" sz="2800" b="1" i="1" dirty="0" err="1"/>
              <a:t>Pyramid</a:t>
            </a:r>
            <a:r>
              <a:rPr lang="fr-FR" sz="2800" b="1" i="1" dirty="0"/>
              <a:t> Network)</a:t>
            </a:r>
            <a:r>
              <a:rPr lang="fr-FR" sz="2800" dirty="0"/>
              <a:t> et </a:t>
            </a:r>
            <a:r>
              <a:rPr lang="fr-FR" sz="2800" b="1" i="1" dirty="0" err="1"/>
              <a:t>Linknet</a:t>
            </a:r>
            <a:endParaRPr lang="fr-FR" sz="2800" dirty="0"/>
          </a:p>
          <a:p>
            <a:pPr marL="457200" indent="-457200">
              <a:buFont typeface="Arial" panose="020B0604020202020204" pitchFamily="34" charset="0"/>
              <a:buChar char="•"/>
            </a:pPr>
            <a:endParaRPr lang="fr-FR" dirty="0" smtClean="0">
              <a:solidFill>
                <a:schemeClr val="accent6"/>
              </a:solidFill>
            </a:endParaRPr>
          </a:p>
          <a:p>
            <a:pPr marL="457200" indent="-457200">
              <a:buFont typeface="Arial" panose="020B0604020202020204" pitchFamily="34" charset="0"/>
              <a:buChar char="•"/>
            </a:pPr>
            <a:r>
              <a:rPr lang="fr-FR" sz="2800" dirty="0" smtClean="0"/>
              <a:t>Réduction de </a:t>
            </a:r>
            <a:r>
              <a:rPr lang="fr-FR" sz="2800" dirty="0"/>
              <a:t>la taille des images </a:t>
            </a:r>
            <a:r>
              <a:rPr lang="fr-FR" sz="2800" dirty="0" smtClean="0"/>
              <a:t>pour </a:t>
            </a:r>
            <a:r>
              <a:rPr lang="fr-FR" sz="2800" dirty="0"/>
              <a:t>l'entraînement des </a:t>
            </a:r>
            <a:r>
              <a:rPr lang="fr-FR" sz="2800" dirty="0" smtClean="0"/>
              <a:t>modèles</a:t>
            </a:r>
          </a:p>
          <a:p>
            <a:pPr marL="457200" indent="-457200">
              <a:buFont typeface="Wingdings" panose="05000000000000000000" pitchFamily="2" charset="2"/>
              <a:buChar char="Ø"/>
            </a:pPr>
            <a:r>
              <a:rPr lang="fr-FR" sz="2800" dirty="0"/>
              <a:t>A</a:t>
            </a:r>
            <a:r>
              <a:rPr lang="fr-FR" sz="2800" dirty="0" smtClean="0"/>
              <a:t>fin </a:t>
            </a:r>
            <a:r>
              <a:rPr lang="fr-FR" sz="2800" dirty="0"/>
              <a:t>d'avoir des temps de calcul </a:t>
            </a:r>
            <a:r>
              <a:rPr lang="fr-FR" sz="2800" dirty="0" smtClean="0"/>
              <a:t>raisonnables </a:t>
            </a:r>
            <a:r>
              <a:rPr lang="fr-FR" sz="2800" dirty="0"/>
              <a:t>et également pour tenir compte de la capacité </a:t>
            </a:r>
            <a:r>
              <a:rPr lang="fr-FR" sz="2800" dirty="0" smtClean="0"/>
              <a:t>du </a:t>
            </a:r>
            <a:r>
              <a:rPr lang="fr-FR" sz="2800" dirty="0"/>
              <a:t>matériel qui nous est </a:t>
            </a:r>
            <a:r>
              <a:rPr lang="fr-FR" sz="2800" dirty="0" smtClean="0"/>
              <a:t>alloué</a:t>
            </a:r>
            <a:endParaRPr lang="fr-FR" sz="2800" dirty="0"/>
          </a:p>
          <a:p>
            <a:pPr marL="457200" indent="-457200">
              <a:buFont typeface="Arial" panose="020B0604020202020204" pitchFamily="34" charset="0"/>
              <a:buChar char="•"/>
            </a:pPr>
            <a:endParaRPr dirty="0">
              <a:solidFill>
                <a:schemeClr val="accent6"/>
              </a:solidFill>
            </a:endParaRPr>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41707578"/>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Modélisation</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5" y="2513644"/>
            <a:ext cx="22564535" cy="16537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fr-FR" sz="2800" u="sng" dirty="0"/>
              <a:t>6</a:t>
            </a:r>
            <a:r>
              <a:rPr lang="fr-FR" sz="2800" u="sng" dirty="0" smtClean="0"/>
              <a:t> </a:t>
            </a:r>
            <a:r>
              <a:rPr lang="fr-FR" sz="2800" u="sng" dirty="0"/>
              <a:t>- Synthèse comparative des différents modèles</a:t>
            </a:r>
            <a:endParaRPr lang="fr-FR" sz="2800" u="sng" dirty="0" smtClean="0"/>
          </a:p>
          <a:p>
            <a:endParaRPr lang="fr-FR" sz="2800" dirty="0"/>
          </a:p>
          <a:p>
            <a:r>
              <a:rPr lang="fr-FR" sz="2800" i="1" dirty="0"/>
              <a:t>Tableau comparatif des résultats obtenus sur les différents modèles </a:t>
            </a:r>
            <a:r>
              <a:rPr lang="fr-FR" sz="2800" i="1" dirty="0" smtClean="0"/>
              <a:t>:</a:t>
            </a:r>
            <a:endParaRPr i="1" dirty="0">
              <a:solidFill>
                <a:schemeClr val="accent6"/>
              </a:solidFill>
            </a:endParaRPr>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3" name="Picture 2"/>
          <p:cNvPicPr>
            <a:picLocks noChangeAspect="1"/>
          </p:cNvPicPr>
          <p:nvPr/>
        </p:nvPicPr>
        <p:blipFill>
          <a:blip r:embed="rId2"/>
          <a:stretch>
            <a:fillRect/>
          </a:stretch>
        </p:blipFill>
        <p:spPr>
          <a:xfrm>
            <a:off x="3587457" y="4167429"/>
            <a:ext cx="15801210" cy="8913383"/>
          </a:xfrm>
          <a:prstGeom prst="rect">
            <a:avLst/>
          </a:prstGeom>
        </p:spPr>
      </p:pic>
    </p:spTree>
    <p:extLst>
      <p:ext uri="{BB962C8B-B14F-4D97-AF65-F5344CB8AC3E}">
        <p14:creationId xmlns:p14="http://schemas.microsoft.com/office/powerpoint/2010/main" val="4000260434"/>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Modélisation</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5" y="2513644"/>
            <a:ext cx="22564535" cy="90465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fr-FR" sz="2800" u="sng" dirty="0"/>
              <a:t>7</a:t>
            </a:r>
            <a:r>
              <a:rPr lang="fr-FR" sz="2800" u="sng" dirty="0" smtClean="0"/>
              <a:t> - Analyse des </a:t>
            </a:r>
            <a:r>
              <a:rPr lang="fr-FR" sz="2800" u="sng" dirty="0" err="1" smtClean="0"/>
              <a:t>résutats</a:t>
            </a:r>
            <a:endParaRPr lang="fr-FR" sz="2800" u="sng" dirty="0" smtClean="0"/>
          </a:p>
          <a:p>
            <a:endParaRPr lang="fr-FR" sz="2800" dirty="0"/>
          </a:p>
          <a:p>
            <a:r>
              <a:rPr lang="fr-FR" sz="2800" dirty="0"/>
              <a:t>P</a:t>
            </a:r>
            <a:r>
              <a:rPr lang="fr-FR" sz="2800" dirty="0" smtClean="0"/>
              <a:t>remier </a:t>
            </a:r>
            <a:r>
              <a:rPr lang="fr-FR" sz="2800" dirty="0"/>
              <a:t>modèle </a:t>
            </a:r>
            <a:r>
              <a:rPr lang="fr-FR" sz="2800" dirty="0" smtClean="0"/>
              <a:t>simple : </a:t>
            </a:r>
            <a:r>
              <a:rPr lang="fr-FR" sz="2800" dirty="0"/>
              <a:t>suite de couches de convolution enchaînées avec une suite de couches de convolution </a:t>
            </a:r>
            <a:r>
              <a:rPr lang="fr-FR" sz="2800" dirty="0" smtClean="0"/>
              <a:t>transposées</a:t>
            </a:r>
            <a:endParaRPr lang="fr-FR" sz="2800" dirty="0"/>
          </a:p>
          <a:p>
            <a:pPr marL="457200" indent="-457200">
              <a:buFont typeface="Wingdings" panose="05000000000000000000" pitchFamily="2" charset="2"/>
              <a:buChar char="ü"/>
            </a:pPr>
            <a:r>
              <a:rPr lang="fr-FR" sz="2800" dirty="0"/>
              <a:t>Ce modèle nous servira de </a:t>
            </a:r>
            <a:r>
              <a:rPr lang="fr-FR" sz="2800" b="1" dirty="0"/>
              <a:t>référence (</a:t>
            </a:r>
            <a:r>
              <a:rPr lang="fr-FR" sz="2800" b="1" i="1" dirty="0" err="1"/>
              <a:t>baseline</a:t>
            </a:r>
            <a:r>
              <a:rPr lang="fr-FR" sz="2800" b="1" dirty="0" smtClean="0"/>
              <a:t>)</a:t>
            </a:r>
            <a:r>
              <a:rPr lang="fr-FR" sz="2800" dirty="0" smtClean="0"/>
              <a:t> </a:t>
            </a:r>
          </a:p>
          <a:p>
            <a:pPr marL="457200" indent="-457200">
              <a:buFont typeface="Wingdings" panose="05000000000000000000" pitchFamily="2" charset="2"/>
              <a:buChar char="Ø"/>
            </a:pPr>
            <a:r>
              <a:rPr lang="fr-FR" sz="2800" dirty="0" smtClean="0"/>
              <a:t>Score </a:t>
            </a:r>
            <a:r>
              <a:rPr lang="fr-FR" sz="2800" dirty="0" err="1"/>
              <a:t>IoU</a:t>
            </a:r>
            <a:r>
              <a:rPr lang="fr-FR" sz="2800" dirty="0"/>
              <a:t> sur le jeu de validation de </a:t>
            </a:r>
            <a:r>
              <a:rPr lang="fr-FR" sz="2800" dirty="0" smtClean="0"/>
              <a:t>0.48</a:t>
            </a:r>
            <a:endParaRPr lang="fr-FR" sz="2800" dirty="0"/>
          </a:p>
          <a:p>
            <a:pPr>
              <a:spcAft>
                <a:spcPts val="600"/>
              </a:spcAft>
            </a:pPr>
            <a:r>
              <a:rPr lang="fr-FR" sz="2800" dirty="0"/>
              <a:t/>
            </a:r>
            <a:br>
              <a:rPr lang="fr-FR" sz="2800" dirty="0"/>
            </a:br>
            <a:r>
              <a:rPr lang="fr-FR" sz="2800" b="1" u="sng" dirty="0" smtClean="0"/>
              <a:t>Augmentation </a:t>
            </a:r>
            <a:r>
              <a:rPr lang="fr-FR" sz="2800" b="1" u="sng" dirty="0"/>
              <a:t>des données</a:t>
            </a:r>
            <a:r>
              <a:rPr lang="fr-FR" sz="2800" dirty="0"/>
              <a:t> : </a:t>
            </a:r>
            <a:endParaRPr lang="fr-FR" sz="2800" dirty="0" smtClean="0"/>
          </a:p>
          <a:p>
            <a:pPr marL="457200" indent="-457200">
              <a:buFont typeface="Arial" panose="020B0604020202020204" pitchFamily="34" charset="0"/>
              <a:buChar char="•"/>
            </a:pPr>
            <a:r>
              <a:rPr lang="fr-FR" sz="2800" dirty="0" smtClean="0"/>
              <a:t>Première </a:t>
            </a:r>
            <a:r>
              <a:rPr lang="fr-FR" sz="2800" dirty="0"/>
              <a:t>version </a:t>
            </a:r>
            <a:r>
              <a:rPr lang="fr-FR" sz="2800" dirty="0" smtClean="0"/>
              <a:t>: améliore </a:t>
            </a:r>
            <a:r>
              <a:rPr lang="fr-FR" sz="2800" dirty="0"/>
              <a:t>les résultats </a:t>
            </a:r>
          </a:p>
          <a:p>
            <a:pPr marL="457200" indent="-457200">
              <a:buFont typeface="Arial" panose="020B0604020202020204" pitchFamily="34" charset="0"/>
              <a:buChar char="•"/>
            </a:pPr>
            <a:r>
              <a:rPr lang="fr-FR" sz="2800" dirty="0" smtClean="0"/>
              <a:t>Seconde </a:t>
            </a:r>
            <a:r>
              <a:rPr lang="fr-FR" sz="2800" dirty="0"/>
              <a:t>version </a:t>
            </a:r>
            <a:r>
              <a:rPr lang="fr-FR" sz="2800" dirty="0" smtClean="0"/>
              <a:t>: dégrade </a:t>
            </a:r>
            <a:r>
              <a:rPr lang="fr-FR" sz="2800" dirty="0"/>
              <a:t>les </a:t>
            </a:r>
            <a:r>
              <a:rPr lang="fr-FR" sz="2800" dirty="0" smtClean="0"/>
              <a:t>résultats</a:t>
            </a:r>
          </a:p>
          <a:p>
            <a:pPr marL="457200" indent="-457200">
              <a:buFont typeface="Wingdings" panose="05000000000000000000" pitchFamily="2" charset="2"/>
              <a:buChar char="Ø"/>
            </a:pPr>
            <a:r>
              <a:rPr lang="fr-FR" sz="2800" dirty="0"/>
              <a:t>S'explique par le fait que la première version effectue une transformation de l'image mais tout en gardant sa structure, alors que la seconde version '</a:t>
            </a:r>
            <a:r>
              <a:rPr lang="fr-FR" sz="2800" dirty="0" err="1"/>
              <a:t>destructure</a:t>
            </a:r>
            <a:r>
              <a:rPr lang="fr-FR" sz="2800" dirty="0"/>
              <a:t>' l'image </a:t>
            </a:r>
            <a:endParaRPr lang="fr-FR" sz="2800" dirty="0" smtClean="0"/>
          </a:p>
          <a:p>
            <a:pPr marL="457200" indent="-457200">
              <a:buFont typeface="Wingdings" panose="05000000000000000000" pitchFamily="2" charset="2"/>
              <a:buChar char="Ø"/>
            </a:pPr>
            <a:r>
              <a:rPr lang="fr-FR" sz="2800" dirty="0" smtClean="0"/>
              <a:t>On </a:t>
            </a:r>
            <a:r>
              <a:rPr lang="fr-FR" sz="2800" dirty="0"/>
              <a:t>peut en conclure qu'une transformation modérée des images est bénéfique pour l'apprentissage mais qu'une transformation </a:t>
            </a:r>
            <a:r>
              <a:rPr lang="fr-FR" sz="2800" dirty="0" smtClean="0"/>
              <a:t>trop </a:t>
            </a:r>
            <a:r>
              <a:rPr lang="fr-FR" sz="2800" dirty="0"/>
              <a:t>conséquente est défavorable pour </a:t>
            </a:r>
            <a:r>
              <a:rPr lang="fr-FR" sz="2800" dirty="0" smtClean="0"/>
              <a:t>l'apprentissage</a:t>
            </a:r>
          </a:p>
          <a:p>
            <a:pPr marL="457200" indent="-457200">
              <a:buFont typeface="Wingdings" panose="05000000000000000000" pitchFamily="2" charset="2"/>
              <a:buChar char="Ø"/>
            </a:pPr>
            <a:endParaRPr lang="fr-FR" sz="2800" dirty="0"/>
          </a:p>
          <a:p>
            <a:pPr>
              <a:spcAft>
                <a:spcPts val="600"/>
              </a:spcAft>
            </a:pPr>
            <a:r>
              <a:rPr lang="fr-FR" sz="2800" b="1" u="sng" dirty="0"/>
              <a:t>Fonction de coût</a:t>
            </a:r>
            <a:r>
              <a:rPr lang="fr-FR" sz="2800" dirty="0"/>
              <a:t> : </a:t>
            </a:r>
            <a:endParaRPr lang="fr-FR" sz="2800" dirty="0" smtClean="0"/>
          </a:p>
          <a:p>
            <a:pPr marL="457200" indent="-457200">
              <a:buFont typeface="Arial" panose="020B0604020202020204" pitchFamily="34" charset="0"/>
              <a:buChar char="•"/>
            </a:pPr>
            <a:r>
              <a:rPr lang="fr-FR" sz="2800" dirty="0" smtClean="0"/>
              <a:t>La </a:t>
            </a:r>
            <a:r>
              <a:rPr lang="fr-FR" sz="2800" dirty="0"/>
              <a:t>fonction de coût </a:t>
            </a:r>
            <a:r>
              <a:rPr lang="fr-FR" sz="2800" b="1" i="1" dirty="0" err="1"/>
              <a:t>Dice</a:t>
            </a:r>
            <a:r>
              <a:rPr lang="fr-FR" sz="2800" b="1" i="1" dirty="0"/>
              <a:t> </a:t>
            </a:r>
            <a:r>
              <a:rPr lang="fr-FR" sz="2800" b="1" i="1" dirty="0" err="1"/>
              <a:t>Loss</a:t>
            </a:r>
            <a:r>
              <a:rPr lang="fr-FR" sz="2800" dirty="0"/>
              <a:t> améliore les résultats par rapport à la fonction </a:t>
            </a:r>
            <a:r>
              <a:rPr lang="fr-FR" sz="2800" dirty="0" err="1"/>
              <a:t>Categorical</a:t>
            </a:r>
            <a:r>
              <a:rPr lang="fr-FR" sz="2800" dirty="0"/>
              <a:t> Cross </a:t>
            </a:r>
            <a:r>
              <a:rPr lang="fr-FR" sz="2800" dirty="0" err="1" smtClean="0"/>
              <a:t>Entropy</a:t>
            </a:r>
            <a:endParaRPr lang="fr-FR" sz="2800" dirty="0" smtClean="0"/>
          </a:p>
          <a:p>
            <a:pPr marL="457200" indent="-457200">
              <a:buFont typeface="Wingdings" panose="05000000000000000000" pitchFamily="2" charset="2"/>
              <a:buChar char="Ø"/>
            </a:pPr>
            <a:r>
              <a:rPr lang="fr-FR" sz="2800" dirty="0" smtClean="0"/>
              <a:t>Confirme </a:t>
            </a:r>
            <a:r>
              <a:rPr lang="fr-FR" sz="2800" dirty="0"/>
              <a:t>que la fonction de coût </a:t>
            </a:r>
            <a:r>
              <a:rPr lang="fr-FR" sz="2800" dirty="0" err="1"/>
              <a:t>Dice</a:t>
            </a:r>
            <a:r>
              <a:rPr lang="fr-FR" sz="2800" dirty="0"/>
              <a:t> </a:t>
            </a:r>
            <a:r>
              <a:rPr lang="fr-FR" sz="2800" dirty="0" err="1"/>
              <a:t>Loss</a:t>
            </a:r>
            <a:r>
              <a:rPr lang="fr-FR" sz="2800" dirty="0"/>
              <a:t> est bien adaptée au problème de </a:t>
            </a:r>
            <a:r>
              <a:rPr lang="fr-FR" sz="2800" dirty="0" smtClean="0"/>
              <a:t>Segmentation</a:t>
            </a:r>
            <a:endParaRPr lang="fr-FR" sz="2800" dirty="0"/>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558286212"/>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he road to success and the road to failure are almost exactly the same."/>
          <p:cNvSpPr txBox="1"/>
          <p:nvPr/>
        </p:nvSpPr>
        <p:spPr>
          <a:xfrm>
            <a:off x="2263080" y="4239766"/>
            <a:ext cx="10565724"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a:defRPr sz="8000" b="0">
                <a:solidFill>
                  <a:srgbClr val="0E2448"/>
                </a:solidFill>
                <a:latin typeface="Roboto Medium"/>
                <a:ea typeface="Roboto Medium"/>
                <a:cs typeface="Roboto Medium"/>
                <a:sym typeface="Roboto Medium"/>
              </a:defRPr>
            </a:pPr>
            <a:r>
              <a:rPr lang="fr-FR" dirty="0" smtClean="0">
                <a:solidFill>
                  <a:schemeClr val="tx1"/>
                </a:solidFill>
              </a:rPr>
              <a:t>Sommaire</a:t>
            </a:r>
            <a:endParaRPr dirty="0">
              <a:solidFill>
                <a:schemeClr val="tx1"/>
              </a:solidFill>
            </a:endParaRPr>
          </a:p>
        </p:txBody>
      </p:sp>
      <p:sp>
        <p:nvSpPr>
          <p:cNvPr id="203" name="Freeform 1032"/>
          <p:cNvSpPr/>
          <p:nvPr/>
        </p:nvSpPr>
        <p:spPr>
          <a:xfrm>
            <a:off x="2263080" y="2752388"/>
            <a:ext cx="1024965" cy="1024936"/>
          </a:xfrm>
          <a:custGeom>
            <a:avLst/>
            <a:gdLst/>
            <a:ahLst/>
            <a:cxnLst>
              <a:cxn ang="0">
                <a:pos x="wd2" y="hd2"/>
              </a:cxn>
              <a:cxn ang="5400000">
                <a:pos x="wd2" y="hd2"/>
              </a:cxn>
              <a:cxn ang="10800000">
                <a:pos x="wd2" y="hd2"/>
              </a:cxn>
              <a:cxn ang="16200000">
                <a:pos x="wd2" y="hd2"/>
              </a:cxn>
            </a:cxnLst>
            <a:rect l="0" t="0" r="r" b="b"/>
            <a:pathLst>
              <a:path w="21572" h="21597" extrusionOk="0">
                <a:moveTo>
                  <a:pt x="13023" y="1"/>
                </a:moveTo>
                <a:cubicBezTo>
                  <a:pt x="10482" y="48"/>
                  <a:pt x="7518" y="1537"/>
                  <a:pt x="5636" y="3694"/>
                </a:cubicBezTo>
                <a:cubicBezTo>
                  <a:pt x="3599" y="3767"/>
                  <a:pt x="1900" y="4378"/>
                  <a:pt x="840" y="5439"/>
                </a:cubicBezTo>
                <a:cubicBezTo>
                  <a:pt x="725" y="5554"/>
                  <a:pt x="686" y="5726"/>
                  <a:pt x="730" y="5882"/>
                </a:cubicBezTo>
                <a:cubicBezTo>
                  <a:pt x="774" y="6039"/>
                  <a:pt x="893" y="6157"/>
                  <a:pt x="1053" y="6196"/>
                </a:cubicBezTo>
                <a:lnTo>
                  <a:pt x="2971" y="6658"/>
                </a:lnTo>
                <a:lnTo>
                  <a:pt x="2962" y="6667"/>
                </a:lnTo>
                <a:cubicBezTo>
                  <a:pt x="2802" y="6844"/>
                  <a:pt x="2802" y="7116"/>
                  <a:pt x="2971" y="7286"/>
                </a:cubicBezTo>
                <a:lnTo>
                  <a:pt x="6208" y="10526"/>
                </a:lnTo>
                <a:cubicBezTo>
                  <a:pt x="6295" y="10615"/>
                  <a:pt x="6405" y="10656"/>
                  <a:pt x="6521" y="10656"/>
                </a:cubicBezTo>
                <a:cubicBezTo>
                  <a:pt x="6629" y="10656"/>
                  <a:pt x="6740" y="10622"/>
                  <a:pt x="6826" y="10545"/>
                </a:cubicBezTo>
                <a:lnTo>
                  <a:pt x="6835" y="10526"/>
                </a:lnTo>
                <a:lnTo>
                  <a:pt x="7296" y="12447"/>
                </a:lnTo>
                <a:cubicBezTo>
                  <a:pt x="7334" y="12605"/>
                  <a:pt x="7452" y="12726"/>
                  <a:pt x="7610" y="12770"/>
                </a:cubicBezTo>
                <a:cubicBezTo>
                  <a:pt x="7650" y="12782"/>
                  <a:pt x="7688" y="12789"/>
                  <a:pt x="7729" y="12789"/>
                </a:cubicBezTo>
                <a:cubicBezTo>
                  <a:pt x="7847" y="12789"/>
                  <a:pt x="7966" y="12745"/>
                  <a:pt x="8052" y="12659"/>
                </a:cubicBezTo>
                <a:cubicBezTo>
                  <a:pt x="9113" y="11598"/>
                  <a:pt x="9722" y="9897"/>
                  <a:pt x="9795" y="7858"/>
                </a:cubicBezTo>
                <a:cubicBezTo>
                  <a:pt x="11952" y="5968"/>
                  <a:pt x="13436" y="3003"/>
                  <a:pt x="13484" y="462"/>
                </a:cubicBezTo>
                <a:cubicBezTo>
                  <a:pt x="13485" y="341"/>
                  <a:pt x="13432" y="225"/>
                  <a:pt x="13346" y="139"/>
                </a:cubicBezTo>
                <a:cubicBezTo>
                  <a:pt x="13259" y="53"/>
                  <a:pt x="13134" y="-3"/>
                  <a:pt x="13023" y="1"/>
                </a:cubicBezTo>
                <a:close/>
                <a:moveTo>
                  <a:pt x="16850" y="7202"/>
                </a:moveTo>
                <a:cubicBezTo>
                  <a:pt x="16478" y="7202"/>
                  <a:pt x="16177" y="7504"/>
                  <a:pt x="16177" y="7876"/>
                </a:cubicBezTo>
                <a:lnTo>
                  <a:pt x="16177" y="20923"/>
                </a:lnTo>
                <a:cubicBezTo>
                  <a:pt x="16177" y="21295"/>
                  <a:pt x="16478" y="21597"/>
                  <a:pt x="16850" y="21597"/>
                </a:cubicBezTo>
                <a:lnTo>
                  <a:pt x="20899" y="21597"/>
                </a:lnTo>
                <a:cubicBezTo>
                  <a:pt x="21271" y="21597"/>
                  <a:pt x="21572" y="21295"/>
                  <a:pt x="21572" y="20923"/>
                </a:cubicBezTo>
                <a:lnTo>
                  <a:pt x="21572" y="7876"/>
                </a:lnTo>
                <a:cubicBezTo>
                  <a:pt x="21572" y="7504"/>
                  <a:pt x="21271" y="7202"/>
                  <a:pt x="20899" y="7202"/>
                </a:cubicBezTo>
                <a:lnTo>
                  <a:pt x="16850" y="7202"/>
                </a:lnTo>
                <a:close/>
                <a:moveTo>
                  <a:pt x="2860" y="8763"/>
                </a:moveTo>
                <a:cubicBezTo>
                  <a:pt x="2382" y="8763"/>
                  <a:pt x="1904" y="8952"/>
                  <a:pt x="1541" y="9317"/>
                </a:cubicBezTo>
                <a:cubicBezTo>
                  <a:pt x="938" y="9921"/>
                  <a:pt x="168" y="12421"/>
                  <a:pt x="20" y="12918"/>
                </a:cubicBezTo>
                <a:cubicBezTo>
                  <a:pt x="-28" y="13076"/>
                  <a:pt x="14" y="13253"/>
                  <a:pt x="130" y="13370"/>
                </a:cubicBezTo>
                <a:cubicBezTo>
                  <a:pt x="217" y="13456"/>
                  <a:pt x="335" y="13499"/>
                  <a:pt x="453" y="13499"/>
                </a:cubicBezTo>
                <a:cubicBezTo>
                  <a:pt x="496" y="13499"/>
                  <a:pt x="539" y="13494"/>
                  <a:pt x="582" y="13481"/>
                </a:cubicBezTo>
                <a:cubicBezTo>
                  <a:pt x="1078" y="13333"/>
                  <a:pt x="3575" y="12562"/>
                  <a:pt x="4179" y="11958"/>
                </a:cubicBezTo>
                <a:cubicBezTo>
                  <a:pt x="4907" y="11229"/>
                  <a:pt x="4907" y="10047"/>
                  <a:pt x="4179" y="9317"/>
                </a:cubicBezTo>
                <a:cubicBezTo>
                  <a:pt x="3814" y="8952"/>
                  <a:pt x="3338" y="8763"/>
                  <a:pt x="2860" y="8763"/>
                </a:cubicBezTo>
                <a:close/>
                <a:moveTo>
                  <a:pt x="9666" y="11699"/>
                </a:moveTo>
                <a:cubicBezTo>
                  <a:pt x="9294" y="11699"/>
                  <a:pt x="8984" y="12001"/>
                  <a:pt x="8984" y="12373"/>
                </a:cubicBezTo>
                <a:lnTo>
                  <a:pt x="8984" y="20923"/>
                </a:lnTo>
                <a:cubicBezTo>
                  <a:pt x="8984" y="21295"/>
                  <a:pt x="9294" y="21597"/>
                  <a:pt x="9666" y="21597"/>
                </a:cubicBezTo>
                <a:lnTo>
                  <a:pt x="13705" y="21597"/>
                </a:lnTo>
                <a:cubicBezTo>
                  <a:pt x="14078" y="21597"/>
                  <a:pt x="14379" y="21295"/>
                  <a:pt x="14379" y="20923"/>
                </a:cubicBezTo>
                <a:lnTo>
                  <a:pt x="14379" y="12373"/>
                </a:lnTo>
                <a:cubicBezTo>
                  <a:pt x="14379" y="12001"/>
                  <a:pt x="14078" y="11699"/>
                  <a:pt x="13705" y="11699"/>
                </a:cubicBezTo>
                <a:lnTo>
                  <a:pt x="9666" y="11699"/>
                </a:lnTo>
                <a:close/>
                <a:moveTo>
                  <a:pt x="2473" y="16196"/>
                </a:moveTo>
                <a:cubicBezTo>
                  <a:pt x="2101" y="16196"/>
                  <a:pt x="1800" y="16506"/>
                  <a:pt x="1800" y="16879"/>
                </a:cubicBezTo>
                <a:lnTo>
                  <a:pt x="1800" y="20923"/>
                </a:lnTo>
                <a:cubicBezTo>
                  <a:pt x="1800" y="21296"/>
                  <a:pt x="2101" y="21597"/>
                  <a:pt x="2473" y="21597"/>
                </a:cubicBezTo>
                <a:lnTo>
                  <a:pt x="6512" y="21597"/>
                </a:lnTo>
                <a:cubicBezTo>
                  <a:pt x="6884" y="21597"/>
                  <a:pt x="7195" y="21296"/>
                  <a:pt x="7195" y="20923"/>
                </a:cubicBezTo>
                <a:lnTo>
                  <a:pt x="7195" y="16879"/>
                </a:lnTo>
                <a:cubicBezTo>
                  <a:pt x="7195" y="16506"/>
                  <a:pt x="6884" y="16196"/>
                  <a:pt x="6512" y="16196"/>
                </a:cubicBezTo>
                <a:lnTo>
                  <a:pt x="2473" y="16196"/>
                </a:lnTo>
                <a:close/>
              </a:path>
            </a:pathLst>
          </a:custGeom>
          <a:solidFill>
            <a:schemeClr val="accent3"/>
          </a:solidFill>
          <a:ln w="12700">
            <a:miter lim="400000"/>
          </a:ln>
        </p:spPr>
        <p:txBody>
          <a:bodyPr lIns="45719" rIns="45719" anchor="ctr"/>
          <a:lstStyle/>
          <a:p>
            <a:pPr algn="l" defTabSz="914400">
              <a:defRPr sz="1800" b="0">
                <a:latin typeface="Calibri"/>
                <a:ea typeface="Calibri"/>
                <a:cs typeface="Calibri"/>
                <a:sym typeface="Calibri"/>
              </a:defRPr>
            </a:pPr>
            <a:endParaRPr/>
          </a:p>
        </p:txBody>
      </p:sp>
      <p:grpSp>
        <p:nvGrpSpPr>
          <p:cNvPr id="5" name="Group 4"/>
          <p:cNvGrpSpPr/>
          <p:nvPr/>
        </p:nvGrpSpPr>
        <p:grpSpPr>
          <a:xfrm>
            <a:off x="12828804" y="3319162"/>
            <a:ext cx="7899633" cy="2304454"/>
            <a:chOff x="12828804" y="4537276"/>
            <a:chExt cx="7899633" cy="2304454"/>
          </a:xfrm>
        </p:grpSpPr>
        <p:sp>
          <p:nvSpPr>
            <p:cNvPr id="210" name="Shape"/>
            <p:cNvSpPr/>
            <p:nvPr/>
          </p:nvSpPr>
          <p:spPr>
            <a:xfrm>
              <a:off x="12828804" y="4537276"/>
              <a:ext cx="7899633" cy="1376634"/>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1" name="Tristique senectus et netus"/>
            <p:cNvSpPr/>
            <p:nvPr/>
          </p:nvSpPr>
          <p:spPr>
            <a:xfrm>
              <a:off x="14116764" y="4670879"/>
              <a:ext cx="6433640" cy="217085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smtClean="0"/>
                <a:t>Présentation de la segmentation d’images</a:t>
              </a:r>
              <a:endParaRPr lang="fr-FR" dirty="0"/>
            </a:p>
            <a:p>
              <a:r>
                <a:rPr lang="fr-FR" dirty="0"/>
                <a:t/>
              </a:r>
              <a:br>
                <a:rPr lang="fr-FR" dirty="0"/>
              </a:br>
              <a:endParaRPr dirty="0">
                <a:solidFill>
                  <a:schemeClr val="accent6">
                    <a:lumMod val="50000"/>
                  </a:schemeClr>
                </a:solidFill>
              </a:endParaRPr>
            </a:p>
          </p:txBody>
        </p:sp>
        <p:sp>
          <p:nvSpPr>
            <p:cNvPr id="214" name="Freeform 513"/>
            <p:cNvSpPr/>
            <p:nvPr/>
          </p:nvSpPr>
          <p:spPr>
            <a:xfrm>
              <a:off x="13051197" y="4948803"/>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grpSp>
        <p:nvGrpSpPr>
          <p:cNvPr id="6" name="Group 5"/>
          <p:cNvGrpSpPr/>
          <p:nvPr/>
        </p:nvGrpSpPr>
        <p:grpSpPr>
          <a:xfrm>
            <a:off x="12828803" y="5241908"/>
            <a:ext cx="7899633" cy="1600200"/>
            <a:chOff x="12828804" y="6854320"/>
            <a:chExt cx="7899633" cy="1600200"/>
          </a:xfrm>
        </p:grpSpPr>
        <p:sp>
          <p:nvSpPr>
            <p:cNvPr id="216" name="Shape"/>
            <p:cNvSpPr/>
            <p:nvPr/>
          </p:nvSpPr>
          <p:spPr>
            <a:xfrm>
              <a:off x="12828804" y="6854320"/>
              <a:ext cx="7899633" cy="1600200"/>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7" name="Tristique senectus et netus"/>
            <p:cNvSpPr/>
            <p:nvPr/>
          </p:nvSpPr>
          <p:spPr>
            <a:xfrm>
              <a:off x="14116765" y="7081047"/>
              <a:ext cx="6433640" cy="113672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smtClean="0"/>
                <a:t>Préparation de la modélisation</a:t>
              </a:r>
            </a:p>
            <a:p>
              <a:r>
                <a:rPr lang="fr-FR" dirty="0" smtClean="0"/>
                <a:t>Interactions avec Azure ML</a:t>
              </a:r>
              <a:endParaRPr lang="fr-FR" dirty="0"/>
            </a:p>
          </p:txBody>
        </p:sp>
        <p:sp>
          <p:nvSpPr>
            <p:cNvPr id="220" name="Freeform 513"/>
            <p:cNvSpPr/>
            <p:nvPr/>
          </p:nvSpPr>
          <p:spPr>
            <a:xfrm>
              <a:off x="13044967" y="7362803"/>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grpSp>
        <p:nvGrpSpPr>
          <p:cNvPr id="8" name="Group 7"/>
          <p:cNvGrpSpPr/>
          <p:nvPr/>
        </p:nvGrpSpPr>
        <p:grpSpPr>
          <a:xfrm>
            <a:off x="12828803" y="7388220"/>
            <a:ext cx="7899633" cy="1410569"/>
            <a:chOff x="12828804" y="9171365"/>
            <a:chExt cx="7899633" cy="1581302"/>
          </a:xfrm>
        </p:grpSpPr>
        <p:sp>
          <p:nvSpPr>
            <p:cNvPr id="222" name="Shape"/>
            <p:cNvSpPr/>
            <p:nvPr/>
          </p:nvSpPr>
          <p:spPr>
            <a:xfrm>
              <a:off x="12828804" y="9171365"/>
              <a:ext cx="7899633" cy="1581302"/>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3" name="Tristique senectus et netus"/>
            <p:cNvSpPr/>
            <p:nvPr/>
          </p:nvSpPr>
          <p:spPr>
            <a:xfrm>
              <a:off x="14116765" y="9350808"/>
              <a:ext cx="6433640" cy="127430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smtClean="0"/>
                <a:t>Modélisation et optimisation des HP</a:t>
              </a:r>
            </a:p>
            <a:p>
              <a:r>
                <a:rPr lang="fr-FR" dirty="0" smtClean="0"/>
                <a:t>Résultats obtenus</a:t>
              </a:r>
              <a:endParaRPr lang="fr-FR" dirty="0"/>
            </a:p>
          </p:txBody>
        </p:sp>
        <p:sp>
          <p:nvSpPr>
            <p:cNvPr id="226" name="Freeform 513"/>
            <p:cNvSpPr/>
            <p:nvPr/>
          </p:nvSpPr>
          <p:spPr>
            <a:xfrm>
              <a:off x="13044967" y="9656349"/>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grpSp>
        <p:nvGrpSpPr>
          <p:cNvPr id="4" name="Group 3"/>
          <p:cNvGrpSpPr/>
          <p:nvPr/>
        </p:nvGrpSpPr>
        <p:grpSpPr>
          <a:xfrm>
            <a:off x="12828804" y="1046515"/>
            <a:ext cx="7899633" cy="1626606"/>
            <a:chOff x="12828804" y="1366446"/>
            <a:chExt cx="7899633" cy="1679088"/>
          </a:xfrm>
        </p:grpSpPr>
        <p:grpSp>
          <p:nvGrpSpPr>
            <p:cNvPr id="3" name="Group 2"/>
            <p:cNvGrpSpPr/>
            <p:nvPr/>
          </p:nvGrpSpPr>
          <p:grpSpPr>
            <a:xfrm>
              <a:off x="12828804" y="1366446"/>
              <a:ext cx="7899633" cy="1679088"/>
              <a:chOff x="12828804" y="2220232"/>
              <a:chExt cx="7899633" cy="1679088"/>
            </a:xfrm>
          </p:grpSpPr>
          <p:sp>
            <p:nvSpPr>
              <p:cNvPr id="204" name="Shape"/>
              <p:cNvSpPr/>
              <p:nvPr/>
            </p:nvSpPr>
            <p:spPr>
              <a:xfrm>
                <a:off x="12828804" y="2220232"/>
                <a:ext cx="7899633" cy="1679088"/>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05" name="Tristique senectus et netus"/>
              <p:cNvSpPr/>
              <p:nvPr/>
            </p:nvSpPr>
            <p:spPr>
              <a:xfrm>
                <a:off x="14116764" y="2453652"/>
                <a:ext cx="6230440" cy="1173397"/>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a:solidFill>
                      <a:schemeClr val="accent6">
                        <a:lumMod val="50000"/>
                      </a:schemeClr>
                    </a:solidFill>
                  </a:rPr>
                  <a:t>Présentation du </a:t>
                </a:r>
                <a:r>
                  <a:rPr lang="fr-FR" dirty="0" smtClean="0">
                    <a:solidFill>
                      <a:schemeClr val="accent6">
                        <a:lumMod val="50000"/>
                      </a:schemeClr>
                    </a:solidFill>
                  </a:rPr>
                  <a:t>projet et objectifs</a:t>
                </a:r>
              </a:p>
              <a:p>
                <a:r>
                  <a:rPr lang="fr-FR" dirty="0" smtClean="0">
                    <a:solidFill>
                      <a:schemeClr val="accent6">
                        <a:lumMod val="50000"/>
                      </a:schemeClr>
                    </a:solidFill>
                  </a:rPr>
                  <a:t>Contraintes à respecter</a:t>
                </a:r>
                <a:endParaRPr dirty="0">
                  <a:solidFill>
                    <a:schemeClr val="accent6">
                      <a:lumMod val="50000"/>
                    </a:schemeClr>
                  </a:solidFill>
                </a:endParaRPr>
              </a:p>
            </p:txBody>
          </p:sp>
        </p:grpSp>
        <p:sp>
          <p:nvSpPr>
            <p:cNvPr id="23" name="Freeform 513"/>
            <p:cNvSpPr/>
            <p:nvPr/>
          </p:nvSpPr>
          <p:spPr>
            <a:xfrm>
              <a:off x="13044966" y="1895191"/>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grpSp>
        <p:nvGrpSpPr>
          <p:cNvPr id="9" name="Group 8"/>
          <p:cNvGrpSpPr/>
          <p:nvPr/>
        </p:nvGrpSpPr>
        <p:grpSpPr>
          <a:xfrm>
            <a:off x="12828803" y="9345510"/>
            <a:ext cx="7899633" cy="2275259"/>
            <a:chOff x="12828804" y="10089351"/>
            <a:chExt cx="7899633" cy="2275259"/>
          </a:xfrm>
        </p:grpSpPr>
        <p:sp>
          <p:nvSpPr>
            <p:cNvPr id="33" name="Shape"/>
            <p:cNvSpPr/>
            <p:nvPr/>
          </p:nvSpPr>
          <p:spPr>
            <a:xfrm>
              <a:off x="12828804" y="10089351"/>
              <a:ext cx="7899633" cy="1376634"/>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4" name="Tristique senectus et netus"/>
            <p:cNvSpPr/>
            <p:nvPr/>
          </p:nvSpPr>
          <p:spPr>
            <a:xfrm>
              <a:off x="14116765" y="10193759"/>
              <a:ext cx="6433640" cy="217085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smtClean="0"/>
                <a:t>API REST</a:t>
              </a:r>
            </a:p>
            <a:p>
              <a:r>
                <a:rPr lang="fr-FR" dirty="0" smtClean="0"/>
                <a:t>Démonstration</a:t>
              </a:r>
              <a:endParaRPr lang="fr-FR" dirty="0"/>
            </a:p>
            <a:p>
              <a:r>
                <a:rPr lang="fr-FR" dirty="0"/>
                <a:t/>
              </a:r>
              <a:br>
                <a:rPr lang="fr-FR" dirty="0"/>
              </a:br>
              <a:endParaRPr dirty="0">
                <a:solidFill>
                  <a:schemeClr val="accent6">
                    <a:lumMod val="50000"/>
                  </a:schemeClr>
                </a:solidFill>
              </a:endParaRPr>
            </a:p>
          </p:txBody>
        </p:sp>
        <p:sp>
          <p:nvSpPr>
            <p:cNvPr id="35" name="Freeform 513"/>
            <p:cNvSpPr/>
            <p:nvPr/>
          </p:nvSpPr>
          <p:spPr>
            <a:xfrm>
              <a:off x="13044967" y="10550258"/>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grpSp>
        <p:nvGrpSpPr>
          <p:cNvPr id="37" name="Group 36"/>
          <p:cNvGrpSpPr/>
          <p:nvPr/>
        </p:nvGrpSpPr>
        <p:grpSpPr>
          <a:xfrm>
            <a:off x="12828803" y="11305157"/>
            <a:ext cx="7899633" cy="1985832"/>
            <a:chOff x="12828804" y="10089351"/>
            <a:chExt cx="7899633" cy="1985832"/>
          </a:xfrm>
        </p:grpSpPr>
        <p:sp>
          <p:nvSpPr>
            <p:cNvPr id="38" name="Shape"/>
            <p:cNvSpPr/>
            <p:nvPr/>
          </p:nvSpPr>
          <p:spPr>
            <a:xfrm>
              <a:off x="12828804" y="10089351"/>
              <a:ext cx="7899633" cy="1376634"/>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9" name="Tristique senectus et netus"/>
            <p:cNvSpPr/>
            <p:nvPr/>
          </p:nvSpPr>
          <p:spPr>
            <a:xfrm>
              <a:off x="14116765" y="10421397"/>
              <a:ext cx="6433640" cy="165378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smtClean="0"/>
                <a:t>Conclusion et pistes d’améliorations</a:t>
              </a:r>
              <a:endParaRPr lang="fr-FR" dirty="0"/>
            </a:p>
            <a:p>
              <a:r>
                <a:rPr lang="fr-FR" dirty="0"/>
                <a:t/>
              </a:r>
              <a:br>
                <a:rPr lang="fr-FR" dirty="0"/>
              </a:br>
              <a:endParaRPr dirty="0">
                <a:solidFill>
                  <a:schemeClr val="accent6">
                    <a:lumMod val="50000"/>
                  </a:schemeClr>
                </a:solidFill>
              </a:endParaRPr>
            </a:p>
          </p:txBody>
        </p:sp>
        <p:sp>
          <p:nvSpPr>
            <p:cNvPr id="40" name="Freeform 513"/>
            <p:cNvSpPr/>
            <p:nvPr/>
          </p:nvSpPr>
          <p:spPr>
            <a:xfrm>
              <a:off x="13044967" y="10477370"/>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pic>
        <p:nvPicPr>
          <p:cNvPr id="2" name="Picture 1"/>
          <p:cNvPicPr>
            <a:picLocks noChangeAspect="1"/>
          </p:cNvPicPr>
          <p:nvPr/>
        </p:nvPicPr>
        <p:blipFill>
          <a:blip r:embed="rId2"/>
          <a:stretch>
            <a:fillRect/>
          </a:stretch>
        </p:blipFill>
        <p:spPr>
          <a:xfrm>
            <a:off x="2263080" y="6596589"/>
            <a:ext cx="7434565" cy="3411012"/>
          </a:xfrm>
          <a:prstGeom prst="rect">
            <a:avLst/>
          </a:prstGeom>
        </p:spPr>
      </p:pic>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Modélisation</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5" y="2513644"/>
            <a:ext cx="22564535" cy="92866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fr-FR" sz="2800" u="sng" dirty="0"/>
              <a:t>7</a:t>
            </a:r>
            <a:r>
              <a:rPr lang="fr-FR" sz="2800" u="sng" dirty="0" smtClean="0"/>
              <a:t> - Analyse des </a:t>
            </a:r>
            <a:r>
              <a:rPr lang="fr-FR" sz="2800" u="sng" dirty="0" err="1" smtClean="0"/>
              <a:t>résutats</a:t>
            </a:r>
            <a:endParaRPr lang="fr-FR" sz="2800" u="sng" dirty="0" smtClean="0"/>
          </a:p>
          <a:p>
            <a:endParaRPr lang="fr-FR" sz="2800" dirty="0"/>
          </a:p>
          <a:p>
            <a:pPr>
              <a:spcAft>
                <a:spcPts val="600"/>
              </a:spcAft>
            </a:pPr>
            <a:r>
              <a:rPr lang="fr-FR" sz="2800" b="1" u="sng" dirty="0" smtClean="0"/>
              <a:t>Backbone</a:t>
            </a:r>
            <a:r>
              <a:rPr lang="fr-FR" sz="2800" dirty="0" smtClean="0"/>
              <a:t> </a:t>
            </a:r>
            <a:r>
              <a:rPr lang="fr-FR" sz="2800" dirty="0"/>
              <a:t>: </a:t>
            </a:r>
            <a:endParaRPr lang="fr-FR" sz="2800" dirty="0" smtClean="0"/>
          </a:p>
          <a:p>
            <a:pPr marL="457200" indent="-457200">
              <a:buFont typeface="Arial" panose="020B0604020202020204" pitchFamily="34" charset="0"/>
              <a:buChar char="•"/>
            </a:pPr>
            <a:r>
              <a:rPr lang="fr-FR" sz="2800" dirty="0" smtClean="0"/>
              <a:t>Meilleur résultat : réseau </a:t>
            </a:r>
            <a:r>
              <a:rPr lang="fr-FR" sz="2800" b="1" i="1" dirty="0" err="1"/>
              <a:t>EfficientNet</a:t>
            </a:r>
            <a:r>
              <a:rPr lang="fr-FR" sz="2800" dirty="0"/>
              <a:t> avec les poids pré entraînés sur le jeu de données </a:t>
            </a:r>
            <a:r>
              <a:rPr lang="fr-FR" sz="2800" b="1" i="1" dirty="0" err="1" smtClean="0"/>
              <a:t>Imagenet</a:t>
            </a:r>
            <a:endParaRPr lang="fr-FR" sz="2800" dirty="0" smtClean="0"/>
          </a:p>
          <a:p>
            <a:pPr marL="457200" indent="-457200">
              <a:buFont typeface="Wingdings" panose="05000000000000000000" pitchFamily="2" charset="2"/>
              <a:buChar char="Ø"/>
            </a:pPr>
            <a:r>
              <a:rPr lang="fr-FR" sz="2800" dirty="0" smtClean="0"/>
              <a:t>L'utilisation </a:t>
            </a:r>
            <a:r>
              <a:rPr lang="fr-FR" sz="2800" dirty="0"/>
              <a:t>de poids pré entraînés </a:t>
            </a:r>
            <a:r>
              <a:rPr lang="fr-FR" sz="2800" dirty="0" smtClean="0"/>
              <a:t>pour l’initialisation améliore </a:t>
            </a:r>
            <a:r>
              <a:rPr lang="fr-FR" sz="2800" dirty="0"/>
              <a:t>les </a:t>
            </a:r>
            <a:r>
              <a:rPr lang="fr-FR" sz="2800" dirty="0" smtClean="0"/>
              <a:t>résultats</a:t>
            </a:r>
          </a:p>
          <a:p>
            <a:pPr marL="457200" indent="-457200">
              <a:buFont typeface="Wingdings" panose="05000000000000000000" pitchFamily="2" charset="2"/>
              <a:buChar char="Ø"/>
            </a:pPr>
            <a:r>
              <a:rPr lang="fr-FR" sz="2800" dirty="0" smtClean="0"/>
              <a:t>Le </a:t>
            </a:r>
            <a:r>
              <a:rPr lang="fr-FR" sz="2800" dirty="0"/>
              <a:t>réseau </a:t>
            </a:r>
            <a:r>
              <a:rPr lang="fr-FR" sz="2800" dirty="0" err="1"/>
              <a:t>EfficientNet</a:t>
            </a:r>
            <a:r>
              <a:rPr lang="fr-FR" sz="2800" dirty="0"/>
              <a:t> </a:t>
            </a:r>
            <a:r>
              <a:rPr lang="fr-FR" sz="2800" dirty="0" smtClean="0"/>
              <a:t>augmente </a:t>
            </a:r>
            <a:r>
              <a:rPr lang="fr-FR" sz="2800" dirty="0"/>
              <a:t>le score </a:t>
            </a:r>
            <a:r>
              <a:rPr lang="fr-FR" sz="2800" dirty="0" err="1"/>
              <a:t>IoU</a:t>
            </a:r>
            <a:r>
              <a:rPr lang="fr-FR" sz="2800" dirty="0"/>
              <a:t> tout en diminuant le nombre de paramètres et le temps </a:t>
            </a:r>
            <a:r>
              <a:rPr lang="fr-FR" sz="2800" dirty="0" smtClean="0"/>
              <a:t>d'exécution</a:t>
            </a:r>
            <a:endParaRPr lang="fr-FR" sz="2800" dirty="0"/>
          </a:p>
          <a:p>
            <a:r>
              <a:rPr lang="fr-FR" sz="2800" dirty="0"/>
              <a:t> </a:t>
            </a:r>
          </a:p>
          <a:p>
            <a:pPr>
              <a:spcAft>
                <a:spcPts val="600"/>
              </a:spcAft>
            </a:pPr>
            <a:r>
              <a:rPr lang="fr-FR" sz="2800" b="1" u="sng" dirty="0"/>
              <a:t>Architecture</a:t>
            </a:r>
            <a:r>
              <a:rPr lang="fr-FR" sz="2800" dirty="0"/>
              <a:t> : </a:t>
            </a:r>
            <a:endParaRPr lang="fr-FR" sz="2800" dirty="0" smtClean="0"/>
          </a:p>
          <a:p>
            <a:pPr marL="457200" indent="-457200">
              <a:buFont typeface="Arial" panose="020B0604020202020204" pitchFamily="34" charset="0"/>
              <a:buChar char="•"/>
            </a:pPr>
            <a:r>
              <a:rPr lang="fr-FR" sz="2800" dirty="0" smtClean="0"/>
              <a:t>Meilleur résultat : architecture </a:t>
            </a:r>
            <a:r>
              <a:rPr lang="fr-FR" sz="2800" b="1" i="1" dirty="0" smtClean="0"/>
              <a:t>FPN</a:t>
            </a:r>
            <a:endParaRPr lang="fr-FR" sz="2800" dirty="0"/>
          </a:p>
          <a:p>
            <a:pPr marL="457200" indent="-457200">
              <a:buFont typeface="Wingdings" panose="05000000000000000000" pitchFamily="2" charset="2"/>
              <a:buChar char="Ø"/>
            </a:pPr>
            <a:r>
              <a:rPr lang="fr-FR" sz="2800" dirty="0" smtClean="0"/>
              <a:t>Cette </a:t>
            </a:r>
            <a:r>
              <a:rPr lang="fr-FR" sz="2800" dirty="0"/>
              <a:t>architecture améliore nettement les résultats : le score </a:t>
            </a:r>
            <a:r>
              <a:rPr lang="fr-FR" sz="2800" dirty="0" err="1"/>
              <a:t>IoU</a:t>
            </a:r>
            <a:r>
              <a:rPr lang="fr-FR" sz="2800" dirty="0"/>
              <a:t> augmente et le temps d'exécution </a:t>
            </a:r>
            <a:r>
              <a:rPr lang="fr-FR" sz="2800" dirty="0" smtClean="0"/>
              <a:t>diminue</a:t>
            </a:r>
            <a:endParaRPr lang="fr-FR" sz="2800" dirty="0"/>
          </a:p>
          <a:p>
            <a:pPr marL="457200" indent="-457200">
              <a:buFont typeface="Arial" panose="020B0604020202020204" pitchFamily="34" charset="0"/>
              <a:buChar char="•"/>
            </a:pPr>
            <a:endParaRPr lang="fr-FR" dirty="0" smtClean="0">
              <a:solidFill>
                <a:schemeClr val="accent6"/>
              </a:solidFill>
            </a:endParaRPr>
          </a:p>
          <a:p>
            <a:pPr marL="457200" indent="-457200">
              <a:buFont typeface="Arial" panose="020B0604020202020204" pitchFamily="34" charset="0"/>
              <a:buChar char="•"/>
            </a:pPr>
            <a:endParaRPr lang="fr-FR" dirty="0">
              <a:solidFill>
                <a:schemeClr val="accent6"/>
              </a:solidFill>
            </a:endParaRPr>
          </a:p>
          <a:p>
            <a:r>
              <a:rPr lang="fr-FR" sz="2800" b="1" u="sng" dirty="0" smtClean="0"/>
              <a:t>Meilleur modèle</a:t>
            </a:r>
            <a:r>
              <a:rPr lang="fr-FR" sz="2800" dirty="0" smtClean="0"/>
              <a:t> :</a:t>
            </a:r>
            <a:endParaRPr lang="fr-FR" sz="2800" dirty="0"/>
          </a:p>
          <a:p>
            <a:pPr marL="457200" lvl="0" indent="-457200">
              <a:buFont typeface="Wingdings" panose="05000000000000000000" pitchFamily="2" charset="2"/>
              <a:buChar char="ü"/>
            </a:pPr>
            <a:r>
              <a:rPr lang="fr-FR" sz="2800" dirty="0"/>
              <a:t>Augmentation des données version 1</a:t>
            </a:r>
          </a:p>
          <a:p>
            <a:pPr marL="457200" lvl="0" indent="-457200">
              <a:buFont typeface="Wingdings" panose="05000000000000000000" pitchFamily="2" charset="2"/>
              <a:buChar char="ü"/>
            </a:pPr>
            <a:r>
              <a:rPr lang="fr-FR" sz="2800" dirty="0"/>
              <a:t>Fonction de coût : </a:t>
            </a:r>
            <a:r>
              <a:rPr lang="fr-FR" sz="2800" dirty="0" err="1"/>
              <a:t>Dice</a:t>
            </a:r>
            <a:r>
              <a:rPr lang="fr-FR" sz="2800" dirty="0"/>
              <a:t> </a:t>
            </a:r>
            <a:r>
              <a:rPr lang="fr-FR" sz="2800" dirty="0" err="1"/>
              <a:t>Loss</a:t>
            </a:r>
            <a:endParaRPr lang="fr-FR" sz="2800" dirty="0"/>
          </a:p>
          <a:p>
            <a:pPr marL="457200" lvl="0" indent="-457200">
              <a:buFont typeface="Wingdings" panose="05000000000000000000" pitchFamily="2" charset="2"/>
              <a:buChar char="ü"/>
            </a:pPr>
            <a:r>
              <a:rPr lang="fr-FR" sz="2800" dirty="0"/>
              <a:t>Backbone : </a:t>
            </a:r>
            <a:r>
              <a:rPr lang="fr-FR" sz="2800" dirty="0" err="1"/>
              <a:t>EfficientNet</a:t>
            </a:r>
            <a:r>
              <a:rPr lang="fr-FR" sz="2800" dirty="0"/>
              <a:t> avec poids pré entrainés sur </a:t>
            </a:r>
            <a:r>
              <a:rPr lang="fr-FR" sz="2800" dirty="0" err="1"/>
              <a:t>Imagenet</a:t>
            </a:r>
            <a:endParaRPr lang="fr-FR" sz="2800" dirty="0"/>
          </a:p>
          <a:p>
            <a:pPr marL="457200" lvl="0" indent="-457200">
              <a:buFont typeface="Wingdings" panose="05000000000000000000" pitchFamily="2" charset="2"/>
              <a:buChar char="ü"/>
            </a:pPr>
            <a:r>
              <a:rPr lang="fr-FR" sz="2800" dirty="0"/>
              <a:t>Architecture : FPN</a:t>
            </a:r>
          </a:p>
          <a:p>
            <a:pPr marL="457200" indent="-457200">
              <a:buFont typeface="Arial" panose="020B0604020202020204" pitchFamily="34" charset="0"/>
              <a:buChar char="•"/>
            </a:pPr>
            <a:endParaRPr dirty="0">
              <a:solidFill>
                <a:schemeClr val="accent6"/>
              </a:solidFill>
            </a:endParaRPr>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2843445673"/>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Modélisation</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5" y="2513644"/>
            <a:ext cx="22564535" cy="89973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fr-FR" sz="2800" u="sng" dirty="0"/>
              <a:t>7</a:t>
            </a:r>
            <a:r>
              <a:rPr lang="fr-FR" sz="2800" u="sng" dirty="0" smtClean="0"/>
              <a:t> - Analyse des </a:t>
            </a:r>
            <a:r>
              <a:rPr lang="fr-FR" sz="2800" u="sng" dirty="0" err="1" smtClean="0"/>
              <a:t>résutats</a:t>
            </a:r>
            <a:endParaRPr lang="fr-FR" sz="2800" u="sng" dirty="0" smtClean="0"/>
          </a:p>
          <a:p>
            <a:endParaRPr lang="fr-FR" sz="2800" dirty="0"/>
          </a:p>
          <a:p>
            <a:pPr marL="457200" indent="-457200">
              <a:buFont typeface="Arial" panose="020B0604020202020204" pitchFamily="34" charset="0"/>
              <a:buChar char="•"/>
            </a:pPr>
            <a:r>
              <a:rPr lang="fr-FR" sz="2800" dirty="0" smtClean="0"/>
              <a:t>Avec </a:t>
            </a:r>
            <a:r>
              <a:rPr lang="fr-FR" sz="2800" dirty="0"/>
              <a:t>ce modèle </a:t>
            </a:r>
            <a:r>
              <a:rPr lang="fr-FR" sz="2800" b="1" dirty="0"/>
              <a:t>nous obtenons </a:t>
            </a:r>
            <a:r>
              <a:rPr lang="fr-FR" sz="2800" b="1" dirty="0" smtClean="0"/>
              <a:t>des résultats de qualité qui </a:t>
            </a:r>
            <a:r>
              <a:rPr lang="fr-FR" sz="2800" b="1" dirty="0"/>
              <a:t>améliorent nettement le modèle de référence</a:t>
            </a:r>
            <a:r>
              <a:rPr lang="fr-FR" sz="2800" dirty="0"/>
              <a:t> :</a:t>
            </a:r>
          </a:p>
          <a:p>
            <a:pPr marL="457200" lvl="0" indent="-457200">
              <a:spcBef>
                <a:spcPts val="1200"/>
              </a:spcBef>
              <a:buFont typeface="Wingdings" panose="05000000000000000000" pitchFamily="2" charset="2"/>
              <a:buChar char="ü"/>
            </a:pPr>
            <a:r>
              <a:rPr lang="fr-FR" sz="2800" dirty="0"/>
              <a:t>Le score </a:t>
            </a:r>
            <a:r>
              <a:rPr lang="fr-FR" sz="2800" dirty="0" err="1"/>
              <a:t>IoU</a:t>
            </a:r>
            <a:r>
              <a:rPr lang="fr-FR" sz="2800" dirty="0"/>
              <a:t> de validation augmente nettement de </a:t>
            </a:r>
            <a:r>
              <a:rPr lang="fr-FR" sz="2800" dirty="0" smtClean="0"/>
              <a:t>0.480 </a:t>
            </a:r>
            <a:r>
              <a:rPr lang="fr-FR" sz="2800" dirty="0"/>
              <a:t>à </a:t>
            </a:r>
            <a:r>
              <a:rPr lang="fr-FR" sz="2800" b="1" dirty="0"/>
              <a:t>0.735</a:t>
            </a:r>
            <a:endParaRPr lang="fr-FR" sz="2800" dirty="0"/>
          </a:p>
          <a:p>
            <a:pPr marL="457200" lvl="0" indent="-457200">
              <a:spcBef>
                <a:spcPts val="1200"/>
              </a:spcBef>
              <a:buFont typeface="Wingdings" panose="05000000000000000000" pitchFamily="2" charset="2"/>
              <a:buChar char="ü"/>
            </a:pPr>
            <a:r>
              <a:rPr lang="fr-FR" sz="2800" dirty="0"/>
              <a:t>Le temps d'exécution baisse de 2h48mns et </a:t>
            </a:r>
            <a:r>
              <a:rPr lang="fr-FR" sz="2800" b="1" dirty="0"/>
              <a:t>2h15mns</a:t>
            </a:r>
            <a:endParaRPr lang="fr-FR" sz="2800" dirty="0"/>
          </a:p>
          <a:p>
            <a:pPr marL="457200" lvl="0" indent="-457200">
              <a:spcBef>
                <a:spcPts val="1200"/>
              </a:spcBef>
              <a:buFont typeface="Wingdings" panose="05000000000000000000" pitchFamily="2" charset="2"/>
              <a:buChar char="ü"/>
            </a:pPr>
            <a:r>
              <a:rPr lang="fr-FR" sz="2800" dirty="0"/>
              <a:t>Le nombre de paramètres reste </a:t>
            </a:r>
            <a:r>
              <a:rPr lang="fr-FR" sz="2800" b="1" dirty="0"/>
              <a:t>très raisonnable</a:t>
            </a:r>
            <a:r>
              <a:rPr lang="fr-FR" sz="2800" dirty="0"/>
              <a:t> (13 919 792)</a:t>
            </a:r>
          </a:p>
          <a:p>
            <a:r>
              <a:rPr lang="fr-FR" sz="2800" dirty="0"/>
              <a:t> </a:t>
            </a:r>
            <a:endParaRPr lang="fr-FR" sz="2800" dirty="0" smtClean="0"/>
          </a:p>
          <a:p>
            <a:endParaRPr lang="fr-FR" sz="2800" dirty="0" smtClean="0"/>
          </a:p>
          <a:p>
            <a:r>
              <a:rPr lang="fr-FR" sz="2800" u="sng" dirty="0" smtClean="0"/>
              <a:t>8 - Entrainement </a:t>
            </a:r>
            <a:r>
              <a:rPr lang="fr-FR" sz="2800" u="sng" dirty="0" smtClean="0"/>
              <a:t>du meilleur modèle sur des </a:t>
            </a:r>
            <a:r>
              <a:rPr lang="fr-FR" sz="2800" b="1" u="sng" dirty="0" smtClean="0"/>
              <a:t>images de plus grande </a:t>
            </a:r>
            <a:r>
              <a:rPr lang="fr-FR" sz="2800" b="1" u="sng" dirty="0" smtClean="0"/>
              <a:t>taille</a:t>
            </a:r>
            <a:endParaRPr lang="fr-FR" sz="2800" u="sng" dirty="0" smtClean="0"/>
          </a:p>
          <a:p>
            <a:pPr marL="457200" indent="-457200">
              <a:spcBef>
                <a:spcPts val="1200"/>
              </a:spcBef>
              <a:buFont typeface="Wingdings" panose="05000000000000000000" pitchFamily="2" charset="2"/>
              <a:buChar char="ü"/>
            </a:pPr>
            <a:r>
              <a:rPr lang="fr-FR" sz="2800" dirty="0" smtClean="0"/>
              <a:t>L’apprentissage est encore amélioré</a:t>
            </a:r>
          </a:p>
          <a:p>
            <a:pPr marL="457200" indent="-457200">
              <a:spcBef>
                <a:spcPts val="1200"/>
              </a:spcBef>
              <a:buFont typeface="Wingdings" panose="05000000000000000000" pitchFamily="2" charset="2"/>
              <a:buChar char="Ø"/>
            </a:pPr>
            <a:r>
              <a:rPr lang="fr-FR" sz="2800" dirty="0" smtClean="0"/>
              <a:t>Le </a:t>
            </a:r>
            <a:r>
              <a:rPr lang="fr-FR" sz="2800" dirty="0" smtClean="0"/>
              <a:t>score </a:t>
            </a:r>
            <a:r>
              <a:rPr lang="fr-FR" sz="2800" dirty="0" err="1" smtClean="0"/>
              <a:t>IoU</a:t>
            </a:r>
            <a:r>
              <a:rPr lang="fr-FR" sz="2800" dirty="0" smtClean="0"/>
              <a:t> augmente de façon importante à </a:t>
            </a:r>
            <a:r>
              <a:rPr lang="fr-FR" sz="2800" b="1" dirty="0" smtClean="0"/>
              <a:t>0.781</a:t>
            </a:r>
          </a:p>
          <a:p>
            <a:pPr marL="457200" indent="-457200">
              <a:spcBef>
                <a:spcPts val="1200"/>
              </a:spcBef>
              <a:buFont typeface="Wingdings" panose="05000000000000000000" pitchFamily="2" charset="2"/>
              <a:buChar char="Ø"/>
            </a:pPr>
            <a:r>
              <a:rPr lang="fr-FR" sz="2800" dirty="0" smtClean="0"/>
              <a:t>Ce qui peut être considéré comme un </a:t>
            </a:r>
            <a:r>
              <a:rPr lang="fr-FR" sz="2800" b="1" dirty="0" smtClean="0"/>
              <a:t>très bon résultat</a:t>
            </a:r>
            <a:endParaRPr lang="fr-FR" sz="2800" b="1" dirty="0"/>
          </a:p>
          <a:p>
            <a:pPr marL="457200" indent="-457200">
              <a:spcBef>
                <a:spcPts val="1200"/>
              </a:spcBef>
              <a:buFont typeface="Wingdings" panose="05000000000000000000" pitchFamily="2" charset="2"/>
              <a:buChar char="Ø"/>
            </a:pPr>
            <a:r>
              <a:rPr lang="fr-FR" sz="2800" dirty="0"/>
              <a:t>Il n'y a pas d'</a:t>
            </a:r>
            <a:r>
              <a:rPr lang="fr-FR" sz="2800" dirty="0" err="1"/>
              <a:t>overfitting</a:t>
            </a:r>
            <a:r>
              <a:rPr lang="fr-FR" sz="2800" dirty="0"/>
              <a:t> </a:t>
            </a:r>
            <a:r>
              <a:rPr lang="fr-FR" sz="2800" i="1" dirty="0"/>
              <a:t>(écart de seulement 0.03 entre le score </a:t>
            </a:r>
            <a:r>
              <a:rPr lang="fr-FR" sz="2800" i="1" dirty="0" err="1"/>
              <a:t>IoU</a:t>
            </a:r>
            <a:r>
              <a:rPr lang="fr-FR" sz="2800" i="1" dirty="0"/>
              <a:t> </a:t>
            </a:r>
            <a:endParaRPr lang="fr-FR" sz="2800" i="1" dirty="0" smtClean="0"/>
          </a:p>
          <a:p>
            <a:pPr>
              <a:spcBef>
                <a:spcPts val="1200"/>
              </a:spcBef>
            </a:pPr>
            <a:r>
              <a:rPr lang="fr-FR" sz="2800" i="1" dirty="0"/>
              <a:t> </a:t>
            </a:r>
            <a:r>
              <a:rPr lang="fr-FR" sz="2800" i="1" dirty="0" smtClean="0"/>
              <a:t>    sur </a:t>
            </a:r>
            <a:r>
              <a:rPr lang="fr-FR" sz="2800" i="1" dirty="0"/>
              <a:t>le jeu d'entrainement et le jeu de validation à la dernière </a:t>
            </a:r>
            <a:r>
              <a:rPr lang="fr-FR" sz="2800" i="1" dirty="0" err="1"/>
              <a:t>epoch</a:t>
            </a:r>
            <a:r>
              <a:rPr lang="fr-FR" sz="2800" i="1" dirty="0" smtClean="0"/>
              <a:t>)</a:t>
            </a:r>
            <a:endParaRPr lang="fr-FR" sz="2800" i="1" dirty="0"/>
          </a:p>
          <a:p>
            <a:pPr marL="457200" indent="-457200">
              <a:buFont typeface="Arial" panose="020B0604020202020204" pitchFamily="34" charset="0"/>
              <a:buChar char="•"/>
            </a:pPr>
            <a:endParaRPr dirty="0">
              <a:solidFill>
                <a:schemeClr val="accent6"/>
              </a:solidFill>
            </a:endParaRPr>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2" name="Picture 1"/>
          <p:cNvPicPr>
            <a:picLocks noChangeAspect="1"/>
          </p:cNvPicPr>
          <p:nvPr/>
        </p:nvPicPr>
        <p:blipFill>
          <a:blip r:embed="rId2"/>
          <a:stretch>
            <a:fillRect/>
          </a:stretch>
        </p:blipFill>
        <p:spPr>
          <a:xfrm>
            <a:off x="14701838" y="6911769"/>
            <a:ext cx="8513762" cy="4599210"/>
          </a:xfrm>
          <a:prstGeom prst="rect">
            <a:avLst/>
          </a:prstGeom>
        </p:spPr>
      </p:pic>
    </p:spTree>
    <p:extLst>
      <p:ext uri="{BB962C8B-B14F-4D97-AF65-F5344CB8AC3E}">
        <p14:creationId xmlns:p14="http://schemas.microsoft.com/office/powerpoint/2010/main" val="3048466204"/>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Modélisation</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5" y="2513644"/>
            <a:ext cx="22564535" cy="52793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a:spcAft>
                <a:spcPts val="1200"/>
              </a:spcAft>
            </a:pPr>
            <a:r>
              <a:rPr lang="fr-FR" sz="2800" u="sng" dirty="0"/>
              <a:t>9</a:t>
            </a:r>
            <a:r>
              <a:rPr lang="fr-FR" sz="2800" u="sng" dirty="0" smtClean="0"/>
              <a:t> - Evaluation </a:t>
            </a:r>
            <a:r>
              <a:rPr lang="fr-FR" sz="2800" u="sng" dirty="0"/>
              <a:t>du meilleur modèle sur le jeu de </a:t>
            </a:r>
            <a:r>
              <a:rPr lang="fr-FR" sz="2800" u="sng" dirty="0" smtClean="0"/>
              <a:t>test</a:t>
            </a:r>
            <a:endParaRPr lang="fr-FR" sz="2800" u="sng" dirty="0"/>
          </a:p>
          <a:p>
            <a:pPr marL="457200" lvl="0" indent="-457200">
              <a:spcBef>
                <a:spcPts val="1200"/>
              </a:spcBef>
              <a:buFont typeface="Wingdings" panose="05000000000000000000" pitchFamily="2" charset="2"/>
              <a:buChar char="ü"/>
            </a:pPr>
            <a:r>
              <a:rPr lang="fr-FR" sz="2800" b="1" dirty="0" smtClean="0"/>
              <a:t>Score </a:t>
            </a:r>
            <a:r>
              <a:rPr lang="fr-FR" sz="2800" b="1" dirty="0" err="1"/>
              <a:t>IoU</a:t>
            </a:r>
            <a:r>
              <a:rPr lang="fr-FR" sz="2800" b="1" dirty="0"/>
              <a:t> sur le jeu de test égal à </a:t>
            </a:r>
            <a:r>
              <a:rPr lang="fr-FR" sz="2800" b="1" dirty="0" smtClean="0"/>
              <a:t>0.778</a:t>
            </a:r>
            <a:endParaRPr lang="fr-FR" sz="2800" dirty="0"/>
          </a:p>
          <a:p>
            <a:pPr marL="457200" lvl="0" indent="-457200">
              <a:spcBef>
                <a:spcPts val="1200"/>
              </a:spcBef>
              <a:buFont typeface="Wingdings" panose="05000000000000000000" pitchFamily="2" charset="2"/>
              <a:buChar char="ü"/>
            </a:pPr>
            <a:r>
              <a:rPr lang="fr-FR" sz="2800" dirty="0" smtClean="0"/>
              <a:t>Résultat </a:t>
            </a:r>
            <a:r>
              <a:rPr lang="fr-FR" sz="2800" dirty="0"/>
              <a:t>très proche de celui obtenu lors de la modélisation sur le jeu de validation </a:t>
            </a:r>
          </a:p>
          <a:p>
            <a:pPr marL="457200" lvl="0" indent="-457200">
              <a:spcBef>
                <a:spcPts val="1200"/>
              </a:spcBef>
              <a:buFont typeface="Wingdings" panose="05000000000000000000" pitchFamily="2" charset="2"/>
              <a:buChar char="ü"/>
            </a:pPr>
            <a:r>
              <a:rPr lang="fr-FR" sz="2800" dirty="0"/>
              <a:t>Cela montre </a:t>
            </a:r>
            <a:r>
              <a:rPr lang="fr-FR" sz="2800" b="1" dirty="0"/>
              <a:t>la qualité et la bonne capacité de généralisation de notre </a:t>
            </a:r>
            <a:r>
              <a:rPr lang="fr-FR" sz="2800" b="1" dirty="0" smtClean="0"/>
              <a:t>modèle</a:t>
            </a:r>
          </a:p>
          <a:p>
            <a:pPr lvl="0"/>
            <a:endParaRPr lang="fr-FR" sz="2800" b="1" dirty="0" smtClean="0"/>
          </a:p>
          <a:p>
            <a:pPr lvl="0"/>
            <a:endParaRPr lang="fr-FR" sz="2800" b="1" dirty="0"/>
          </a:p>
          <a:p>
            <a:pPr marL="457200" indent="-457200">
              <a:buFont typeface="Wingdings" panose="05000000000000000000" pitchFamily="2" charset="2"/>
              <a:buChar char="Ø"/>
            </a:pPr>
            <a:r>
              <a:rPr lang="fr-FR" sz="2800" dirty="0" smtClean="0"/>
              <a:t>Le </a:t>
            </a:r>
            <a:r>
              <a:rPr lang="fr-FR" sz="2800" dirty="0"/>
              <a:t>meilleur modèle est enregistré au </a:t>
            </a:r>
            <a:r>
              <a:rPr lang="fr-FR" sz="2800" b="1" dirty="0"/>
              <a:t>format H5</a:t>
            </a:r>
            <a:r>
              <a:rPr lang="fr-FR" sz="2800" dirty="0"/>
              <a:t> dans Azure afin d’être déployé via une </a:t>
            </a:r>
            <a:r>
              <a:rPr lang="fr-FR" sz="2800" b="1" dirty="0"/>
              <a:t>API </a:t>
            </a:r>
            <a:r>
              <a:rPr lang="fr-FR" sz="2800" b="1" dirty="0" smtClean="0"/>
              <a:t>REST</a:t>
            </a:r>
            <a:endParaRPr lang="fr-FR" sz="2800" dirty="0"/>
          </a:p>
          <a:p>
            <a:pPr lvl="0"/>
            <a:endParaRPr lang="fr-FR" sz="2800" dirty="0"/>
          </a:p>
          <a:p>
            <a:pPr marL="457200" indent="-457200">
              <a:buFont typeface="Arial" panose="020B0604020202020204" pitchFamily="34" charset="0"/>
              <a:buChar char="•"/>
            </a:pPr>
            <a:endParaRPr dirty="0">
              <a:solidFill>
                <a:schemeClr val="accent6"/>
              </a:solidFill>
            </a:endParaRPr>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2377368841"/>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API REST</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5" y="2513644"/>
            <a:ext cx="22564535" cy="104500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a:spcAft>
                <a:spcPts val="600"/>
              </a:spcAft>
            </a:pPr>
            <a:r>
              <a:rPr lang="fr-FR" sz="2800" u="sng" dirty="0"/>
              <a:t>1 - Implémentation de l'API</a:t>
            </a:r>
            <a:endParaRPr lang="fr-FR" sz="2800" dirty="0"/>
          </a:p>
          <a:p>
            <a:pPr marL="457200" indent="-457200">
              <a:buFont typeface="Arial" panose="020B0604020202020204" pitchFamily="34" charset="0"/>
              <a:buChar char="•"/>
            </a:pPr>
            <a:r>
              <a:rPr lang="fr-FR" sz="2800" dirty="0" smtClean="0"/>
              <a:t>Déploiement du meilleur </a:t>
            </a:r>
            <a:r>
              <a:rPr lang="fr-FR" sz="2800" dirty="0"/>
              <a:t>modèle via une API en utilisant le </a:t>
            </a:r>
            <a:r>
              <a:rPr lang="fr-FR" sz="2800" b="1" dirty="0" err="1"/>
              <a:t>framework</a:t>
            </a:r>
            <a:r>
              <a:rPr lang="fr-FR" sz="2800" b="1" dirty="0"/>
              <a:t> </a:t>
            </a:r>
            <a:r>
              <a:rPr lang="fr-FR" sz="2800" b="1" dirty="0" err="1" smtClean="0"/>
              <a:t>Flask</a:t>
            </a:r>
            <a:endParaRPr lang="fr-FR" sz="2800" dirty="0"/>
          </a:p>
          <a:p>
            <a:pPr marL="457200" indent="-457200">
              <a:buFont typeface="Arial" panose="020B0604020202020204" pitchFamily="34" charset="0"/>
              <a:buChar char="•"/>
            </a:pPr>
            <a:endParaRPr lang="fr-FR" sz="2800" dirty="0"/>
          </a:p>
          <a:p>
            <a:pPr marL="457200" indent="-457200">
              <a:buFont typeface="Arial" panose="020B0604020202020204" pitchFamily="34" charset="0"/>
              <a:buChar char="•"/>
            </a:pPr>
            <a:r>
              <a:rPr lang="fr-FR" sz="2800" dirty="0" smtClean="0"/>
              <a:t>Création de 3 </a:t>
            </a:r>
            <a:r>
              <a:rPr lang="fr-FR" sz="2800" dirty="0"/>
              <a:t>routes :</a:t>
            </a:r>
          </a:p>
          <a:p>
            <a:pPr marL="457200" indent="-457200">
              <a:spcBef>
                <a:spcPts val="1200"/>
              </a:spcBef>
              <a:buFont typeface="Wingdings" panose="05000000000000000000" pitchFamily="2" charset="2"/>
              <a:buChar char="ü"/>
            </a:pPr>
            <a:r>
              <a:rPr lang="fr-FR" sz="2800" i="1" u="sng" dirty="0"/>
              <a:t>U</a:t>
            </a:r>
            <a:r>
              <a:rPr lang="fr-FR" sz="2800" i="1" u="sng" dirty="0" smtClean="0"/>
              <a:t>ne </a:t>
            </a:r>
            <a:r>
              <a:rPr lang="fr-FR" sz="2800" i="1" u="sng" dirty="0"/>
              <a:t>première route</a:t>
            </a:r>
            <a:r>
              <a:rPr lang="fr-FR" sz="2800" u="sng" dirty="0"/>
              <a:t> </a:t>
            </a:r>
            <a:r>
              <a:rPr lang="fr-FR" sz="2800" dirty="0"/>
              <a:t>qui retourne </a:t>
            </a:r>
            <a:r>
              <a:rPr lang="fr-FR" sz="2800" b="1" dirty="0" smtClean="0"/>
              <a:t>la </a:t>
            </a:r>
            <a:r>
              <a:rPr lang="fr-FR" sz="2800" b="1" dirty="0"/>
              <a:t>page </a:t>
            </a:r>
            <a:r>
              <a:rPr lang="fr-FR" sz="2800" b="1" dirty="0" smtClean="0"/>
              <a:t>d'accueil</a:t>
            </a:r>
            <a:endParaRPr lang="fr-FR" sz="2800" dirty="0" smtClean="0"/>
          </a:p>
          <a:p>
            <a:pPr marL="457200" indent="-457200">
              <a:buFont typeface="Wingdings" panose="05000000000000000000" pitchFamily="2" charset="2"/>
              <a:buChar char="Ø"/>
            </a:pPr>
            <a:r>
              <a:rPr lang="fr-FR" sz="2800" dirty="0"/>
              <a:t>C</a:t>
            </a:r>
            <a:r>
              <a:rPr lang="fr-FR" sz="2800" dirty="0" smtClean="0"/>
              <a:t>ette </a:t>
            </a:r>
            <a:r>
              <a:rPr lang="fr-FR" sz="2800" dirty="0"/>
              <a:t>page contient un message de bienvenue ainsi que les liens vers les deux autres </a:t>
            </a:r>
            <a:r>
              <a:rPr lang="fr-FR" sz="2800" dirty="0" smtClean="0"/>
              <a:t>routes</a:t>
            </a:r>
            <a:endParaRPr lang="fr-FR" sz="2800" dirty="0"/>
          </a:p>
          <a:p>
            <a:pPr marL="457200" indent="-457200">
              <a:spcBef>
                <a:spcPts val="1200"/>
              </a:spcBef>
              <a:buFont typeface="Wingdings" panose="05000000000000000000" pitchFamily="2" charset="2"/>
              <a:buChar char="ü"/>
            </a:pPr>
            <a:r>
              <a:rPr lang="fr-FR" sz="2800" i="1" u="sng" dirty="0"/>
              <a:t>U</a:t>
            </a:r>
            <a:r>
              <a:rPr lang="fr-FR" sz="2800" i="1" u="sng" dirty="0" smtClean="0"/>
              <a:t>ne </a:t>
            </a:r>
            <a:r>
              <a:rPr lang="fr-FR" sz="2800" i="1" u="sng" dirty="0"/>
              <a:t>deuxième route</a:t>
            </a:r>
            <a:r>
              <a:rPr lang="fr-FR" sz="2800" dirty="0"/>
              <a:t> qui retourne </a:t>
            </a:r>
            <a:r>
              <a:rPr lang="fr-FR" sz="2800" b="1" dirty="0"/>
              <a:t>la liste des identifiants des images disponibles pour la </a:t>
            </a:r>
            <a:r>
              <a:rPr lang="fr-FR" sz="2800" b="1" dirty="0" smtClean="0"/>
              <a:t>segmentation</a:t>
            </a:r>
            <a:endParaRPr lang="fr-FR" sz="2800" dirty="0"/>
          </a:p>
          <a:p>
            <a:pPr marL="457200" indent="-457200">
              <a:buFont typeface="Wingdings" panose="05000000000000000000" pitchFamily="2" charset="2"/>
              <a:buChar char="Ø"/>
            </a:pPr>
            <a:r>
              <a:rPr lang="fr-FR" sz="2800" dirty="0"/>
              <a:t>C</a:t>
            </a:r>
            <a:r>
              <a:rPr lang="fr-FR" sz="2800" dirty="0" smtClean="0"/>
              <a:t>ela </a:t>
            </a:r>
            <a:r>
              <a:rPr lang="fr-FR" sz="2800" dirty="0"/>
              <a:t>permet à l'utilisateur de savoir rapidement quelles sont les images disponibles et prêtes pour une </a:t>
            </a:r>
            <a:r>
              <a:rPr lang="fr-FR" sz="2800" dirty="0" smtClean="0"/>
              <a:t>segmentation</a:t>
            </a:r>
            <a:endParaRPr lang="fr-FR" sz="2800" dirty="0"/>
          </a:p>
          <a:p>
            <a:pPr marL="457200" indent="-457200">
              <a:spcBef>
                <a:spcPts val="1200"/>
              </a:spcBef>
              <a:buFont typeface="Wingdings" panose="05000000000000000000" pitchFamily="2" charset="2"/>
              <a:buChar char="ü"/>
            </a:pPr>
            <a:r>
              <a:rPr lang="fr-FR" sz="2800" i="1" u="sng" dirty="0" smtClean="0"/>
              <a:t>Une </a:t>
            </a:r>
            <a:r>
              <a:rPr lang="fr-FR" sz="2800" i="1" u="sng" dirty="0"/>
              <a:t>troisième route</a:t>
            </a:r>
            <a:r>
              <a:rPr lang="fr-FR" sz="2800" dirty="0"/>
              <a:t> qui retourne </a:t>
            </a:r>
            <a:r>
              <a:rPr lang="fr-FR" sz="2800" b="1" dirty="0"/>
              <a:t>le résultat de la </a:t>
            </a:r>
            <a:r>
              <a:rPr lang="fr-FR" sz="2800" b="1" dirty="0" smtClean="0"/>
              <a:t>segmentation</a:t>
            </a:r>
            <a:endParaRPr lang="fr-FR" sz="2800" dirty="0"/>
          </a:p>
          <a:p>
            <a:pPr marL="457200" indent="-457200">
              <a:buFont typeface="Wingdings" panose="05000000000000000000" pitchFamily="2" charset="2"/>
              <a:buChar char="ü"/>
            </a:pPr>
            <a:r>
              <a:rPr lang="fr-FR" sz="2800" dirty="0" smtClean="0"/>
              <a:t>Cette </a:t>
            </a:r>
            <a:r>
              <a:rPr lang="fr-FR" sz="2800" dirty="0"/>
              <a:t>route prend en entrée l'identifiant d'une image fournie par l'utilisateur dans sa requête et retourne l'image avec les </a:t>
            </a:r>
            <a:r>
              <a:rPr lang="fr-FR" sz="2800" dirty="0" smtClean="0"/>
              <a:t>segments  </a:t>
            </a:r>
            <a:r>
              <a:rPr lang="fr-FR" sz="2800" dirty="0"/>
              <a:t>identifiés par le modèle et l'image avec les segments identifiés annotés dans le jeu de </a:t>
            </a:r>
            <a:r>
              <a:rPr lang="fr-FR" sz="2800" dirty="0" smtClean="0"/>
              <a:t>données</a:t>
            </a:r>
            <a:endParaRPr lang="fr-FR" sz="2800" dirty="0"/>
          </a:p>
          <a:p>
            <a:r>
              <a:rPr lang="fr-FR" sz="2800" dirty="0"/>
              <a:t> </a:t>
            </a:r>
            <a:endParaRPr lang="fr-FR" sz="2800" dirty="0" smtClean="0"/>
          </a:p>
          <a:p>
            <a:pPr>
              <a:spcAft>
                <a:spcPts val="600"/>
              </a:spcAft>
            </a:pPr>
            <a:r>
              <a:rPr lang="fr-FR" sz="2800" u="sng" dirty="0" smtClean="0"/>
              <a:t>2 </a:t>
            </a:r>
            <a:r>
              <a:rPr lang="fr-FR" sz="2800" u="sng" dirty="0"/>
              <a:t>- Déploiement de </a:t>
            </a:r>
            <a:r>
              <a:rPr lang="fr-FR" sz="2800" u="sng" dirty="0" smtClean="0"/>
              <a:t>l'API</a:t>
            </a:r>
          </a:p>
          <a:p>
            <a:pPr marL="457200" indent="-457200">
              <a:buFont typeface="Arial" panose="020B0604020202020204" pitchFamily="34" charset="0"/>
              <a:buChar char="•"/>
            </a:pPr>
            <a:r>
              <a:rPr lang="fr-FR" sz="2800" dirty="0" smtClean="0"/>
              <a:t>Utilisation </a:t>
            </a:r>
            <a:r>
              <a:rPr lang="fr-FR" sz="2800" b="1" dirty="0" smtClean="0"/>
              <a:t>des </a:t>
            </a:r>
            <a:r>
              <a:rPr lang="fr-FR" sz="2800" b="1" dirty="0"/>
              <a:t>services d'Azure 'Web Applications Services' couplés à </a:t>
            </a:r>
            <a:r>
              <a:rPr lang="fr-FR" sz="2800" b="1" dirty="0" err="1" smtClean="0"/>
              <a:t>GitHub</a:t>
            </a:r>
            <a:endParaRPr lang="fr-FR" sz="2800" dirty="0"/>
          </a:p>
          <a:p>
            <a:pPr marL="457200" indent="-457200">
              <a:buFont typeface="Wingdings" panose="05000000000000000000" pitchFamily="2" charset="2"/>
              <a:buChar char="ü"/>
            </a:pPr>
            <a:r>
              <a:rPr lang="fr-FR" sz="2800" dirty="0" smtClean="0"/>
              <a:t>Permet </a:t>
            </a:r>
            <a:r>
              <a:rPr lang="fr-FR" sz="2800" dirty="0"/>
              <a:t>de faire du déploiement continu : si on fait une modification sur le dépôt </a:t>
            </a:r>
            <a:r>
              <a:rPr lang="fr-FR" sz="2800" dirty="0" err="1"/>
              <a:t>GitHub</a:t>
            </a:r>
            <a:r>
              <a:rPr lang="fr-FR" sz="2800" dirty="0"/>
              <a:t> de l'API, alors le modèle est </a:t>
            </a:r>
            <a:r>
              <a:rPr lang="fr-FR" sz="2800" b="1" dirty="0"/>
              <a:t>automatiquement redéployé</a:t>
            </a:r>
            <a:r>
              <a:rPr lang="fr-FR" sz="2800" dirty="0"/>
              <a:t> par Azure pour prendre en compte les modifications </a:t>
            </a:r>
            <a:r>
              <a:rPr lang="fr-FR" sz="2800" dirty="0" smtClean="0"/>
              <a:t>effectuées</a:t>
            </a:r>
            <a:endParaRPr lang="fr-FR" sz="2800" dirty="0"/>
          </a:p>
          <a:p>
            <a:pPr lvl="0"/>
            <a:endParaRPr lang="fr-FR" sz="2800" b="1" dirty="0"/>
          </a:p>
          <a:p>
            <a:r>
              <a:rPr lang="fr-FR" sz="2800" u="sng" dirty="0"/>
              <a:t>3</a:t>
            </a:r>
            <a:r>
              <a:rPr lang="fr-FR" sz="2800" u="sng" dirty="0" smtClean="0"/>
              <a:t> </a:t>
            </a:r>
            <a:r>
              <a:rPr lang="fr-FR" sz="2800" u="sng" dirty="0"/>
              <a:t>- </a:t>
            </a:r>
            <a:r>
              <a:rPr lang="fr-FR" sz="2800" u="sng" dirty="0" smtClean="0"/>
              <a:t>Démonstration </a:t>
            </a:r>
            <a:r>
              <a:rPr lang="fr-FR" sz="2800" u="sng" dirty="0"/>
              <a:t>de </a:t>
            </a:r>
            <a:r>
              <a:rPr lang="fr-FR" sz="2800" u="sng" dirty="0" smtClean="0"/>
              <a:t>l'API</a:t>
            </a:r>
            <a:endParaRPr lang="fr-FR" sz="2800" dirty="0"/>
          </a:p>
          <a:p>
            <a:pPr marL="457200" indent="-457200">
              <a:buFont typeface="Arial" panose="020B0604020202020204" pitchFamily="34" charset="0"/>
              <a:buChar char="•"/>
            </a:pPr>
            <a:endParaRPr dirty="0">
              <a:solidFill>
                <a:schemeClr val="accent6"/>
              </a:solidFill>
            </a:endParaRPr>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2069058250"/>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hape"/>
          <p:cNvSpPr/>
          <p:nvPr/>
        </p:nvSpPr>
        <p:spPr>
          <a:xfrm rot="10800000">
            <a:off x="3120639" y="3172160"/>
            <a:ext cx="17284027" cy="8418758"/>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alpha val="264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4" name="Placeholder Title Text"/>
          <p:cNvSpPr txBox="1"/>
          <p:nvPr/>
        </p:nvSpPr>
        <p:spPr>
          <a:xfrm>
            <a:off x="3763940" y="1683598"/>
            <a:ext cx="18126730"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8000" dirty="0">
                <a:solidFill>
                  <a:schemeClr val="tx1"/>
                </a:solidFill>
              </a:rPr>
              <a:t>Conclusion et pistes d’amélioration</a:t>
            </a:r>
          </a:p>
        </p:txBody>
      </p:sp>
      <p:sp>
        <p:nvSpPr>
          <p:cNvPr id="136" name="Tristique senectus et netus et malesuada fames"/>
          <p:cNvSpPr txBox="1"/>
          <p:nvPr/>
        </p:nvSpPr>
        <p:spPr>
          <a:xfrm>
            <a:off x="3695754" y="3484280"/>
            <a:ext cx="16545074" cy="75169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pPr marL="457200" indent="-457200">
              <a:spcAft>
                <a:spcPts val="600"/>
              </a:spcAft>
              <a:buFont typeface="Arial" panose="020B0604020202020204" pitchFamily="34" charset="0"/>
              <a:buChar char="•"/>
            </a:pPr>
            <a:r>
              <a:rPr lang="fr-FR" b="1" dirty="0"/>
              <a:t>L’objectif fixé a été atteint </a:t>
            </a:r>
            <a:r>
              <a:rPr lang="fr-FR" dirty="0"/>
              <a:t>: </a:t>
            </a:r>
          </a:p>
          <a:p>
            <a:pPr marL="457200" indent="-457200">
              <a:spcAft>
                <a:spcPts val="600"/>
              </a:spcAft>
              <a:buFont typeface="Wingdings" panose="05000000000000000000" pitchFamily="2" charset="2"/>
              <a:buChar char="Ø"/>
            </a:pPr>
            <a:r>
              <a:rPr lang="fr-FR" dirty="0"/>
              <a:t>Nous obtenons un modèle de qualité qui donne de bons résultats et possède une bonne capacité de généralisation </a:t>
            </a:r>
            <a:endParaRPr lang="fr-FR" dirty="0" smtClean="0"/>
          </a:p>
          <a:p>
            <a:pPr marL="457200" indent="-457200">
              <a:spcAft>
                <a:spcPts val="600"/>
              </a:spcAft>
              <a:buFont typeface="Wingdings" panose="05000000000000000000" pitchFamily="2" charset="2"/>
              <a:buChar char="Ø"/>
            </a:pPr>
            <a:r>
              <a:rPr lang="fr-FR" dirty="0" smtClean="0"/>
              <a:t>Le modèle a été déployé via une API</a:t>
            </a:r>
            <a:endParaRPr lang="fr-FR" dirty="0"/>
          </a:p>
          <a:p>
            <a:pPr marL="457200" indent="-457200">
              <a:spcAft>
                <a:spcPts val="600"/>
              </a:spcAft>
              <a:buFont typeface="Wingdings" panose="05000000000000000000" pitchFamily="2" charset="2"/>
              <a:buChar char="Ø"/>
            </a:pPr>
            <a:r>
              <a:rPr lang="fr-FR" dirty="0"/>
              <a:t>Tout en ayant respecté les contraintes imposées</a:t>
            </a:r>
          </a:p>
          <a:p>
            <a:pPr marL="457200" indent="-457200">
              <a:buFont typeface="Wingdings" panose="05000000000000000000" pitchFamily="2" charset="2"/>
              <a:buChar char="Ø"/>
            </a:pPr>
            <a:r>
              <a:rPr lang="fr-FR" dirty="0"/>
              <a:t>Rédaction d’une note technique</a:t>
            </a:r>
          </a:p>
          <a:p>
            <a:endParaRPr lang="fr-FR" dirty="0">
              <a:solidFill>
                <a:schemeClr val="accent6">
                  <a:lumMod val="50000"/>
                </a:schemeClr>
              </a:solidFill>
            </a:endParaRPr>
          </a:p>
          <a:p>
            <a:pPr marL="457200" indent="-457200">
              <a:spcAft>
                <a:spcPts val="600"/>
              </a:spcAft>
              <a:buFont typeface="Arial" panose="020B0604020202020204" pitchFamily="34" charset="0"/>
              <a:buChar char="•"/>
            </a:pPr>
            <a:r>
              <a:rPr lang="fr-FR" b="1" dirty="0"/>
              <a:t>Pistes d’améliorations possibles</a:t>
            </a:r>
            <a:r>
              <a:rPr lang="fr-FR" dirty="0"/>
              <a:t> </a:t>
            </a:r>
            <a:r>
              <a:rPr lang="fr-FR" dirty="0" smtClean="0"/>
              <a:t>: on pourrait essayer</a:t>
            </a:r>
            <a:endParaRPr lang="fr-FR" dirty="0"/>
          </a:p>
          <a:p>
            <a:pPr marL="457200" lvl="0" indent="-457200">
              <a:spcAft>
                <a:spcPts val="600"/>
              </a:spcAft>
              <a:buFont typeface="Wingdings" panose="05000000000000000000" pitchFamily="2" charset="2"/>
              <a:buChar char="ü"/>
            </a:pPr>
            <a:r>
              <a:rPr lang="fr-FR" dirty="0" smtClean="0"/>
              <a:t>D’optimiser </a:t>
            </a:r>
            <a:r>
              <a:rPr lang="fr-FR" dirty="0"/>
              <a:t>d’autres hyper paramètre comme l’optimiser (</a:t>
            </a:r>
            <a:r>
              <a:rPr lang="fr-FR" dirty="0" err="1" smtClean="0"/>
              <a:t>RMSprop</a:t>
            </a:r>
            <a:r>
              <a:rPr lang="fr-FR" dirty="0" smtClean="0"/>
              <a:t>, </a:t>
            </a:r>
            <a:r>
              <a:rPr lang="fr-FR" dirty="0" err="1" smtClean="0"/>
              <a:t>Adagrad</a:t>
            </a:r>
            <a:r>
              <a:rPr lang="fr-FR" dirty="0" smtClean="0"/>
              <a:t>…)</a:t>
            </a:r>
            <a:endParaRPr lang="fr-FR" dirty="0"/>
          </a:p>
          <a:p>
            <a:pPr marL="457200" lvl="0" indent="-457200">
              <a:spcAft>
                <a:spcPts val="600"/>
              </a:spcAft>
              <a:buFont typeface="Wingdings" panose="05000000000000000000" pitchFamily="2" charset="2"/>
              <a:buChar char="ü"/>
            </a:pPr>
            <a:r>
              <a:rPr lang="fr-FR" dirty="0" smtClean="0"/>
              <a:t>D’autres </a:t>
            </a:r>
            <a:r>
              <a:rPr lang="fr-FR" dirty="0"/>
              <a:t>versions d’augmentation des </a:t>
            </a:r>
            <a:r>
              <a:rPr lang="fr-FR" dirty="0" smtClean="0"/>
              <a:t>images</a:t>
            </a:r>
          </a:p>
          <a:p>
            <a:pPr marL="457200" lvl="0" indent="-457200">
              <a:spcAft>
                <a:spcPts val="600"/>
              </a:spcAft>
              <a:buFont typeface="Wingdings" panose="05000000000000000000" pitchFamily="2" charset="2"/>
              <a:buChar char="ü"/>
            </a:pPr>
            <a:r>
              <a:rPr lang="fr-FR" dirty="0" smtClean="0"/>
              <a:t>D’entrainer les modèles sur des images plus grandes (nécessite plus de ressources)</a:t>
            </a:r>
            <a:endParaRPr lang="fr-FR" dirty="0"/>
          </a:p>
          <a:p>
            <a:pPr marL="457200" lvl="0" indent="-457200">
              <a:spcAft>
                <a:spcPts val="600"/>
              </a:spcAft>
              <a:buFont typeface="Wingdings" panose="05000000000000000000" pitchFamily="2" charset="2"/>
              <a:buChar char="ü"/>
            </a:pPr>
            <a:r>
              <a:rPr lang="fr-FR" dirty="0"/>
              <a:t>D</a:t>
            </a:r>
            <a:r>
              <a:rPr lang="fr-FR" dirty="0" smtClean="0"/>
              <a:t>’autres </a:t>
            </a:r>
            <a:r>
              <a:rPr lang="fr-FR" dirty="0"/>
              <a:t>fonctions de </a:t>
            </a:r>
            <a:r>
              <a:rPr lang="fr-FR" dirty="0" smtClean="0"/>
              <a:t>perte (ex: </a:t>
            </a:r>
            <a:r>
              <a:rPr lang="fr-FR" dirty="0"/>
              <a:t>une </a:t>
            </a:r>
            <a:r>
              <a:rPr lang="fr-FR" dirty="0" smtClean="0"/>
              <a:t>combinaison entre </a:t>
            </a:r>
            <a:r>
              <a:rPr lang="fr-FR" dirty="0"/>
              <a:t>la </a:t>
            </a:r>
            <a:r>
              <a:rPr lang="fr-FR" dirty="0" err="1"/>
              <a:t>Categorical</a:t>
            </a:r>
            <a:r>
              <a:rPr lang="fr-FR" dirty="0"/>
              <a:t> Cross </a:t>
            </a:r>
            <a:r>
              <a:rPr lang="fr-FR" dirty="0" err="1"/>
              <a:t>Entropy</a:t>
            </a:r>
            <a:r>
              <a:rPr lang="fr-FR" dirty="0"/>
              <a:t> et la </a:t>
            </a:r>
            <a:r>
              <a:rPr lang="fr-FR" dirty="0" err="1"/>
              <a:t>Dice</a:t>
            </a:r>
            <a:r>
              <a:rPr lang="fr-FR" dirty="0"/>
              <a:t> </a:t>
            </a:r>
            <a:r>
              <a:rPr lang="fr-FR" dirty="0" err="1" smtClean="0"/>
              <a:t>Loss</a:t>
            </a:r>
            <a:r>
              <a:rPr lang="fr-FR" dirty="0" smtClean="0"/>
              <a:t>)</a:t>
            </a:r>
            <a:endParaRPr lang="fr-FR" dirty="0"/>
          </a:p>
          <a:p>
            <a:pPr marL="457200" lvl="0" indent="-457200">
              <a:spcAft>
                <a:spcPts val="600"/>
              </a:spcAft>
              <a:buFont typeface="Wingdings" panose="05000000000000000000" pitchFamily="2" charset="2"/>
              <a:buChar char="ü"/>
            </a:pPr>
            <a:r>
              <a:rPr lang="fr-FR" dirty="0" smtClean="0"/>
              <a:t>Essayer </a:t>
            </a:r>
            <a:r>
              <a:rPr lang="fr-FR" dirty="0"/>
              <a:t>une approche de type </a:t>
            </a:r>
            <a:r>
              <a:rPr lang="fr-FR" dirty="0" smtClean="0"/>
              <a:t>Transformer (librairie </a:t>
            </a:r>
            <a:r>
              <a:rPr lang="fr-FR" dirty="0" err="1" smtClean="0"/>
              <a:t>Hugging</a:t>
            </a:r>
            <a:r>
              <a:rPr lang="fr-FR" dirty="0" smtClean="0"/>
              <a:t> Face)</a:t>
            </a:r>
            <a:endParaRPr lang="fr-FR" dirty="0"/>
          </a:p>
        </p:txBody>
      </p:sp>
      <p:sp>
        <p:nvSpPr>
          <p:cNvPr id="137" name="Shape"/>
          <p:cNvSpPr/>
          <p:nvPr/>
        </p:nvSpPr>
        <p:spPr>
          <a:xfrm>
            <a:off x="1394080" y="1368874"/>
            <a:ext cx="1730640" cy="173064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8" name="Shape"/>
          <p:cNvSpPr/>
          <p:nvPr/>
        </p:nvSpPr>
        <p:spPr>
          <a:xfrm>
            <a:off x="19529214" y="11001210"/>
            <a:ext cx="5806647" cy="5806646"/>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8" name="Picture 7"/>
          <p:cNvPicPr>
            <a:picLocks noChangeAspect="1"/>
          </p:cNvPicPr>
          <p:nvPr/>
        </p:nvPicPr>
        <p:blipFill>
          <a:blip r:embed="rId2"/>
          <a:stretch>
            <a:fillRect/>
          </a:stretch>
        </p:blipFill>
        <p:spPr>
          <a:xfrm>
            <a:off x="550641" y="11590918"/>
            <a:ext cx="3856726" cy="1769483"/>
          </a:xfrm>
          <a:prstGeom prst="rect">
            <a:avLst/>
          </a:prstGeom>
        </p:spPr>
      </p:pic>
    </p:spTree>
    <p:extLst>
      <p:ext uri="{BB962C8B-B14F-4D97-AF65-F5344CB8AC3E}">
        <p14:creationId xmlns:p14="http://schemas.microsoft.com/office/powerpoint/2010/main" val="1206587224"/>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Title Text…"/>
          <p:cNvSpPr txBox="1"/>
          <p:nvPr/>
        </p:nvSpPr>
        <p:spPr>
          <a:xfrm>
            <a:off x="1051892" y="903874"/>
            <a:ext cx="22383841"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Présentation du projet et objectifs</a:t>
            </a:r>
          </a:p>
        </p:txBody>
      </p:sp>
      <p:sp>
        <p:nvSpPr>
          <p:cNvPr id="153"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456453" y="2820126"/>
            <a:ext cx="22402614" cy="57164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fr-FR" sz="2800" dirty="0"/>
              <a:t>Future Vision Transport est une entreprise qui conçoit des systèmes embarqués de </a:t>
            </a:r>
            <a:r>
              <a:rPr lang="fr-FR" sz="2800" b="1" dirty="0"/>
              <a:t>Vision par ordinateur </a:t>
            </a:r>
            <a:r>
              <a:rPr lang="fr-FR" sz="2800" dirty="0"/>
              <a:t>pour les véhicules </a:t>
            </a:r>
            <a:r>
              <a:rPr lang="fr-FR" sz="2800" dirty="0" smtClean="0"/>
              <a:t>autonomes</a:t>
            </a:r>
            <a:endParaRPr lang="fr-FR" sz="2800" dirty="0"/>
          </a:p>
          <a:p>
            <a:endParaRPr lang="fr-FR" sz="2800" dirty="0" smtClean="0"/>
          </a:p>
          <a:p>
            <a:r>
              <a:rPr lang="fr-FR" sz="2800" dirty="0" smtClean="0"/>
              <a:t>Le </a:t>
            </a:r>
            <a:r>
              <a:rPr lang="fr-FR" sz="2800" dirty="0"/>
              <a:t>système se compose de </a:t>
            </a:r>
            <a:r>
              <a:rPr lang="fr-FR" sz="2800" b="1" dirty="0"/>
              <a:t>4 parties </a:t>
            </a:r>
            <a:r>
              <a:rPr lang="fr-FR" sz="2800" dirty="0"/>
              <a:t>:</a:t>
            </a:r>
          </a:p>
          <a:p>
            <a:pPr marL="457200" lvl="0" indent="-457200">
              <a:buFont typeface="Arial" panose="020B0604020202020204" pitchFamily="34" charset="0"/>
              <a:buChar char="•"/>
            </a:pPr>
            <a:r>
              <a:rPr lang="fr-FR" sz="2800" dirty="0"/>
              <a:t>Partie 1 : acquisition des images en temps réel</a:t>
            </a:r>
          </a:p>
          <a:p>
            <a:pPr marL="457200" lvl="0" indent="-457200">
              <a:buFont typeface="Arial" panose="020B0604020202020204" pitchFamily="34" charset="0"/>
              <a:buChar char="•"/>
            </a:pPr>
            <a:r>
              <a:rPr lang="fr-FR" sz="2800" dirty="0"/>
              <a:t>Partie 2 : traitement des images</a:t>
            </a:r>
          </a:p>
          <a:p>
            <a:pPr marL="457200" indent="-457200">
              <a:buFont typeface="Arial" panose="020B0604020202020204" pitchFamily="34" charset="0"/>
              <a:buChar char="•"/>
            </a:pPr>
            <a:r>
              <a:rPr lang="fr-FR" sz="2800" dirty="0"/>
              <a:t>Partie 3 : segmentation des images</a:t>
            </a:r>
          </a:p>
          <a:p>
            <a:pPr marL="457200" indent="-457200">
              <a:buFont typeface="Arial" panose="020B0604020202020204" pitchFamily="34" charset="0"/>
              <a:buChar char="•"/>
            </a:pPr>
            <a:r>
              <a:rPr lang="fr-FR" sz="2800" dirty="0"/>
              <a:t>Partie 4 : système de </a:t>
            </a:r>
            <a:r>
              <a:rPr lang="fr-FR" sz="2800" dirty="0" smtClean="0"/>
              <a:t>décision</a:t>
            </a:r>
          </a:p>
          <a:p>
            <a:pPr marL="457200" indent="-457200">
              <a:buFont typeface="Arial" panose="020B0604020202020204" pitchFamily="34" charset="0"/>
              <a:buChar char="•"/>
            </a:pPr>
            <a:endParaRPr lang="fr-FR" sz="2800" dirty="0"/>
          </a:p>
          <a:p>
            <a:pPr marL="457200" lvl="0" indent="-457200">
              <a:buFont typeface="Wingdings" panose="05000000000000000000" pitchFamily="2" charset="2"/>
              <a:buChar char="Ø"/>
            </a:pPr>
            <a:r>
              <a:rPr lang="fr-FR" sz="2800" b="1" dirty="0"/>
              <a:t>Le but du projet est de travailler sur la partie 3 : la segmentation </a:t>
            </a:r>
            <a:r>
              <a:rPr lang="fr-FR" sz="2800" b="1" dirty="0" smtClean="0"/>
              <a:t>d'images</a:t>
            </a:r>
            <a:endParaRPr lang="fr-FR" sz="2800" dirty="0"/>
          </a:p>
          <a:p>
            <a:endParaRPr lang="fr-FR" sz="2600" b="1" dirty="0" smtClean="0"/>
          </a:p>
          <a:p>
            <a:endParaRPr lang="fr-FR" sz="2600" b="1" dirty="0"/>
          </a:p>
        </p:txBody>
      </p:sp>
      <p:grpSp>
        <p:nvGrpSpPr>
          <p:cNvPr id="15" name="Group 14"/>
          <p:cNvGrpSpPr/>
          <p:nvPr/>
        </p:nvGrpSpPr>
        <p:grpSpPr>
          <a:xfrm>
            <a:off x="15318926" y="9084134"/>
            <a:ext cx="7199872" cy="2069857"/>
            <a:chOff x="13695861" y="8444967"/>
            <a:chExt cx="7199872" cy="2069857"/>
          </a:xfrm>
        </p:grpSpPr>
        <p:sp>
          <p:nvSpPr>
            <p:cNvPr id="16" name="Tristique senectus et netus"/>
            <p:cNvSpPr txBox="1"/>
            <p:nvPr/>
          </p:nvSpPr>
          <p:spPr>
            <a:xfrm>
              <a:off x="13695861" y="9425615"/>
              <a:ext cx="7199872" cy="10892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smtClean="0">
                  <a:solidFill>
                    <a:schemeClr val="accent6">
                      <a:lumMod val="50000"/>
                    </a:schemeClr>
                  </a:solidFill>
                </a:rPr>
                <a:t>Rédiger une note technique présentant le travail effectué et les résultats obtenus</a:t>
              </a:r>
              <a:endParaRPr dirty="0">
                <a:solidFill>
                  <a:schemeClr val="accent6">
                    <a:lumMod val="50000"/>
                  </a:schemeClr>
                </a:solidFill>
              </a:endParaRPr>
            </a:p>
          </p:txBody>
        </p:sp>
        <p:sp>
          <p:nvSpPr>
            <p:cNvPr id="19" name="Freeform 712"/>
            <p:cNvSpPr/>
            <p:nvPr/>
          </p:nvSpPr>
          <p:spPr>
            <a:xfrm>
              <a:off x="13738987" y="8444967"/>
              <a:ext cx="775183" cy="775098"/>
            </a:xfrm>
            <a:custGeom>
              <a:avLst/>
              <a:gdLst/>
              <a:ahLst/>
              <a:cxnLst>
                <a:cxn ang="0">
                  <a:pos x="wd2" y="hd2"/>
                </a:cxn>
                <a:cxn ang="5400000">
                  <a:pos x="wd2" y="hd2"/>
                </a:cxn>
                <a:cxn ang="10800000">
                  <a:pos x="wd2" y="hd2"/>
                </a:cxn>
                <a:cxn ang="16200000">
                  <a:pos x="wd2" y="hd2"/>
                </a:cxn>
              </a:cxnLst>
              <a:rect l="0" t="0" r="r" b="b"/>
              <a:pathLst>
                <a:path w="21507" h="21600" extrusionOk="0">
                  <a:moveTo>
                    <a:pt x="10736" y="0"/>
                  </a:moveTo>
                  <a:cubicBezTo>
                    <a:pt x="10476" y="1"/>
                    <a:pt x="10241" y="149"/>
                    <a:pt x="10131" y="387"/>
                  </a:cubicBezTo>
                  <a:lnTo>
                    <a:pt x="9118" y="2588"/>
                  </a:lnTo>
                  <a:lnTo>
                    <a:pt x="6839" y="2942"/>
                  </a:lnTo>
                  <a:cubicBezTo>
                    <a:pt x="6589" y="2981"/>
                    <a:pt x="6389" y="3155"/>
                    <a:pt x="6310" y="3395"/>
                  </a:cubicBezTo>
                  <a:cubicBezTo>
                    <a:pt x="6231" y="3636"/>
                    <a:pt x="6288" y="3900"/>
                    <a:pt x="6464" y="4081"/>
                  </a:cubicBezTo>
                  <a:lnTo>
                    <a:pt x="8138" y="5795"/>
                  </a:lnTo>
                  <a:lnTo>
                    <a:pt x="7752" y="8218"/>
                  </a:lnTo>
                  <a:cubicBezTo>
                    <a:pt x="7712" y="8472"/>
                    <a:pt x="7817" y="8733"/>
                    <a:pt x="8028" y="8881"/>
                  </a:cubicBezTo>
                  <a:cubicBezTo>
                    <a:pt x="8143" y="8963"/>
                    <a:pt x="8278" y="9003"/>
                    <a:pt x="8413" y="9003"/>
                  </a:cubicBezTo>
                  <a:cubicBezTo>
                    <a:pt x="8526" y="9003"/>
                    <a:pt x="8642" y="8972"/>
                    <a:pt x="8743" y="8914"/>
                  </a:cubicBezTo>
                  <a:lnTo>
                    <a:pt x="10769" y="7786"/>
                  </a:lnTo>
                  <a:lnTo>
                    <a:pt x="12796" y="8903"/>
                  </a:lnTo>
                  <a:cubicBezTo>
                    <a:pt x="13021" y="9028"/>
                    <a:pt x="13302" y="9009"/>
                    <a:pt x="13511" y="8859"/>
                  </a:cubicBezTo>
                  <a:cubicBezTo>
                    <a:pt x="13722" y="8710"/>
                    <a:pt x="13829" y="8450"/>
                    <a:pt x="13787" y="8195"/>
                  </a:cubicBezTo>
                  <a:lnTo>
                    <a:pt x="13379" y="5773"/>
                  </a:lnTo>
                  <a:lnTo>
                    <a:pt x="15042" y="4048"/>
                  </a:lnTo>
                  <a:cubicBezTo>
                    <a:pt x="15217" y="3866"/>
                    <a:pt x="15277" y="3602"/>
                    <a:pt x="15196" y="3362"/>
                  </a:cubicBezTo>
                  <a:cubicBezTo>
                    <a:pt x="15114" y="3123"/>
                    <a:pt x="14906" y="2958"/>
                    <a:pt x="14656" y="2920"/>
                  </a:cubicBezTo>
                  <a:lnTo>
                    <a:pt x="12377" y="2577"/>
                  </a:lnTo>
                  <a:lnTo>
                    <a:pt x="11353" y="387"/>
                  </a:lnTo>
                  <a:cubicBezTo>
                    <a:pt x="11242" y="151"/>
                    <a:pt x="10998" y="0"/>
                    <a:pt x="10736" y="0"/>
                  </a:cubicBezTo>
                  <a:close/>
                  <a:moveTo>
                    <a:pt x="3579" y="907"/>
                  </a:moveTo>
                  <a:cubicBezTo>
                    <a:pt x="3319" y="907"/>
                    <a:pt x="3070" y="1060"/>
                    <a:pt x="2963" y="1294"/>
                  </a:cubicBezTo>
                  <a:lnTo>
                    <a:pt x="2225" y="2887"/>
                  </a:lnTo>
                  <a:lnTo>
                    <a:pt x="562" y="3152"/>
                  </a:lnTo>
                  <a:cubicBezTo>
                    <a:pt x="320" y="3188"/>
                    <a:pt x="114" y="3363"/>
                    <a:pt x="34" y="3606"/>
                  </a:cubicBezTo>
                  <a:cubicBezTo>
                    <a:pt x="-47" y="3840"/>
                    <a:pt x="20" y="4111"/>
                    <a:pt x="199" y="4291"/>
                  </a:cubicBezTo>
                  <a:lnTo>
                    <a:pt x="1421" y="5541"/>
                  </a:lnTo>
                  <a:lnTo>
                    <a:pt x="1124" y="7322"/>
                  </a:lnTo>
                  <a:cubicBezTo>
                    <a:pt x="1088" y="7583"/>
                    <a:pt x="1204" y="7830"/>
                    <a:pt x="1410" y="7974"/>
                  </a:cubicBezTo>
                  <a:cubicBezTo>
                    <a:pt x="1527" y="8055"/>
                    <a:pt x="1661" y="8107"/>
                    <a:pt x="1795" y="8107"/>
                  </a:cubicBezTo>
                  <a:cubicBezTo>
                    <a:pt x="1912" y="8107"/>
                    <a:pt x="2027" y="8072"/>
                    <a:pt x="2126" y="8018"/>
                  </a:cubicBezTo>
                  <a:lnTo>
                    <a:pt x="3590" y="7189"/>
                  </a:lnTo>
                  <a:lnTo>
                    <a:pt x="5077" y="8007"/>
                  </a:lnTo>
                  <a:cubicBezTo>
                    <a:pt x="5301" y="8133"/>
                    <a:pt x="5577" y="8107"/>
                    <a:pt x="5792" y="7963"/>
                  </a:cubicBezTo>
                  <a:cubicBezTo>
                    <a:pt x="5999" y="7810"/>
                    <a:pt x="6102" y="7561"/>
                    <a:pt x="6057" y="7300"/>
                  </a:cubicBezTo>
                  <a:lnTo>
                    <a:pt x="5759" y="5530"/>
                  </a:lnTo>
                  <a:lnTo>
                    <a:pt x="5881" y="5408"/>
                  </a:lnTo>
                  <a:lnTo>
                    <a:pt x="5506" y="5032"/>
                  </a:lnTo>
                  <a:cubicBezTo>
                    <a:pt x="4969" y="4483"/>
                    <a:pt x="4789" y="3695"/>
                    <a:pt x="5022" y="2975"/>
                  </a:cubicBezTo>
                  <a:cubicBezTo>
                    <a:pt x="5031" y="2948"/>
                    <a:pt x="5046" y="2925"/>
                    <a:pt x="5055" y="2898"/>
                  </a:cubicBezTo>
                  <a:lnTo>
                    <a:pt x="4934" y="2887"/>
                  </a:lnTo>
                  <a:lnTo>
                    <a:pt x="4185" y="1294"/>
                  </a:lnTo>
                  <a:cubicBezTo>
                    <a:pt x="4077" y="1060"/>
                    <a:pt x="3839" y="907"/>
                    <a:pt x="3579" y="907"/>
                  </a:cubicBezTo>
                  <a:close/>
                  <a:moveTo>
                    <a:pt x="17916" y="907"/>
                  </a:moveTo>
                  <a:cubicBezTo>
                    <a:pt x="17656" y="907"/>
                    <a:pt x="17407" y="1060"/>
                    <a:pt x="17299" y="1294"/>
                  </a:cubicBezTo>
                  <a:lnTo>
                    <a:pt x="16561" y="2887"/>
                  </a:lnTo>
                  <a:lnTo>
                    <a:pt x="16462" y="2909"/>
                  </a:lnTo>
                  <a:cubicBezTo>
                    <a:pt x="16462" y="2918"/>
                    <a:pt x="16473" y="2922"/>
                    <a:pt x="16473" y="2931"/>
                  </a:cubicBezTo>
                  <a:cubicBezTo>
                    <a:pt x="16715" y="3651"/>
                    <a:pt x="16539" y="4448"/>
                    <a:pt x="16011" y="4988"/>
                  </a:cubicBezTo>
                  <a:lnTo>
                    <a:pt x="15614" y="5397"/>
                  </a:lnTo>
                  <a:lnTo>
                    <a:pt x="15758" y="5541"/>
                  </a:lnTo>
                  <a:lnTo>
                    <a:pt x="15471" y="7322"/>
                  </a:lnTo>
                  <a:cubicBezTo>
                    <a:pt x="15435" y="7583"/>
                    <a:pt x="15540" y="7830"/>
                    <a:pt x="15747" y="7974"/>
                  </a:cubicBezTo>
                  <a:cubicBezTo>
                    <a:pt x="15863" y="8055"/>
                    <a:pt x="15997" y="8107"/>
                    <a:pt x="16132" y="8107"/>
                  </a:cubicBezTo>
                  <a:cubicBezTo>
                    <a:pt x="16248" y="8107"/>
                    <a:pt x="16364" y="8072"/>
                    <a:pt x="16462" y="8018"/>
                  </a:cubicBezTo>
                  <a:lnTo>
                    <a:pt x="17927" y="7189"/>
                  </a:lnTo>
                  <a:lnTo>
                    <a:pt x="19413" y="8007"/>
                  </a:lnTo>
                  <a:cubicBezTo>
                    <a:pt x="19637" y="8133"/>
                    <a:pt x="19914" y="8107"/>
                    <a:pt x="20129" y="7963"/>
                  </a:cubicBezTo>
                  <a:cubicBezTo>
                    <a:pt x="20335" y="7810"/>
                    <a:pt x="20438" y="7561"/>
                    <a:pt x="20393" y="7300"/>
                  </a:cubicBezTo>
                  <a:lnTo>
                    <a:pt x="20096" y="5530"/>
                  </a:lnTo>
                  <a:lnTo>
                    <a:pt x="21318" y="4269"/>
                  </a:lnTo>
                  <a:cubicBezTo>
                    <a:pt x="21488" y="4089"/>
                    <a:pt x="21553" y="3826"/>
                    <a:pt x="21472" y="3583"/>
                  </a:cubicBezTo>
                  <a:cubicBezTo>
                    <a:pt x="21392" y="3340"/>
                    <a:pt x="21184" y="3166"/>
                    <a:pt x="20933" y="3130"/>
                  </a:cubicBezTo>
                  <a:lnTo>
                    <a:pt x="19270" y="2887"/>
                  </a:lnTo>
                  <a:lnTo>
                    <a:pt x="18521" y="1294"/>
                  </a:lnTo>
                  <a:cubicBezTo>
                    <a:pt x="18414" y="1060"/>
                    <a:pt x="18176" y="907"/>
                    <a:pt x="17916" y="907"/>
                  </a:cubicBezTo>
                  <a:close/>
                  <a:moveTo>
                    <a:pt x="10747" y="10352"/>
                  </a:moveTo>
                  <a:cubicBezTo>
                    <a:pt x="9263" y="10352"/>
                    <a:pt x="8061" y="11559"/>
                    <a:pt x="8061" y="13051"/>
                  </a:cubicBezTo>
                  <a:cubicBezTo>
                    <a:pt x="8061" y="14542"/>
                    <a:pt x="9263" y="15749"/>
                    <a:pt x="10747" y="15749"/>
                  </a:cubicBezTo>
                  <a:cubicBezTo>
                    <a:pt x="12232" y="15749"/>
                    <a:pt x="13445" y="14542"/>
                    <a:pt x="13445" y="13051"/>
                  </a:cubicBezTo>
                  <a:cubicBezTo>
                    <a:pt x="13445" y="11559"/>
                    <a:pt x="12232" y="10352"/>
                    <a:pt x="10747" y="10352"/>
                  </a:cubicBezTo>
                  <a:close/>
                  <a:moveTo>
                    <a:pt x="3579" y="11701"/>
                  </a:moveTo>
                  <a:cubicBezTo>
                    <a:pt x="2589" y="11701"/>
                    <a:pt x="1795" y="12510"/>
                    <a:pt x="1795" y="13504"/>
                  </a:cubicBezTo>
                  <a:cubicBezTo>
                    <a:pt x="1795" y="14498"/>
                    <a:pt x="2589" y="15307"/>
                    <a:pt x="3579" y="15307"/>
                  </a:cubicBezTo>
                  <a:cubicBezTo>
                    <a:pt x="4569" y="15307"/>
                    <a:pt x="5374" y="14498"/>
                    <a:pt x="5374" y="13504"/>
                  </a:cubicBezTo>
                  <a:cubicBezTo>
                    <a:pt x="5374" y="12510"/>
                    <a:pt x="4569" y="11701"/>
                    <a:pt x="3579" y="11701"/>
                  </a:cubicBezTo>
                  <a:close/>
                  <a:moveTo>
                    <a:pt x="17927" y="11701"/>
                  </a:moveTo>
                  <a:cubicBezTo>
                    <a:pt x="16937" y="11701"/>
                    <a:pt x="16132" y="12510"/>
                    <a:pt x="16132" y="13504"/>
                  </a:cubicBezTo>
                  <a:cubicBezTo>
                    <a:pt x="16132" y="14498"/>
                    <a:pt x="16937" y="15307"/>
                    <a:pt x="17927" y="15307"/>
                  </a:cubicBezTo>
                  <a:cubicBezTo>
                    <a:pt x="18917" y="15307"/>
                    <a:pt x="19711" y="14498"/>
                    <a:pt x="19711" y="13504"/>
                  </a:cubicBezTo>
                  <a:cubicBezTo>
                    <a:pt x="19710" y="12510"/>
                    <a:pt x="18917" y="11701"/>
                    <a:pt x="17927" y="11701"/>
                  </a:cubicBezTo>
                  <a:close/>
                  <a:moveTo>
                    <a:pt x="2467" y="16203"/>
                  </a:moveTo>
                  <a:cubicBezTo>
                    <a:pt x="1105" y="16203"/>
                    <a:pt x="1" y="17312"/>
                    <a:pt x="1" y="18680"/>
                  </a:cubicBezTo>
                  <a:lnTo>
                    <a:pt x="1" y="19123"/>
                  </a:lnTo>
                  <a:cubicBezTo>
                    <a:pt x="1" y="19492"/>
                    <a:pt x="305" y="19797"/>
                    <a:pt x="672" y="19797"/>
                  </a:cubicBezTo>
                  <a:lnTo>
                    <a:pt x="4482" y="19797"/>
                  </a:lnTo>
                  <a:lnTo>
                    <a:pt x="4482" y="19576"/>
                  </a:lnTo>
                  <a:cubicBezTo>
                    <a:pt x="4482" y="18343"/>
                    <a:pt x="5075" y="17252"/>
                    <a:pt x="5980" y="16568"/>
                  </a:cubicBezTo>
                  <a:cubicBezTo>
                    <a:pt x="5612" y="16343"/>
                    <a:pt x="5168" y="16203"/>
                    <a:pt x="4702" y="16203"/>
                  </a:cubicBezTo>
                  <a:lnTo>
                    <a:pt x="2467" y="16203"/>
                  </a:lnTo>
                  <a:close/>
                  <a:moveTo>
                    <a:pt x="16804" y="16203"/>
                  </a:moveTo>
                  <a:cubicBezTo>
                    <a:pt x="16338" y="16203"/>
                    <a:pt x="15894" y="16343"/>
                    <a:pt x="15526" y="16568"/>
                  </a:cubicBezTo>
                  <a:cubicBezTo>
                    <a:pt x="16431" y="17252"/>
                    <a:pt x="17024" y="18343"/>
                    <a:pt x="17024" y="19576"/>
                  </a:cubicBezTo>
                  <a:lnTo>
                    <a:pt x="17024" y="19797"/>
                  </a:lnTo>
                  <a:lnTo>
                    <a:pt x="20834" y="19797"/>
                  </a:lnTo>
                  <a:cubicBezTo>
                    <a:pt x="21201" y="19797"/>
                    <a:pt x="21505" y="19492"/>
                    <a:pt x="21505" y="19123"/>
                  </a:cubicBezTo>
                  <a:lnTo>
                    <a:pt x="21505" y="18680"/>
                  </a:lnTo>
                  <a:cubicBezTo>
                    <a:pt x="21505" y="17312"/>
                    <a:pt x="20401" y="16203"/>
                    <a:pt x="19039" y="16203"/>
                  </a:cubicBezTo>
                  <a:lnTo>
                    <a:pt x="16804" y="16203"/>
                  </a:lnTo>
                  <a:close/>
                  <a:moveTo>
                    <a:pt x="8292" y="17099"/>
                  </a:moveTo>
                  <a:cubicBezTo>
                    <a:pt x="6933" y="17099"/>
                    <a:pt x="5826" y="18211"/>
                    <a:pt x="5826" y="19576"/>
                  </a:cubicBezTo>
                  <a:lnTo>
                    <a:pt x="5826" y="20925"/>
                  </a:lnTo>
                  <a:cubicBezTo>
                    <a:pt x="5826" y="21298"/>
                    <a:pt x="6126" y="21600"/>
                    <a:pt x="6497" y="21600"/>
                  </a:cubicBezTo>
                  <a:lnTo>
                    <a:pt x="15009" y="21600"/>
                  </a:lnTo>
                  <a:cubicBezTo>
                    <a:pt x="15380" y="21600"/>
                    <a:pt x="15680" y="21298"/>
                    <a:pt x="15680" y="20925"/>
                  </a:cubicBezTo>
                  <a:lnTo>
                    <a:pt x="15680" y="19576"/>
                  </a:lnTo>
                  <a:cubicBezTo>
                    <a:pt x="15680" y="18211"/>
                    <a:pt x="14573" y="17099"/>
                    <a:pt x="13214" y="17099"/>
                  </a:cubicBezTo>
                  <a:lnTo>
                    <a:pt x="8292" y="17099"/>
                  </a:lnTo>
                  <a:close/>
                </a:path>
              </a:pathLst>
            </a:custGeom>
            <a:solidFill>
              <a:schemeClr val="accent4"/>
            </a:solidFill>
            <a:ln w="12700">
              <a:miter lim="400000"/>
            </a:ln>
          </p:spPr>
          <p:txBody>
            <a:bodyPr lIns="45719" rIns="45719" anchor="ctr"/>
            <a:lstStyle/>
            <a:p>
              <a:pPr algn="l" defTabSz="914400">
                <a:defRPr sz="1800" b="0">
                  <a:latin typeface="Calibri"/>
                  <a:ea typeface="Calibri"/>
                  <a:cs typeface="Calibri"/>
                  <a:sym typeface="Calibri"/>
                </a:defRPr>
              </a:pPr>
              <a:endParaRPr/>
            </a:p>
          </p:txBody>
        </p:sp>
      </p:grpSp>
      <p:grpSp>
        <p:nvGrpSpPr>
          <p:cNvPr id="20" name="Group 19"/>
          <p:cNvGrpSpPr/>
          <p:nvPr/>
        </p:nvGrpSpPr>
        <p:grpSpPr>
          <a:xfrm>
            <a:off x="7400053" y="9009563"/>
            <a:ext cx="6560640" cy="2151498"/>
            <a:chOff x="6393360" y="8517432"/>
            <a:chExt cx="6560640" cy="2151498"/>
          </a:xfrm>
        </p:grpSpPr>
        <p:sp>
          <p:nvSpPr>
            <p:cNvPr id="21" name="Tristique senectus et netus"/>
            <p:cNvSpPr txBox="1"/>
            <p:nvPr/>
          </p:nvSpPr>
          <p:spPr>
            <a:xfrm>
              <a:off x="6393360" y="9532209"/>
              <a:ext cx="6560640" cy="1136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smtClean="0">
                  <a:solidFill>
                    <a:schemeClr val="accent6">
                      <a:lumMod val="50000"/>
                    </a:schemeClr>
                  </a:solidFill>
                </a:rPr>
                <a:t>Concevoir un modèle de segmentation d’images et le déployer</a:t>
              </a:r>
              <a:endParaRPr dirty="0">
                <a:solidFill>
                  <a:schemeClr val="accent6">
                    <a:lumMod val="50000"/>
                  </a:schemeClr>
                </a:solidFill>
              </a:endParaRPr>
            </a:p>
          </p:txBody>
        </p:sp>
        <p:sp>
          <p:nvSpPr>
            <p:cNvPr id="23" name="Freeform 1029"/>
            <p:cNvSpPr/>
            <p:nvPr/>
          </p:nvSpPr>
          <p:spPr>
            <a:xfrm>
              <a:off x="6487493" y="8517432"/>
              <a:ext cx="695252" cy="769371"/>
            </a:xfrm>
            <a:custGeom>
              <a:avLst/>
              <a:gdLst/>
              <a:ahLst/>
              <a:cxnLst>
                <a:cxn ang="0">
                  <a:pos x="wd2" y="hd2"/>
                </a:cxn>
                <a:cxn ang="5400000">
                  <a:pos x="wd2" y="hd2"/>
                </a:cxn>
                <a:cxn ang="10800000">
                  <a:pos x="wd2" y="hd2"/>
                </a:cxn>
                <a:cxn ang="16200000">
                  <a:pos x="wd2" y="hd2"/>
                </a:cxn>
              </a:cxnLst>
              <a:rect l="0" t="0" r="r" b="b"/>
              <a:pathLst>
                <a:path w="21477" h="21527" extrusionOk="0">
                  <a:moveTo>
                    <a:pt x="21045" y="2"/>
                  </a:moveTo>
                  <a:cubicBezTo>
                    <a:pt x="16851" y="-73"/>
                    <a:pt x="12058" y="2123"/>
                    <a:pt x="9031" y="5531"/>
                  </a:cubicBezTo>
                  <a:cubicBezTo>
                    <a:pt x="6137" y="5586"/>
                    <a:pt x="3320" y="6770"/>
                    <a:pt x="1245" y="8848"/>
                  </a:cubicBezTo>
                  <a:cubicBezTo>
                    <a:pt x="1125" y="8967"/>
                    <a:pt x="1082" y="9153"/>
                    <a:pt x="1135" y="9315"/>
                  </a:cubicBezTo>
                  <a:cubicBezTo>
                    <a:pt x="1189" y="9477"/>
                    <a:pt x="1335" y="9586"/>
                    <a:pt x="1503" y="9610"/>
                  </a:cubicBezTo>
                  <a:lnTo>
                    <a:pt x="4948" y="10114"/>
                  </a:lnTo>
                  <a:lnTo>
                    <a:pt x="4531" y="10580"/>
                  </a:lnTo>
                  <a:cubicBezTo>
                    <a:pt x="4373" y="10758"/>
                    <a:pt x="4375" y="11038"/>
                    <a:pt x="4543" y="11207"/>
                  </a:cubicBezTo>
                  <a:lnTo>
                    <a:pt x="10293" y="16969"/>
                  </a:lnTo>
                  <a:cubicBezTo>
                    <a:pt x="10380" y="17056"/>
                    <a:pt x="10497" y="17104"/>
                    <a:pt x="10612" y="17104"/>
                  </a:cubicBezTo>
                  <a:cubicBezTo>
                    <a:pt x="10719" y="17104"/>
                    <a:pt x="10821" y="17058"/>
                    <a:pt x="10906" y="16981"/>
                  </a:cubicBezTo>
                  <a:lnTo>
                    <a:pt x="11384" y="16564"/>
                  </a:lnTo>
                  <a:lnTo>
                    <a:pt x="11887" y="20016"/>
                  </a:lnTo>
                  <a:cubicBezTo>
                    <a:pt x="11911" y="20184"/>
                    <a:pt x="12046" y="20306"/>
                    <a:pt x="12206" y="20360"/>
                  </a:cubicBezTo>
                  <a:cubicBezTo>
                    <a:pt x="12247" y="20373"/>
                    <a:pt x="12285" y="20384"/>
                    <a:pt x="12328" y="20384"/>
                  </a:cubicBezTo>
                  <a:cubicBezTo>
                    <a:pt x="12456" y="20384"/>
                    <a:pt x="12582" y="20326"/>
                    <a:pt x="12672" y="20237"/>
                  </a:cubicBezTo>
                  <a:cubicBezTo>
                    <a:pt x="14717" y="18187"/>
                    <a:pt x="15903" y="15359"/>
                    <a:pt x="15957" y="12460"/>
                  </a:cubicBezTo>
                  <a:cubicBezTo>
                    <a:pt x="19362" y="9420"/>
                    <a:pt x="21572" y="4630"/>
                    <a:pt x="21474" y="432"/>
                  </a:cubicBezTo>
                  <a:cubicBezTo>
                    <a:pt x="21468" y="194"/>
                    <a:pt x="21284" y="9"/>
                    <a:pt x="21045" y="2"/>
                  </a:cubicBezTo>
                  <a:close/>
                  <a:moveTo>
                    <a:pt x="15332" y="3909"/>
                  </a:moveTo>
                  <a:cubicBezTo>
                    <a:pt x="15905" y="3909"/>
                    <a:pt x="16477" y="4135"/>
                    <a:pt x="16914" y="4573"/>
                  </a:cubicBezTo>
                  <a:cubicBezTo>
                    <a:pt x="17787" y="5447"/>
                    <a:pt x="17787" y="6869"/>
                    <a:pt x="16914" y="7742"/>
                  </a:cubicBezTo>
                  <a:cubicBezTo>
                    <a:pt x="16478" y="8179"/>
                    <a:pt x="15906" y="8394"/>
                    <a:pt x="15332" y="8394"/>
                  </a:cubicBezTo>
                  <a:cubicBezTo>
                    <a:pt x="14758" y="8394"/>
                    <a:pt x="14187" y="8179"/>
                    <a:pt x="13751" y="7742"/>
                  </a:cubicBezTo>
                  <a:cubicBezTo>
                    <a:pt x="12879" y="6868"/>
                    <a:pt x="12879" y="5447"/>
                    <a:pt x="13751" y="4573"/>
                  </a:cubicBezTo>
                  <a:cubicBezTo>
                    <a:pt x="14187" y="4135"/>
                    <a:pt x="14759" y="3909"/>
                    <a:pt x="15332" y="3909"/>
                  </a:cubicBezTo>
                  <a:close/>
                  <a:moveTo>
                    <a:pt x="4396" y="14352"/>
                  </a:moveTo>
                  <a:cubicBezTo>
                    <a:pt x="3688" y="14352"/>
                    <a:pt x="2974" y="14623"/>
                    <a:pt x="2435" y="15163"/>
                  </a:cubicBezTo>
                  <a:cubicBezTo>
                    <a:pt x="1477" y="16123"/>
                    <a:pt x="166" y="20459"/>
                    <a:pt x="19" y="20950"/>
                  </a:cubicBezTo>
                  <a:cubicBezTo>
                    <a:pt x="-28" y="21107"/>
                    <a:pt x="14" y="21275"/>
                    <a:pt x="130" y="21392"/>
                  </a:cubicBezTo>
                  <a:cubicBezTo>
                    <a:pt x="216" y="21478"/>
                    <a:pt x="331" y="21527"/>
                    <a:pt x="449" y="21527"/>
                  </a:cubicBezTo>
                  <a:cubicBezTo>
                    <a:pt x="491" y="21527"/>
                    <a:pt x="528" y="21515"/>
                    <a:pt x="571" y="21502"/>
                  </a:cubicBezTo>
                  <a:cubicBezTo>
                    <a:pt x="1061" y="21355"/>
                    <a:pt x="5388" y="20042"/>
                    <a:pt x="6346" y="19082"/>
                  </a:cubicBezTo>
                  <a:cubicBezTo>
                    <a:pt x="7424" y="18001"/>
                    <a:pt x="7424" y="16244"/>
                    <a:pt x="6346" y="15163"/>
                  </a:cubicBezTo>
                  <a:cubicBezTo>
                    <a:pt x="5806" y="14622"/>
                    <a:pt x="5105" y="14352"/>
                    <a:pt x="4396" y="14352"/>
                  </a:cubicBezTo>
                  <a:close/>
                </a:path>
              </a:pathLst>
            </a:custGeom>
            <a:solidFill>
              <a:schemeClr val="accent2"/>
            </a:solidFill>
            <a:ln w="12700">
              <a:miter lim="400000"/>
            </a:ln>
          </p:spPr>
          <p:txBody>
            <a:bodyPr lIns="45719" rIns="45719" anchor="ctr"/>
            <a:lstStyle/>
            <a:p>
              <a:pPr algn="l" defTabSz="914400">
                <a:defRPr sz="1800" b="0">
                  <a:latin typeface="Calibri"/>
                  <a:ea typeface="Calibri"/>
                  <a:cs typeface="Calibri"/>
                  <a:sym typeface="Calibri"/>
                </a:defRPr>
              </a:pPr>
              <a:endParaRPr/>
            </a:p>
          </p:txBody>
        </p:sp>
      </p:grpSp>
      <p:sp>
        <p:nvSpPr>
          <p:cNvPr id="24" name="Rectangle 23"/>
          <p:cNvSpPr/>
          <p:nvPr/>
        </p:nvSpPr>
        <p:spPr>
          <a:xfrm>
            <a:off x="3576081" y="10356105"/>
            <a:ext cx="2465739" cy="707886"/>
          </a:xfrm>
          <a:prstGeom prst="rect">
            <a:avLst/>
          </a:prstGeom>
        </p:spPr>
        <p:txBody>
          <a:bodyPr wrap="none">
            <a:spAutoFit/>
          </a:bodyPr>
          <a:lstStyle/>
          <a:p>
            <a:r>
              <a:rPr lang="fr-FR" sz="4000" b="0" dirty="0" smtClean="0">
                <a:solidFill>
                  <a:schemeClr val="tx1"/>
                </a:solidFill>
                <a:latin typeface="Roboto Medium"/>
                <a:ea typeface="Roboto Medium"/>
                <a:cs typeface="Roboto Medium"/>
              </a:rPr>
              <a:t>Objectifs :</a:t>
            </a:r>
            <a:endParaRPr lang="fr-FR" sz="4000" dirty="0"/>
          </a:p>
        </p:txBody>
      </p:sp>
      <p:sp>
        <p:nvSpPr>
          <p:cNvPr id="25" name="Shape"/>
          <p:cNvSpPr/>
          <p:nvPr/>
        </p:nvSpPr>
        <p:spPr>
          <a:xfrm rot="10800000">
            <a:off x="3552618" y="8967458"/>
            <a:ext cx="2644982" cy="356626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alpha val="264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6" name="Shape"/>
          <p:cNvSpPr/>
          <p:nvPr/>
        </p:nvSpPr>
        <p:spPr>
          <a:xfrm>
            <a:off x="2801070" y="8112151"/>
            <a:ext cx="790320" cy="878003"/>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Title Text…"/>
          <p:cNvSpPr txBox="1"/>
          <p:nvPr/>
        </p:nvSpPr>
        <p:spPr>
          <a:xfrm>
            <a:off x="1051892" y="903874"/>
            <a:ext cx="22383841"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Contraintes à respecter</a:t>
            </a:r>
          </a:p>
        </p:txBody>
      </p:sp>
      <p:sp>
        <p:nvSpPr>
          <p:cNvPr id="153"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456453" y="2820126"/>
            <a:ext cx="22402614" cy="77846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fr-FR" sz="2800" dirty="0"/>
              <a:t>Données en entrée :</a:t>
            </a:r>
          </a:p>
          <a:p>
            <a:pPr marL="457200" lvl="0" indent="-457200">
              <a:buFont typeface="Arial" panose="020B0604020202020204" pitchFamily="34" charset="0"/>
              <a:buChar char="•"/>
            </a:pPr>
            <a:r>
              <a:rPr lang="fr-FR" sz="2800" dirty="0"/>
              <a:t>Le jeu de données utilisé est </a:t>
            </a:r>
            <a:r>
              <a:rPr lang="fr-FR" sz="2800" b="1" dirty="0"/>
              <a:t>Cityscape</a:t>
            </a:r>
            <a:r>
              <a:rPr lang="fr-FR" sz="2800" dirty="0"/>
              <a:t> et il faut travailler avec les 8 catégories </a:t>
            </a:r>
            <a:r>
              <a:rPr lang="fr-FR" sz="2800" dirty="0" smtClean="0"/>
              <a:t>principales</a:t>
            </a:r>
            <a:endParaRPr lang="fr-FR" sz="2800" dirty="0"/>
          </a:p>
          <a:p>
            <a:pPr marL="457200" lvl="0" indent="-457200">
              <a:buFont typeface="Arial" panose="020B0604020202020204" pitchFamily="34" charset="0"/>
              <a:buChar char="•"/>
            </a:pPr>
            <a:r>
              <a:rPr lang="fr-FR" sz="2800" dirty="0"/>
              <a:t>Les images en entrée peuvent </a:t>
            </a:r>
            <a:r>
              <a:rPr lang="fr-FR" sz="2800" dirty="0" smtClean="0"/>
              <a:t>changer</a:t>
            </a:r>
            <a:endParaRPr lang="fr-FR" sz="2800" dirty="0"/>
          </a:p>
          <a:p>
            <a:pPr marL="457200" lvl="0" indent="-457200">
              <a:buFont typeface="Arial" panose="020B0604020202020204" pitchFamily="34" charset="0"/>
              <a:buChar char="•"/>
            </a:pPr>
            <a:r>
              <a:rPr lang="fr-FR" sz="2800" dirty="0"/>
              <a:t>Le volume des données est </a:t>
            </a:r>
            <a:r>
              <a:rPr lang="fr-FR" sz="2800" b="1" dirty="0" smtClean="0"/>
              <a:t>important</a:t>
            </a:r>
            <a:endParaRPr lang="fr-FR" sz="2800" dirty="0" smtClean="0"/>
          </a:p>
          <a:p>
            <a:pPr marL="457200" lvl="0" indent="-457200">
              <a:buFont typeface="Arial" panose="020B0604020202020204" pitchFamily="34" charset="0"/>
              <a:buChar char="•"/>
            </a:pPr>
            <a:endParaRPr lang="fr-FR" sz="2800" dirty="0"/>
          </a:p>
          <a:p>
            <a:r>
              <a:rPr lang="fr-FR" sz="2800" dirty="0"/>
              <a:t>Résultat :</a:t>
            </a:r>
          </a:p>
          <a:p>
            <a:pPr marL="457200" lvl="0" indent="-457200">
              <a:buFont typeface="Arial" panose="020B0604020202020204" pitchFamily="34" charset="0"/>
              <a:buChar char="•"/>
            </a:pPr>
            <a:r>
              <a:rPr lang="fr-FR" sz="2800" dirty="0"/>
              <a:t>Le résultat de la segmentation doit être rendu dans une </a:t>
            </a:r>
            <a:r>
              <a:rPr lang="fr-FR" sz="2800" b="1" dirty="0"/>
              <a:t>API</a:t>
            </a:r>
            <a:r>
              <a:rPr lang="fr-FR" sz="2800" dirty="0"/>
              <a:t> simple à </a:t>
            </a:r>
            <a:r>
              <a:rPr lang="fr-FR" sz="2800" dirty="0" smtClean="0"/>
              <a:t>utiliser</a:t>
            </a:r>
            <a:endParaRPr lang="fr-FR" sz="2800" dirty="0"/>
          </a:p>
          <a:p>
            <a:pPr marL="457200" lvl="0" indent="-457200">
              <a:buFont typeface="Arial" panose="020B0604020202020204" pitchFamily="34" charset="0"/>
              <a:buChar char="•"/>
            </a:pPr>
            <a:r>
              <a:rPr lang="fr-FR" sz="2800" dirty="0"/>
              <a:t>L'API prend en entrée </a:t>
            </a:r>
            <a:r>
              <a:rPr lang="fr-FR" sz="2800" b="1" dirty="0"/>
              <a:t>l'identifiant d'une image</a:t>
            </a:r>
            <a:r>
              <a:rPr lang="fr-FR" sz="2800" dirty="0"/>
              <a:t> et renvoie </a:t>
            </a:r>
            <a:r>
              <a:rPr lang="fr-FR" sz="2800" b="1" dirty="0"/>
              <a:t>la segmentation de l'image réelle</a:t>
            </a:r>
            <a:r>
              <a:rPr lang="fr-FR" sz="2800" dirty="0"/>
              <a:t> et </a:t>
            </a:r>
            <a:r>
              <a:rPr lang="fr-FR" sz="2800" b="1" dirty="0"/>
              <a:t>la segmentation prédite par le </a:t>
            </a:r>
            <a:r>
              <a:rPr lang="fr-FR" sz="2800" b="1" dirty="0" smtClean="0"/>
              <a:t>modèle</a:t>
            </a:r>
            <a:endParaRPr lang="fr-FR" sz="2800" dirty="0" smtClean="0"/>
          </a:p>
          <a:p>
            <a:pPr marL="457200" lvl="0" indent="-457200">
              <a:buFont typeface="Arial" panose="020B0604020202020204" pitchFamily="34" charset="0"/>
              <a:buChar char="•"/>
            </a:pPr>
            <a:endParaRPr lang="fr-FR" sz="2800" dirty="0"/>
          </a:p>
          <a:p>
            <a:r>
              <a:rPr lang="fr-FR" sz="2800" dirty="0"/>
              <a:t>Infrastructure de travail :</a:t>
            </a:r>
          </a:p>
          <a:p>
            <a:pPr marL="457200" lvl="0" indent="-457200">
              <a:buFont typeface="Arial" panose="020B0604020202020204" pitchFamily="34" charset="0"/>
              <a:buChar char="•"/>
            </a:pPr>
            <a:r>
              <a:rPr lang="fr-FR" sz="2800" dirty="0"/>
              <a:t>Le projet devra utiliser l'infrastructure </a:t>
            </a:r>
            <a:r>
              <a:rPr lang="fr-FR" sz="2800" b="1" dirty="0"/>
              <a:t>Azure Machine Learning</a:t>
            </a:r>
            <a:r>
              <a:rPr lang="fr-FR" sz="2800" dirty="0"/>
              <a:t> pour le développement et le déploiement des </a:t>
            </a:r>
            <a:r>
              <a:rPr lang="fr-FR" sz="2800" dirty="0" smtClean="0"/>
              <a:t>modèles</a:t>
            </a:r>
            <a:endParaRPr lang="fr-FR" sz="2800" dirty="0"/>
          </a:p>
          <a:p>
            <a:pPr marL="457200" lvl="0" indent="-457200">
              <a:buFont typeface="Arial" panose="020B0604020202020204" pitchFamily="34" charset="0"/>
              <a:buChar char="•"/>
            </a:pPr>
            <a:r>
              <a:rPr lang="fr-FR" sz="2800" dirty="0"/>
              <a:t>Le </a:t>
            </a:r>
            <a:r>
              <a:rPr lang="fr-FR" sz="2800" dirty="0" err="1"/>
              <a:t>framework</a:t>
            </a:r>
            <a:r>
              <a:rPr lang="fr-FR" sz="2800" dirty="0"/>
              <a:t> de travail utilisé devra être </a:t>
            </a:r>
            <a:r>
              <a:rPr lang="fr-FR" sz="2800" b="1" dirty="0" err="1" smtClean="0"/>
              <a:t>Keras</a:t>
            </a:r>
            <a:endParaRPr lang="fr-FR" sz="2800" dirty="0"/>
          </a:p>
          <a:p>
            <a:pPr marL="457200" lvl="0" indent="-457200">
              <a:buFont typeface="Arial" panose="020B0604020202020204" pitchFamily="34" charset="0"/>
              <a:buChar char="•"/>
            </a:pPr>
            <a:r>
              <a:rPr lang="fr-FR" sz="2800" dirty="0"/>
              <a:t>L'API devra être mise en place en utilisant le </a:t>
            </a:r>
            <a:r>
              <a:rPr lang="fr-FR" sz="2800" dirty="0" err="1"/>
              <a:t>framework</a:t>
            </a:r>
            <a:r>
              <a:rPr lang="fr-FR" sz="2800" dirty="0"/>
              <a:t> </a:t>
            </a:r>
            <a:r>
              <a:rPr lang="fr-FR" sz="2800" b="1" dirty="0" err="1"/>
              <a:t>Flask</a:t>
            </a:r>
            <a:r>
              <a:rPr lang="fr-FR" sz="2800" dirty="0"/>
              <a:t> et déployée en utilisant les services Azure </a:t>
            </a:r>
            <a:r>
              <a:rPr lang="fr-FR" sz="2800" dirty="0" smtClean="0"/>
              <a:t>dédiés</a:t>
            </a:r>
            <a:endParaRPr lang="fr-FR" sz="2800" dirty="0"/>
          </a:p>
          <a:p>
            <a:endParaRPr lang="fr-FR" sz="2600" b="1" dirty="0" smtClean="0"/>
          </a:p>
          <a:p>
            <a:endParaRPr lang="fr-FR" sz="2600" b="1" dirty="0"/>
          </a:p>
        </p:txBody>
      </p:sp>
    </p:spTree>
    <p:extLst>
      <p:ext uri="{BB962C8B-B14F-4D97-AF65-F5344CB8AC3E}">
        <p14:creationId xmlns:p14="http://schemas.microsoft.com/office/powerpoint/2010/main" val="2429984267"/>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Title Text…"/>
          <p:cNvSpPr txBox="1"/>
          <p:nvPr/>
        </p:nvSpPr>
        <p:spPr>
          <a:xfrm>
            <a:off x="1051892" y="903874"/>
            <a:ext cx="22383841"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a:solidFill>
                  <a:schemeClr val="tx1"/>
                </a:solidFill>
              </a:rPr>
              <a:t>Présentation du projet et objectifs</a:t>
            </a:r>
          </a:p>
        </p:txBody>
      </p:sp>
      <p:sp>
        <p:nvSpPr>
          <p:cNvPr id="153"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574156" y="2606885"/>
            <a:ext cx="19777947" cy="10926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fr-FR" sz="3000" b="1" dirty="0" smtClean="0"/>
              <a:t>Environnement de travail :</a:t>
            </a:r>
            <a:endParaRPr lang="fr-FR" sz="3000" b="1" dirty="0" smtClean="0">
              <a:solidFill>
                <a:schemeClr val="accent6"/>
              </a:solidFill>
            </a:endParaRPr>
          </a:p>
          <a:p>
            <a:endParaRPr sz="2600" dirty="0">
              <a:solidFill>
                <a:schemeClr val="accent6"/>
              </a:solidFill>
            </a:endParaRPr>
          </a:p>
        </p:txBody>
      </p:sp>
      <p:grpSp>
        <p:nvGrpSpPr>
          <p:cNvPr id="65" name="Group 64"/>
          <p:cNvGrpSpPr/>
          <p:nvPr/>
        </p:nvGrpSpPr>
        <p:grpSpPr>
          <a:xfrm>
            <a:off x="1826366" y="9927120"/>
            <a:ext cx="7916342" cy="1600200"/>
            <a:chOff x="12828803" y="6854320"/>
            <a:chExt cx="7899633" cy="1600200"/>
          </a:xfrm>
        </p:grpSpPr>
        <p:sp>
          <p:nvSpPr>
            <p:cNvPr id="66" name="Shape"/>
            <p:cNvSpPr/>
            <p:nvPr/>
          </p:nvSpPr>
          <p:spPr>
            <a:xfrm>
              <a:off x="12828803" y="6854320"/>
              <a:ext cx="7899633" cy="1600200"/>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7" name="Tristique senectus et netus"/>
            <p:cNvSpPr/>
            <p:nvPr/>
          </p:nvSpPr>
          <p:spPr>
            <a:xfrm>
              <a:off x="14116765" y="7286699"/>
              <a:ext cx="6433640" cy="619657"/>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b="1" dirty="0" err="1" smtClean="0">
                  <a:solidFill>
                    <a:schemeClr val="accent6">
                      <a:lumMod val="50000"/>
                    </a:schemeClr>
                  </a:solidFill>
                </a:rPr>
                <a:t>Keras</a:t>
              </a:r>
              <a:r>
                <a:rPr lang="fr-FR" b="1" dirty="0" smtClean="0">
                  <a:solidFill>
                    <a:schemeClr val="accent6">
                      <a:lumMod val="50000"/>
                    </a:schemeClr>
                  </a:solidFill>
                </a:rPr>
                <a:t> </a:t>
              </a:r>
              <a:r>
                <a:rPr lang="fr-FR" dirty="0" smtClean="0">
                  <a:solidFill>
                    <a:schemeClr val="accent6">
                      <a:lumMod val="50000"/>
                    </a:schemeClr>
                  </a:solidFill>
                </a:rPr>
                <a:t>pour la modélisation</a:t>
              </a:r>
              <a:endParaRPr lang="fr-FR" dirty="0">
                <a:solidFill>
                  <a:schemeClr val="accent6">
                    <a:lumMod val="50000"/>
                  </a:schemeClr>
                </a:solidFill>
              </a:endParaRPr>
            </a:p>
          </p:txBody>
        </p:sp>
        <p:sp>
          <p:nvSpPr>
            <p:cNvPr id="68" name="Freeform 513"/>
            <p:cNvSpPr/>
            <p:nvPr/>
          </p:nvSpPr>
          <p:spPr>
            <a:xfrm>
              <a:off x="13044969" y="7409005"/>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grpSp>
        <p:nvGrpSpPr>
          <p:cNvPr id="69" name="Group 68"/>
          <p:cNvGrpSpPr/>
          <p:nvPr/>
        </p:nvGrpSpPr>
        <p:grpSpPr>
          <a:xfrm>
            <a:off x="1847968" y="6941567"/>
            <a:ext cx="7916342" cy="1600200"/>
            <a:chOff x="12828804" y="6854320"/>
            <a:chExt cx="7899633" cy="1600200"/>
          </a:xfrm>
        </p:grpSpPr>
        <p:sp>
          <p:nvSpPr>
            <p:cNvPr id="70" name="Shape"/>
            <p:cNvSpPr/>
            <p:nvPr/>
          </p:nvSpPr>
          <p:spPr>
            <a:xfrm>
              <a:off x="12828804" y="6854320"/>
              <a:ext cx="7899633" cy="1600200"/>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1" name="Tristique senectus et netus"/>
            <p:cNvSpPr/>
            <p:nvPr/>
          </p:nvSpPr>
          <p:spPr>
            <a:xfrm>
              <a:off x="14116765" y="7282753"/>
              <a:ext cx="6433640" cy="619657"/>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smtClean="0">
                  <a:solidFill>
                    <a:schemeClr val="accent6">
                      <a:lumMod val="50000"/>
                    </a:schemeClr>
                  </a:solidFill>
                </a:rPr>
                <a:t>Services</a:t>
              </a:r>
              <a:r>
                <a:rPr lang="fr-FR" b="1" dirty="0" smtClean="0">
                  <a:solidFill>
                    <a:schemeClr val="accent6">
                      <a:lumMod val="50000"/>
                    </a:schemeClr>
                  </a:solidFill>
                </a:rPr>
                <a:t> Azure Machine Learning</a:t>
              </a:r>
              <a:endParaRPr lang="fr-FR" dirty="0">
                <a:solidFill>
                  <a:schemeClr val="accent6">
                    <a:lumMod val="50000"/>
                  </a:schemeClr>
                </a:solidFill>
              </a:endParaRPr>
            </a:p>
          </p:txBody>
        </p:sp>
        <p:sp>
          <p:nvSpPr>
            <p:cNvPr id="72" name="Freeform 513"/>
            <p:cNvSpPr/>
            <p:nvPr/>
          </p:nvSpPr>
          <p:spPr>
            <a:xfrm>
              <a:off x="13078027" y="7328979"/>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grpSp>
        <p:nvGrpSpPr>
          <p:cNvPr id="74" name="Group 73"/>
          <p:cNvGrpSpPr/>
          <p:nvPr/>
        </p:nvGrpSpPr>
        <p:grpSpPr>
          <a:xfrm>
            <a:off x="1847968" y="3956015"/>
            <a:ext cx="7916342" cy="1600200"/>
            <a:chOff x="12828804" y="6854320"/>
            <a:chExt cx="7899633" cy="1600200"/>
          </a:xfrm>
        </p:grpSpPr>
        <p:sp>
          <p:nvSpPr>
            <p:cNvPr id="75" name="Shape"/>
            <p:cNvSpPr/>
            <p:nvPr/>
          </p:nvSpPr>
          <p:spPr>
            <a:xfrm>
              <a:off x="12828804" y="6854320"/>
              <a:ext cx="7899633" cy="1600200"/>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6" name="Tristique senectus et netus"/>
            <p:cNvSpPr/>
            <p:nvPr/>
          </p:nvSpPr>
          <p:spPr>
            <a:xfrm>
              <a:off x="14116765" y="7204280"/>
              <a:ext cx="6433640" cy="619657"/>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smtClean="0">
                  <a:solidFill>
                    <a:schemeClr val="accent6">
                      <a:lumMod val="50000"/>
                    </a:schemeClr>
                  </a:solidFill>
                </a:rPr>
                <a:t>Langage</a:t>
              </a:r>
              <a:r>
                <a:rPr lang="fr-FR" b="1" dirty="0" smtClean="0">
                  <a:solidFill>
                    <a:schemeClr val="accent6">
                      <a:lumMod val="50000"/>
                    </a:schemeClr>
                  </a:solidFill>
                </a:rPr>
                <a:t> Python</a:t>
              </a:r>
              <a:endParaRPr lang="fr-FR" dirty="0">
                <a:solidFill>
                  <a:schemeClr val="accent6">
                    <a:lumMod val="50000"/>
                  </a:schemeClr>
                </a:solidFill>
              </a:endParaRPr>
            </a:p>
          </p:txBody>
        </p:sp>
        <p:sp>
          <p:nvSpPr>
            <p:cNvPr id="77" name="Freeform 513"/>
            <p:cNvSpPr/>
            <p:nvPr/>
          </p:nvSpPr>
          <p:spPr>
            <a:xfrm>
              <a:off x="13094188" y="7259685"/>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sp>
        <p:nvSpPr>
          <p:cNvPr id="79" name="Shape"/>
          <p:cNvSpPr/>
          <p:nvPr/>
        </p:nvSpPr>
        <p:spPr>
          <a:xfrm>
            <a:off x="12814704" y="6924060"/>
            <a:ext cx="7916342" cy="1600200"/>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0" name="Tristique senectus et netus"/>
          <p:cNvSpPr/>
          <p:nvPr/>
        </p:nvSpPr>
        <p:spPr>
          <a:xfrm>
            <a:off x="14095578" y="7155800"/>
            <a:ext cx="6447248" cy="108920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b="1" dirty="0" err="1">
                <a:solidFill>
                  <a:schemeClr val="accent6">
                    <a:lumMod val="50000"/>
                  </a:schemeClr>
                </a:solidFill>
              </a:rPr>
              <a:t>Albumentation</a:t>
            </a:r>
            <a:r>
              <a:rPr lang="fr-FR" b="1" dirty="0">
                <a:solidFill>
                  <a:schemeClr val="accent6">
                    <a:lumMod val="50000"/>
                  </a:schemeClr>
                </a:solidFill>
              </a:rPr>
              <a:t> </a:t>
            </a:r>
            <a:r>
              <a:rPr lang="fr-FR" dirty="0">
                <a:solidFill>
                  <a:schemeClr val="accent6">
                    <a:lumMod val="50000"/>
                  </a:schemeClr>
                </a:solidFill>
              </a:rPr>
              <a:t>pour l’augmentation des images</a:t>
            </a:r>
          </a:p>
        </p:txBody>
      </p:sp>
      <p:sp>
        <p:nvSpPr>
          <p:cNvPr id="81" name="Freeform 513"/>
          <p:cNvSpPr/>
          <p:nvPr/>
        </p:nvSpPr>
        <p:spPr>
          <a:xfrm>
            <a:off x="13205480" y="7456364"/>
            <a:ext cx="49725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sp>
        <p:nvSpPr>
          <p:cNvPr id="83" name="Shape"/>
          <p:cNvSpPr/>
          <p:nvPr/>
        </p:nvSpPr>
        <p:spPr>
          <a:xfrm>
            <a:off x="12801370" y="3956015"/>
            <a:ext cx="7916342" cy="1600200"/>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4" name="Tristique senectus et netus"/>
          <p:cNvSpPr/>
          <p:nvPr/>
        </p:nvSpPr>
        <p:spPr>
          <a:xfrm>
            <a:off x="14092055" y="4200872"/>
            <a:ext cx="6447248" cy="113672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dirty="0">
                <a:solidFill>
                  <a:schemeClr val="accent6">
                    <a:lumMod val="50000"/>
                  </a:schemeClr>
                </a:solidFill>
              </a:rPr>
              <a:t>L</a:t>
            </a:r>
            <a:r>
              <a:rPr lang="fr-FR" dirty="0" smtClean="0">
                <a:solidFill>
                  <a:schemeClr val="accent6">
                    <a:lumMod val="50000"/>
                  </a:schemeClr>
                </a:solidFill>
              </a:rPr>
              <a:t>ibrairie</a:t>
            </a:r>
            <a:r>
              <a:rPr lang="fr-FR" b="1" dirty="0" smtClean="0">
                <a:solidFill>
                  <a:schemeClr val="accent6">
                    <a:lumMod val="50000"/>
                  </a:schemeClr>
                </a:solidFill>
              </a:rPr>
              <a:t> </a:t>
            </a:r>
            <a:r>
              <a:rPr lang="fr-FR" b="1" dirty="0">
                <a:solidFill>
                  <a:schemeClr val="accent6">
                    <a:lumMod val="50000"/>
                  </a:schemeClr>
                </a:solidFill>
              </a:rPr>
              <a:t>segmentation-</a:t>
            </a:r>
            <a:r>
              <a:rPr lang="fr-FR" b="1" dirty="0" err="1">
                <a:solidFill>
                  <a:schemeClr val="accent6">
                    <a:lumMod val="50000"/>
                  </a:schemeClr>
                </a:solidFill>
              </a:rPr>
              <a:t>models</a:t>
            </a:r>
            <a:r>
              <a:rPr lang="fr-FR" b="1" dirty="0">
                <a:solidFill>
                  <a:schemeClr val="accent6">
                    <a:lumMod val="50000"/>
                  </a:schemeClr>
                </a:solidFill>
              </a:rPr>
              <a:t> </a:t>
            </a:r>
            <a:r>
              <a:rPr lang="fr-FR" dirty="0">
                <a:solidFill>
                  <a:schemeClr val="accent6">
                    <a:lumMod val="50000"/>
                  </a:schemeClr>
                </a:solidFill>
              </a:rPr>
              <a:t>pour la </a:t>
            </a:r>
            <a:r>
              <a:rPr lang="fr-FR" dirty="0" smtClean="0">
                <a:solidFill>
                  <a:schemeClr val="accent6">
                    <a:lumMod val="50000"/>
                  </a:schemeClr>
                </a:solidFill>
              </a:rPr>
              <a:t>modélisation avancée</a:t>
            </a:r>
            <a:endParaRPr lang="fr-FR" dirty="0">
              <a:solidFill>
                <a:schemeClr val="accent6">
                  <a:lumMod val="50000"/>
                </a:schemeClr>
              </a:solidFill>
            </a:endParaRPr>
          </a:p>
        </p:txBody>
      </p:sp>
      <p:sp>
        <p:nvSpPr>
          <p:cNvPr id="85" name="Freeform 513"/>
          <p:cNvSpPr/>
          <p:nvPr/>
        </p:nvSpPr>
        <p:spPr>
          <a:xfrm>
            <a:off x="13158627" y="4475640"/>
            <a:ext cx="49725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nvGrpSpPr>
          <p:cNvPr id="86" name="Group 85"/>
          <p:cNvGrpSpPr/>
          <p:nvPr/>
        </p:nvGrpSpPr>
        <p:grpSpPr>
          <a:xfrm>
            <a:off x="12811182" y="9927120"/>
            <a:ext cx="7916342" cy="1600200"/>
            <a:chOff x="12828804" y="6854320"/>
            <a:chExt cx="7899633" cy="1600200"/>
          </a:xfrm>
        </p:grpSpPr>
        <p:sp>
          <p:nvSpPr>
            <p:cNvPr id="87" name="Shape"/>
            <p:cNvSpPr/>
            <p:nvPr/>
          </p:nvSpPr>
          <p:spPr>
            <a:xfrm>
              <a:off x="12828804" y="6854320"/>
              <a:ext cx="7899633" cy="1600200"/>
            </a:xfrm>
            <a:custGeom>
              <a:avLst/>
              <a:gdLst/>
              <a:ahLst/>
              <a:cxnLst>
                <a:cxn ang="0">
                  <a:pos x="wd2" y="hd2"/>
                </a:cxn>
                <a:cxn ang="5400000">
                  <a:pos x="wd2" y="hd2"/>
                </a:cxn>
                <a:cxn ang="10800000">
                  <a:pos x="wd2" y="hd2"/>
                </a:cxn>
                <a:cxn ang="16200000">
                  <a:pos x="wd2" y="hd2"/>
                </a:cxn>
              </a:cxnLst>
              <a:rect l="0" t="0" r="r" b="b"/>
              <a:pathLst>
                <a:path w="21600" h="21600" extrusionOk="0">
                  <a:moveTo>
                    <a:pt x="2003" y="0"/>
                  </a:moveTo>
                  <a:lnTo>
                    <a:pt x="19597" y="0"/>
                  </a:lnTo>
                  <a:cubicBezTo>
                    <a:pt x="19891" y="0"/>
                    <a:pt x="20126" y="0"/>
                    <a:pt x="20317" y="48"/>
                  </a:cubicBezTo>
                  <a:cubicBezTo>
                    <a:pt x="20508" y="96"/>
                    <a:pt x="20655" y="192"/>
                    <a:pt x="20773" y="384"/>
                  </a:cubicBezTo>
                  <a:cubicBezTo>
                    <a:pt x="20942" y="625"/>
                    <a:pt x="21094" y="1007"/>
                    <a:pt x="21218" y="1494"/>
                  </a:cubicBezTo>
                  <a:cubicBezTo>
                    <a:pt x="21343" y="1981"/>
                    <a:pt x="21440" y="2573"/>
                    <a:pt x="21502" y="3236"/>
                  </a:cubicBezTo>
                  <a:cubicBezTo>
                    <a:pt x="21551" y="3696"/>
                    <a:pt x="21575" y="4271"/>
                    <a:pt x="21588" y="5018"/>
                  </a:cubicBezTo>
                  <a:cubicBezTo>
                    <a:pt x="21600" y="5765"/>
                    <a:pt x="21600" y="6684"/>
                    <a:pt x="21600" y="7834"/>
                  </a:cubicBezTo>
                  <a:lnTo>
                    <a:pt x="21589" y="21600"/>
                  </a:lnTo>
                  <a:lnTo>
                    <a:pt x="2003" y="21600"/>
                  </a:lnTo>
                  <a:cubicBezTo>
                    <a:pt x="1709" y="21600"/>
                    <a:pt x="1474" y="21600"/>
                    <a:pt x="1283" y="21552"/>
                  </a:cubicBezTo>
                  <a:cubicBezTo>
                    <a:pt x="1092" y="21504"/>
                    <a:pt x="945" y="21408"/>
                    <a:pt x="827" y="21216"/>
                  </a:cubicBezTo>
                  <a:cubicBezTo>
                    <a:pt x="658" y="20975"/>
                    <a:pt x="506" y="20593"/>
                    <a:pt x="382" y="20106"/>
                  </a:cubicBezTo>
                  <a:cubicBezTo>
                    <a:pt x="257" y="19619"/>
                    <a:pt x="160" y="19027"/>
                    <a:pt x="98" y="18364"/>
                  </a:cubicBezTo>
                  <a:cubicBezTo>
                    <a:pt x="49" y="17904"/>
                    <a:pt x="25" y="17329"/>
                    <a:pt x="12" y="16582"/>
                  </a:cubicBezTo>
                  <a:cubicBezTo>
                    <a:pt x="0" y="15835"/>
                    <a:pt x="0" y="14916"/>
                    <a:pt x="0" y="13766"/>
                  </a:cubicBezTo>
                  <a:lnTo>
                    <a:pt x="0" y="7834"/>
                  </a:lnTo>
                  <a:cubicBezTo>
                    <a:pt x="0" y="6684"/>
                    <a:pt x="0" y="5765"/>
                    <a:pt x="12" y="5018"/>
                  </a:cubicBezTo>
                  <a:cubicBezTo>
                    <a:pt x="25" y="4271"/>
                    <a:pt x="49" y="3696"/>
                    <a:pt x="98" y="3236"/>
                  </a:cubicBezTo>
                  <a:cubicBezTo>
                    <a:pt x="160" y="2573"/>
                    <a:pt x="257" y="1981"/>
                    <a:pt x="382" y="1494"/>
                  </a:cubicBezTo>
                  <a:cubicBezTo>
                    <a:pt x="506" y="1007"/>
                    <a:pt x="658" y="625"/>
                    <a:pt x="827" y="384"/>
                  </a:cubicBezTo>
                  <a:cubicBezTo>
                    <a:pt x="945" y="192"/>
                    <a:pt x="1092" y="96"/>
                    <a:pt x="1283" y="48"/>
                  </a:cubicBezTo>
                  <a:cubicBezTo>
                    <a:pt x="1474" y="0"/>
                    <a:pt x="1709" y="0"/>
                    <a:pt x="2003" y="0"/>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8" name="Tristique senectus et netus"/>
            <p:cNvSpPr/>
            <p:nvPr/>
          </p:nvSpPr>
          <p:spPr>
            <a:xfrm>
              <a:off x="14106973" y="7224921"/>
              <a:ext cx="6433640" cy="57214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800" b="0">
                  <a:solidFill>
                    <a:srgbClr val="4F5C72"/>
                  </a:solidFill>
                  <a:latin typeface="Roboto Medium"/>
                  <a:ea typeface="Roboto Medium"/>
                  <a:cs typeface="Roboto Medium"/>
                  <a:sym typeface="Roboto Medium"/>
                </a:defRPr>
              </a:lvl1pPr>
            </a:lstStyle>
            <a:p>
              <a:r>
                <a:rPr lang="fr-FR" b="1" dirty="0" err="1">
                  <a:solidFill>
                    <a:schemeClr val="accent6">
                      <a:lumMod val="50000"/>
                    </a:schemeClr>
                  </a:solidFill>
                </a:rPr>
                <a:t>Flask</a:t>
              </a:r>
              <a:r>
                <a:rPr lang="fr-FR" b="1" dirty="0">
                  <a:solidFill>
                    <a:schemeClr val="accent6">
                      <a:lumMod val="50000"/>
                    </a:schemeClr>
                  </a:solidFill>
                </a:rPr>
                <a:t> </a:t>
              </a:r>
              <a:r>
                <a:rPr lang="fr-FR" dirty="0">
                  <a:solidFill>
                    <a:schemeClr val="accent6">
                      <a:lumMod val="50000"/>
                    </a:schemeClr>
                  </a:solidFill>
                </a:rPr>
                <a:t>pour le développement de l’API</a:t>
              </a:r>
            </a:p>
          </p:txBody>
        </p:sp>
        <p:sp>
          <p:nvSpPr>
            <p:cNvPr id="89" name="Freeform 513"/>
            <p:cNvSpPr/>
            <p:nvPr/>
          </p:nvSpPr>
          <p:spPr>
            <a:xfrm>
              <a:off x="13222270" y="7369117"/>
              <a:ext cx="496203" cy="454820"/>
            </a:xfrm>
            <a:custGeom>
              <a:avLst/>
              <a:gdLst/>
              <a:ahLst/>
              <a:cxnLst>
                <a:cxn ang="0">
                  <a:pos x="wd2" y="hd2"/>
                </a:cxn>
                <a:cxn ang="5400000">
                  <a:pos x="wd2" y="hd2"/>
                </a:cxn>
                <a:cxn ang="10800000">
                  <a:pos x="wd2" y="hd2"/>
                </a:cxn>
                <a:cxn ang="16200000">
                  <a:pos x="wd2" y="hd2"/>
                </a:cxn>
              </a:cxnLst>
              <a:rect l="0" t="0" r="r" b="b"/>
              <a:pathLst>
                <a:path w="21512" h="21600" extrusionOk="0">
                  <a:moveTo>
                    <a:pt x="9859" y="0"/>
                  </a:moveTo>
                  <a:cubicBezTo>
                    <a:pt x="4414" y="0"/>
                    <a:pt x="0" y="4835"/>
                    <a:pt x="0" y="10800"/>
                  </a:cubicBezTo>
                  <a:cubicBezTo>
                    <a:pt x="0" y="16765"/>
                    <a:pt x="4414" y="21600"/>
                    <a:pt x="9859" y="21600"/>
                  </a:cubicBezTo>
                  <a:cubicBezTo>
                    <a:pt x="15304" y="21600"/>
                    <a:pt x="19718" y="16765"/>
                    <a:pt x="19718" y="10800"/>
                  </a:cubicBezTo>
                  <a:cubicBezTo>
                    <a:pt x="19718" y="9684"/>
                    <a:pt x="19558" y="8609"/>
                    <a:pt x="19271" y="7596"/>
                  </a:cubicBezTo>
                  <a:lnTo>
                    <a:pt x="12870" y="14588"/>
                  </a:lnTo>
                  <a:cubicBezTo>
                    <a:pt x="12363" y="15145"/>
                    <a:pt x="11696" y="15456"/>
                    <a:pt x="10978" y="15455"/>
                  </a:cubicBezTo>
                  <a:cubicBezTo>
                    <a:pt x="10260" y="15455"/>
                    <a:pt x="9575" y="15145"/>
                    <a:pt x="9068" y="14588"/>
                  </a:cubicBezTo>
                  <a:lnTo>
                    <a:pt x="5265" y="10423"/>
                  </a:lnTo>
                  <a:cubicBezTo>
                    <a:pt x="4757" y="9867"/>
                    <a:pt x="4474" y="9117"/>
                    <a:pt x="4474" y="8331"/>
                  </a:cubicBezTo>
                  <a:cubicBezTo>
                    <a:pt x="4474" y="7544"/>
                    <a:pt x="4757" y="6813"/>
                    <a:pt x="5265" y="6258"/>
                  </a:cubicBezTo>
                  <a:cubicBezTo>
                    <a:pt x="5772" y="5701"/>
                    <a:pt x="6440" y="5391"/>
                    <a:pt x="7158" y="5391"/>
                  </a:cubicBezTo>
                  <a:cubicBezTo>
                    <a:pt x="7876" y="5391"/>
                    <a:pt x="8560" y="5701"/>
                    <a:pt x="9068" y="6258"/>
                  </a:cubicBezTo>
                  <a:lnTo>
                    <a:pt x="10978" y="8350"/>
                  </a:lnTo>
                  <a:lnTo>
                    <a:pt x="16243" y="2582"/>
                  </a:lnTo>
                  <a:cubicBezTo>
                    <a:pt x="14522" y="975"/>
                    <a:pt x="12298" y="0"/>
                    <a:pt x="9859" y="0"/>
                  </a:cubicBezTo>
                  <a:close/>
                  <a:moveTo>
                    <a:pt x="20613" y="980"/>
                  </a:moveTo>
                  <a:cubicBezTo>
                    <a:pt x="20384" y="980"/>
                    <a:pt x="20152" y="1071"/>
                    <a:pt x="19976" y="1263"/>
                  </a:cubicBezTo>
                  <a:lnTo>
                    <a:pt x="10978" y="11120"/>
                  </a:lnTo>
                  <a:lnTo>
                    <a:pt x="7794" y="7652"/>
                  </a:lnTo>
                  <a:cubicBezTo>
                    <a:pt x="7444" y="7268"/>
                    <a:pt x="6889" y="7268"/>
                    <a:pt x="6538" y="7652"/>
                  </a:cubicBezTo>
                  <a:cubicBezTo>
                    <a:pt x="6188" y="8036"/>
                    <a:pt x="6188" y="8644"/>
                    <a:pt x="6538" y="9028"/>
                  </a:cubicBezTo>
                  <a:lnTo>
                    <a:pt x="10341" y="13213"/>
                  </a:lnTo>
                  <a:cubicBezTo>
                    <a:pt x="10516" y="13404"/>
                    <a:pt x="10748" y="13495"/>
                    <a:pt x="10978" y="13495"/>
                  </a:cubicBezTo>
                  <a:cubicBezTo>
                    <a:pt x="11207" y="13495"/>
                    <a:pt x="11439" y="13404"/>
                    <a:pt x="11614" y="13213"/>
                  </a:cubicBezTo>
                  <a:lnTo>
                    <a:pt x="21250" y="2658"/>
                  </a:lnTo>
                  <a:cubicBezTo>
                    <a:pt x="21600" y="2274"/>
                    <a:pt x="21600" y="1647"/>
                    <a:pt x="21250" y="1263"/>
                  </a:cubicBezTo>
                  <a:cubicBezTo>
                    <a:pt x="21074" y="1071"/>
                    <a:pt x="20842" y="980"/>
                    <a:pt x="20613" y="980"/>
                  </a:cubicBezTo>
                  <a:close/>
                </a:path>
              </a:pathLst>
            </a:custGeom>
            <a:solidFill>
              <a:schemeClr val="accent4"/>
            </a:solidFill>
            <a:ln w="12700" cap="flat">
              <a:noFill/>
              <a:miter lim="400000"/>
            </a:ln>
            <a:effectLst/>
          </p:spPr>
          <p:txBody>
            <a:bodyPr wrap="square" lIns="45719" tIns="45719" rIns="45719" bIns="45719" numCol="1" anchor="ctr">
              <a:noAutofit/>
            </a:bodyPr>
            <a:lstStyle/>
            <a:p>
              <a:pPr algn="l" defTabSz="914400">
                <a:defRPr sz="1800" b="0">
                  <a:latin typeface="Calibri"/>
                  <a:ea typeface="Calibri"/>
                  <a:cs typeface="Calibri"/>
                  <a:sym typeface="Calibri"/>
                </a:defRPr>
              </a:pPr>
              <a:endParaRPr/>
            </a:p>
          </p:txBody>
        </p:sp>
      </p:grpSp>
    </p:spTree>
    <p:extLst>
      <p:ext uri="{BB962C8B-B14F-4D97-AF65-F5344CB8AC3E}">
        <p14:creationId xmlns:p14="http://schemas.microsoft.com/office/powerpoint/2010/main" val="3292203547"/>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Présentation de la segmentation d’images</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518288"/>
            <a:ext cx="18876031" cy="58518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fr-FR" sz="2800" dirty="0"/>
              <a:t>La segmentation d'images fait partie du domaine de l'intelligence artificielles appelé </a:t>
            </a:r>
            <a:r>
              <a:rPr lang="fr-FR" sz="2800" b="1" dirty="0"/>
              <a:t>Vision par </a:t>
            </a:r>
            <a:r>
              <a:rPr lang="fr-FR" sz="2800" b="1" dirty="0" smtClean="0"/>
              <a:t>Ordinateur</a:t>
            </a:r>
          </a:p>
          <a:p>
            <a:endParaRPr lang="fr-FR" sz="2800" dirty="0"/>
          </a:p>
          <a:p>
            <a:pPr>
              <a:spcAft>
                <a:spcPts val="1200"/>
              </a:spcAft>
            </a:pPr>
            <a:r>
              <a:rPr lang="fr-FR" sz="2800" dirty="0" smtClean="0"/>
              <a:t>Ce </a:t>
            </a:r>
            <a:r>
              <a:rPr lang="fr-FR" sz="2800" dirty="0"/>
              <a:t>domaine comporte </a:t>
            </a:r>
            <a:r>
              <a:rPr lang="fr-FR" sz="2800" b="1" dirty="0"/>
              <a:t>trois principales tâches </a:t>
            </a:r>
            <a:r>
              <a:rPr lang="fr-FR" sz="2800" dirty="0"/>
              <a:t>: </a:t>
            </a:r>
          </a:p>
          <a:p>
            <a:pPr marL="457200" lvl="0" indent="-457200">
              <a:buFont typeface="Arial" panose="020B0604020202020204" pitchFamily="34" charset="0"/>
              <a:buChar char="•"/>
            </a:pPr>
            <a:r>
              <a:rPr lang="fr-FR" sz="2800" dirty="0" smtClean="0"/>
              <a:t>La </a:t>
            </a:r>
            <a:r>
              <a:rPr lang="fr-FR" sz="2800" b="1" dirty="0"/>
              <a:t>Classification</a:t>
            </a:r>
            <a:r>
              <a:rPr lang="fr-FR" sz="2800" dirty="0"/>
              <a:t> : consiste à classifier des images selon des catégories préalablement établies (exemple : image de chien ou de chat). Chaque image ne peut appartenir qu'à une seule </a:t>
            </a:r>
            <a:r>
              <a:rPr lang="fr-FR" sz="2800" dirty="0" smtClean="0"/>
              <a:t>catégorie</a:t>
            </a:r>
          </a:p>
          <a:p>
            <a:pPr marL="457200" lvl="0" indent="-457200">
              <a:buFont typeface="Arial" panose="020B0604020202020204" pitchFamily="34" charset="0"/>
              <a:buChar char="•"/>
            </a:pPr>
            <a:endParaRPr lang="fr-FR" sz="2800" dirty="0"/>
          </a:p>
          <a:p>
            <a:pPr marL="457200" lvl="0" indent="-457200">
              <a:buFont typeface="Arial" panose="020B0604020202020204" pitchFamily="34" charset="0"/>
              <a:buChar char="•"/>
            </a:pPr>
            <a:r>
              <a:rPr lang="fr-FR" sz="2800" dirty="0"/>
              <a:t>La </a:t>
            </a:r>
            <a:r>
              <a:rPr lang="fr-FR" sz="2800" b="1" dirty="0"/>
              <a:t>Détection d’objets</a:t>
            </a:r>
            <a:r>
              <a:rPr lang="fr-FR" sz="2800" dirty="0"/>
              <a:t> : consiste à identifier pour tous les objets présents sur l'image leur position et leur catégorie. Une image peut comporter plusieurs </a:t>
            </a:r>
            <a:r>
              <a:rPr lang="fr-FR" sz="2800" dirty="0" smtClean="0"/>
              <a:t>catégories</a:t>
            </a:r>
          </a:p>
          <a:p>
            <a:pPr marL="457200" lvl="0" indent="-457200">
              <a:buFont typeface="Arial" panose="020B0604020202020204" pitchFamily="34" charset="0"/>
              <a:buChar char="•"/>
            </a:pPr>
            <a:endParaRPr lang="fr-FR" sz="2800" dirty="0"/>
          </a:p>
          <a:p>
            <a:pPr marL="457200" lvl="0" indent="-457200">
              <a:buFont typeface="Arial" panose="020B0604020202020204" pitchFamily="34" charset="0"/>
              <a:buChar char="•"/>
            </a:pPr>
            <a:r>
              <a:rPr lang="fr-FR" sz="2800" dirty="0"/>
              <a:t>La </a:t>
            </a:r>
            <a:r>
              <a:rPr lang="fr-FR" sz="2800" b="1" dirty="0"/>
              <a:t>Segmentation</a:t>
            </a:r>
            <a:r>
              <a:rPr lang="fr-FR" sz="2800" dirty="0"/>
              <a:t> : consiste à classer chaque pixel d’une image selon leur </a:t>
            </a:r>
            <a:r>
              <a:rPr lang="fr-FR" sz="2800" dirty="0" smtClean="0"/>
              <a:t>catégorie</a:t>
            </a:r>
            <a:endParaRPr lang="fr-FR" sz="2800" dirty="0"/>
          </a:p>
          <a:p>
            <a:endParaRPr dirty="0">
              <a:solidFill>
                <a:schemeClr val="accent6"/>
              </a:solidFill>
            </a:endParaRPr>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5708578" y="8500316"/>
            <a:ext cx="10903022" cy="4335151"/>
          </a:xfrm>
          <a:prstGeom prst="rect">
            <a:avLst/>
          </a:prstGeom>
          <a:noFill/>
          <a:ln>
            <a:noFill/>
          </a:ln>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Préparation de la modélisation</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518288"/>
            <a:ext cx="21708068" cy="38820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fr-FR" sz="2800" u="sng" dirty="0" smtClean="0"/>
              <a:t>Présentation des données</a:t>
            </a:r>
          </a:p>
          <a:p>
            <a:pPr marL="457200" indent="-457200">
              <a:spcBef>
                <a:spcPts val="1200"/>
              </a:spcBef>
              <a:spcAft>
                <a:spcPts val="1200"/>
              </a:spcAft>
              <a:buFont typeface="Arial" panose="020B0604020202020204" pitchFamily="34" charset="0"/>
              <a:buChar char="•"/>
            </a:pPr>
            <a:r>
              <a:rPr lang="fr-FR" sz="2800" dirty="0" smtClean="0"/>
              <a:t>Utilisation pour </a:t>
            </a:r>
            <a:r>
              <a:rPr lang="fr-FR" sz="2800" dirty="0"/>
              <a:t>ce projet les données issues du D</a:t>
            </a:r>
            <a:r>
              <a:rPr lang="fr-FR" sz="2800" dirty="0" smtClean="0"/>
              <a:t>ataset </a:t>
            </a:r>
            <a:r>
              <a:rPr lang="fr-FR" sz="2800" b="1" dirty="0" smtClean="0"/>
              <a:t>Cityscape</a:t>
            </a:r>
            <a:endParaRPr lang="fr-FR" sz="2800" dirty="0"/>
          </a:p>
          <a:p>
            <a:pPr marL="457200" indent="-457200">
              <a:spcAft>
                <a:spcPts val="1200"/>
              </a:spcAft>
              <a:buFont typeface="Arial" panose="020B0604020202020204" pitchFamily="34" charset="0"/>
              <a:buChar char="•"/>
            </a:pPr>
            <a:r>
              <a:rPr lang="fr-FR" sz="2800" dirty="0" smtClean="0"/>
              <a:t>Jeu </a:t>
            </a:r>
            <a:r>
              <a:rPr lang="fr-FR" sz="2800" dirty="0"/>
              <a:t>de données comportant des images qui sont des photos prises d'une voiture dans différentes </a:t>
            </a:r>
            <a:r>
              <a:rPr lang="fr-FR" sz="2800" dirty="0" smtClean="0"/>
              <a:t>villes</a:t>
            </a:r>
          </a:p>
          <a:p>
            <a:pPr marL="457200" indent="-457200">
              <a:spcAft>
                <a:spcPts val="1200"/>
              </a:spcAft>
              <a:buFont typeface="Arial" panose="020B0604020202020204" pitchFamily="34" charset="0"/>
              <a:buChar char="•"/>
            </a:pPr>
            <a:r>
              <a:rPr lang="fr-FR" sz="2800" dirty="0" smtClean="0"/>
              <a:t>Le </a:t>
            </a:r>
            <a:r>
              <a:rPr lang="fr-FR" sz="2800" dirty="0"/>
              <a:t>D</a:t>
            </a:r>
            <a:r>
              <a:rPr lang="fr-FR" sz="2800" dirty="0" smtClean="0"/>
              <a:t>ataset </a:t>
            </a:r>
            <a:r>
              <a:rPr lang="fr-FR" sz="2800" dirty="0"/>
              <a:t>contient également les </a:t>
            </a:r>
            <a:r>
              <a:rPr lang="fr-FR" sz="2800" b="1" dirty="0"/>
              <a:t>annotations</a:t>
            </a:r>
            <a:r>
              <a:rPr lang="fr-FR" sz="2800" dirty="0"/>
              <a:t> (aussi appelées masques) de chaque </a:t>
            </a:r>
            <a:r>
              <a:rPr lang="fr-FR" sz="2800" dirty="0" smtClean="0"/>
              <a:t>image</a:t>
            </a:r>
          </a:p>
          <a:p>
            <a:pPr marL="457200" indent="-457200">
              <a:spcAft>
                <a:spcPts val="1200"/>
              </a:spcAft>
              <a:buFont typeface="Arial" panose="020B0604020202020204" pitchFamily="34" charset="0"/>
              <a:buChar char="•"/>
            </a:pPr>
            <a:r>
              <a:rPr lang="fr-FR" sz="2800" dirty="0" smtClean="0"/>
              <a:t>Le </a:t>
            </a:r>
            <a:r>
              <a:rPr lang="fr-FR" sz="2800" b="1" dirty="0"/>
              <a:t>masque</a:t>
            </a:r>
            <a:r>
              <a:rPr lang="fr-FR" sz="2800" dirty="0"/>
              <a:t> est également une image dont les pixels correspondent à la </a:t>
            </a:r>
            <a:r>
              <a:rPr lang="fr-FR" sz="2800" b="1" dirty="0"/>
              <a:t>catégorie</a:t>
            </a:r>
            <a:r>
              <a:rPr lang="fr-FR" sz="2800" dirty="0"/>
              <a:t> dans l'image originale (piéton, nature, véhicule</a:t>
            </a:r>
            <a:r>
              <a:rPr lang="fr-FR" sz="2800" dirty="0" smtClean="0"/>
              <a:t>...)</a:t>
            </a:r>
            <a:endParaRPr lang="fr-FR" sz="2800" dirty="0"/>
          </a:p>
          <a:p>
            <a:endParaRPr dirty="0">
              <a:solidFill>
                <a:schemeClr val="accent6"/>
              </a:solidFill>
            </a:endParaRPr>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381883" y="6643257"/>
            <a:ext cx="18530784" cy="4359502"/>
          </a:xfrm>
          <a:prstGeom prst="rect">
            <a:avLst/>
          </a:prstGeom>
          <a:noFill/>
          <a:ln>
            <a:noFill/>
          </a:ln>
        </p:spPr>
      </p:pic>
    </p:spTree>
    <p:extLst>
      <p:ext uri="{BB962C8B-B14F-4D97-AF65-F5344CB8AC3E}">
        <p14:creationId xmlns:p14="http://schemas.microsoft.com/office/powerpoint/2010/main" val="926880104"/>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Préparation des données</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518288"/>
            <a:ext cx="19557565" cy="92404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r>
              <a:rPr lang="fr-FR" sz="2800" u="sng" dirty="0"/>
              <a:t>1</a:t>
            </a:r>
            <a:r>
              <a:rPr lang="fr-FR" sz="2800" u="sng" dirty="0" smtClean="0"/>
              <a:t> </a:t>
            </a:r>
            <a:r>
              <a:rPr lang="fr-FR" sz="2800" u="sng" dirty="0"/>
              <a:t>- Séparation du jeu de données </a:t>
            </a:r>
          </a:p>
          <a:p>
            <a:pPr>
              <a:spcAft>
                <a:spcPts val="600"/>
              </a:spcAft>
            </a:pPr>
            <a:endParaRPr lang="fr-FR" sz="800" dirty="0" smtClean="0"/>
          </a:p>
          <a:p>
            <a:pPr>
              <a:spcAft>
                <a:spcPts val="600"/>
              </a:spcAft>
            </a:pPr>
            <a:r>
              <a:rPr lang="fr-FR" sz="2800" dirty="0" smtClean="0"/>
              <a:t>Mise en place :</a:t>
            </a:r>
          </a:p>
          <a:p>
            <a:pPr marL="457200" indent="-457200">
              <a:spcAft>
                <a:spcPts val="600"/>
              </a:spcAft>
              <a:buFont typeface="Arial" panose="020B0604020202020204" pitchFamily="34" charset="0"/>
              <a:buChar char="•"/>
            </a:pPr>
            <a:r>
              <a:rPr lang="fr-FR" sz="2800" dirty="0" smtClean="0"/>
              <a:t>Jeu </a:t>
            </a:r>
            <a:r>
              <a:rPr lang="fr-FR" sz="2800" dirty="0"/>
              <a:t>de données </a:t>
            </a:r>
            <a:r>
              <a:rPr lang="fr-FR" sz="2800" b="1" dirty="0"/>
              <a:t>Train</a:t>
            </a:r>
            <a:r>
              <a:rPr lang="fr-FR" sz="2800" dirty="0"/>
              <a:t> </a:t>
            </a:r>
            <a:r>
              <a:rPr lang="fr-FR" sz="2800" dirty="0" smtClean="0"/>
              <a:t>: pour </a:t>
            </a:r>
            <a:r>
              <a:rPr lang="fr-FR" sz="2800" b="1" dirty="0" smtClean="0"/>
              <a:t>entrainer les </a:t>
            </a:r>
            <a:r>
              <a:rPr lang="fr-FR" sz="2800" b="1" dirty="0"/>
              <a:t>différents </a:t>
            </a:r>
            <a:r>
              <a:rPr lang="fr-FR" sz="2800" b="1" dirty="0" smtClean="0"/>
              <a:t>modèles</a:t>
            </a:r>
            <a:endParaRPr lang="fr-FR" sz="2800" b="1" dirty="0"/>
          </a:p>
          <a:p>
            <a:pPr marL="457200" indent="-457200">
              <a:spcAft>
                <a:spcPts val="600"/>
              </a:spcAft>
              <a:buFont typeface="Arial" panose="020B0604020202020204" pitchFamily="34" charset="0"/>
              <a:buChar char="•"/>
            </a:pPr>
            <a:r>
              <a:rPr lang="fr-FR" sz="2800" dirty="0" smtClean="0"/>
              <a:t>Jeu </a:t>
            </a:r>
            <a:r>
              <a:rPr lang="fr-FR" sz="2800" dirty="0"/>
              <a:t>de données </a:t>
            </a:r>
            <a:r>
              <a:rPr lang="fr-FR" sz="2800" b="1" dirty="0" smtClean="0"/>
              <a:t>Validation </a:t>
            </a:r>
            <a:r>
              <a:rPr lang="fr-FR" sz="2800" dirty="0" smtClean="0"/>
              <a:t>:</a:t>
            </a:r>
            <a:r>
              <a:rPr lang="fr-FR" sz="2800" b="1" dirty="0" smtClean="0"/>
              <a:t> </a:t>
            </a:r>
            <a:r>
              <a:rPr lang="fr-FR" sz="2800" dirty="0" smtClean="0"/>
              <a:t>pour </a:t>
            </a:r>
            <a:r>
              <a:rPr lang="fr-FR" sz="2800" b="1" dirty="0" smtClean="0"/>
              <a:t>évaluer </a:t>
            </a:r>
            <a:r>
              <a:rPr lang="fr-FR" sz="2800" b="1" dirty="0"/>
              <a:t>les différents </a:t>
            </a:r>
            <a:r>
              <a:rPr lang="fr-FR" sz="2800" b="1" dirty="0" smtClean="0"/>
              <a:t>modèles, les </a:t>
            </a:r>
            <a:r>
              <a:rPr lang="fr-FR" sz="2800" b="1" dirty="0"/>
              <a:t>comparer et </a:t>
            </a:r>
            <a:r>
              <a:rPr lang="fr-FR" sz="2800" b="1" dirty="0" smtClean="0"/>
              <a:t>les </a:t>
            </a:r>
            <a:r>
              <a:rPr lang="fr-FR" sz="2800" b="1" dirty="0"/>
              <a:t>optimiser</a:t>
            </a:r>
          </a:p>
          <a:p>
            <a:pPr marL="457200" indent="-457200">
              <a:spcAft>
                <a:spcPts val="600"/>
              </a:spcAft>
              <a:buFont typeface="Arial" panose="020B0604020202020204" pitchFamily="34" charset="0"/>
              <a:buChar char="•"/>
            </a:pPr>
            <a:r>
              <a:rPr lang="fr-FR" sz="2800" dirty="0" smtClean="0"/>
              <a:t>Jeu </a:t>
            </a:r>
            <a:r>
              <a:rPr lang="fr-FR" sz="2800" dirty="0"/>
              <a:t>de données </a:t>
            </a:r>
            <a:r>
              <a:rPr lang="fr-FR" sz="2800" b="1" dirty="0"/>
              <a:t>Test</a:t>
            </a:r>
            <a:r>
              <a:rPr lang="fr-FR" sz="2800" dirty="0"/>
              <a:t> </a:t>
            </a:r>
            <a:r>
              <a:rPr lang="fr-FR" sz="2800" dirty="0" smtClean="0"/>
              <a:t>: pour </a:t>
            </a:r>
            <a:r>
              <a:rPr lang="fr-FR" sz="2800" b="1" dirty="0" smtClean="0"/>
              <a:t>évaluer le </a:t>
            </a:r>
            <a:r>
              <a:rPr lang="fr-FR" sz="2800" b="1" dirty="0"/>
              <a:t>meilleur modèle final </a:t>
            </a:r>
            <a:r>
              <a:rPr lang="fr-FR" sz="2800" b="1" dirty="0" smtClean="0"/>
              <a:t>optimisé</a:t>
            </a:r>
          </a:p>
          <a:p>
            <a:pPr marL="457200" indent="-457200">
              <a:spcAft>
                <a:spcPts val="600"/>
              </a:spcAft>
              <a:buFont typeface="Wingdings" panose="05000000000000000000" pitchFamily="2" charset="2"/>
              <a:buChar char="Ø"/>
            </a:pPr>
            <a:endParaRPr lang="fr-FR" sz="2800" dirty="0"/>
          </a:p>
          <a:p>
            <a:pPr marL="457200" lvl="0" indent="-457200">
              <a:buFont typeface="Wingdings" panose="05000000000000000000" pitchFamily="2" charset="2"/>
              <a:buChar char="Ø"/>
            </a:pPr>
            <a:r>
              <a:rPr lang="fr-FR" sz="2800" dirty="0" smtClean="0"/>
              <a:t>Attentifs </a:t>
            </a:r>
            <a:r>
              <a:rPr lang="fr-FR" sz="2800" dirty="0"/>
              <a:t>à ne pas toucher au jeu de données Test afin qu'il n'y ait </a:t>
            </a:r>
            <a:r>
              <a:rPr lang="fr-FR" sz="2800" b="1" dirty="0"/>
              <a:t>pas de fuite de </a:t>
            </a:r>
            <a:r>
              <a:rPr lang="fr-FR" sz="2800" b="1" dirty="0" smtClean="0"/>
              <a:t>données</a:t>
            </a:r>
            <a:endParaRPr lang="fr-FR" sz="2800" dirty="0"/>
          </a:p>
          <a:p>
            <a:endParaRPr lang="fr-FR" dirty="0" smtClean="0">
              <a:solidFill>
                <a:schemeClr val="accent6"/>
              </a:solidFill>
            </a:endParaRPr>
          </a:p>
          <a:p>
            <a:endParaRPr lang="fr-FR" dirty="0" smtClean="0">
              <a:solidFill>
                <a:schemeClr val="accent6"/>
              </a:solidFill>
            </a:endParaRPr>
          </a:p>
          <a:p>
            <a:r>
              <a:rPr lang="fr-FR" sz="2800" u="sng" dirty="0"/>
              <a:t>2</a:t>
            </a:r>
            <a:r>
              <a:rPr lang="fr-FR" sz="2800" u="sng" dirty="0" smtClean="0"/>
              <a:t> </a:t>
            </a:r>
            <a:r>
              <a:rPr lang="fr-FR" sz="2800" u="sng" dirty="0"/>
              <a:t>- Mise en place des 8 catégories </a:t>
            </a:r>
            <a:r>
              <a:rPr lang="fr-FR" sz="2800" u="sng" dirty="0" smtClean="0"/>
              <a:t>principales</a:t>
            </a:r>
          </a:p>
          <a:p>
            <a:endParaRPr lang="fr-FR" sz="800" u="sng" dirty="0"/>
          </a:p>
          <a:p>
            <a:pPr marL="457200" indent="-457200">
              <a:spcAft>
                <a:spcPts val="600"/>
              </a:spcAft>
              <a:buFont typeface="Arial" panose="020B0604020202020204" pitchFamily="34" charset="0"/>
              <a:buChar char="•"/>
            </a:pPr>
            <a:r>
              <a:rPr lang="fr-FR" sz="2800" dirty="0" smtClean="0"/>
              <a:t>Le </a:t>
            </a:r>
            <a:r>
              <a:rPr lang="fr-FR" sz="2800" dirty="0"/>
              <a:t>jeu de données Cityscape contient 8 catégories et 32 sous-catégories</a:t>
            </a:r>
          </a:p>
          <a:p>
            <a:pPr marL="457200" indent="-457200">
              <a:spcAft>
                <a:spcPts val="600"/>
              </a:spcAft>
              <a:buFont typeface="Arial" panose="020B0604020202020204" pitchFamily="34" charset="0"/>
              <a:buChar char="•"/>
            </a:pPr>
            <a:r>
              <a:rPr lang="fr-FR" sz="2800" dirty="0" smtClean="0"/>
              <a:t>Comme cela nous est demandé nous avons travaill</a:t>
            </a:r>
            <a:r>
              <a:rPr lang="fr-FR" sz="2800" dirty="0"/>
              <a:t>é</a:t>
            </a:r>
            <a:r>
              <a:rPr lang="fr-FR" sz="2800" dirty="0" smtClean="0"/>
              <a:t> sur les </a:t>
            </a:r>
            <a:r>
              <a:rPr lang="fr-FR" sz="2800" b="1" dirty="0" smtClean="0"/>
              <a:t>8 catégories </a:t>
            </a:r>
            <a:r>
              <a:rPr lang="fr-FR" sz="2800" dirty="0" smtClean="0"/>
              <a:t>(et pas sur les 32 sous-catégories)</a:t>
            </a:r>
          </a:p>
          <a:p>
            <a:pPr marL="457200" indent="-457200">
              <a:spcAft>
                <a:spcPts val="600"/>
              </a:spcAft>
              <a:buFont typeface="Arial" panose="020B0604020202020204" pitchFamily="34" charset="0"/>
              <a:buChar char="•"/>
            </a:pPr>
            <a:r>
              <a:rPr lang="fr-FR" sz="2800" dirty="0" smtClean="0"/>
              <a:t>Les </a:t>
            </a:r>
            <a:r>
              <a:rPr lang="fr-FR" sz="2800" dirty="0"/>
              <a:t>8 catégories sont : </a:t>
            </a:r>
            <a:r>
              <a:rPr lang="fr-FR" sz="2800" b="1" dirty="0" err="1"/>
              <a:t>void</a:t>
            </a:r>
            <a:r>
              <a:rPr lang="fr-FR" sz="2800" dirty="0"/>
              <a:t>, </a:t>
            </a:r>
            <a:r>
              <a:rPr lang="fr-FR" sz="2800" b="1" dirty="0"/>
              <a:t>flat</a:t>
            </a:r>
            <a:r>
              <a:rPr lang="fr-FR" sz="2800" dirty="0"/>
              <a:t>, </a:t>
            </a:r>
            <a:r>
              <a:rPr lang="fr-FR" sz="2800" b="1" dirty="0"/>
              <a:t>construction</a:t>
            </a:r>
            <a:r>
              <a:rPr lang="fr-FR" sz="2800" dirty="0"/>
              <a:t>, </a:t>
            </a:r>
            <a:r>
              <a:rPr lang="fr-FR" sz="2800" b="1" dirty="0" err="1"/>
              <a:t>object</a:t>
            </a:r>
            <a:r>
              <a:rPr lang="fr-FR" sz="2800" dirty="0"/>
              <a:t>, </a:t>
            </a:r>
            <a:r>
              <a:rPr lang="fr-FR" sz="2800" b="1" dirty="0"/>
              <a:t>nature</a:t>
            </a:r>
            <a:r>
              <a:rPr lang="fr-FR" sz="2800" dirty="0"/>
              <a:t>, </a:t>
            </a:r>
            <a:r>
              <a:rPr lang="fr-FR" sz="2800" b="1" dirty="0" err="1"/>
              <a:t>sky</a:t>
            </a:r>
            <a:r>
              <a:rPr lang="fr-FR" sz="2800" dirty="0"/>
              <a:t>, </a:t>
            </a:r>
            <a:r>
              <a:rPr lang="fr-FR" sz="2800" b="1" dirty="0" err="1"/>
              <a:t>human</a:t>
            </a:r>
            <a:r>
              <a:rPr lang="fr-FR" sz="2800" dirty="0"/>
              <a:t> et </a:t>
            </a:r>
            <a:r>
              <a:rPr lang="fr-FR" sz="2800" b="1" dirty="0" err="1" smtClean="0"/>
              <a:t>vehicle</a:t>
            </a:r>
            <a:endParaRPr lang="fr-FR" sz="2800" b="1" dirty="0" smtClean="0"/>
          </a:p>
          <a:p>
            <a:pPr marL="457200" indent="-457200">
              <a:spcAft>
                <a:spcPts val="600"/>
              </a:spcAft>
              <a:buFont typeface="Arial" panose="020B0604020202020204" pitchFamily="34" charset="0"/>
              <a:buChar char="•"/>
            </a:pPr>
            <a:endParaRPr lang="fr-FR" sz="2800" b="1" dirty="0"/>
          </a:p>
          <a:p>
            <a:pPr marL="457200" indent="-457200">
              <a:spcAft>
                <a:spcPts val="600"/>
              </a:spcAft>
              <a:buFont typeface="Wingdings" panose="05000000000000000000" pitchFamily="2" charset="2"/>
              <a:buChar char="ü"/>
            </a:pPr>
            <a:r>
              <a:rPr lang="fr-FR" sz="2800" dirty="0" smtClean="0"/>
              <a:t>Dictionnaire </a:t>
            </a:r>
            <a:r>
              <a:rPr lang="fr-FR" sz="2800" dirty="0"/>
              <a:t>et une fonction de </a:t>
            </a:r>
            <a:r>
              <a:rPr lang="fr-FR" sz="2800" dirty="0" err="1"/>
              <a:t>mapping</a:t>
            </a:r>
            <a:r>
              <a:rPr lang="fr-FR" sz="2800" dirty="0"/>
              <a:t> permettant de passer des 32 sous-catégories aux 8 catégories</a:t>
            </a:r>
          </a:p>
          <a:p>
            <a:endParaRPr dirty="0">
              <a:solidFill>
                <a:schemeClr val="accent6"/>
              </a:solidFill>
            </a:endParaRPr>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3320038039"/>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Title Text…"/>
          <p:cNvSpPr txBox="1"/>
          <p:nvPr/>
        </p:nvSpPr>
        <p:spPr>
          <a:xfrm>
            <a:off x="1209866" y="926530"/>
            <a:ext cx="20024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b="0">
                <a:solidFill>
                  <a:srgbClr val="0D2447"/>
                </a:solidFill>
                <a:latin typeface="Roboto Medium"/>
                <a:ea typeface="Roboto Medium"/>
                <a:cs typeface="Roboto Medium"/>
                <a:sym typeface="Roboto Medium"/>
              </a:defRPr>
            </a:pPr>
            <a:r>
              <a:rPr lang="fr-FR" sz="6000" dirty="0" smtClean="0">
                <a:solidFill>
                  <a:schemeClr val="tx1"/>
                </a:solidFill>
              </a:rPr>
              <a:t>Préparation des données</a:t>
            </a:r>
            <a:endParaRPr lang="fr-FR" sz="6000" dirty="0">
              <a:solidFill>
                <a:schemeClr val="tx1"/>
              </a:solidFill>
            </a:endParaRPr>
          </a:p>
        </p:txBody>
      </p:sp>
      <p:sp>
        <p:nvSpPr>
          <p:cNvPr id="230" name="Lorem ipsum dolor sit amet, consectetur adipiscing elit, sed do eiusmod tempor incididunt ut labore et dolore magna aliqua. Lectus sit amet est placerat in egestas. Massa tempor  vitae tortor condimentum lacinia. Enim nec dui nunc mattis. Nullam non nisi"/>
          <p:cNvSpPr txBox="1"/>
          <p:nvPr/>
        </p:nvSpPr>
        <p:spPr>
          <a:xfrm>
            <a:off x="1209866" y="2518288"/>
            <a:ext cx="19557565" cy="56117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8D9EB2"/>
                </a:solidFill>
                <a:latin typeface="Roboto"/>
                <a:ea typeface="Roboto"/>
                <a:cs typeface="Roboto"/>
                <a:sym typeface="Roboto"/>
              </a:defRPr>
            </a:lvl1pPr>
          </a:lstStyle>
          <a:p>
            <a:pPr>
              <a:spcAft>
                <a:spcPts val="1200"/>
              </a:spcAft>
            </a:pPr>
            <a:r>
              <a:rPr lang="fr-FR" sz="2800" u="sng" dirty="0"/>
              <a:t>3</a:t>
            </a:r>
            <a:r>
              <a:rPr lang="fr-FR" sz="2800" u="sng" dirty="0" smtClean="0"/>
              <a:t> </a:t>
            </a:r>
            <a:r>
              <a:rPr lang="fr-FR" sz="2800" u="sng" dirty="0"/>
              <a:t>- Renommage des images et </a:t>
            </a:r>
            <a:r>
              <a:rPr lang="fr-FR" sz="2800" u="sng" dirty="0" smtClean="0"/>
              <a:t>masques</a:t>
            </a:r>
            <a:endParaRPr lang="fr-FR" sz="800" dirty="0" smtClean="0"/>
          </a:p>
          <a:p>
            <a:pPr marL="457200" indent="-457200">
              <a:spcAft>
                <a:spcPts val="600"/>
              </a:spcAft>
              <a:buFont typeface="Arial" panose="020B0604020202020204" pitchFamily="34" charset="0"/>
              <a:buChar char="•"/>
            </a:pPr>
            <a:r>
              <a:rPr lang="fr-FR" sz="2800" dirty="0"/>
              <a:t>Afin de respecter la contrainte d’utiliser des identifiants (</a:t>
            </a:r>
            <a:r>
              <a:rPr lang="fr-FR" sz="2800" dirty="0" err="1"/>
              <a:t>ids</a:t>
            </a:r>
            <a:r>
              <a:rPr lang="fr-FR" sz="2800" dirty="0"/>
              <a:t>) pour les images et masques, nous les avons renommés à l’aide d’identifiants (entiers numériques)</a:t>
            </a:r>
          </a:p>
          <a:p>
            <a:pPr marL="457200" indent="-457200">
              <a:spcAft>
                <a:spcPts val="600"/>
              </a:spcAft>
              <a:buFont typeface="Arial" panose="020B0604020202020204" pitchFamily="34" charset="0"/>
              <a:buChar char="•"/>
            </a:pPr>
            <a:r>
              <a:rPr lang="fr-FR" sz="2800" dirty="0"/>
              <a:t>Cela permet plus de clarté et une manipulation plus facile des images et </a:t>
            </a:r>
            <a:r>
              <a:rPr lang="fr-FR" sz="2800" dirty="0" smtClean="0"/>
              <a:t>masques</a:t>
            </a:r>
            <a:endParaRPr lang="fr-FR" sz="2800" dirty="0"/>
          </a:p>
          <a:p>
            <a:endParaRPr lang="fr-FR" dirty="0" smtClean="0">
              <a:solidFill>
                <a:schemeClr val="accent6"/>
              </a:solidFill>
            </a:endParaRPr>
          </a:p>
          <a:p>
            <a:endParaRPr lang="fr-FR" dirty="0" smtClean="0">
              <a:solidFill>
                <a:schemeClr val="accent6"/>
              </a:solidFill>
            </a:endParaRPr>
          </a:p>
          <a:p>
            <a:pPr>
              <a:spcAft>
                <a:spcPts val="1200"/>
              </a:spcAft>
            </a:pPr>
            <a:r>
              <a:rPr lang="fr-FR" sz="2800" u="sng" dirty="0"/>
              <a:t>4</a:t>
            </a:r>
            <a:r>
              <a:rPr lang="fr-FR" sz="2800" u="sng" dirty="0" smtClean="0"/>
              <a:t> </a:t>
            </a:r>
            <a:r>
              <a:rPr lang="fr-FR" sz="2800" u="sng" dirty="0"/>
              <a:t>- </a:t>
            </a:r>
            <a:r>
              <a:rPr lang="fr-FR" sz="2800" u="sng" dirty="0" err="1"/>
              <a:t>Upload</a:t>
            </a:r>
            <a:r>
              <a:rPr lang="fr-FR" sz="2800" u="sng" dirty="0"/>
              <a:t> des données dans Azure</a:t>
            </a:r>
            <a:endParaRPr lang="fr-FR" sz="800" u="sng" dirty="0" smtClean="0"/>
          </a:p>
          <a:p>
            <a:pPr marL="457200" indent="-457200">
              <a:spcAft>
                <a:spcPts val="600"/>
              </a:spcAft>
              <a:buFont typeface="Arial" panose="020B0604020202020204" pitchFamily="34" charset="0"/>
              <a:buChar char="•"/>
            </a:pPr>
            <a:r>
              <a:rPr lang="fr-FR" sz="2800" dirty="0"/>
              <a:t>Les données préparées sont uploadées dans Azure afin d'être par la suite utilisée pour la </a:t>
            </a:r>
            <a:r>
              <a:rPr lang="fr-FR" sz="2800" dirty="0" smtClean="0"/>
              <a:t>modélisation</a:t>
            </a:r>
          </a:p>
          <a:p>
            <a:pPr marL="457200" indent="-457200">
              <a:spcAft>
                <a:spcPts val="600"/>
              </a:spcAft>
              <a:buFont typeface="Arial" panose="020B0604020202020204" pitchFamily="34" charset="0"/>
              <a:buChar char="•"/>
            </a:pPr>
            <a:r>
              <a:rPr lang="fr-FR" sz="2800" dirty="0" smtClean="0"/>
              <a:t>Pour </a:t>
            </a:r>
            <a:r>
              <a:rPr lang="fr-FR" sz="2800" dirty="0"/>
              <a:t>cela, un </a:t>
            </a:r>
            <a:r>
              <a:rPr lang="fr-FR" sz="2800" b="1" dirty="0" err="1"/>
              <a:t>Datastore</a:t>
            </a:r>
            <a:r>
              <a:rPr lang="fr-FR" sz="2800" b="1" dirty="0"/>
              <a:t> Azure</a:t>
            </a:r>
            <a:r>
              <a:rPr lang="fr-FR" sz="2800" dirty="0"/>
              <a:t> est créé et les données y sont déposées</a:t>
            </a:r>
            <a:endParaRPr lang="fr-FR" sz="2800" b="1" dirty="0"/>
          </a:p>
          <a:p>
            <a:endParaRPr dirty="0">
              <a:solidFill>
                <a:schemeClr val="accent6"/>
              </a:solidFill>
            </a:endParaRPr>
          </a:p>
        </p:txBody>
      </p:sp>
      <p:sp>
        <p:nvSpPr>
          <p:cNvPr id="243" name="Shape"/>
          <p:cNvSpPr/>
          <p:nvPr/>
        </p:nvSpPr>
        <p:spPr>
          <a:xfrm rot="5400000">
            <a:off x="22936198" y="1759738"/>
            <a:ext cx="2895603" cy="2932130"/>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4" name="Shape"/>
          <p:cNvSpPr/>
          <p:nvPr/>
        </p:nvSpPr>
        <p:spPr>
          <a:xfrm rot="10800000">
            <a:off x="20912667" y="-1083731"/>
            <a:ext cx="2997200" cy="2861731"/>
          </a:xfrm>
          <a:custGeom>
            <a:avLst/>
            <a:gdLst/>
            <a:ahLst/>
            <a:cxnLst>
              <a:cxn ang="0">
                <a:pos x="wd2" y="hd2"/>
              </a:cxn>
              <a:cxn ang="5400000">
                <a:pos x="wd2" y="hd2"/>
              </a:cxn>
              <a:cxn ang="10800000">
                <a:pos x="wd2" y="hd2"/>
              </a:cxn>
              <a:cxn ang="16200000">
                <a:pos x="wd2" y="hd2"/>
              </a:cxn>
            </a:cxnLst>
            <a:rect l="0" t="0" r="r" b="b"/>
            <a:pathLst>
              <a:path w="21600" h="21600" extrusionOk="0">
                <a:moveTo>
                  <a:pt x="4465" y="0"/>
                </a:moveTo>
                <a:lnTo>
                  <a:pt x="17135" y="0"/>
                </a:lnTo>
                <a:cubicBezTo>
                  <a:pt x="17790" y="0"/>
                  <a:pt x="18314" y="0"/>
                  <a:pt x="18740" y="27"/>
                </a:cubicBezTo>
                <a:cubicBezTo>
                  <a:pt x="19166" y="55"/>
                  <a:pt x="19494" y="109"/>
                  <a:pt x="19756" y="219"/>
                </a:cubicBezTo>
                <a:cubicBezTo>
                  <a:pt x="20133" y="356"/>
                  <a:pt x="20471" y="574"/>
                  <a:pt x="20749" y="851"/>
                </a:cubicBezTo>
                <a:cubicBezTo>
                  <a:pt x="21026" y="1129"/>
                  <a:pt x="21244" y="1467"/>
                  <a:pt x="21381" y="1844"/>
                </a:cubicBezTo>
                <a:cubicBezTo>
                  <a:pt x="21491" y="2106"/>
                  <a:pt x="21545" y="2434"/>
                  <a:pt x="21573" y="2860"/>
                </a:cubicBezTo>
                <a:cubicBezTo>
                  <a:pt x="21600" y="3286"/>
                  <a:pt x="21600" y="3810"/>
                  <a:pt x="21600" y="4465"/>
                </a:cubicBezTo>
                <a:lnTo>
                  <a:pt x="21576" y="21600"/>
                </a:lnTo>
                <a:lnTo>
                  <a:pt x="4465" y="21600"/>
                </a:lnTo>
                <a:cubicBezTo>
                  <a:pt x="3810" y="21600"/>
                  <a:pt x="3286" y="21600"/>
                  <a:pt x="2860" y="21573"/>
                </a:cubicBezTo>
                <a:cubicBezTo>
                  <a:pt x="2434" y="21545"/>
                  <a:pt x="2106" y="21491"/>
                  <a:pt x="1844" y="21381"/>
                </a:cubicBezTo>
                <a:cubicBezTo>
                  <a:pt x="1467" y="21244"/>
                  <a:pt x="1129" y="21026"/>
                  <a:pt x="851" y="20749"/>
                </a:cubicBezTo>
                <a:cubicBezTo>
                  <a:pt x="574" y="20471"/>
                  <a:pt x="356" y="20133"/>
                  <a:pt x="219" y="19756"/>
                </a:cubicBezTo>
                <a:cubicBezTo>
                  <a:pt x="109" y="19494"/>
                  <a:pt x="55" y="19166"/>
                  <a:pt x="27" y="18740"/>
                </a:cubicBezTo>
                <a:cubicBezTo>
                  <a:pt x="0" y="18314"/>
                  <a:pt x="0" y="17790"/>
                  <a:pt x="0" y="17135"/>
                </a:cubicBezTo>
                <a:lnTo>
                  <a:pt x="0" y="4465"/>
                </a:lnTo>
                <a:cubicBezTo>
                  <a:pt x="0" y="3810"/>
                  <a:pt x="0" y="3286"/>
                  <a:pt x="27" y="2860"/>
                </a:cubicBezTo>
                <a:cubicBezTo>
                  <a:pt x="55" y="2434"/>
                  <a:pt x="109" y="2106"/>
                  <a:pt x="219" y="1844"/>
                </a:cubicBezTo>
                <a:cubicBezTo>
                  <a:pt x="356" y="1467"/>
                  <a:pt x="574" y="1129"/>
                  <a:pt x="851" y="851"/>
                </a:cubicBezTo>
                <a:cubicBezTo>
                  <a:pt x="1129" y="574"/>
                  <a:pt x="1467" y="356"/>
                  <a:pt x="1844" y="219"/>
                </a:cubicBezTo>
                <a:cubicBezTo>
                  <a:pt x="2106" y="109"/>
                  <a:pt x="2434" y="55"/>
                  <a:pt x="2860" y="27"/>
                </a:cubicBezTo>
                <a:cubicBezTo>
                  <a:pt x="3286" y="0"/>
                  <a:pt x="3810" y="0"/>
                  <a:pt x="4465" y="0"/>
                </a:cubicBezTo>
                <a:close/>
              </a:path>
            </a:pathLst>
          </a:custGeom>
          <a:solidFill>
            <a:schemeClr val="accent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614243067"/>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hite">
  <a:themeElements>
    <a:clrScheme name="HiSlides_M_01">
      <a:dk1>
        <a:srgbClr val="0D2447"/>
      </a:dk1>
      <a:lt1>
        <a:srgbClr val="FFFFFF"/>
      </a:lt1>
      <a:dk2>
        <a:srgbClr val="255193"/>
      </a:dk2>
      <a:lt2>
        <a:srgbClr val="FFFFFF"/>
      </a:lt2>
      <a:accent1>
        <a:srgbClr val="DBF2FD"/>
      </a:accent1>
      <a:accent2>
        <a:srgbClr val="82D1F6"/>
      </a:accent2>
      <a:accent3>
        <a:srgbClr val="5697D6"/>
      </a:accent3>
      <a:accent4>
        <a:srgbClr val="3764A9"/>
      </a:accent4>
      <a:accent5>
        <a:srgbClr val="255193"/>
      </a:accent5>
      <a:accent6>
        <a:srgbClr val="8D9EB2"/>
      </a:accent6>
      <a:hlink>
        <a:srgbClr val="82D1F6"/>
      </a:hlink>
      <a:folHlink>
        <a:srgbClr val="0D2447"/>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11119</TotalTime>
  <Words>1493</Words>
  <Application>Microsoft Office PowerPoint</Application>
  <PresentationFormat>Custom</PresentationFormat>
  <Paragraphs>316</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Helvetica Neue</vt:lpstr>
      <vt:lpstr>Helvetica Neue Light</vt:lpstr>
      <vt:lpstr>Helvetica Neue Medium</vt:lpstr>
      <vt:lpstr>Roboto</vt:lpstr>
      <vt:lpstr>Roboto Medium</vt:lpstr>
      <vt:lpstr>Wingdings</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olivier bonheur</dc:creator>
  <cp:lastModifiedBy>olivier bonheur</cp:lastModifiedBy>
  <cp:revision>188</cp:revision>
  <cp:lastPrinted>2021-10-08T08:26:56Z</cp:lastPrinted>
  <dcterms:modified xsi:type="dcterms:W3CDTF">2021-10-09T21:38:19Z</dcterms:modified>
</cp:coreProperties>
</file>