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05" r:id="rId3"/>
    <p:sldId id="306" r:id="rId4"/>
    <p:sldId id="307" r:id="rId5"/>
    <p:sldId id="308" r:id="rId6"/>
    <p:sldId id="402" r:id="rId7"/>
    <p:sldId id="400" r:id="rId8"/>
    <p:sldId id="401" r:id="rId9"/>
    <p:sldId id="404" r:id="rId10"/>
    <p:sldId id="405" r:id="rId11"/>
    <p:sldId id="406" r:id="rId12"/>
    <p:sldId id="407" r:id="rId13"/>
    <p:sldId id="409" r:id="rId14"/>
    <p:sldId id="410" r:id="rId15"/>
    <p:sldId id="408" r:id="rId16"/>
    <p:sldId id="411" r:id="rId17"/>
    <p:sldId id="412" r:id="rId18"/>
    <p:sldId id="413" r:id="rId19"/>
    <p:sldId id="414" r:id="rId20"/>
    <p:sldId id="415" r:id="rId21"/>
    <p:sldId id="416" r:id="rId22"/>
    <p:sldId id="417" r:id="rId23"/>
    <p:sldId id="418" r:id="rId24"/>
    <p:sldId id="427" r:id="rId25"/>
    <p:sldId id="419" r:id="rId26"/>
    <p:sldId id="420" r:id="rId27"/>
    <p:sldId id="421" r:id="rId28"/>
    <p:sldId id="422" r:id="rId29"/>
    <p:sldId id="423" r:id="rId30"/>
    <p:sldId id="425" r:id="rId31"/>
    <p:sldId id="426" r:id="rId32"/>
    <p:sldId id="397" r:id="rId33"/>
    <p:sldId id="355" r:id="rId34"/>
  </p:sldIdLst>
  <p:sldSz cx="24384000" cy="13716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15" autoAdjust="0"/>
    <p:restoredTop sz="96224" autoAdjust="0"/>
  </p:normalViewPr>
  <p:slideViewPr>
    <p:cSldViewPr snapToGrid="0" snapToObjects="1">
      <p:cViewPr varScale="1">
        <p:scale>
          <a:sx n="45" d="100"/>
          <a:sy n="45" d="100"/>
        </p:scale>
        <p:origin x="68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90488" y="744538"/>
            <a:ext cx="6616700" cy="3722687"/>
          </a:xfrm>
          <a:prstGeom prst="rect">
            <a:avLst/>
          </a:prstGeom>
        </p:spPr>
        <p:txBody>
          <a:bodyPr/>
          <a:lstStyle/>
          <a:p>
            <a:endParaRPr/>
          </a:p>
        </p:txBody>
      </p:sp>
      <p:sp>
        <p:nvSpPr>
          <p:cNvPr id="97" name="Shape 97"/>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893649484"/>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xfrm>
            <a:off x="23137445" y="12751927"/>
            <a:ext cx="794416" cy="584773"/>
          </a:xfrm>
          <a:prstGeom prst="rect">
            <a:avLst/>
          </a:prstGeom>
        </p:spPr>
        <p:txBody>
          <a:bodyPr wrap="square"/>
          <a:lstStyle>
            <a:lvl1pPr algn="ctr">
              <a:defRPr sz="2600">
                <a:solidFill>
                  <a:schemeClr val="bg2"/>
                </a:solidFill>
              </a:defRPr>
            </a:lvl1pPr>
          </a:lstStyle>
          <a:p>
            <a:fld id="{86CB4B4D-7CA3-9044-876B-883B54F8677D}" type="slidenum">
              <a:rPr lang="ru-RU" smtClean="0"/>
              <a:pPr/>
              <a:t>‹#›</a:t>
            </a:fld>
            <a:endParaRPr lang="ru-RU"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1679575" y="914400"/>
            <a:ext cx="7864476" cy="3200400"/>
          </a:xfrm>
          <a:prstGeom prst="rect">
            <a:avLst/>
          </a:prstGeom>
        </p:spPr>
        <p:txBody>
          <a:bodyPr anchor="b"/>
          <a:lstStyle>
            <a:lvl1pPr>
              <a:defRPr sz="6400"/>
            </a:lvl1pPr>
          </a:lstStyle>
          <a:p>
            <a:r>
              <a:t>Title Text</a:t>
            </a:r>
          </a:p>
        </p:txBody>
      </p:sp>
      <p:sp>
        <p:nvSpPr>
          <p:cNvPr id="88" name="Picture Placeholder 2"/>
          <p:cNvSpPr>
            <a:spLocks noGrp="1"/>
          </p:cNvSpPr>
          <p:nvPr>
            <p:ph type="pic" sz="half" idx="21"/>
          </p:nvPr>
        </p:nvSpPr>
        <p:spPr>
          <a:xfrm>
            <a:off x="10366375" y="1974850"/>
            <a:ext cx="12344401" cy="9747250"/>
          </a:xfrm>
          <a:prstGeom prst="rect">
            <a:avLst/>
          </a:prstGeom>
          <a:ln w="12700"/>
        </p:spPr>
        <p:txBody>
          <a:bodyPr tIns="45719" bIns="45719">
            <a:noAutofit/>
          </a:bodyPr>
          <a:lstStyle/>
          <a:p>
            <a:endParaRPr/>
          </a:p>
        </p:txBody>
      </p:sp>
      <p:sp>
        <p:nvSpPr>
          <p:cNvPr id="89" name="Body Level One…"/>
          <p:cNvSpPr txBox="1">
            <a:spLocks noGrp="1"/>
          </p:cNvSpPr>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placeholder)">
    <p:spTree>
      <p:nvGrpSpPr>
        <p:cNvPr id="1" name=""/>
        <p:cNvGrpSpPr/>
        <p:nvPr/>
      </p:nvGrpSpPr>
      <p:grpSpPr>
        <a:xfrm>
          <a:off x="0" y="0"/>
          <a:ext cx="0" cy="0"/>
          <a:chOff x="0" y="0"/>
          <a:chExt cx="0" cy="0"/>
        </a:xfrm>
      </p:grpSpPr>
      <p:grpSp>
        <p:nvGrpSpPr>
          <p:cNvPr id="16" name="Group"/>
          <p:cNvGrpSpPr/>
          <p:nvPr/>
        </p:nvGrpSpPr>
        <p:grpSpPr>
          <a:xfrm>
            <a:off x="801609" y="12842292"/>
            <a:ext cx="2497416" cy="404042"/>
            <a:chOff x="0" y="0"/>
            <a:chExt cx="2497415" cy="404040"/>
          </a:xfrm>
        </p:grpSpPr>
        <p:sp>
          <p:nvSpPr>
            <p:cNvPr id="12" name="Graphic 33"/>
            <p:cNvSpPr/>
            <p:nvPr/>
          </p:nvSpPr>
          <p:spPr>
            <a:xfrm>
              <a:off x="1396031"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8035" y="14363"/>
                  </a:moveTo>
                  <a:lnTo>
                    <a:pt x="18035" y="7235"/>
                  </a:lnTo>
                  <a:cubicBezTo>
                    <a:pt x="18034" y="6075"/>
                    <a:pt x="17093" y="5136"/>
                    <a:pt x="15934" y="5136"/>
                  </a:cubicBezTo>
                  <a:lnTo>
                    <a:pt x="5666" y="5136"/>
                  </a:lnTo>
                  <a:cubicBezTo>
                    <a:pt x="4506" y="5136"/>
                    <a:pt x="3565" y="6077"/>
                    <a:pt x="3565" y="7237"/>
                  </a:cubicBezTo>
                  <a:lnTo>
                    <a:pt x="3565" y="14365"/>
                  </a:lnTo>
                  <a:cubicBezTo>
                    <a:pt x="3566" y="15525"/>
                    <a:pt x="4506" y="16465"/>
                    <a:pt x="5666" y="16465"/>
                  </a:cubicBezTo>
                  <a:lnTo>
                    <a:pt x="15934" y="16465"/>
                  </a:lnTo>
                  <a:cubicBezTo>
                    <a:pt x="17094" y="16465"/>
                    <a:pt x="18035" y="15524"/>
                    <a:pt x="18035" y="14363"/>
                  </a:cubicBezTo>
                  <a:close/>
                  <a:moveTo>
                    <a:pt x="15947" y="6037"/>
                  </a:moveTo>
                  <a:lnTo>
                    <a:pt x="15552" y="6037"/>
                  </a:lnTo>
                  <a:lnTo>
                    <a:pt x="10800" y="9799"/>
                  </a:lnTo>
                  <a:lnTo>
                    <a:pt x="6048" y="6037"/>
                  </a:lnTo>
                  <a:lnTo>
                    <a:pt x="5652" y="6037"/>
                  </a:lnTo>
                  <a:cubicBezTo>
                    <a:pt x="4995" y="6037"/>
                    <a:pt x="4463" y="6570"/>
                    <a:pt x="4464" y="7227"/>
                  </a:cubicBezTo>
                  <a:lnTo>
                    <a:pt x="4464" y="14373"/>
                  </a:lnTo>
                  <a:cubicBezTo>
                    <a:pt x="4464" y="15030"/>
                    <a:pt x="4995" y="15563"/>
                    <a:pt x="5652" y="15564"/>
                  </a:cubicBezTo>
                  <a:lnTo>
                    <a:pt x="6048" y="15564"/>
                  </a:lnTo>
                  <a:lnTo>
                    <a:pt x="6048" y="8136"/>
                  </a:lnTo>
                  <a:lnTo>
                    <a:pt x="10800" y="11801"/>
                  </a:lnTo>
                  <a:lnTo>
                    <a:pt x="15552" y="8137"/>
                  </a:lnTo>
                  <a:lnTo>
                    <a:pt x="15552" y="15564"/>
                  </a:lnTo>
                  <a:lnTo>
                    <a:pt x="15948" y="15564"/>
                  </a:lnTo>
                  <a:cubicBezTo>
                    <a:pt x="16605" y="15563"/>
                    <a:pt x="17136" y="15030"/>
                    <a:pt x="17136" y="14373"/>
                  </a:cubicBezTo>
                  <a:lnTo>
                    <a:pt x="17136" y="7227"/>
                  </a:lnTo>
                  <a:cubicBezTo>
                    <a:pt x="17137" y="6570"/>
                    <a:pt x="16605" y="6037"/>
                    <a:pt x="15948" y="603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3" name="Graphic 172"/>
            <p:cNvSpPr/>
            <p:nvPr/>
          </p:nvSpPr>
          <p:spPr>
            <a:xfrm>
              <a:off x="698015" y="0"/>
              <a:ext cx="404042"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7932" y="6872"/>
                  </a:moveTo>
                  <a:cubicBezTo>
                    <a:pt x="17415" y="7098"/>
                    <a:pt x="16868" y="7248"/>
                    <a:pt x="16309" y="7318"/>
                  </a:cubicBezTo>
                  <a:cubicBezTo>
                    <a:pt x="16899" y="6967"/>
                    <a:pt x="17340" y="6411"/>
                    <a:pt x="17549" y="5756"/>
                  </a:cubicBezTo>
                  <a:cubicBezTo>
                    <a:pt x="16996" y="6084"/>
                    <a:pt x="16392" y="6316"/>
                    <a:pt x="15762" y="6440"/>
                  </a:cubicBezTo>
                  <a:cubicBezTo>
                    <a:pt x="14701" y="5303"/>
                    <a:pt x="12919" y="5241"/>
                    <a:pt x="11782" y="6302"/>
                  </a:cubicBezTo>
                  <a:cubicBezTo>
                    <a:pt x="11208" y="6837"/>
                    <a:pt x="10883" y="7587"/>
                    <a:pt x="10886" y="8372"/>
                  </a:cubicBezTo>
                  <a:cubicBezTo>
                    <a:pt x="10884" y="8590"/>
                    <a:pt x="10906" y="8807"/>
                    <a:pt x="10952" y="9020"/>
                  </a:cubicBezTo>
                  <a:cubicBezTo>
                    <a:pt x="8682" y="8907"/>
                    <a:pt x="6569" y="7830"/>
                    <a:pt x="5143" y="6061"/>
                  </a:cubicBezTo>
                  <a:cubicBezTo>
                    <a:pt x="4390" y="7351"/>
                    <a:pt x="4768" y="9004"/>
                    <a:pt x="6007" y="9838"/>
                  </a:cubicBezTo>
                  <a:cubicBezTo>
                    <a:pt x="5561" y="9826"/>
                    <a:pt x="5124" y="9707"/>
                    <a:pt x="4733" y="9490"/>
                  </a:cubicBezTo>
                  <a:lnTo>
                    <a:pt x="4733" y="9521"/>
                  </a:lnTo>
                  <a:cubicBezTo>
                    <a:pt x="4734" y="10865"/>
                    <a:pt x="5676" y="12024"/>
                    <a:pt x="6991" y="12298"/>
                  </a:cubicBezTo>
                  <a:cubicBezTo>
                    <a:pt x="6750" y="12361"/>
                    <a:pt x="6502" y="12392"/>
                    <a:pt x="6252" y="12391"/>
                  </a:cubicBezTo>
                  <a:cubicBezTo>
                    <a:pt x="6073" y="12394"/>
                    <a:pt x="5895" y="12378"/>
                    <a:pt x="5719" y="12342"/>
                  </a:cubicBezTo>
                  <a:cubicBezTo>
                    <a:pt x="6090" y="13490"/>
                    <a:pt x="7146" y="14279"/>
                    <a:pt x="8352" y="14311"/>
                  </a:cubicBezTo>
                  <a:cubicBezTo>
                    <a:pt x="7356" y="15092"/>
                    <a:pt x="6126" y="15517"/>
                    <a:pt x="4860" y="15516"/>
                  </a:cubicBezTo>
                  <a:cubicBezTo>
                    <a:pt x="4635" y="15518"/>
                    <a:pt x="4410" y="15505"/>
                    <a:pt x="4186" y="15477"/>
                  </a:cubicBezTo>
                  <a:cubicBezTo>
                    <a:pt x="7913" y="17867"/>
                    <a:pt x="12872" y="16784"/>
                    <a:pt x="15262" y="13057"/>
                  </a:cubicBezTo>
                  <a:cubicBezTo>
                    <a:pt x="16095" y="11759"/>
                    <a:pt x="16535" y="10247"/>
                    <a:pt x="16530" y="8704"/>
                  </a:cubicBezTo>
                  <a:cubicBezTo>
                    <a:pt x="16530" y="8580"/>
                    <a:pt x="16526" y="8459"/>
                    <a:pt x="16520" y="8339"/>
                  </a:cubicBezTo>
                  <a:cubicBezTo>
                    <a:pt x="17076" y="7940"/>
                    <a:pt x="17555" y="7443"/>
                    <a:pt x="17932" y="6872"/>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4" name="Graphic 186"/>
            <p:cNvSpPr/>
            <p:nvPr/>
          </p:nvSpPr>
          <p:spPr>
            <a:xfrm>
              <a:off x="0" y="0"/>
              <a:ext cx="404041" cy="40404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10800" y="3821"/>
                  </a:moveTo>
                  <a:cubicBezTo>
                    <a:pt x="6946" y="3831"/>
                    <a:pt x="3830" y="6964"/>
                    <a:pt x="3840" y="10818"/>
                  </a:cubicBezTo>
                  <a:cubicBezTo>
                    <a:pt x="3844" y="12281"/>
                    <a:pt x="4308" y="13705"/>
                    <a:pt x="5165" y="14890"/>
                  </a:cubicBezTo>
                  <a:lnTo>
                    <a:pt x="4301" y="17482"/>
                  </a:lnTo>
                  <a:lnTo>
                    <a:pt x="6977" y="16625"/>
                  </a:lnTo>
                  <a:cubicBezTo>
                    <a:pt x="8109" y="17379"/>
                    <a:pt x="9440" y="17780"/>
                    <a:pt x="10800" y="17779"/>
                  </a:cubicBezTo>
                  <a:cubicBezTo>
                    <a:pt x="14654" y="17779"/>
                    <a:pt x="17779" y="14654"/>
                    <a:pt x="17779" y="10800"/>
                  </a:cubicBezTo>
                  <a:cubicBezTo>
                    <a:pt x="17779" y="6946"/>
                    <a:pt x="14654" y="3821"/>
                    <a:pt x="10800" y="3821"/>
                  </a:cubicBezTo>
                  <a:close/>
                  <a:moveTo>
                    <a:pt x="14849" y="13676"/>
                  </a:moveTo>
                  <a:cubicBezTo>
                    <a:pt x="14564" y="14193"/>
                    <a:pt x="14062" y="14555"/>
                    <a:pt x="13481" y="14661"/>
                  </a:cubicBezTo>
                  <a:cubicBezTo>
                    <a:pt x="13121" y="14738"/>
                    <a:pt x="12642" y="14800"/>
                    <a:pt x="11043" y="14136"/>
                  </a:cubicBezTo>
                  <a:cubicBezTo>
                    <a:pt x="9633" y="13443"/>
                    <a:pt x="8436" y="12383"/>
                    <a:pt x="7579" y="11067"/>
                  </a:cubicBezTo>
                  <a:cubicBezTo>
                    <a:pt x="7106" y="10460"/>
                    <a:pt x="6819" y="9729"/>
                    <a:pt x="6752" y="8962"/>
                  </a:cubicBezTo>
                  <a:cubicBezTo>
                    <a:pt x="6734" y="8320"/>
                    <a:pt x="6993" y="7701"/>
                    <a:pt x="7464" y="7263"/>
                  </a:cubicBezTo>
                  <a:cubicBezTo>
                    <a:pt x="7660" y="7091"/>
                    <a:pt x="7915" y="7002"/>
                    <a:pt x="8176" y="7014"/>
                  </a:cubicBezTo>
                  <a:cubicBezTo>
                    <a:pt x="8261" y="7014"/>
                    <a:pt x="8339" y="7018"/>
                    <a:pt x="8409" y="7021"/>
                  </a:cubicBezTo>
                  <a:cubicBezTo>
                    <a:pt x="8613" y="7030"/>
                    <a:pt x="8716" y="7042"/>
                    <a:pt x="8850" y="7366"/>
                  </a:cubicBezTo>
                  <a:cubicBezTo>
                    <a:pt x="9019" y="7772"/>
                    <a:pt x="9426" y="8773"/>
                    <a:pt x="9476" y="8878"/>
                  </a:cubicBezTo>
                  <a:cubicBezTo>
                    <a:pt x="9546" y="8991"/>
                    <a:pt x="9557" y="9132"/>
                    <a:pt x="9505" y="9256"/>
                  </a:cubicBezTo>
                  <a:cubicBezTo>
                    <a:pt x="9448" y="9374"/>
                    <a:pt x="9372" y="9482"/>
                    <a:pt x="9280" y="9576"/>
                  </a:cubicBezTo>
                  <a:cubicBezTo>
                    <a:pt x="9178" y="9695"/>
                    <a:pt x="9080" y="9785"/>
                    <a:pt x="8978" y="9912"/>
                  </a:cubicBezTo>
                  <a:cubicBezTo>
                    <a:pt x="8883" y="10023"/>
                    <a:pt x="8777" y="10142"/>
                    <a:pt x="8896" y="10344"/>
                  </a:cubicBezTo>
                  <a:cubicBezTo>
                    <a:pt x="9201" y="10866"/>
                    <a:pt x="9582" y="11340"/>
                    <a:pt x="10025" y="11751"/>
                  </a:cubicBezTo>
                  <a:cubicBezTo>
                    <a:pt x="10500" y="12187"/>
                    <a:pt x="11054" y="12529"/>
                    <a:pt x="11657" y="12759"/>
                  </a:cubicBezTo>
                  <a:cubicBezTo>
                    <a:pt x="11821" y="12837"/>
                    <a:pt x="12015" y="12806"/>
                    <a:pt x="12147" y="12681"/>
                  </a:cubicBezTo>
                  <a:cubicBezTo>
                    <a:pt x="12341" y="12451"/>
                    <a:pt x="12523" y="12211"/>
                    <a:pt x="12691" y="11961"/>
                  </a:cubicBezTo>
                  <a:cubicBezTo>
                    <a:pt x="12794" y="11790"/>
                    <a:pt x="13010" y="11724"/>
                    <a:pt x="13190" y="11809"/>
                  </a:cubicBezTo>
                  <a:cubicBezTo>
                    <a:pt x="13378" y="11875"/>
                    <a:pt x="14373" y="12367"/>
                    <a:pt x="14577" y="12470"/>
                  </a:cubicBezTo>
                  <a:cubicBezTo>
                    <a:pt x="14782" y="12572"/>
                    <a:pt x="14917" y="12622"/>
                    <a:pt x="14966" y="12708"/>
                  </a:cubicBezTo>
                  <a:cubicBezTo>
                    <a:pt x="15019" y="13035"/>
                    <a:pt x="14978" y="13371"/>
                    <a:pt x="14847" y="13676"/>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sp>
          <p:nvSpPr>
            <p:cNvPr id="15" name="Graphic 129"/>
            <p:cNvSpPr/>
            <p:nvPr/>
          </p:nvSpPr>
          <p:spPr>
            <a:xfrm>
              <a:off x="2094720" y="0"/>
              <a:ext cx="402696" cy="401348"/>
            </a:xfrm>
            <a:custGeom>
              <a:avLst/>
              <a:gdLst/>
              <a:ahLst/>
              <a:cxnLst>
                <a:cxn ang="0">
                  <a:pos x="wd2" y="hd2"/>
                </a:cxn>
                <a:cxn ang="5400000">
                  <a:pos x="wd2" y="hd2"/>
                </a:cxn>
                <a:cxn ang="10800000">
                  <a:pos x="wd2" y="hd2"/>
                </a:cxn>
                <a:cxn ang="16200000">
                  <a:pos x="wd2" y="hd2"/>
                </a:cxn>
              </a:cxnLst>
              <a:rect l="0" t="0" r="r" b="b"/>
              <a:pathLst>
                <a:path w="21600" h="21600" extrusionOk="0">
                  <a:moveTo>
                    <a:pt x="17920" y="5364"/>
                  </a:moveTo>
                  <a:cubicBezTo>
                    <a:pt x="18538" y="5160"/>
                    <a:pt x="19144" y="4924"/>
                    <a:pt x="19737" y="4657"/>
                  </a:cubicBezTo>
                  <a:cubicBezTo>
                    <a:pt x="20832" y="6262"/>
                    <a:pt x="21476" y="8134"/>
                    <a:pt x="21600" y="10075"/>
                  </a:cubicBezTo>
                  <a:lnTo>
                    <a:pt x="18723" y="10075"/>
                  </a:lnTo>
                  <a:cubicBezTo>
                    <a:pt x="18669" y="8476"/>
                    <a:pt x="18399" y="6891"/>
                    <a:pt x="17920" y="5364"/>
                  </a:cubicBezTo>
                  <a:close/>
                  <a:moveTo>
                    <a:pt x="17414" y="3994"/>
                  </a:moveTo>
                  <a:cubicBezTo>
                    <a:pt x="17890" y="3840"/>
                    <a:pt x="18345" y="3665"/>
                    <a:pt x="18787" y="3479"/>
                  </a:cubicBezTo>
                  <a:cubicBezTo>
                    <a:pt x="17907" y="2509"/>
                    <a:pt x="16859" y="1706"/>
                    <a:pt x="15695" y="1109"/>
                  </a:cubicBezTo>
                  <a:cubicBezTo>
                    <a:pt x="16401" y="1984"/>
                    <a:pt x="16981" y="2955"/>
                    <a:pt x="17418" y="3992"/>
                  </a:cubicBezTo>
                  <a:close/>
                  <a:moveTo>
                    <a:pt x="16032" y="4382"/>
                  </a:moveTo>
                  <a:cubicBezTo>
                    <a:pt x="14986" y="1993"/>
                    <a:pt x="13372" y="343"/>
                    <a:pt x="11522" y="0"/>
                  </a:cubicBezTo>
                  <a:lnTo>
                    <a:pt x="11522" y="4979"/>
                  </a:lnTo>
                  <a:cubicBezTo>
                    <a:pt x="13043" y="4935"/>
                    <a:pt x="14555" y="4734"/>
                    <a:pt x="16035" y="4380"/>
                  </a:cubicBezTo>
                  <a:close/>
                  <a:moveTo>
                    <a:pt x="19727" y="16961"/>
                  </a:moveTo>
                  <a:cubicBezTo>
                    <a:pt x="20829" y="15352"/>
                    <a:pt x="21476" y="13473"/>
                    <a:pt x="21599" y="11525"/>
                  </a:cubicBezTo>
                  <a:lnTo>
                    <a:pt x="18723" y="11525"/>
                  </a:lnTo>
                  <a:cubicBezTo>
                    <a:pt x="18669" y="13129"/>
                    <a:pt x="18398" y="14718"/>
                    <a:pt x="17916" y="16249"/>
                  </a:cubicBezTo>
                  <a:cubicBezTo>
                    <a:pt x="18532" y="16454"/>
                    <a:pt x="19136" y="16692"/>
                    <a:pt x="19727" y="16961"/>
                  </a:cubicBezTo>
                  <a:close/>
                  <a:moveTo>
                    <a:pt x="17415" y="17610"/>
                  </a:moveTo>
                  <a:cubicBezTo>
                    <a:pt x="16979" y="18648"/>
                    <a:pt x="16399" y="19619"/>
                    <a:pt x="15692" y="20494"/>
                  </a:cubicBezTo>
                  <a:cubicBezTo>
                    <a:pt x="16859" y="19898"/>
                    <a:pt x="17909" y="19096"/>
                    <a:pt x="18791" y="18125"/>
                  </a:cubicBezTo>
                  <a:cubicBezTo>
                    <a:pt x="18350" y="17935"/>
                    <a:pt x="17894" y="17758"/>
                    <a:pt x="17418" y="17606"/>
                  </a:cubicBezTo>
                  <a:close/>
                  <a:moveTo>
                    <a:pt x="11522" y="16623"/>
                  </a:moveTo>
                  <a:lnTo>
                    <a:pt x="11522" y="21600"/>
                  </a:lnTo>
                  <a:cubicBezTo>
                    <a:pt x="13373" y="21256"/>
                    <a:pt x="14990" y="19605"/>
                    <a:pt x="16037" y="17215"/>
                  </a:cubicBezTo>
                  <a:cubicBezTo>
                    <a:pt x="14556" y="16863"/>
                    <a:pt x="13043" y="16664"/>
                    <a:pt x="11522" y="16623"/>
                  </a:cubicBezTo>
                  <a:close/>
                  <a:moveTo>
                    <a:pt x="17280" y="11525"/>
                  </a:moveTo>
                  <a:lnTo>
                    <a:pt x="11522" y="11525"/>
                  </a:lnTo>
                  <a:lnTo>
                    <a:pt x="11522" y="15174"/>
                  </a:lnTo>
                  <a:cubicBezTo>
                    <a:pt x="13218" y="15218"/>
                    <a:pt x="14904" y="15446"/>
                    <a:pt x="16551" y="15855"/>
                  </a:cubicBezTo>
                  <a:cubicBezTo>
                    <a:pt x="16984" y="14450"/>
                    <a:pt x="17229" y="12994"/>
                    <a:pt x="17280" y="11525"/>
                  </a:cubicBezTo>
                  <a:close/>
                  <a:moveTo>
                    <a:pt x="16558" y="5757"/>
                  </a:moveTo>
                  <a:cubicBezTo>
                    <a:pt x="14908" y="6163"/>
                    <a:pt x="13220" y="6388"/>
                    <a:pt x="11522" y="6429"/>
                  </a:cubicBezTo>
                  <a:lnTo>
                    <a:pt x="11522" y="10075"/>
                  </a:lnTo>
                  <a:lnTo>
                    <a:pt x="17280" y="10075"/>
                  </a:lnTo>
                  <a:cubicBezTo>
                    <a:pt x="17229" y="8610"/>
                    <a:pt x="16985" y="7158"/>
                    <a:pt x="16555" y="5757"/>
                  </a:cubicBezTo>
                  <a:close/>
                  <a:moveTo>
                    <a:pt x="3680" y="5364"/>
                  </a:moveTo>
                  <a:cubicBezTo>
                    <a:pt x="3062" y="5160"/>
                    <a:pt x="2456" y="4924"/>
                    <a:pt x="1863" y="4657"/>
                  </a:cubicBezTo>
                  <a:cubicBezTo>
                    <a:pt x="768" y="6262"/>
                    <a:pt x="124" y="8134"/>
                    <a:pt x="0" y="10075"/>
                  </a:cubicBezTo>
                  <a:lnTo>
                    <a:pt x="2877" y="10075"/>
                  </a:lnTo>
                  <a:cubicBezTo>
                    <a:pt x="2931" y="8476"/>
                    <a:pt x="3201" y="6891"/>
                    <a:pt x="3680" y="5364"/>
                  </a:cubicBezTo>
                  <a:close/>
                  <a:moveTo>
                    <a:pt x="4186" y="3994"/>
                  </a:moveTo>
                  <a:cubicBezTo>
                    <a:pt x="3706" y="3842"/>
                    <a:pt x="3251" y="3663"/>
                    <a:pt x="2807" y="3479"/>
                  </a:cubicBezTo>
                  <a:cubicBezTo>
                    <a:pt x="3688" y="2508"/>
                    <a:pt x="4738" y="1705"/>
                    <a:pt x="5905" y="1109"/>
                  </a:cubicBezTo>
                  <a:cubicBezTo>
                    <a:pt x="5199" y="1984"/>
                    <a:pt x="4619" y="2955"/>
                    <a:pt x="4182" y="3992"/>
                  </a:cubicBezTo>
                  <a:close/>
                  <a:moveTo>
                    <a:pt x="5568" y="4382"/>
                  </a:moveTo>
                  <a:cubicBezTo>
                    <a:pt x="6614" y="1993"/>
                    <a:pt x="8227" y="343"/>
                    <a:pt x="10078" y="0"/>
                  </a:cubicBezTo>
                  <a:lnTo>
                    <a:pt x="10078" y="4979"/>
                  </a:lnTo>
                  <a:cubicBezTo>
                    <a:pt x="8557" y="4935"/>
                    <a:pt x="7045" y="4734"/>
                    <a:pt x="5565" y="4380"/>
                  </a:cubicBezTo>
                  <a:close/>
                  <a:moveTo>
                    <a:pt x="1873" y="16961"/>
                  </a:moveTo>
                  <a:cubicBezTo>
                    <a:pt x="771" y="15352"/>
                    <a:pt x="124" y="13473"/>
                    <a:pt x="1" y="11525"/>
                  </a:cubicBezTo>
                  <a:lnTo>
                    <a:pt x="2877" y="11525"/>
                  </a:lnTo>
                  <a:cubicBezTo>
                    <a:pt x="2931" y="13129"/>
                    <a:pt x="3202" y="14718"/>
                    <a:pt x="3684" y="16249"/>
                  </a:cubicBezTo>
                  <a:cubicBezTo>
                    <a:pt x="3068" y="16454"/>
                    <a:pt x="2464" y="16692"/>
                    <a:pt x="1873" y="16961"/>
                  </a:cubicBezTo>
                  <a:close/>
                  <a:moveTo>
                    <a:pt x="4185" y="17610"/>
                  </a:moveTo>
                  <a:cubicBezTo>
                    <a:pt x="4621" y="18648"/>
                    <a:pt x="5201" y="19619"/>
                    <a:pt x="5908" y="20494"/>
                  </a:cubicBezTo>
                  <a:cubicBezTo>
                    <a:pt x="4740" y="19897"/>
                    <a:pt x="3688" y="19093"/>
                    <a:pt x="2806" y="18121"/>
                  </a:cubicBezTo>
                  <a:cubicBezTo>
                    <a:pt x="3250" y="17935"/>
                    <a:pt x="3706" y="17758"/>
                    <a:pt x="4182" y="17606"/>
                  </a:cubicBezTo>
                  <a:close/>
                  <a:moveTo>
                    <a:pt x="10078" y="16623"/>
                  </a:moveTo>
                  <a:lnTo>
                    <a:pt x="10078" y="21600"/>
                  </a:lnTo>
                  <a:cubicBezTo>
                    <a:pt x="8227" y="21256"/>
                    <a:pt x="6610" y="19605"/>
                    <a:pt x="5563" y="17215"/>
                  </a:cubicBezTo>
                  <a:cubicBezTo>
                    <a:pt x="7044" y="16863"/>
                    <a:pt x="8557" y="16664"/>
                    <a:pt x="10078" y="16623"/>
                  </a:cubicBezTo>
                  <a:close/>
                  <a:moveTo>
                    <a:pt x="4320" y="11525"/>
                  </a:moveTo>
                  <a:lnTo>
                    <a:pt x="10078" y="11525"/>
                  </a:lnTo>
                  <a:lnTo>
                    <a:pt x="10078" y="15174"/>
                  </a:lnTo>
                  <a:cubicBezTo>
                    <a:pt x="8382" y="15218"/>
                    <a:pt x="6696" y="15446"/>
                    <a:pt x="5049" y="15855"/>
                  </a:cubicBezTo>
                  <a:cubicBezTo>
                    <a:pt x="4616" y="14450"/>
                    <a:pt x="4371" y="12994"/>
                    <a:pt x="4320" y="11525"/>
                  </a:cubicBezTo>
                  <a:close/>
                  <a:moveTo>
                    <a:pt x="5042" y="5757"/>
                  </a:moveTo>
                  <a:cubicBezTo>
                    <a:pt x="6692" y="6163"/>
                    <a:pt x="8380" y="6388"/>
                    <a:pt x="10078" y="6429"/>
                  </a:cubicBezTo>
                  <a:lnTo>
                    <a:pt x="10078" y="10075"/>
                  </a:lnTo>
                  <a:lnTo>
                    <a:pt x="4320" y="10075"/>
                  </a:lnTo>
                  <a:cubicBezTo>
                    <a:pt x="4371" y="8610"/>
                    <a:pt x="4615" y="7158"/>
                    <a:pt x="5045" y="5757"/>
                  </a:cubicBezTo>
                  <a:close/>
                </a:path>
              </a:pathLst>
            </a:custGeom>
            <a:solidFill>
              <a:schemeClr val="bg2"/>
            </a:solidFill>
            <a:ln w="25400" cap="flat">
              <a:noFill/>
              <a:miter lim="400000"/>
            </a:ln>
            <a:effectLst/>
          </p:spPr>
          <p:txBody>
            <a:bodyPr wrap="square" lIns="91439" tIns="91439" rIns="91439" bIns="91439" numCol="1" anchor="ctr">
              <a:noAutofit/>
            </a:bodyPr>
            <a:lstStyle/>
            <a:p>
              <a:endParaRPr/>
            </a:p>
          </p:txBody>
        </p:sp>
      </p:grpSp>
      <p:sp>
        <p:nvSpPr>
          <p:cNvPr id="17" name="Idea Presentation"/>
          <p:cNvSpPr txBox="1"/>
          <p:nvPr/>
        </p:nvSpPr>
        <p:spPr>
          <a:xfrm>
            <a:off x="3704024" y="12751927"/>
            <a:ext cx="3353615" cy="584773"/>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defTabSz="914400">
              <a:defRPr sz="2600">
                <a:solidFill>
                  <a:srgbClr val="A9A9A9"/>
                </a:solidFill>
                <a:latin typeface="OpenSans"/>
                <a:ea typeface="OpenSans"/>
                <a:cs typeface="OpenSans"/>
                <a:sym typeface="OpenSans"/>
              </a:defRPr>
            </a:lvl1pPr>
          </a:lstStyle>
          <a:p>
            <a:r>
              <a:rPr dirty="0">
                <a:solidFill>
                  <a:schemeClr val="bg2"/>
                </a:solidFill>
                <a:latin typeface="Open Sans" panose="020B0606030504020204" pitchFamily="34" charset="0"/>
                <a:ea typeface="Open Sans" panose="020B0606030504020204" pitchFamily="34" charset="0"/>
                <a:cs typeface="Open Sans" panose="020B0606030504020204" pitchFamily="34" charset="0"/>
              </a:rPr>
              <a:t>Idea Presentation</a:t>
            </a:r>
          </a:p>
        </p:txBody>
      </p:sp>
      <p:sp>
        <p:nvSpPr>
          <p:cNvPr id="18" name="Slide Number"/>
          <p:cNvSpPr txBox="1">
            <a:spLocks noGrp="1"/>
          </p:cNvSpPr>
          <p:nvPr>
            <p:ph type="sldNum" sz="quarter" idx="2"/>
          </p:nvPr>
        </p:nvSpPr>
        <p:spPr>
          <a:xfrm>
            <a:off x="23137445" y="12751927"/>
            <a:ext cx="794416" cy="584773"/>
          </a:xfrm>
          <a:prstGeom prst="rect">
            <a:avLst/>
          </a:prstGeom>
        </p:spPr>
        <p:txBody>
          <a:bodyPr wrap="square"/>
          <a:lstStyle>
            <a:lvl1pPr algn="ctr">
              <a:defRPr sz="2600">
                <a:solidFill>
                  <a:schemeClr val="bg2"/>
                </a:solidFill>
              </a:defRPr>
            </a:lvl1pPr>
          </a:lstStyle>
          <a:p>
            <a:fld id="{86CB4B4D-7CA3-9044-876B-883B54F8677D}" type="slidenum">
              <a:rPr lang="ru-RU" smtClean="0"/>
              <a:pPr/>
              <a:t>‹#›</a:t>
            </a:fld>
            <a:endParaRPr lang="ru-RU" dirty="0"/>
          </a:p>
        </p:txBody>
      </p:sp>
      <p:sp>
        <p:nvSpPr>
          <p:cNvPr id="3" name="Рисунок 2">
            <a:extLst>
              <a:ext uri="{FF2B5EF4-FFF2-40B4-BE49-F238E27FC236}">
                <a16:creationId xmlns:a16="http://schemas.microsoft.com/office/drawing/2014/main" xmlns="" id="{67F6B5E8-A432-4E1A-ACF2-245F052F9843}"/>
              </a:ext>
            </a:extLst>
          </p:cNvPr>
          <p:cNvSpPr>
            <a:spLocks noGrp="1"/>
          </p:cNvSpPr>
          <p:nvPr>
            <p:ph type="pic" sz="quarter" idx="10" hasCustomPrompt="1"/>
          </p:nvPr>
        </p:nvSpPr>
        <p:spPr>
          <a:xfrm>
            <a:off x="1903413" y="1747838"/>
            <a:ext cx="4375150" cy="4043362"/>
          </a:xfrm>
        </p:spPr>
        <p:txBody>
          <a:bodyPr>
            <a:normAutofit/>
          </a:bodyPr>
          <a:lstStyle>
            <a:lvl1pPr marL="0" indent="0" algn="ctr">
              <a:buFontTx/>
              <a:buNone/>
              <a:defRPr sz="4000"/>
            </a:lvl1pPr>
          </a:lstStyle>
          <a:p>
            <a:r>
              <a:rPr lang="en-US" dirty="0"/>
              <a:t>picture</a:t>
            </a:r>
            <a:endParaRPr lang="ru-RU" dirty="0"/>
          </a:p>
        </p:txBody>
      </p:sp>
      <p:sp>
        <p:nvSpPr>
          <p:cNvPr id="19" name="Рисунок 2">
            <a:extLst>
              <a:ext uri="{FF2B5EF4-FFF2-40B4-BE49-F238E27FC236}">
                <a16:creationId xmlns:a16="http://schemas.microsoft.com/office/drawing/2014/main" xmlns="" id="{588603D9-9B1E-4C80-B3C6-40ED07393AF5}"/>
              </a:ext>
            </a:extLst>
          </p:cNvPr>
          <p:cNvSpPr>
            <a:spLocks noGrp="1"/>
          </p:cNvSpPr>
          <p:nvPr>
            <p:ph type="pic" sz="quarter" idx="11" hasCustomPrompt="1"/>
          </p:nvPr>
        </p:nvSpPr>
        <p:spPr>
          <a:xfrm>
            <a:off x="6871653" y="1747838"/>
            <a:ext cx="4375150" cy="4043362"/>
          </a:xfrm>
        </p:spPr>
        <p:txBody>
          <a:bodyPr>
            <a:normAutofit/>
          </a:bodyPr>
          <a:lstStyle>
            <a:lvl1pPr marL="0" indent="0" algn="ctr">
              <a:buFontTx/>
              <a:buNone/>
              <a:defRPr sz="4000"/>
            </a:lvl1pPr>
          </a:lstStyle>
          <a:p>
            <a:r>
              <a:rPr lang="en-US" dirty="0"/>
              <a:t>picture</a:t>
            </a:r>
            <a:endParaRPr lang="ru-RU" dirty="0"/>
          </a:p>
        </p:txBody>
      </p:sp>
      <p:sp>
        <p:nvSpPr>
          <p:cNvPr id="20" name="Рисунок 2">
            <a:extLst>
              <a:ext uri="{FF2B5EF4-FFF2-40B4-BE49-F238E27FC236}">
                <a16:creationId xmlns:a16="http://schemas.microsoft.com/office/drawing/2014/main" xmlns="" id="{DD810292-7BC5-4078-89E5-E357CCAE5DAB}"/>
              </a:ext>
            </a:extLst>
          </p:cNvPr>
          <p:cNvSpPr>
            <a:spLocks noGrp="1"/>
          </p:cNvSpPr>
          <p:nvPr>
            <p:ph type="pic" sz="quarter" idx="12" hasCustomPrompt="1"/>
          </p:nvPr>
        </p:nvSpPr>
        <p:spPr>
          <a:xfrm>
            <a:off x="1903666" y="6197110"/>
            <a:ext cx="4375150" cy="4043362"/>
          </a:xfrm>
        </p:spPr>
        <p:txBody>
          <a:bodyPr>
            <a:normAutofit/>
          </a:bodyPr>
          <a:lstStyle>
            <a:lvl1pPr marL="0" indent="0" algn="ctr">
              <a:buFontTx/>
              <a:buNone/>
              <a:defRPr sz="4000"/>
            </a:lvl1pPr>
          </a:lstStyle>
          <a:p>
            <a:r>
              <a:rPr lang="en-US" dirty="0"/>
              <a:t>picture</a:t>
            </a:r>
            <a:endParaRPr lang="ru-RU" dirty="0"/>
          </a:p>
        </p:txBody>
      </p:sp>
      <p:sp>
        <p:nvSpPr>
          <p:cNvPr id="21" name="Рисунок 2">
            <a:extLst>
              <a:ext uri="{FF2B5EF4-FFF2-40B4-BE49-F238E27FC236}">
                <a16:creationId xmlns:a16="http://schemas.microsoft.com/office/drawing/2014/main" xmlns="" id="{C02A94AE-714C-44D4-BF15-23AC154AA0CB}"/>
              </a:ext>
            </a:extLst>
          </p:cNvPr>
          <p:cNvSpPr>
            <a:spLocks noGrp="1"/>
          </p:cNvSpPr>
          <p:nvPr>
            <p:ph type="pic" sz="quarter" idx="13" hasCustomPrompt="1"/>
          </p:nvPr>
        </p:nvSpPr>
        <p:spPr>
          <a:xfrm>
            <a:off x="6871653" y="6214270"/>
            <a:ext cx="4375150" cy="4043362"/>
          </a:xfrm>
        </p:spPr>
        <p:txBody>
          <a:bodyPr>
            <a:normAutofit/>
          </a:bodyPr>
          <a:lstStyle>
            <a:lvl1pPr marL="0" indent="0" algn="ctr">
              <a:buFontTx/>
              <a:buNone/>
              <a:defRPr sz="4000"/>
            </a:lvl1pPr>
          </a:lstStyle>
          <a:p>
            <a:r>
              <a:rPr lang="en-US" dirty="0"/>
              <a:t>picture</a:t>
            </a:r>
            <a:endParaRPr lang="ru-RU" dirty="0"/>
          </a:p>
        </p:txBody>
      </p:sp>
    </p:spTree>
    <p:extLst>
      <p:ext uri="{BB962C8B-B14F-4D97-AF65-F5344CB8AC3E}">
        <p14:creationId xmlns:p14="http://schemas.microsoft.com/office/powerpoint/2010/main" val="239956585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 name="Title Text"/>
          <p:cNvSpPr txBox="1">
            <a:spLocks noGrp="1"/>
          </p:cNvSpPr>
          <p:nvPr>
            <p:ph type="title"/>
          </p:nvPr>
        </p:nvSpPr>
        <p:spPr>
          <a:xfrm>
            <a:off x="1663700" y="3419476"/>
            <a:ext cx="21031200" cy="5705474"/>
          </a:xfrm>
          <a:prstGeom prst="rect">
            <a:avLst/>
          </a:prstGeom>
        </p:spPr>
        <p:txBody>
          <a:bodyPr anchor="b"/>
          <a:lstStyle>
            <a:lvl1pPr>
              <a:defRPr sz="12000"/>
            </a:lvl1pPr>
          </a:lstStyle>
          <a:p>
            <a:r>
              <a:t>Title Text</a:t>
            </a:r>
          </a:p>
        </p:txBody>
      </p:sp>
      <p:sp>
        <p:nvSpPr>
          <p:cNvPr id="35" name="Body Level One…"/>
          <p:cNvSpPr txBox="1">
            <a:spLocks noGrp="1"/>
          </p:cNvSpPr>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prstGeom prst="rect">
            <a:avLst/>
          </a:prstGeom>
        </p:spPr>
        <p:txBody>
          <a:bodyPr/>
          <a:lstStyle/>
          <a:p>
            <a:r>
              <a:t>Title Text</a:t>
            </a:r>
          </a:p>
        </p:txBody>
      </p:sp>
      <p:sp>
        <p:nvSpPr>
          <p:cNvPr id="44" name="Body Level One…"/>
          <p:cNvSpPr txBox="1">
            <a:spLocks noGrp="1"/>
          </p:cNvSpPr>
          <p:nvPr>
            <p:ph type="body" sz="half" idx="1"/>
          </p:nvPr>
        </p:nvSpPr>
        <p:spPr>
          <a:xfrm>
            <a:off x="1676400" y="3651250"/>
            <a:ext cx="10363200" cy="87026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679575" y="730250"/>
            <a:ext cx="21031201" cy="2651126"/>
          </a:xfrm>
          <a:prstGeom prst="rect">
            <a:avLst/>
          </a:prstGeom>
        </p:spPr>
        <p:txBody>
          <a:bodyPr/>
          <a:lstStyle/>
          <a:p>
            <a:r>
              <a:t>Title Text</a:t>
            </a:r>
          </a:p>
        </p:txBody>
      </p:sp>
      <p:sp>
        <p:nvSpPr>
          <p:cNvPr id="53" name="Body Level One…"/>
          <p:cNvSpPr txBox="1">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12344400" y="3362326"/>
            <a:ext cx="10366376" cy="1647825"/>
          </a:xfrm>
          <a:prstGeom prst="rect">
            <a:avLst/>
          </a:prstGeom>
          <a:ln w="12700"/>
        </p:spPr>
        <p:txBody>
          <a:bodyPr anchor="b"/>
          <a:lstStyle/>
          <a:p>
            <a:pPr marL="0" indent="0">
              <a:buSzTx/>
              <a:buFontTx/>
              <a:buNone/>
              <a:defRPr sz="4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1679575" y="914400"/>
            <a:ext cx="7864476" cy="3200400"/>
          </a:xfrm>
          <a:prstGeom prst="rect">
            <a:avLst/>
          </a:prstGeom>
        </p:spPr>
        <p:txBody>
          <a:bodyPr anchor="b"/>
          <a:lstStyle>
            <a:lvl1pPr>
              <a:defRPr sz="6400"/>
            </a:lvl1pPr>
          </a:lstStyle>
          <a:p>
            <a:r>
              <a:t>Title Text</a:t>
            </a:r>
          </a:p>
        </p:txBody>
      </p:sp>
      <p:sp>
        <p:nvSpPr>
          <p:cNvPr id="78" name="Body Level One…"/>
          <p:cNvSpPr txBox="1">
            <a:spLocks noGrp="1"/>
          </p:cNvSpPr>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1679575" y="4114800"/>
            <a:ext cx="7864475" cy="7623176"/>
          </a:xfrm>
          <a:prstGeom prst="rect">
            <a:avLst/>
          </a:prstGeom>
          <a:ln w="12700"/>
        </p:spPr>
        <p:txBody>
          <a:bodyPr/>
          <a:lstStyle/>
          <a:p>
            <a:pPr marL="0" indent="0">
              <a:buSzTx/>
              <a:buFontTx/>
              <a:buNone/>
              <a:defRPr sz="3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76400" y="730250"/>
            <a:ext cx="21031200" cy="265112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a:bodyPr>
          <a:lstStyle/>
          <a:p>
            <a:r>
              <a:t>Title Text</a:t>
            </a:r>
          </a:p>
        </p:txBody>
      </p:sp>
      <p:sp>
        <p:nvSpPr>
          <p:cNvPr id="3" name="Body Level One…"/>
          <p:cNvSpPr txBox="1">
            <a:spLocks noGrp="1"/>
          </p:cNvSpPr>
          <p:nvPr>
            <p:ph type="body" idx="1"/>
          </p:nvPr>
        </p:nvSpPr>
        <p:spPr>
          <a:xfrm>
            <a:off x="1676400" y="3651250"/>
            <a:ext cx="21031200" cy="870267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txStyles>
    <p:titleStyle>
      <a:lvl1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solidFill>
            <a:srgbClr val="000000"/>
          </a:solidFill>
          <a:uFillTx/>
          <a:latin typeface="Calibri Light"/>
          <a:ea typeface="Calibri Light"/>
          <a:cs typeface="Calibri Light"/>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dirty="0"/>
          </a:p>
        </p:txBody>
      </p:sp>
      <p:sp>
        <p:nvSpPr>
          <p:cNvPr id="100" name="Idea Presentation"/>
          <p:cNvSpPr txBox="1"/>
          <p:nvPr/>
        </p:nvSpPr>
        <p:spPr>
          <a:xfrm>
            <a:off x="5706314" y="6314460"/>
            <a:ext cx="13885553" cy="272382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5500" b="1">
                <a:solidFill>
                  <a:srgbClr val="292929"/>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Projet </a:t>
            </a:r>
            <a:r>
              <a:rPr lang="fr-FR" dirty="0" err="1"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My</a:t>
            </a:r>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 Content Bookshelf</a:t>
            </a:r>
          </a:p>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t>
            </a:r>
          </a:p>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Recommandation d’articles sur application mobile</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319909" y="9908674"/>
            <a:ext cx="4310491" cy="1910793"/>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0269109" y="2429721"/>
            <a:ext cx="4285937" cy="2413211"/>
          </a:xfrm>
          <a:prstGeom prst="rect">
            <a:avLst/>
          </a:prstGeom>
          <a:noFill/>
          <a:ln>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54" name="This is your first text slide"/>
          <p:cNvSpPr txBox="1"/>
          <p:nvPr/>
        </p:nvSpPr>
        <p:spPr>
          <a:xfrm>
            <a:off x="1925686" y="1536752"/>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Analyse et préparation des données</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733112"/>
            <a:ext cx="18580581" cy="787907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Séparation du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jeu de données en 2 jeux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différents :</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jeu d'entrainement qui servira à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entrainer les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modèles</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jeu de test qui servira à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évaluer les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modèles</a:t>
            </a:r>
          </a:p>
          <a:p>
            <a:pPr lvl="4" indent="0" defTabSz="914400">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Utilisation du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click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timestamp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pour séparer les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données :</a:t>
            </a: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les modèles sont entrainés sur le jeu d'entrainement qui correspond aux données antérieures au click </a:t>
            </a:r>
            <a:r>
              <a:rPr lang="fr-FR" sz="30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timestamp</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qui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sépare les deux jeux de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données</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les modèles sont évalués sur le jeu de test qui correspond aux données postérieures au click </a:t>
            </a:r>
            <a:r>
              <a:rPr lang="fr-FR" sz="30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timestamp</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qui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sépare les deux jeux de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données</a:t>
            </a: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Nous avons été très attentifs à ne pas toucher le jeu de données de test afin qu'il n'y ait pas de fuite de données</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Enregistrement des données préparées dans des fichiers CSV</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5809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Séparation des données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378950213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4038845"/>
            <a:ext cx="18580581" cy="736611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but d’un système de recommandation est de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proposer des recommandations aux utilisateurs</a:t>
            </a:r>
          </a:p>
          <a:p>
            <a:pPr lvl="4" indent="0" defTabSz="914400">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Trois grandes familles :</a:t>
            </a:r>
          </a:p>
          <a:p>
            <a:pPr lvl="3" indent="0" defTabSz="914400">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Présentation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des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systèmes de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3" name="Picture 2"/>
          <p:cNvPicPr>
            <a:picLocks noChangeAspect="1"/>
          </p:cNvPicPr>
          <p:nvPr/>
        </p:nvPicPr>
        <p:blipFill>
          <a:blip r:embed="rId3"/>
          <a:stretch>
            <a:fillRect/>
          </a:stretch>
        </p:blipFill>
        <p:spPr>
          <a:xfrm>
            <a:off x="6454775" y="5439304"/>
            <a:ext cx="10681758" cy="6976112"/>
          </a:xfrm>
          <a:prstGeom prst="rect">
            <a:avLst/>
          </a:prstGeom>
        </p:spPr>
      </p:pic>
    </p:spTree>
    <p:extLst>
      <p:ext uri="{BB962C8B-B14F-4D97-AF65-F5344CB8AC3E}">
        <p14:creationId xmlns:p14="http://schemas.microsoft.com/office/powerpoint/2010/main" val="123956402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5131290"/>
            <a:ext cx="18580581" cy="641713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Modèles de type COLLABORATIVE FILTERING :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on recommande aux utilisateurs des articles qui ont été lus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par des utilisateurs similaires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modèles basés sur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similarité des utilisateurs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Modèles de type CONTENT-BASED FILTERING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on recommande aux utilisateurs des articles similaires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à ceux qu’il a déjà lus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modèles basés sur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similarité des articles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Présentation des systèmes de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2" name="Picture 1"/>
          <p:cNvPicPr>
            <a:picLocks noChangeAspect="1"/>
          </p:cNvPicPr>
          <p:nvPr/>
        </p:nvPicPr>
        <p:blipFill>
          <a:blip r:embed="rId3"/>
          <a:stretch>
            <a:fillRect/>
          </a:stretch>
        </p:blipFill>
        <p:spPr>
          <a:xfrm>
            <a:off x="13117145" y="4929722"/>
            <a:ext cx="9749367" cy="6043613"/>
          </a:xfrm>
          <a:prstGeom prst="rect">
            <a:avLst/>
          </a:prstGeom>
        </p:spPr>
      </p:pic>
    </p:spTree>
    <p:extLst>
      <p:ext uri="{BB962C8B-B14F-4D97-AF65-F5344CB8AC3E}">
        <p14:creationId xmlns:p14="http://schemas.microsoft.com/office/powerpoint/2010/main" val="399448922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4335151"/>
            <a:ext cx="18580581" cy="813555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Deux types de ‘ratings’ :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Ratings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explicites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les utilisateurs mettent des notes aux items en fonction de leur satisfaction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par exemple : note entre 0 et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5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2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Ratings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implicites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on utilise les interactions des utilisateurs avec les items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par exemple : nombre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clicks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sur un article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ratings permettent de voir quels sont les items appréciés des utilisateurs et ainsi de dégager leur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profil</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Ce profil sera utilisé pour leur recommander d'autres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D</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ans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notre projet, nous avons à faire à des </a:t>
            </a:r>
            <a:r>
              <a:rPr lang="fr-FR" sz="3000"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ratings </a:t>
            </a:r>
            <a:r>
              <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rPr>
              <a:t>implicites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ce sont les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interactions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des utilisateurs avec les articles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Types de ‘ratings’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83337424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3912090"/>
            <a:ext cx="17784714" cy="803296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Les métriques classiques de type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accuracy</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recall</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ou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precision</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ne sont pas adaptées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aux problèmes de recommandations et en particulier à notre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projet</a:t>
            </a: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Nous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avons donc implémenté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notre propre métrique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dédiée à notre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problématique :</a:t>
            </a:r>
          </a:p>
          <a:p>
            <a:pPr lvl="1" indent="0" defTabSz="914400">
              <a:spcBef>
                <a:spcPts val="18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1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sur les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recommandations faites à partir des données du jeu d'entrainement, on compte avec combien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 a interagi  dans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 jeu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test </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(Hit Rate)</a:t>
            </a:r>
          </a:p>
          <a:p>
            <a:pPr lvl="1" indent="0" defTabSz="914400">
              <a:spcBef>
                <a:spcPts val="18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2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afin de tenir compte du nombre d'articles effectivement lus par l'utilisateur, on corrige en divisant le nombre d'interactions par le nombre d'articles lus par l'utilisateur dans le jeu de test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1" indent="0" defTabSz="914400">
              <a:spcBef>
                <a:spcPts val="18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3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on normalise la mesure en divisant le résultat obtenu par le nombre d'utilisateurs de l'évaluation</a:t>
            </a:r>
          </a:p>
          <a:p>
            <a:pPr lvl="1" indent="0" defTabSz="914400">
              <a:spcBef>
                <a:spcPts val="18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4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on multiplie par un coefficient pour avoir un résultat plus lisible</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rPr>
              <a:t>La métrique dédiée correspond donc au nombre d'interactions avec les articles recommandés de l'utilisateur dans le jeu de test, corrigé par le nombre d'articles lus dans le jeu de test et normalisé par le nombre d'utilisateurs</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Evaluation des modèles – Métrique dédiée</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48722467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4743455"/>
            <a:ext cx="18580581" cy="677621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P</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remier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basé sur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popularité des articles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 modèle recommande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les articles les plus populaires non déjà lus par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Ce modèle ne dépend pas du profil de l'utilisateur</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Ce premier modèle simple nous servira de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référence</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Il pourrait également être utilisé dans les cas de Cold Start quand on ne dispose de pas assez d'informations pour faire une recommandation personnalisée à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Evaluation des modèles réalisée pour 10 000 utilisateurs et 5 recommandations par utilisateur</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obtenu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0,55</a:t>
            </a: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 Baseline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76669267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3643865"/>
            <a:ext cx="22339781" cy="911018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Deux modélisations implémentées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basé sur la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catégorie des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basé sur la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similarité des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embeddings</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des articles                                                                      </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basé sur la </a:t>
            </a:r>
            <a:r>
              <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rPr>
              <a:t>catégorie des </a:t>
            </a:r>
            <a:r>
              <a:rPr lang="fr-FR" sz="3000"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                                                                                                                      </a:t>
            </a:r>
            <a:r>
              <a:rPr lang="fr-FR" sz="3000"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Illustration de la similarité cosinus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Profil des utilisateurs : basé sur la catégorie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préférée</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Similarité : basée sur la similarité des catégories des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p>
          <a:p>
            <a:pPr marL="457200" lvl="2"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obtenu : </a:t>
            </a:r>
            <a:r>
              <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5,00</a:t>
            </a:r>
            <a:endPar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basé sur la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similarité entre les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Profil des utilisateurs : basé sur le dernier article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Similarité : basée sur la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similarité cosinus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des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embeddings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des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p>
          <a:p>
            <a:pPr marL="457200" lvl="3"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Résultat obtenu : </a:t>
            </a:r>
            <a:r>
              <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2,57</a:t>
            </a:r>
            <a:endPar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 résultats obtenus sont largement supérieurs à ceux obtenus avec le modèle de référence</a:t>
            </a:r>
          </a:p>
          <a:p>
            <a:pPr marL="457200" lvl="2"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meilleur modèle est celui basé sur la catégorie des articles</a:t>
            </a: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 Content </a:t>
            </a:r>
            <a:r>
              <a:rPr lang="fr-FR" sz="6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Based</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2" name="Picture 1"/>
          <p:cNvPicPr>
            <a:picLocks noChangeAspect="1"/>
          </p:cNvPicPr>
          <p:nvPr/>
        </p:nvPicPr>
        <p:blipFill>
          <a:blip r:embed="rId3"/>
          <a:stretch>
            <a:fillRect/>
          </a:stretch>
        </p:blipFill>
        <p:spPr>
          <a:xfrm>
            <a:off x="16295307" y="6931198"/>
            <a:ext cx="5269929" cy="3973869"/>
          </a:xfrm>
          <a:prstGeom prst="rect">
            <a:avLst/>
          </a:prstGeom>
        </p:spPr>
      </p:pic>
    </p:spTree>
    <p:extLst>
      <p:ext uri="{BB962C8B-B14F-4D97-AF65-F5344CB8AC3E}">
        <p14:creationId xmlns:p14="http://schemas.microsoft.com/office/powerpoint/2010/main" val="282947942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4062369"/>
            <a:ext cx="18580581" cy="898194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Utilisation de la librairie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Implicit</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Librairie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spécialisée pour les Dataset avec des ratings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implicites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Préparation des données pour la librairie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Construction des matrices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sparse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articles - utilisateurs et utilisateurs - articles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Collaborative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Filtering</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Model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based</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Modèles basés sur des algorithmes de Machine Learning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Utilisant principalement des techniques de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factorisation de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matrices</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La décomposition de matrice permet de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réduire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la dimension du problème en trouvant les facteurs latents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Trois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modèles implémentés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ALS</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BPR</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LMF</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 Collaborative </a:t>
            </a:r>
            <a:r>
              <a:rPr lang="fr-FR" sz="6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Filtering</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3421668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5" y="3931731"/>
            <a:ext cx="23508182" cy="831509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457200" lvl="2" indent="-457200" defTabSz="914400">
              <a:spcBef>
                <a:spcPts val="1000"/>
              </a:spcBef>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ALS :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Alternating</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Least Square</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de recommandation cherchant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les facteurs latents en minimisant une fonction de coût des moindres carrés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façon   alternative</a:t>
            </a:r>
          </a:p>
          <a:p>
            <a:pPr marL="457200" lvl="3"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obtenu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3,97</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BPR :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Bayesian</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Personalized</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Ranking</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5"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recommandation basé sur une analyse Bayésienne du problème et consistant à optimiser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l’estimateur du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maximum à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posteriori</a:t>
            </a:r>
          </a:p>
          <a:p>
            <a:pPr marL="457200" lvl="5"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obtenu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1,16</a:t>
            </a:r>
            <a:endPar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5"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spcBef>
                <a:spcPts val="1000"/>
              </a:spcBef>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LMF :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Logistic</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Matrix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Factorization</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recommandation basé sur une approche probabiliste dans laquelle la préférence d'un utilisateur est modélisée par une fonction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logistique</a:t>
            </a:r>
          </a:p>
          <a:p>
            <a:pPr marL="457200" lvl="3"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obtenu : </a:t>
            </a:r>
            <a:r>
              <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2,63</a:t>
            </a:r>
            <a:endPar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 résultats obtenus sont meilleurs que le modèle de référence</a:t>
            </a:r>
          </a:p>
          <a:p>
            <a:pPr marL="457200" lvl="3"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Mais sont moins bons que le meilleur modèle Content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 Collaborative </a:t>
            </a:r>
            <a:r>
              <a:rPr lang="fr-FR" sz="6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Filtering</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383838823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925686" y="4236531"/>
            <a:ext cx="18580581" cy="805861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Collaborative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Filtering</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Memory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Modèles basés sur l'historique des utilisateurs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Deux sous-familles : Item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et User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ased</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Modèle implémenté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Nearest</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Neighbours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(plus proches voisins) avec similarité cosinus</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Modèle de la famille Item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Recherche les plus proches voisins basés sur la similarité entre les items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La similarité entre les items est recherché dans la matrice Utilisateurs - Articles en utilisant un calcul de similarité cosinus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2"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Résultat obtenu : </a:t>
            </a:r>
            <a:r>
              <a:rPr lang="fr-FR" b="1" i="1" dirty="0">
                <a:solidFill>
                  <a:schemeClr val="bg2"/>
                </a:solidFill>
                <a:latin typeface="Open Sans" panose="020B0606030504020204" pitchFamily="34" charset="0"/>
                <a:ea typeface="Open Sans" panose="020B0606030504020204" pitchFamily="34" charset="0"/>
                <a:cs typeface="Open Sans" panose="020B0606030504020204" pitchFamily="34" charset="0"/>
              </a:rPr>
              <a:t>métrique d’évaluation dédiée = </a:t>
            </a:r>
            <a:r>
              <a:rPr lang="fr-FR" b="1"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3,86</a:t>
            </a:r>
          </a:p>
          <a:p>
            <a:pPr marL="457200" lvl="2"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résultat obtenu est meilleur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que le modèle de référence</a:t>
            </a:r>
          </a:p>
          <a:p>
            <a:pPr marL="457200" lvl="3"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Mais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est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moins bon que le meilleur modèle Content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 Collaborative </a:t>
            </a:r>
            <a:r>
              <a:rPr lang="fr-FR" sz="6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Filtering</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 recommandation</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168193065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lide Number"/>
          <p:cNvSpPr txBox="1">
            <a:spLocks noGrp="1"/>
          </p:cNvSpPr>
          <p:nvPr>
            <p:ph type="sldNum" sz="quarter" idx="2"/>
          </p:nvPr>
        </p:nvSpPr>
        <p:spPr>
          <a:xfrm>
            <a:off x="23137445" y="12813273"/>
            <a:ext cx="794415" cy="5291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505" name="This is your text slide"/>
          <p:cNvSpPr txBox="1"/>
          <p:nvPr/>
        </p:nvSpPr>
        <p:spPr>
          <a:xfrm>
            <a:off x="7682473" y="1565275"/>
            <a:ext cx="8380414"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6000" b="1">
                <a:solidFill>
                  <a:srgbClr val="282928"/>
                </a:solidFill>
                <a:latin typeface="OpenSans-Semibold"/>
                <a:ea typeface="OpenSans-Semibold"/>
                <a:cs typeface="OpenSans-Semibold"/>
                <a:sym typeface="OpenSans-Semibold"/>
              </a:defRPr>
            </a:lvl1pPr>
          </a:lstStyle>
          <a:p>
            <a:pPr algn="ctr"/>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Sommaire</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515" name="Group"/>
          <p:cNvGrpSpPr/>
          <p:nvPr/>
        </p:nvGrpSpPr>
        <p:grpSpPr>
          <a:xfrm>
            <a:off x="6375000" y="3511050"/>
            <a:ext cx="11907303" cy="1491657"/>
            <a:chOff x="0" y="0"/>
            <a:chExt cx="8726355" cy="1491655"/>
          </a:xfrm>
        </p:grpSpPr>
        <p:sp>
          <p:nvSpPr>
            <p:cNvPr id="508" name="Rounded Rectangle"/>
            <p:cNvSpPr/>
            <p:nvPr/>
          </p:nvSpPr>
          <p:spPr>
            <a:xfrm>
              <a:off x="0" y="0"/>
              <a:ext cx="8726355" cy="1491655"/>
            </a:xfrm>
            <a:prstGeom prst="roundRect">
              <a:avLst>
                <a:gd name="adj" fmla="val 50000"/>
              </a:avLst>
            </a:prstGeom>
            <a:solidFill>
              <a:schemeClr val="tx2"/>
            </a:solidFill>
            <a:ln w="25400" cap="flat">
              <a:noFill/>
              <a:miter lim="400000"/>
            </a:ln>
            <a:effectLst/>
          </p:spPr>
          <p:txBody>
            <a:bodyPr wrap="square" lIns="0" tIns="0" rIns="0" bIns="0" numCol="1" anchor="ctr">
              <a:noAutofit/>
            </a:bodyPr>
            <a:lstStyle/>
            <a:p>
              <a:endParaRPr dirty="0"/>
            </a:p>
          </p:txBody>
        </p:sp>
        <p:sp>
          <p:nvSpPr>
            <p:cNvPr id="509" name="Rounded Rectangle"/>
            <p:cNvSpPr/>
            <p:nvPr/>
          </p:nvSpPr>
          <p:spPr>
            <a:xfrm>
              <a:off x="1231900" y="546033"/>
              <a:ext cx="1270000" cy="399588"/>
            </a:xfrm>
            <a:prstGeom prst="roundRect">
              <a:avLst>
                <a:gd name="adj" fmla="val 50000"/>
              </a:avLst>
            </a:prstGeom>
            <a:solidFill>
              <a:schemeClr val="accent1">
                <a:alpha val="60000"/>
              </a:schemeClr>
            </a:solidFill>
            <a:ln w="25400" cap="flat">
              <a:noFill/>
              <a:miter lim="400000"/>
            </a:ln>
            <a:effectLst/>
          </p:spPr>
          <p:txBody>
            <a:bodyPr wrap="square" lIns="0" tIns="0" rIns="0" bIns="0" numCol="1" anchor="ctr">
              <a:noAutofit/>
            </a:bodyPr>
            <a:lstStyle/>
            <a:p>
              <a:endParaRPr/>
            </a:p>
          </p:txBody>
        </p:sp>
        <p:sp>
          <p:nvSpPr>
            <p:cNvPr id="510" name="Rounded Rectangle"/>
            <p:cNvSpPr/>
            <p:nvPr/>
          </p:nvSpPr>
          <p:spPr>
            <a:xfrm>
              <a:off x="134216" y="123527"/>
              <a:ext cx="1770580" cy="1244601"/>
            </a:xfrm>
            <a:prstGeom prst="roundRect">
              <a:avLst>
                <a:gd name="adj" fmla="val 50000"/>
              </a:avLst>
            </a:prstGeom>
            <a:solidFill>
              <a:schemeClr val="accent1"/>
            </a:solidFill>
            <a:ln w="25400" cap="flat">
              <a:noFill/>
              <a:miter lim="400000"/>
            </a:ln>
            <a:effectLst/>
          </p:spPr>
          <p:txBody>
            <a:bodyPr wrap="square" lIns="0" tIns="0" rIns="0" bIns="0" numCol="1" anchor="ctr">
              <a:noAutofit/>
            </a:bodyPr>
            <a:lstStyle/>
            <a:p>
              <a:endParaRPr/>
            </a:p>
          </p:txBody>
        </p:sp>
        <p:sp>
          <p:nvSpPr>
            <p:cNvPr id="511" name="Lorem Ipsum is simply dummy text of the printing orem Ipsum has been the"/>
            <p:cNvSpPr txBox="1"/>
            <p:nvPr/>
          </p:nvSpPr>
          <p:spPr>
            <a:xfrm>
              <a:off x="2742313" y="476326"/>
              <a:ext cx="5448001" cy="56425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825500">
                <a:defRPr sz="2000">
                  <a:solidFill>
                    <a:srgbClr val="A9A9A8"/>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Contexte et objectifs</a:t>
              </a:r>
              <a:endParaRP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23" name="Group"/>
          <p:cNvGrpSpPr/>
          <p:nvPr/>
        </p:nvGrpSpPr>
        <p:grpSpPr>
          <a:xfrm>
            <a:off x="6375000" y="5145117"/>
            <a:ext cx="11907303" cy="1491656"/>
            <a:chOff x="0" y="0"/>
            <a:chExt cx="8726355" cy="1491655"/>
          </a:xfrm>
        </p:grpSpPr>
        <p:sp>
          <p:nvSpPr>
            <p:cNvPr id="516" name="Rounded Rectangle"/>
            <p:cNvSpPr/>
            <p:nvPr/>
          </p:nvSpPr>
          <p:spPr>
            <a:xfrm>
              <a:off x="0" y="0"/>
              <a:ext cx="8726355" cy="1491655"/>
            </a:xfrm>
            <a:prstGeom prst="roundRect">
              <a:avLst>
                <a:gd name="adj" fmla="val 50000"/>
              </a:avLst>
            </a:prstGeom>
            <a:solidFill>
              <a:schemeClr val="tx2"/>
            </a:solidFill>
            <a:ln w="25400" cap="flat">
              <a:noFill/>
              <a:miter lim="400000"/>
            </a:ln>
            <a:effectLst/>
          </p:spPr>
          <p:txBody>
            <a:bodyPr wrap="square" lIns="0" tIns="0" rIns="0" bIns="0" numCol="1" anchor="ctr">
              <a:noAutofit/>
            </a:bodyPr>
            <a:lstStyle/>
            <a:p>
              <a:endParaRPr/>
            </a:p>
          </p:txBody>
        </p:sp>
        <p:sp>
          <p:nvSpPr>
            <p:cNvPr id="517" name="Rounded Rectangle"/>
            <p:cNvSpPr/>
            <p:nvPr/>
          </p:nvSpPr>
          <p:spPr>
            <a:xfrm>
              <a:off x="6228408" y="546034"/>
              <a:ext cx="1270001" cy="399588"/>
            </a:xfrm>
            <a:prstGeom prst="roundRect">
              <a:avLst>
                <a:gd name="adj" fmla="val 50000"/>
              </a:avLst>
            </a:prstGeom>
            <a:solidFill>
              <a:schemeClr val="accent2">
                <a:alpha val="60000"/>
              </a:schemeClr>
            </a:solidFill>
            <a:ln w="25400" cap="flat">
              <a:noFill/>
              <a:miter lim="400000"/>
            </a:ln>
            <a:effectLst/>
          </p:spPr>
          <p:txBody>
            <a:bodyPr wrap="square" lIns="0" tIns="0" rIns="0" bIns="0" numCol="1" anchor="ctr">
              <a:noAutofit/>
            </a:bodyPr>
            <a:lstStyle/>
            <a:p>
              <a:endParaRPr/>
            </a:p>
          </p:txBody>
        </p:sp>
        <p:sp>
          <p:nvSpPr>
            <p:cNvPr id="518" name="Rounded Rectangle"/>
            <p:cNvSpPr/>
            <p:nvPr/>
          </p:nvSpPr>
          <p:spPr>
            <a:xfrm>
              <a:off x="6844050" y="123527"/>
              <a:ext cx="1770580" cy="1244601"/>
            </a:xfrm>
            <a:prstGeom prst="roundRect">
              <a:avLst>
                <a:gd name="adj" fmla="val 50000"/>
              </a:avLst>
            </a:prstGeom>
            <a:solidFill>
              <a:schemeClr val="accent2"/>
            </a:solidFill>
            <a:ln w="25400" cap="flat">
              <a:noFill/>
              <a:miter lim="400000"/>
            </a:ln>
            <a:effectLst/>
          </p:spPr>
          <p:txBody>
            <a:bodyPr wrap="square" lIns="0" tIns="0" rIns="0" bIns="0" numCol="1" anchor="ctr">
              <a:noAutofit/>
            </a:bodyPr>
            <a:lstStyle/>
            <a:p>
              <a:endParaRPr/>
            </a:p>
          </p:txBody>
        </p:sp>
        <p:sp>
          <p:nvSpPr>
            <p:cNvPr id="519" name="Lorem Ipsum is simply dummy text of the printing orem Ipsum has been the"/>
            <p:cNvSpPr txBox="1"/>
            <p:nvPr/>
          </p:nvSpPr>
          <p:spPr>
            <a:xfrm>
              <a:off x="2344679" y="413242"/>
              <a:ext cx="4927667" cy="56425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825500">
                <a:defRPr sz="2000">
                  <a:solidFill>
                    <a:srgbClr val="A9A9A8"/>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Analyse et préparation des données</a:t>
              </a:r>
              <a:endParaRP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1" name="Group"/>
          <p:cNvGrpSpPr/>
          <p:nvPr/>
        </p:nvGrpSpPr>
        <p:grpSpPr>
          <a:xfrm>
            <a:off x="6375000" y="6779183"/>
            <a:ext cx="11907303" cy="1491657"/>
            <a:chOff x="0" y="0"/>
            <a:chExt cx="8726355" cy="1491655"/>
          </a:xfrm>
        </p:grpSpPr>
        <p:sp>
          <p:nvSpPr>
            <p:cNvPr id="524" name="Rounded Rectangle"/>
            <p:cNvSpPr/>
            <p:nvPr/>
          </p:nvSpPr>
          <p:spPr>
            <a:xfrm>
              <a:off x="0" y="0"/>
              <a:ext cx="8726355" cy="1491655"/>
            </a:xfrm>
            <a:prstGeom prst="roundRect">
              <a:avLst>
                <a:gd name="adj" fmla="val 50000"/>
              </a:avLst>
            </a:prstGeom>
            <a:solidFill>
              <a:schemeClr val="tx2"/>
            </a:solidFill>
            <a:ln w="25400" cap="flat">
              <a:noFill/>
              <a:miter lim="400000"/>
            </a:ln>
            <a:effectLst/>
          </p:spPr>
          <p:txBody>
            <a:bodyPr wrap="square" lIns="0" tIns="0" rIns="0" bIns="0" numCol="1" anchor="ctr">
              <a:noAutofit/>
            </a:bodyPr>
            <a:lstStyle/>
            <a:p>
              <a:endParaRPr dirty="0"/>
            </a:p>
          </p:txBody>
        </p:sp>
        <p:sp>
          <p:nvSpPr>
            <p:cNvPr id="525" name="Rounded Rectangle"/>
            <p:cNvSpPr/>
            <p:nvPr/>
          </p:nvSpPr>
          <p:spPr>
            <a:xfrm>
              <a:off x="1231900" y="546033"/>
              <a:ext cx="1270000" cy="399588"/>
            </a:xfrm>
            <a:prstGeom prst="roundRect">
              <a:avLst>
                <a:gd name="adj" fmla="val 50000"/>
              </a:avLst>
            </a:prstGeom>
            <a:solidFill>
              <a:schemeClr val="accent3">
                <a:alpha val="60000"/>
              </a:schemeClr>
            </a:solidFill>
            <a:ln w="25400" cap="flat">
              <a:noFill/>
              <a:miter lim="400000"/>
            </a:ln>
            <a:effectLst/>
          </p:spPr>
          <p:txBody>
            <a:bodyPr wrap="square" lIns="0" tIns="0" rIns="0" bIns="0" numCol="1" anchor="ctr">
              <a:noAutofit/>
            </a:bodyPr>
            <a:lstStyle/>
            <a:p>
              <a:endParaRPr/>
            </a:p>
          </p:txBody>
        </p:sp>
        <p:sp>
          <p:nvSpPr>
            <p:cNvPr id="526" name="Rounded Rectangle"/>
            <p:cNvSpPr/>
            <p:nvPr/>
          </p:nvSpPr>
          <p:spPr>
            <a:xfrm>
              <a:off x="134216" y="123527"/>
              <a:ext cx="1770580" cy="1244601"/>
            </a:xfrm>
            <a:prstGeom prst="roundRect">
              <a:avLst>
                <a:gd name="adj" fmla="val 50000"/>
              </a:avLst>
            </a:prstGeom>
            <a:solidFill>
              <a:schemeClr val="accent3"/>
            </a:solidFill>
            <a:ln w="25400" cap="flat">
              <a:noFill/>
              <a:miter lim="400000"/>
            </a:ln>
            <a:effectLst/>
          </p:spPr>
          <p:txBody>
            <a:bodyPr wrap="square" lIns="0" tIns="0" rIns="0" bIns="0" numCol="1" anchor="ctr">
              <a:noAutofit/>
            </a:bodyPr>
            <a:lstStyle/>
            <a:p>
              <a:endParaRPr dirty="0"/>
            </a:p>
          </p:txBody>
        </p:sp>
        <p:sp>
          <p:nvSpPr>
            <p:cNvPr id="527" name="Lorem Ipsum is simply dummy text of the printing orem Ipsum has been the"/>
            <p:cNvSpPr txBox="1"/>
            <p:nvPr/>
          </p:nvSpPr>
          <p:spPr>
            <a:xfrm>
              <a:off x="2667644" y="463698"/>
              <a:ext cx="5946985" cy="56425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825500">
                <a:defRPr sz="2000">
                  <a:solidFill>
                    <a:srgbClr val="A9A9A8"/>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Modélisation et évaluation</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39" name="Group"/>
          <p:cNvGrpSpPr/>
          <p:nvPr/>
        </p:nvGrpSpPr>
        <p:grpSpPr>
          <a:xfrm>
            <a:off x="6370397" y="8499849"/>
            <a:ext cx="11907303" cy="1491656"/>
            <a:chOff x="-3373" y="86599"/>
            <a:chExt cx="8726355" cy="1491655"/>
          </a:xfrm>
        </p:grpSpPr>
        <p:sp>
          <p:nvSpPr>
            <p:cNvPr id="532" name="Rounded Rectangle"/>
            <p:cNvSpPr/>
            <p:nvPr/>
          </p:nvSpPr>
          <p:spPr>
            <a:xfrm>
              <a:off x="-3373" y="86599"/>
              <a:ext cx="8726355" cy="1491655"/>
            </a:xfrm>
            <a:prstGeom prst="roundRect">
              <a:avLst>
                <a:gd name="adj" fmla="val 50000"/>
              </a:avLst>
            </a:prstGeom>
            <a:solidFill>
              <a:schemeClr val="tx2"/>
            </a:solidFill>
            <a:ln w="25400" cap="flat">
              <a:noFill/>
              <a:miter lim="400000"/>
            </a:ln>
            <a:effectLst/>
          </p:spPr>
          <p:txBody>
            <a:bodyPr wrap="square" lIns="0" tIns="0" rIns="0" bIns="0" numCol="1" anchor="ctr">
              <a:noAutofit/>
            </a:bodyPr>
            <a:lstStyle/>
            <a:p>
              <a:endParaRPr dirty="0"/>
            </a:p>
          </p:txBody>
        </p:sp>
        <p:sp>
          <p:nvSpPr>
            <p:cNvPr id="533" name="Rounded Rectangle"/>
            <p:cNvSpPr/>
            <p:nvPr/>
          </p:nvSpPr>
          <p:spPr>
            <a:xfrm>
              <a:off x="6228408" y="546034"/>
              <a:ext cx="1270001" cy="399588"/>
            </a:xfrm>
            <a:prstGeom prst="roundRect">
              <a:avLst>
                <a:gd name="adj" fmla="val 50000"/>
              </a:avLst>
            </a:prstGeom>
            <a:solidFill>
              <a:schemeClr val="accent3">
                <a:alpha val="70000"/>
              </a:schemeClr>
            </a:solidFill>
            <a:ln w="25400" cap="flat">
              <a:noFill/>
              <a:miter lim="400000"/>
            </a:ln>
            <a:effectLst/>
          </p:spPr>
          <p:txBody>
            <a:bodyPr wrap="square" lIns="0" tIns="0" rIns="0" bIns="0" numCol="1" anchor="ctr">
              <a:noAutofit/>
            </a:bodyPr>
            <a:lstStyle/>
            <a:p>
              <a:endParaRPr/>
            </a:p>
          </p:txBody>
        </p:sp>
        <p:sp>
          <p:nvSpPr>
            <p:cNvPr id="534" name="Rounded Rectangle"/>
            <p:cNvSpPr/>
            <p:nvPr/>
          </p:nvSpPr>
          <p:spPr>
            <a:xfrm>
              <a:off x="6844050" y="123527"/>
              <a:ext cx="1770580" cy="1244601"/>
            </a:xfrm>
            <a:prstGeom prst="roundRect">
              <a:avLst>
                <a:gd name="adj" fmla="val 50000"/>
              </a:avLst>
            </a:prstGeom>
            <a:solidFill>
              <a:schemeClr val="accent3"/>
            </a:solidFill>
            <a:ln w="25400" cap="flat">
              <a:noFill/>
              <a:miter lim="400000"/>
            </a:ln>
            <a:effectLst/>
          </p:spPr>
          <p:txBody>
            <a:bodyPr wrap="square" lIns="0" tIns="0" rIns="0" bIns="0" numCol="1" anchor="ctr">
              <a:noAutofit/>
            </a:bodyPr>
            <a:lstStyle/>
            <a:p>
              <a:endParaRPr dirty="0"/>
            </a:p>
          </p:txBody>
        </p:sp>
        <p:sp>
          <p:nvSpPr>
            <p:cNvPr id="535" name="Lorem Ipsum is simply dummy text of the printing orem Ipsum has been the"/>
            <p:cNvSpPr txBox="1"/>
            <p:nvPr/>
          </p:nvSpPr>
          <p:spPr>
            <a:xfrm>
              <a:off x="1342231" y="443568"/>
              <a:ext cx="6041892" cy="56425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825500">
                <a:defRPr sz="2000">
                  <a:solidFill>
                    <a:srgbClr val="A9A9A8"/>
                  </a:solidFill>
                  <a:latin typeface="OpenSans"/>
                  <a:ea typeface="OpenSans"/>
                  <a:cs typeface="OpenSans"/>
                  <a:sym typeface="OpenSans"/>
                </a:defRPr>
              </a:lvl1pPr>
            </a:lstStyle>
            <a:p>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D</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éploiement et architecture logicielle retenue</a:t>
              </a:r>
              <a:endParaRP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47" name="Group"/>
          <p:cNvGrpSpPr/>
          <p:nvPr/>
        </p:nvGrpSpPr>
        <p:grpSpPr>
          <a:xfrm>
            <a:off x="6375000" y="10047316"/>
            <a:ext cx="11907303" cy="1491657"/>
            <a:chOff x="0" y="0"/>
            <a:chExt cx="8726355" cy="1491655"/>
          </a:xfrm>
        </p:grpSpPr>
        <p:sp>
          <p:nvSpPr>
            <p:cNvPr id="540" name="Rounded Rectangle"/>
            <p:cNvSpPr/>
            <p:nvPr/>
          </p:nvSpPr>
          <p:spPr>
            <a:xfrm>
              <a:off x="0" y="0"/>
              <a:ext cx="8726355" cy="1491655"/>
            </a:xfrm>
            <a:prstGeom prst="roundRect">
              <a:avLst>
                <a:gd name="adj" fmla="val 50000"/>
              </a:avLst>
            </a:prstGeom>
            <a:solidFill>
              <a:schemeClr val="tx2"/>
            </a:solidFill>
            <a:ln w="25400" cap="flat">
              <a:noFill/>
              <a:miter lim="400000"/>
            </a:ln>
            <a:effectLst/>
          </p:spPr>
          <p:txBody>
            <a:bodyPr wrap="square" lIns="0" tIns="0" rIns="0" bIns="0" numCol="1" anchor="ctr">
              <a:noAutofit/>
            </a:bodyPr>
            <a:lstStyle/>
            <a:p>
              <a:endParaRPr dirty="0"/>
            </a:p>
          </p:txBody>
        </p:sp>
        <p:sp>
          <p:nvSpPr>
            <p:cNvPr id="541" name="Rounded Rectangle"/>
            <p:cNvSpPr/>
            <p:nvPr/>
          </p:nvSpPr>
          <p:spPr>
            <a:xfrm>
              <a:off x="1231900" y="546033"/>
              <a:ext cx="1270000" cy="399588"/>
            </a:xfrm>
            <a:prstGeom prst="roundRect">
              <a:avLst>
                <a:gd name="adj" fmla="val 50000"/>
              </a:avLst>
            </a:prstGeom>
            <a:solidFill>
              <a:schemeClr val="accent4">
                <a:alpha val="70000"/>
              </a:schemeClr>
            </a:solidFill>
            <a:ln w="25400" cap="flat">
              <a:noFill/>
              <a:miter lim="400000"/>
            </a:ln>
            <a:effectLst/>
          </p:spPr>
          <p:txBody>
            <a:bodyPr wrap="square" lIns="0" tIns="0" rIns="0" bIns="0" numCol="1" anchor="ctr">
              <a:noAutofit/>
            </a:bodyPr>
            <a:lstStyle/>
            <a:p>
              <a:endParaRPr/>
            </a:p>
          </p:txBody>
        </p:sp>
        <p:sp>
          <p:nvSpPr>
            <p:cNvPr id="542" name="Rounded Rectangle"/>
            <p:cNvSpPr/>
            <p:nvPr/>
          </p:nvSpPr>
          <p:spPr>
            <a:xfrm>
              <a:off x="134216" y="123527"/>
              <a:ext cx="1770580" cy="1244601"/>
            </a:xfrm>
            <a:prstGeom prst="roundRect">
              <a:avLst>
                <a:gd name="adj" fmla="val 50000"/>
              </a:avLst>
            </a:prstGeom>
            <a:solidFill>
              <a:schemeClr val="accent4"/>
            </a:solidFill>
            <a:ln w="25400" cap="flat">
              <a:noFill/>
              <a:miter lim="400000"/>
            </a:ln>
            <a:effectLst/>
          </p:spPr>
          <p:txBody>
            <a:bodyPr wrap="square" lIns="0" tIns="0" rIns="0" bIns="0" numCol="1" anchor="ctr">
              <a:noAutofit/>
            </a:bodyPr>
            <a:lstStyle/>
            <a:p>
              <a:endParaRPr dirty="0"/>
            </a:p>
          </p:txBody>
        </p:sp>
        <p:sp>
          <p:nvSpPr>
            <p:cNvPr id="543" name="Lorem Ipsum is simply dummy text of the printing orem Ipsum has been the"/>
            <p:cNvSpPr txBox="1"/>
            <p:nvPr/>
          </p:nvSpPr>
          <p:spPr>
            <a:xfrm>
              <a:off x="2851742" y="463698"/>
              <a:ext cx="4927667" cy="564256"/>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defTabSz="825500">
                <a:defRPr sz="2000">
                  <a:solidFill>
                    <a:srgbClr val="A9A9A8"/>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Pistes pour aller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plus loin et c</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onclusion</a:t>
              </a:r>
              <a:endParaRP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90446824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Modélisation et évaluation</a:t>
            </a:r>
            <a:endPar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155" name="Lorem ipsum dolor sit amet, consectetur adipiscing elit, sed do eiusmod tempor incididunt ut labore et dolore magna aliqua labore et dolore magna aliqua. Ut enim ad minim veniam.…"/>
          <p:cNvSpPr txBox="1"/>
          <p:nvPr/>
        </p:nvSpPr>
        <p:spPr>
          <a:xfrm>
            <a:off x="1333020" y="4911315"/>
            <a:ext cx="18580581" cy="587853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Classement des modèles selon la métrique d’évaluation dédiée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2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Tous les modèles sont meilleurs que le modèle de référence</a:t>
            </a:r>
          </a:p>
          <a:p>
            <a:pPr marL="457200" lvl="3" indent="-457200" defTabSz="914400">
              <a:spcBef>
                <a:spcPts val="2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Les temps de prédiction sont tous très rapides (réponse quasi immédiate)</a:t>
            </a:r>
          </a:p>
          <a:p>
            <a:pPr marL="457200" lvl="3" indent="-457200" defTabSz="914400">
              <a:spcBef>
                <a:spcPts val="2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meilleur modèle est le Content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Based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basé sur les catégories d’articles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2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C’est ce modèle que nous avons déploy</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é</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Modélisation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Récapitulatif et choix du meilleur modèle</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2" name="Picture 1"/>
          <p:cNvPicPr>
            <a:picLocks noChangeAspect="1"/>
          </p:cNvPicPr>
          <p:nvPr/>
        </p:nvPicPr>
        <p:blipFill>
          <a:blip r:embed="rId3"/>
          <a:stretch>
            <a:fillRect/>
          </a:stretch>
        </p:blipFill>
        <p:spPr>
          <a:xfrm>
            <a:off x="13884913" y="4609052"/>
            <a:ext cx="8704154" cy="7538641"/>
          </a:xfrm>
          <a:prstGeom prst="rect">
            <a:avLst/>
          </a:prstGeom>
        </p:spPr>
      </p:pic>
    </p:spTree>
    <p:extLst>
      <p:ext uri="{BB962C8B-B14F-4D97-AF65-F5344CB8AC3E}">
        <p14:creationId xmlns:p14="http://schemas.microsoft.com/office/powerpoint/2010/main" val="309107494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236531"/>
            <a:ext cx="18580581" cy="703269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déploiement du meilleur modèle a été réalisé en utilisant les services Azure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Création d’un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Datastore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dans l’environnement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 Machine Learning</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Upload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des données préparées dans le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Datastore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Implémentation du modèle en utilisant la fonctionnalité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Permet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d’exécuter ‘à la demande’ une fonction hébergée dans Azure</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Avantages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de la solution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Serverlsess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L’utilisateur n’a pas besoin de s’occuper de la partie serveur, c’est Azure que s’en charge</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L’utilisateur paie uniquement quand la fonction est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lancée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Fonctionnalités pré implémentées : Triggers et Bindings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Déploiement </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78504217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236531"/>
            <a:ext cx="18580581" cy="682750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mobile’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Application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Android codée en JavaScript avec le Framework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ReactNative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Backend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l’application mobile : Node.js</a:t>
            </a: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‘Sélection du système de recommandation’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Scripts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Python</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‘Implémentation du système de recommandation’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2"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Fonctionnalité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Azure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‘Sauvegarde des données’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Pour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solution actuelle : fichiers CSV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Pour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solution cible : bases de données Utilisateurs et Articles</a:t>
            </a: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Identification des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briques </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d’architecture </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7031289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236531"/>
            <a:ext cx="21628581" cy="75969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mobile’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récupère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l’identifiant de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lorsqu’il se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connecte à l’application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Android</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envoie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l’identifiant à l’API exposée par le service Azure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qui lui renvoie 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résultat (recommandations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pour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 </a:t>
            </a:r>
          </a:p>
          <a:p>
            <a:pPr lvl="2"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affiche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 résultat des recommandations à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a:t>
            </a:r>
          </a:p>
          <a:p>
            <a:pPr marL="457200" lvl="2" indent="-457200" defTabSz="914400">
              <a:spcBef>
                <a:spcPts val="15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Cette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brique peut être considérée comme la partie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FrontEnd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de l’application puisqu’elle interagit avec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2"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spcBef>
                <a:spcPts val="1000"/>
              </a:spcBef>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‘Sélection du système de recommandation’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 pour rôle de préparer les données et sélectionner le système de recommandation qui sera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déployé</a:t>
            </a:r>
          </a:p>
          <a:p>
            <a:pPr marL="457200" lvl="3" indent="-457200" defTabSz="914400">
              <a:spcBef>
                <a:spcPts val="15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Cette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brique fait partie du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BackEnd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a:t>
            </a:r>
          </a:p>
          <a:p>
            <a:pPr marL="457200" lvl="3" indent="-457200" defTabSz="914400">
              <a:spcBef>
                <a:spcPts val="15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Elle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permet d'exécuter la chaîne de traitements IA de bout-en-bout </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5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Afin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permettre l’exécution de la chaine de traitement IA de bout en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bout,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les scripts ont été déposés dans un dossier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GitHub</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 fonctionnelle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des briques </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d’architecture </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12658516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154" name="This is your first text slide"/>
          <p:cNvSpPr txBox="1"/>
          <p:nvPr/>
        </p:nvSpPr>
        <p:spPr>
          <a:xfrm>
            <a:off x="1925686" y="5512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6" name="Subtitle Text Demo"/>
          <p:cNvSpPr txBox="1"/>
          <p:nvPr/>
        </p:nvSpPr>
        <p:spPr>
          <a:xfrm>
            <a:off x="1925686" y="1601370"/>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err="1" smtClean="0">
                <a:solidFill>
                  <a:schemeClr val="tx1"/>
                </a:solidFill>
                <a:latin typeface="Open Sans" panose="020B0606030504020204" pitchFamily="34" charset="0"/>
                <a:ea typeface="Open Sans" panose="020B0606030504020204" pitchFamily="34" charset="0"/>
                <a:cs typeface="Open Sans" panose="020B0606030504020204" pitchFamily="34" charset="0"/>
              </a:rPr>
              <a:t>Repository</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fr-FR" sz="6000" dirty="0" err="1" smtClean="0">
                <a:solidFill>
                  <a:schemeClr val="tx1"/>
                </a:solidFill>
                <a:latin typeface="Open Sans" panose="020B0606030504020204" pitchFamily="34" charset="0"/>
                <a:ea typeface="Open Sans" panose="020B0606030504020204" pitchFamily="34" charset="0"/>
                <a:cs typeface="Open Sans" panose="020B0606030504020204" pitchFamily="34" charset="0"/>
              </a:rPr>
              <a:t>GitHub</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2" name="Picture 1"/>
          <p:cNvPicPr>
            <a:picLocks noChangeAspect="1"/>
          </p:cNvPicPr>
          <p:nvPr/>
        </p:nvPicPr>
        <p:blipFill>
          <a:blip r:embed="rId3"/>
          <a:stretch>
            <a:fillRect/>
          </a:stretch>
        </p:blipFill>
        <p:spPr>
          <a:xfrm>
            <a:off x="6165850" y="3079765"/>
            <a:ext cx="11106288" cy="6589052"/>
          </a:xfrm>
          <a:prstGeom prst="rect">
            <a:avLst/>
          </a:prstGeom>
        </p:spPr>
      </p:pic>
      <p:pic>
        <p:nvPicPr>
          <p:cNvPr id="3" name="Picture 2"/>
          <p:cNvPicPr>
            <a:picLocks noChangeAspect="1"/>
          </p:cNvPicPr>
          <p:nvPr/>
        </p:nvPicPr>
        <p:blipFill>
          <a:blip r:embed="rId4"/>
          <a:stretch>
            <a:fillRect/>
          </a:stretch>
        </p:blipFill>
        <p:spPr>
          <a:xfrm>
            <a:off x="6165850" y="9668817"/>
            <a:ext cx="11106288" cy="3522133"/>
          </a:xfrm>
          <a:prstGeom prst="rect">
            <a:avLst/>
          </a:prstGeom>
        </p:spPr>
      </p:pic>
    </p:spTree>
    <p:extLst>
      <p:ext uri="{BB962C8B-B14F-4D97-AF65-F5344CB8AC3E}">
        <p14:creationId xmlns:p14="http://schemas.microsoft.com/office/powerpoint/2010/main" val="55485809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609065"/>
            <a:ext cx="21628581" cy="682750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‘Implémentation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du système de recommandation’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implémentée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en utilisant la fonctionnalité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Azure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expose une API qui permet de communiquer avec la brique ‘Application mobile’ grâce à des requêtes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HTTP</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5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fonction hébergée dans Azure est exécutée à la réception d’un Trigger qui est une requête HTTP venant de la brique ‘Application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mobile’</a:t>
            </a:r>
          </a:p>
          <a:p>
            <a:pPr marL="457200" lvl="3" indent="-457200" defTabSz="914400">
              <a:spcBef>
                <a:spcPts val="5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5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Cette brique effectue les opérations suivantes :</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récupère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l’identifiant utilisateur envoyé par la brique ‘Application mobile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récupère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les données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nécessaires</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fait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tourner le modèle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recommandation</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renvoie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réponse à la brique ‘Application mobile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Cette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brique a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un rôle central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dans l’architecture logicielle mise en place, puisqu’elle fait le lien entre les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autres briques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 fonctionnelle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des briques </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d’architecture </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96563547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016398"/>
            <a:ext cx="21628581" cy="734046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Brique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Sauvegarde des données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sert à sauvegarder les données nécessaires au bon fonctionnement du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projet</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Mise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en place en 2 étapes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Etape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actuelle </a:t>
            </a:r>
            <a:r>
              <a:rPr lang="fr-FR" i="1" dirty="0">
                <a:solidFill>
                  <a:schemeClr val="bg2"/>
                </a:solidFill>
                <a:latin typeface="Open Sans" panose="020B0606030504020204" pitchFamily="34" charset="0"/>
                <a:ea typeface="Open Sans" panose="020B0606030504020204" pitchFamily="34" charset="0"/>
                <a:cs typeface="Open Sans" panose="020B0606030504020204" pitchFamily="34" charset="0"/>
              </a:rPr>
              <a:t>(MVP)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données sont enregistrées au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format CSV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dans un blob dans un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compartiment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Datastore</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Azure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Storage</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lien entre la fonction Azure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et le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Datastore</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se fait grâce à la fonctionnalité Input Binding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Etape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cible </a:t>
            </a:r>
            <a:r>
              <a:rPr lang="fr-FR" i="1" dirty="0">
                <a:solidFill>
                  <a:schemeClr val="bg2"/>
                </a:solidFill>
                <a:latin typeface="Open Sans" panose="020B0606030504020204" pitchFamily="34" charset="0"/>
                <a:ea typeface="Open Sans" panose="020B0606030504020204" pitchFamily="34" charset="0"/>
                <a:cs typeface="Open Sans" panose="020B0606030504020204" pitchFamily="34" charset="0"/>
              </a:rPr>
              <a:t>(production)</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données seront enregistrées dans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des bases de données Utilisateurs et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pourra choisir une base de données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Azure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CosmoDB</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ce qui permettra de lier directement la base de données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à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fonction Azure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grâce à la fonctionnalité Input Binding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Cette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brique fait partie du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BackEnd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Description fonctionnelle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des briques </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d’architecture </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23782997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54" name="This is your first text slide"/>
          <p:cNvSpPr txBox="1"/>
          <p:nvPr/>
        </p:nvSpPr>
        <p:spPr>
          <a:xfrm>
            <a:off x="1925686"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090584"/>
            <a:ext cx="21628581" cy="8661343"/>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Sauvegarde des données dans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solution cible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base de données Utilisateurs</a:t>
            </a: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base de données Articles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cas de nouvel utilisateur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ou</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nouvel article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mise à jour des bases de données Utilisateurs et Articles </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Nouvel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utilisateur :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enregistrer le nouvel utilisateur dans la base de données Utilisateurs</a:t>
            </a: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rien à faire au niveau du modèle car le meilleur modèle déployé est de type Content </a:t>
            </a:r>
            <a:r>
              <a:rPr lang="fr-FR" sz="30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Based</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Nouvel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 : </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enregistrer le nouvel article dans la base de données Articles avec notamment la catégorie de l’article qui sert pour la recommandation</a:t>
            </a:r>
          </a:p>
          <a:p>
            <a:pPr lvl="4"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rien à faire au niveau du modèle car le modèle déployé utilise automatiquement la catégorie de l’article</a:t>
            </a: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5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276135"/>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Mise à jour des </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données - Solution cible</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318762473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154" name="This is your first text slide"/>
          <p:cNvSpPr txBox="1"/>
          <p:nvPr/>
        </p:nvSpPr>
        <p:spPr>
          <a:xfrm>
            <a:off x="1925686" y="5512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6" name="Subtitle Text Demo"/>
          <p:cNvSpPr txBox="1"/>
          <p:nvPr/>
        </p:nvSpPr>
        <p:spPr>
          <a:xfrm>
            <a:off x="1925686" y="1601370"/>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Diagramme Architecture Logicielle actuelle (MVP</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126229" y="3200681"/>
            <a:ext cx="16193771" cy="9821052"/>
          </a:xfrm>
          <a:prstGeom prst="rect">
            <a:avLst/>
          </a:prstGeom>
          <a:noFill/>
          <a:ln>
            <a:noFill/>
          </a:ln>
        </p:spPr>
      </p:pic>
    </p:spTree>
    <p:extLst>
      <p:ext uri="{BB962C8B-B14F-4D97-AF65-F5344CB8AC3E}">
        <p14:creationId xmlns:p14="http://schemas.microsoft.com/office/powerpoint/2010/main" val="254955932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154" name="This is your first text slide"/>
          <p:cNvSpPr txBox="1"/>
          <p:nvPr/>
        </p:nvSpPr>
        <p:spPr>
          <a:xfrm>
            <a:off x="1925686" y="5512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6" name="Subtitle Text Demo"/>
          <p:cNvSpPr txBox="1"/>
          <p:nvPr/>
        </p:nvSpPr>
        <p:spPr>
          <a:xfrm>
            <a:off x="1925686" y="1601370"/>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Diagramme Architecture Logicielle cible (PRODUCTION</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109295" y="3266017"/>
            <a:ext cx="16312305" cy="9857316"/>
          </a:xfrm>
          <a:prstGeom prst="rect">
            <a:avLst/>
          </a:prstGeom>
          <a:noFill/>
          <a:ln>
            <a:noFill/>
          </a:ln>
        </p:spPr>
      </p:pic>
    </p:spTree>
    <p:extLst>
      <p:ext uri="{BB962C8B-B14F-4D97-AF65-F5344CB8AC3E}">
        <p14:creationId xmlns:p14="http://schemas.microsoft.com/office/powerpoint/2010/main" val="342047928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54" name="This is your first text slide"/>
          <p:cNvSpPr txBox="1"/>
          <p:nvPr/>
        </p:nvSpPr>
        <p:spPr>
          <a:xfrm>
            <a:off x="2417947" y="2223982"/>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Présentation du contexte et des objectifs</a:t>
            </a:r>
          </a:p>
        </p:txBody>
      </p:sp>
      <p:sp>
        <p:nvSpPr>
          <p:cNvPr id="155" name="Lorem ipsum dolor sit amet, consectetur adipiscing elit, sed do eiusmod tempor incididunt ut labore et dolore magna aliqua labore et dolore magna aliqua. Ut enim ad minim veniam.…"/>
          <p:cNvSpPr txBox="1"/>
          <p:nvPr/>
        </p:nvSpPr>
        <p:spPr>
          <a:xfrm>
            <a:off x="2417947" y="5514555"/>
            <a:ext cx="18512365" cy="664797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indent="-300789" defTabSz="914400">
              <a:buClr>
                <a:schemeClr val="accent1"/>
              </a:buClr>
              <a:buSzPct val="100000"/>
              <a:buChar char="•"/>
              <a:defRPr sz="3000">
                <a:solidFill>
                  <a:srgbClr val="A9A9A9"/>
                </a:solidFill>
                <a:latin typeface="OpenSans"/>
                <a:ea typeface="OpenSans"/>
                <a:cs typeface="OpenSans"/>
                <a:sym typeface="OpenSans"/>
              </a:defRPr>
            </a:pP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My</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Content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est une start-up qui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souhaite encourager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lecture en recommandant des contenus pertinents pour ses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utilisateurs</a:t>
            </a:r>
          </a:p>
          <a:p>
            <a:pPr marL="300789" indent="-300789" defTabSz="914400">
              <a:buClr>
                <a:schemeClr val="accent1"/>
              </a:buClr>
              <a:buSzPct val="100000"/>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société travaille à la construction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d’un premier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MVP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qui prendra la forme d’une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mobile</a:t>
            </a:r>
          </a:p>
          <a:p>
            <a:pPr marL="300789" indent="-300789" defTabSz="914400">
              <a:buClr>
                <a:schemeClr val="accent3"/>
              </a:buClr>
              <a:buSzPct val="10000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Dans un premier temps,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start-up souhaite tester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une solution de recommandation d’articles et de livres à des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particuliers</a:t>
            </a:r>
          </a:p>
          <a:p>
            <a:pPr marL="300789" indent="-300789" defTabSz="914400">
              <a:buClr>
                <a:schemeClr val="accent3"/>
              </a:buClr>
              <a:buSzPct val="10000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 fonctionnalité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la plus critique pour lancer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 est la suivante : "</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En </a:t>
            </a:r>
            <a:r>
              <a:rPr lang="fr-FR" i="1" dirty="0">
                <a:solidFill>
                  <a:schemeClr val="bg2"/>
                </a:solidFill>
                <a:latin typeface="Open Sans" panose="020B0606030504020204" pitchFamily="34" charset="0"/>
                <a:ea typeface="Open Sans" panose="020B0606030504020204" pitchFamily="34" charset="0"/>
                <a:cs typeface="Open Sans" panose="020B0606030504020204" pitchFamily="34" charset="0"/>
              </a:rPr>
              <a:t>tant qu’utilisateur de l’application, je vais recevoir une sélection de cinq articles</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Il faut prendre en compte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l’ajout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de </a:t>
            </a:r>
            <a:r>
              <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rPr>
              <a:t>nouveaux utilisateurs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et </a:t>
            </a:r>
            <a:r>
              <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 nouveaux articles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dans l’architecture cible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du produit</a:t>
            </a:r>
          </a:p>
          <a:p>
            <a:pPr marL="300789" indent="-300789" defTabSz="914400">
              <a:buClr>
                <a:schemeClr val="accent3"/>
              </a:buClr>
              <a:buSzPct val="100000"/>
              <a:buChar char="•"/>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3"/>
              </a:buClr>
              <a:buSzPct val="100000"/>
              <a:buChar char="•"/>
              <a:defRPr sz="3000">
                <a:solidFill>
                  <a:srgbClr val="A9A9A9"/>
                </a:solidFill>
                <a:latin typeface="OpenSans"/>
                <a:ea typeface="OpenSans"/>
                <a:cs typeface="OpenSans"/>
                <a:sym typeface="OpenSans"/>
              </a:defRPr>
            </a:pP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 sera sous forme d’une application mobile : un développeur MOBILE/WEB a construit un prototype de l’application</a:t>
            </a:r>
          </a:p>
          <a:p>
            <a:pPr lvl="5" indent="0" defTabSz="914400">
              <a:buClr>
                <a:schemeClr val="accent3"/>
              </a:buClr>
              <a:buSzPct val="100000"/>
              <a:defRPr sz="3000">
                <a:solidFill>
                  <a:srgbClr val="A9A9A9"/>
                </a:solidFill>
                <a:latin typeface="OpenSans"/>
                <a:ea typeface="OpenSans"/>
                <a:cs typeface="OpenSans"/>
                <a:sym typeface="OpenSans"/>
              </a:defRPr>
            </a:pP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5" indent="-457200" defTabSz="914400">
              <a:buClr>
                <a:schemeClr val="accent3"/>
              </a:buClr>
              <a:buSzPct val="100000"/>
              <a:buFont typeface="Wingdings" panose="05000000000000000000" pitchFamily="2" charset="2"/>
              <a:buChar char="ü"/>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2417947" y="3531346"/>
            <a:ext cx="4459110"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Contexte</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311504932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154" name="This is your first text slide"/>
          <p:cNvSpPr txBox="1"/>
          <p:nvPr/>
        </p:nvSpPr>
        <p:spPr>
          <a:xfrm>
            <a:off x="1925686" y="5512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6" name="Subtitle Text Demo"/>
          <p:cNvSpPr txBox="1"/>
          <p:nvPr/>
        </p:nvSpPr>
        <p:spPr>
          <a:xfrm>
            <a:off x="1925686" y="1601370"/>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Résultat dans Azure</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5" name="Picture 4"/>
          <p:cNvPicPr>
            <a:picLocks noChangeAspect="1"/>
          </p:cNvPicPr>
          <p:nvPr/>
        </p:nvPicPr>
        <p:blipFill>
          <a:blip r:embed="rId3"/>
          <a:stretch>
            <a:fillRect/>
          </a:stretch>
        </p:blipFill>
        <p:spPr>
          <a:xfrm>
            <a:off x="1370540" y="3353081"/>
            <a:ext cx="15328145" cy="9279186"/>
          </a:xfrm>
          <a:prstGeom prst="rect">
            <a:avLst/>
          </a:prstGeom>
        </p:spPr>
      </p:pic>
      <p:pic>
        <p:nvPicPr>
          <p:cNvPr id="8" name="Picture 7"/>
          <p:cNvPicPr>
            <a:picLocks noChangeAspect="1"/>
          </p:cNvPicPr>
          <p:nvPr/>
        </p:nvPicPr>
        <p:blipFill>
          <a:blip r:embed="rId4"/>
          <a:stretch>
            <a:fillRect/>
          </a:stretch>
        </p:blipFill>
        <p:spPr>
          <a:xfrm>
            <a:off x="17277684" y="4924706"/>
            <a:ext cx="3584183" cy="7777780"/>
          </a:xfrm>
          <a:prstGeom prst="rect">
            <a:avLst/>
          </a:prstGeom>
        </p:spPr>
      </p:pic>
    </p:spTree>
    <p:extLst>
      <p:ext uri="{BB962C8B-B14F-4D97-AF65-F5344CB8AC3E}">
        <p14:creationId xmlns:p14="http://schemas.microsoft.com/office/powerpoint/2010/main" val="193296745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154" name="This is your first text slide"/>
          <p:cNvSpPr txBox="1"/>
          <p:nvPr/>
        </p:nvSpPr>
        <p:spPr>
          <a:xfrm>
            <a:off x="1925686" y="5512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Déploiement et architecture logicielle retenue</a:t>
            </a:r>
          </a:p>
        </p:txBody>
      </p:sp>
      <p:sp>
        <p:nvSpPr>
          <p:cNvPr id="6" name="Subtitle Text Demo"/>
          <p:cNvSpPr txBox="1"/>
          <p:nvPr/>
        </p:nvSpPr>
        <p:spPr>
          <a:xfrm>
            <a:off x="1925686" y="1601370"/>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Résultat dans un </a:t>
            </a:r>
            <a:r>
              <a:rPr lang="fr-FR"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é</a:t>
            </a:r>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mulateur mobile Android</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pic>
        <p:nvPicPr>
          <p:cNvPr id="2" name="Picture 1"/>
          <p:cNvPicPr>
            <a:picLocks noChangeAspect="1"/>
          </p:cNvPicPr>
          <p:nvPr/>
        </p:nvPicPr>
        <p:blipFill>
          <a:blip r:embed="rId3"/>
          <a:stretch>
            <a:fillRect/>
          </a:stretch>
        </p:blipFill>
        <p:spPr>
          <a:xfrm>
            <a:off x="4650421" y="3394594"/>
            <a:ext cx="5551488" cy="9942106"/>
          </a:xfrm>
          <a:prstGeom prst="rect">
            <a:avLst/>
          </a:prstGeom>
        </p:spPr>
      </p:pic>
      <p:pic>
        <p:nvPicPr>
          <p:cNvPr id="3" name="Picture 2"/>
          <p:cNvPicPr>
            <a:picLocks noChangeAspect="1"/>
          </p:cNvPicPr>
          <p:nvPr/>
        </p:nvPicPr>
        <p:blipFill>
          <a:blip r:embed="rId4"/>
          <a:stretch>
            <a:fillRect/>
          </a:stretch>
        </p:blipFill>
        <p:spPr>
          <a:xfrm>
            <a:off x="13241337" y="3394594"/>
            <a:ext cx="5411526" cy="9942106"/>
          </a:xfrm>
          <a:prstGeom prst="rect">
            <a:avLst/>
          </a:prstGeom>
        </p:spPr>
      </p:pic>
    </p:spTree>
    <p:extLst>
      <p:ext uri="{BB962C8B-B14F-4D97-AF65-F5344CB8AC3E}">
        <p14:creationId xmlns:p14="http://schemas.microsoft.com/office/powerpoint/2010/main" val="188213107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154" name="This is your first text slide"/>
          <p:cNvSpPr txBox="1"/>
          <p:nvPr/>
        </p:nvSpPr>
        <p:spPr>
          <a:xfrm>
            <a:off x="1773286" y="3336378"/>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Pistes pour aller plus loin</a:t>
            </a:r>
          </a:p>
        </p:txBody>
      </p:sp>
      <p:sp>
        <p:nvSpPr>
          <p:cNvPr id="155" name="Lorem ipsum dolor sit amet, consectetur adipiscing elit, sed do eiusmod tempor incididunt ut labore et dolore magna aliqua labore et dolore magna aliqua. Ut enim ad minim veniam.…"/>
          <p:cNvSpPr txBox="1"/>
          <p:nvPr/>
        </p:nvSpPr>
        <p:spPr>
          <a:xfrm>
            <a:off x="1773286" y="5599885"/>
            <a:ext cx="22325528" cy="568617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Idées concernant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l’architecture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Mettre en place l’architecture cible avec les bases de données Utilisateurs et Articles</a:t>
            </a: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Lier le dépôt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GitHub</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et la fonction Azure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pour finaliser l’aspect CI/CD</a:t>
            </a: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Idées concernant la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modélisation</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Essayer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une modélisation de type hybride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Essayer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un modèle basé sur les réseaux de neurones (librairie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Fast</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AI par exemple)</a:t>
            </a: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Essayer un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de type Graph Neural Networks </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5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664928414"/>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lide Number"/>
          <p:cNvSpPr txBox="1">
            <a:spLocks noGrp="1"/>
          </p:cNvSpPr>
          <p:nvPr>
            <p:ph type="sldNum" sz="quarter" idx="2"/>
          </p:nvPr>
        </p:nvSpPr>
        <p:spPr>
          <a:xfrm>
            <a:off x="23137445" y="12813273"/>
            <a:ext cx="794415" cy="5291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199" name="This is your first text slide"/>
          <p:cNvSpPr txBox="1"/>
          <p:nvPr/>
        </p:nvSpPr>
        <p:spPr>
          <a:xfrm>
            <a:off x="2659716" y="2712888"/>
            <a:ext cx="10147599"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smtClean="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Conclusion</a:t>
            </a:r>
            <a:endParaRP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29" name="Circle"/>
          <p:cNvSpPr/>
          <p:nvPr/>
        </p:nvSpPr>
        <p:spPr>
          <a:xfrm>
            <a:off x="15763468" y="9994215"/>
            <a:ext cx="257772"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sp>
        <p:nvSpPr>
          <p:cNvPr id="30" name="Circle"/>
          <p:cNvSpPr/>
          <p:nvPr/>
        </p:nvSpPr>
        <p:spPr>
          <a:xfrm>
            <a:off x="20230909" y="9994214"/>
            <a:ext cx="257772"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sp>
        <p:nvSpPr>
          <p:cNvPr id="31" name="Lorem ipsum dolor sit amet, consectetur adipiscing elit, sed do eiusmod tempor incididunt ut labore et dolore magna aliqua labore et dolore magna aliqua. Ut enim ad minim veniam.…"/>
          <p:cNvSpPr txBox="1"/>
          <p:nvPr/>
        </p:nvSpPr>
        <p:spPr>
          <a:xfrm>
            <a:off x="2713172" y="4608855"/>
            <a:ext cx="19630313" cy="664797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457200" lvl="3" indent="-457200" defTabSz="914400">
              <a:spcBef>
                <a:spcPts val="2000"/>
              </a:spcBef>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 objectifs ont été atteints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nous avons :</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développé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une première version (MVP) de l’application de recommandation d’articles</a:t>
            </a: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testé plusieurs modèle de recommandation</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déployé le meilleur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modèle en utilisant les services Azure Machine Learning et Azure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déposé les scripts dans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un dossier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GitHub</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Arial" panose="020B0604020202020204" pitchFamily="34" charset="0"/>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fait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une synthèse des réflexions sur :</a:t>
            </a:r>
          </a:p>
          <a:p>
            <a:pPr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l’architecture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technique et la description fonctionnelle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mobile à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date</a:t>
            </a:r>
          </a:p>
          <a:p>
            <a:pPr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l’architecture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cible pour pouvoir prendre en compte l’ajout de nouveaux utilisateurs ou de nouveaux articles</a:t>
            </a:r>
          </a:p>
          <a:p>
            <a:pPr defTabSz="914400">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5140290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54" name="This is your first text slide"/>
          <p:cNvSpPr txBox="1"/>
          <p:nvPr/>
        </p:nvSpPr>
        <p:spPr>
          <a:xfrm>
            <a:off x="2417947" y="2223982"/>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Présentation du contexte et des objectifs</a:t>
            </a:r>
          </a:p>
        </p:txBody>
      </p:sp>
      <p:sp>
        <p:nvSpPr>
          <p:cNvPr id="155" name="Lorem ipsum dolor sit amet, consectetur adipiscing elit, sed do eiusmod tempor incididunt ut labore et dolore magna aliqua labore et dolore magna aliqua. Ut enim ad minim veniam.…"/>
          <p:cNvSpPr txBox="1"/>
          <p:nvPr/>
        </p:nvSpPr>
        <p:spPr>
          <a:xfrm>
            <a:off x="2417947" y="5514555"/>
            <a:ext cx="20509786" cy="680186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 but du projet est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développer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une première version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(MVP) de l’application de recommandation d’articles</a:t>
            </a: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 devra retourner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5 recommandations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aux utilisateurs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produit est une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mobile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qui s’appuiera sur le travail effectué par le développeur MOBILE/WEB</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Il faut donc entrainer plusieurs modèles de recommandation de contenus et intégrer le meilleur modèle retenu à l’application mobile</a:t>
            </a: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scripts développés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devront être déposés dans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un dossier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GitHub</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afin de permettre l’exécution de la chaine de traitement IA de bout en bout</a:t>
            </a: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Il faut également faire une synthèse des réflexions sur :</a:t>
            </a:r>
          </a:p>
          <a:p>
            <a:pPr marL="457200" lvl="3" indent="-457200" defTabSz="914400">
              <a:spcBef>
                <a:spcPts val="6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L’architecture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technique et la description fonctionnelle 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l’application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mobile à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spcBef>
                <a:spcPts val="6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L</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’architecture </a:t>
            </a: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cible pour pouvoir prendre en compte l’ajout de nouveaux utilisateurs ou de nouveaux articles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pPr marL="300789" indent="-300789" defTabSz="914400">
              <a:buClr>
                <a:schemeClr val="accent1"/>
              </a:buClr>
              <a:buSzPct val="100000"/>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2417947" y="3531346"/>
            <a:ext cx="4459110"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Objectifs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5725817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54" name="This is your first text slide"/>
          <p:cNvSpPr txBox="1"/>
          <p:nvPr/>
        </p:nvSpPr>
        <p:spPr>
          <a:xfrm>
            <a:off x="2417947" y="2223982"/>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Présentation du contexte et des objectifs</a:t>
            </a:r>
          </a:p>
        </p:txBody>
      </p:sp>
      <p:sp>
        <p:nvSpPr>
          <p:cNvPr id="155" name="Lorem ipsum dolor sit amet, consectetur adipiscing elit, sed do eiusmod tempor incididunt ut labore et dolore magna aliqua labore et dolore magna aliqua. Ut enim ad minim veniam.…"/>
          <p:cNvSpPr txBox="1"/>
          <p:nvPr/>
        </p:nvSpPr>
        <p:spPr>
          <a:xfrm>
            <a:off x="2396846" y="5819355"/>
            <a:ext cx="16634441" cy="52629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indent="-457200" defTabSz="914400">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Utilisation des services Azure :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 Machine Learning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et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Azure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Function</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Serverless</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Char char="•"/>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2417946" y="3531346"/>
            <a:ext cx="9824853"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Roadmap</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roup 1"/>
          <p:cNvGrpSpPr/>
          <p:nvPr/>
        </p:nvGrpSpPr>
        <p:grpSpPr>
          <a:xfrm>
            <a:off x="1353599" y="5726775"/>
            <a:ext cx="20957605" cy="2954901"/>
            <a:chOff x="913333" y="5584516"/>
            <a:chExt cx="20957605" cy="2954901"/>
          </a:xfrm>
        </p:grpSpPr>
        <p:grpSp>
          <p:nvGrpSpPr>
            <p:cNvPr id="8" name="Группа 1">
              <a:extLst>
                <a:ext uri="{FF2B5EF4-FFF2-40B4-BE49-F238E27FC236}">
                  <a16:creationId xmlns:a16="http://schemas.microsoft.com/office/drawing/2014/main" xmlns="" id="{7577C1B8-CE42-40A7-B067-7B9DB1BBA15D}"/>
                </a:ext>
              </a:extLst>
            </p:cNvPr>
            <p:cNvGrpSpPr/>
            <p:nvPr/>
          </p:nvGrpSpPr>
          <p:grpSpPr>
            <a:xfrm>
              <a:off x="913333" y="5584516"/>
              <a:ext cx="20957605" cy="2954901"/>
              <a:chOff x="2418604" y="8630891"/>
              <a:chExt cx="19158641" cy="2954901"/>
            </a:xfrm>
          </p:grpSpPr>
          <p:sp>
            <p:nvSpPr>
              <p:cNvPr id="9" name="Rounded Rectangle"/>
              <p:cNvSpPr/>
              <p:nvPr/>
            </p:nvSpPr>
            <p:spPr>
              <a:xfrm>
                <a:off x="3774777" y="9641205"/>
                <a:ext cx="16551673" cy="404041"/>
              </a:xfrm>
              <a:prstGeom prst="roundRect">
                <a:avLst>
                  <a:gd name="adj" fmla="val 47149"/>
                </a:avLst>
              </a:prstGeom>
              <a:solidFill>
                <a:schemeClr val="tx2"/>
              </a:solidFill>
              <a:ln w="25400">
                <a:miter lim="400000"/>
              </a:ln>
            </p:spPr>
            <p:txBody>
              <a:bodyPr tIns="91439" bIns="91439" anchor="ctr"/>
              <a:lstStyle/>
              <a:p>
                <a:endParaRPr dirty="0"/>
              </a:p>
            </p:txBody>
          </p:sp>
          <p:sp>
            <p:nvSpPr>
              <p:cNvPr id="10" name="Rounded Rectangle"/>
              <p:cNvSpPr/>
              <p:nvPr/>
            </p:nvSpPr>
            <p:spPr>
              <a:xfrm>
                <a:off x="3774776" y="9547423"/>
                <a:ext cx="16551673" cy="497824"/>
              </a:xfrm>
              <a:prstGeom prst="roundRect">
                <a:avLst>
                  <a:gd name="adj" fmla="val 47149"/>
                </a:avLst>
              </a:prstGeom>
              <a:gradFill>
                <a:gsLst>
                  <a:gs pos="8507">
                    <a:schemeClr val="accent1"/>
                  </a:gs>
                  <a:gs pos="29784">
                    <a:schemeClr val="accent2"/>
                  </a:gs>
                  <a:gs pos="66012">
                    <a:schemeClr val="accent3"/>
                  </a:gs>
                  <a:gs pos="100000">
                    <a:schemeClr val="accent4"/>
                  </a:gs>
                </a:gsLst>
                <a:lin ang="3038642"/>
              </a:gradFill>
              <a:ln w="25400">
                <a:miter lim="400000"/>
              </a:ln>
            </p:spPr>
            <p:txBody>
              <a:bodyPr tIns="91439" bIns="91439" anchor="ctr"/>
              <a:lstStyle/>
              <a:p>
                <a:endParaRPr/>
              </a:p>
            </p:txBody>
          </p:sp>
          <p:grpSp>
            <p:nvGrpSpPr>
              <p:cNvPr id="11" name="Group"/>
              <p:cNvGrpSpPr/>
              <p:nvPr/>
            </p:nvGrpSpPr>
            <p:grpSpPr>
              <a:xfrm>
                <a:off x="3872656" y="8630891"/>
                <a:ext cx="863371" cy="1330157"/>
                <a:chOff x="0" y="0"/>
                <a:chExt cx="863370" cy="1330156"/>
              </a:xfrm>
            </p:grpSpPr>
            <p:sp>
              <p:nvSpPr>
                <p:cNvPr id="29" name="Graphic 113"/>
                <p:cNvSpPr/>
                <p:nvPr/>
              </p:nvSpPr>
              <p:spPr>
                <a:xfrm>
                  <a:off x="68955" y="0"/>
                  <a:ext cx="794416" cy="794415"/>
                </a:xfrm>
                <a:custGeom>
                  <a:avLst/>
                  <a:gdLst/>
                  <a:ahLst/>
                  <a:cxnLst>
                    <a:cxn ang="0">
                      <a:pos x="wd2" y="hd2"/>
                    </a:cxn>
                    <a:cxn ang="5400000">
                      <a:pos x="wd2" y="hd2"/>
                    </a:cxn>
                    <a:cxn ang="10800000">
                      <a:pos x="wd2" y="hd2"/>
                    </a:cxn>
                    <a:cxn ang="16200000">
                      <a:pos x="wd2" y="hd2"/>
                    </a:cxn>
                  </a:cxnLst>
                  <a:rect l="0" t="0" r="r" b="b"/>
                  <a:pathLst>
                    <a:path w="21599" h="21600" extrusionOk="0">
                      <a:moveTo>
                        <a:pt x="21283" y="1234"/>
                      </a:moveTo>
                      <a:cubicBezTo>
                        <a:pt x="21088" y="1112"/>
                        <a:pt x="20842" y="1105"/>
                        <a:pt x="20641" y="1216"/>
                      </a:cubicBezTo>
                      <a:cubicBezTo>
                        <a:pt x="17489" y="2941"/>
                        <a:pt x="14174" y="4488"/>
                        <a:pt x="11299" y="2850"/>
                      </a:cubicBezTo>
                      <a:cubicBezTo>
                        <a:pt x="11041" y="2702"/>
                        <a:pt x="10790" y="2523"/>
                        <a:pt x="10526" y="2334"/>
                      </a:cubicBezTo>
                      <a:cubicBezTo>
                        <a:pt x="10145" y="2047"/>
                        <a:pt x="9739" y="1793"/>
                        <a:pt x="9314" y="1575"/>
                      </a:cubicBezTo>
                      <a:cubicBezTo>
                        <a:pt x="7850" y="928"/>
                        <a:pt x="6206" y="806"/>
                        <a:pt x="4662" y="1231"/>
                      </a:cubicBezTo>
                      <a:cubicBezTo>
                        <a:pt x="3734" y="1463"/>
                        <a:pt x="2845" y="1832"/>
                        <a:pt x="2025" y="2325"/>
                      </a:cubicBezTo>
                      <a:lnTo>
                        <a:pt x="2025" y="675"/>
                      </a:lnTo>
                      <a:cubicBezTo>
                        <a:pt x="2025" y="302"/>
                        <a:pt x="1723" y="0"/>
                        <a:pt x="1350" y="0"/>
                      </a:cubicBezTo>
                      <a:lnTo>
                        <a:pt x="675" y="0"/>
                      </a:lnTo>
                      <a:cubicBezTo>
                        <a:pt x="302" y="0"/>
                        <a:pt x="0" y="302"/>
                        <a:pt x="0" y="675"/>
                      </a:cubicBezTo>
                      <a:lnTo>
                        <a:pt x="0" y="20925"/>
                      </a:lnTo>
                      <a:cubicBezTo>
                        <a:pt x="0" y="21298"/>
                        <a:pt x="302" y="21600"/>
                        <a:pt x="675" y="21600"/>
                      </a:cubicBezTo>
                      <a:lnTo>
                        <a:pt x="1350" y="21600"/>
                      </a:lnTo>
                      <a:cubicBezTo>
                        <a:pt x="1723" y="21600"/>
                        <a:pt x="2025" y="21298"/>
                        <a:pt x="2025" y="20925"/>
                      </a:cubicBezTo>
                      <a:lnTo>
                        <a:pt x="2025" y="14727"/>
                      </a:lnTo>
                      <a:cubicBezTo>
                        <a:pt x="2906" y="14080"/>
                        <a:pt x="3905" y="13610"/>
                        <a:pt x="4966" y="13344"/>
                      </a:cubicBezTo>
                      <a:cubicBezTo>
                        <a:pt x="6224" y="12991"/>
                        <a:pt x="7566" y="13081"/>
                        <a:pt x="8766" y="13599"/>
                      </a:cubicBezTo>
                      <a:cubicBezTo>
                        <a:pt x="9124" y="13784"/>
                        <a:pt x="9465" y="14000"/>
                        <a:pt x="9787" y="14243"/>
                      </a:cubicBezTo>
                      <a:cubicBezTo>
                        <a:pt x="10067" y="14445"/>
                        <a:pt x="10356" y="14648"/>
                        <a:pt x="10671" y="14829"/>
                      </a:cubicBezTo>
                      <a:cubicBezTo>
                        <a:pt x="11679" y="15401"/>
                        <a:pt x="12820" y="15696"/>
                        <a:pt x="13978" y="15684"/>
                      </a:cubicBezTo>
                      <a:cubicBezTo>
                        <a:pt x="16729" y="15684"/>
                        <a:pt x="19429" y="14205"/>
                        <a:pt x="21253" y="13206"/>
                      </a:cubicBezTo>
                      <a:cubicBezTo>
                        <a:pt x="21468" y="13086"/>
                        <a:pt x="21600" y="12858"/>
                        <a:pt x="21599" y="12612"/>
                      </a:cubicBezTo>
                      <a:lnTo>
                        <a:pt x="21599" y="1812"/>
                      </a:lnTo>
                      <a:cubicBezTo>
                        <a:pt x="21600" y="1578"/>
                        <a:pt x="21481" y="1359"/>
                        <a:pt x="21283" y="1234"/>
                      </a:cubicBezTo>
                      <a:close/>
                    </a:path>
                  </a:pathLst>
                </a:custGeom>
                <a:solidFill>
                  <a:schemeClr val="accent1"/>
                </a:solidFill>
                <a:ln w="25400" cap="flat">
                  <a:noFill/>
                  <a:miter lim="400000"/>
                </a:ln>
                <a:effectLst/>
              </p:spPr>
              <p:txBody>
                <a:bodyPr wrap="square" lIns="91439" tIns="91439" rIns="91439" bIns="91439" numCol="1" anchor="ctr">
                  <a:noAutofit/>
                </a:bodyPr>
                <a:lstStyle/>
                <a:p>
                  <a:endParaRPr dirty="0"/>
                </a:p>
              </p:txBody>
            </p:sp>
            <p:sp>
              <p:nvSpPr>
                <p:cNvPr id="30" name="Circle"/>
                <p:cNvSpPr/>
                <p:nvPr/>
              </p:nvSpPr>
              <p:spPr>
                <a:xfrm>
                  <a:off x="0" y="1094512"/>
                  <a:ext cx="235645"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grpSp>
          <p:grpSp>
            <p:nvGrpSpPr>
              <p:cNvPr id="12" name="Group"/>
              <p:cNvGrpSpPr/>
              <p:nvPr/>
            </p:nvGrpSpPr>
            <p:grpSpPr>
              <a:xfrm>
                <a:off x="7898556" y="8630891"/>
                <a:ext cx="863371" cy="1330157"/>
                <a:chOff x="0" y="0"/>
                <a:chExt cx="863370" cy="1330156"/>
              </a:xfrm>
            </p:grpSpPr>
            <p:sp>
              <p:nvSpPr>
                <p:cNvPr id="27" name="Graphic 113"/>
                <p:cNvSpPr/>
                <p:nvPr/>
              </p:nvSpPr>
              <p:spPr>
                <a:xfrm>
                  <a:off x="68955" y="0"/>
                  <a:ext cx="794416" cy="794415"/>
                </a:xfrm>
                <a:custGeom>
                  <a:avLst/>
                  <a:gdLst/>
                  <a:ahLst/>
                  <a:cxnLst>
                    <a:cxn ang="0">
                      <a:pos x="wd2" y="hd2"/>
                    </a:cxn>
                    <a:cxn ang="5400000">
                      <a:pos x="wd2" y="hd2"/>
                    </a:cxn>
                    <a:cxn ang="10800000">
                      <a:pos x="wd2" y="hd2"/>
                    </a:cxn>
                    <a:cxn ang="16200000">
                      <a:pos x="wd2" y="hd2"/>
                    </a:cxn>
                  </a:cxnLst>
                  <a:rect l="0" t="0" r="r" b="b"/>
                  <a:pathLst>
                    <a:path w="21599" h="21600" extrusionOk="0">
                      <a:moveTo>
                        <a:pt x="21283" y="1234"/>
                      </a:moveTo>
                      <a:cubicBezTo>
                        <a:pt x="21088" y="1112"/>
                        <a:pt x="20842" y="1105"/>
                        <a:pt x="20641" y="1216"/>
                      </a:cubicBezTo>
                      <a:cubicBezTo>
                        <a:pt x="17489" y="2941"/>
                        <a:pt x="14174" y="4488"/>
                        <a:pt x="11299" y="2850"/>
                      </a:cubicBezTo>
                      <a:cubicBezTo>
                        <a:pt x="11041" y="2702"/>
                        <a:pt x="10790" y="2523"/>
                        <a:pt x="10526" y="2334"/>
                      </a:cubicBezTo>
                      <a:cubicBezTo>
                        <a:pt x="10145" y="2047"/>
                        <a:pt x="9739" y="1793"/>
                        <a:pt x="9314" y="1575"/>
                      </a:cubicBezTo>
                      <a:cubicBezTo>
                        <a:pt x="7850" y="928"/>
                        <a:pt x="6206" y="806"/>
                        <a:pt x="4662" y="1231"/>
                      </a:cubicBezTo>
                      <a:cubicBezTo>
                        <a:pt x="3734" y="1463"/>
                        <a:pt x="2845" y="1832"/>
                        <a:pt x="2025" y="2325"/>
                      </a:cubicBezTo>
                      <a:lnTo>
                        <a:pt x="2025" y="675"/>
                      </a:lnTo>
                      <a:cubicBezTo>
                        <a:pt x="2025" y="302"/>
                        <a:pt x="1723" y="0"/>
                        <a:pt x="1350" y="0"/>
                      </a:cubicBezTo>
                      <a:lnTo>
                        <a:pt x="675" y="0"/>
                      </a:lnTo>
                      <a:cubicBezTo>
                        <a:pt x="302" y="0"/>
                        <a:pt x="0" y="302"/>
                        <a:pt x="0" y="675"/>
                      </a:cubicBezTo>
                      <a:lnTo>
                        <a:pt x="0" y="20925"/>
                      </a:lnTo>
                      <a:cubicBezTo>
                        <a:pt x="0" y="21298"/>
                        <a:pt x="302" y="21600"/>
                        <a:pt x="675" y="21600"/>
                      </a:cubicBezTo>
                      <a:lnTo>
                        <a:pt x="1350" y="21600"/>
                      </a:lnTo>
                      <a:cubicBezTo>
                        <a:pt x="1723" y="21600"/>
                        <a:pt x="2025" y="21298"/>
                        <a:pt x="2025" y="20925"/>
                      </a:cubicBezTo>
                      <a:lnTo>
                        <a:pt x="2025" y="14727"/>
                      </a:lnTo>
                      <a:cubicBezTo>
                        <a:pt x="2906" y="14080"/>
                        <a:pt x="3905" y="13610"/>
                        <a:pt x="4966" y="13344"/>
                      </a:cubicBezTo>
                      <a:cubicBezTo>
                        <a:pt x="6224" y="12991"/>
                        <a:pt x="7566" y="13081"/>
                        <a:pt x="8766" y="13599"/>
                      </a:cubicBezTo>
                      <a:cubicBezTo>
                        <a:pt x="9124" y="13784"/>
                        <a:pt x="9465" y="14000"/>
                        <a:pt x="9787" y="14243"/>
                      </a:cubicBezTo>
                      <a:cubicBezTo>
                        <a:pt x="10067" y="14445"/>
                        <a:pt x="10356" y="14648"/>
                        <a:pt x="10671" y="14829"/>
                      </a:cubicBezTo>
                      <a:cubicBezTo>
                        <a:pt x="11679" y="15401"/>
                        <a:pt x="12820" y="15696"/>
                        <a:pt x="13978" y="15684"/>
                      </a:cubicBezTo>
                      <a:cubicBezTo>
                        <a:pt x="16729" y="15684"/>
                        <a:pt x="19429" y="14205"/>
                        <a:pt x="21253" y="13206"/>
                      </a:cubicBezTo>
                      <a:cubicBezTo>
                        <a:pt x="21468" y="13086"/>
                        <a:pt x="21600" y="12858"/>
                        <a:pt x="21599" y="12612"/>
                      </a:cubicBezTo>
                      <a:lnTo>
                        <a:pt x="21599" y="1812"/>
                      </a:lnTo>
                      <a:cubicBezTo>
                        <a:pt x="21600" y="1578"/>
                        <a:pt x="21481" y="1359"/>
                        <a:pt x="21283" y="1234"/>
                      </a:cubicBezTo>
                      <a:close/>
                    </a:path>
                  </a:pathLst>
                </a:custGeom>
                <a:solidFill>
                  <a:schemeClr val="accent1"/>
                </a:solidFill>
                <a:ln w="25400" cap="flat">
                  <a:noFill/>
                  <a:miter lim="400000"/>
                </a:ln>
                <a:effectLst/>
              </p:spPr>
              <p:txBody>
                <a:bodyPr wrap="square" lIns="91439" tIns="91439" rIns="91439" bIns="91439" numCol="1" anchor="ctr">
                  <a:noAutofit/>
                </a:bodyPr>
                <a:lstStyle/>
                <a:p>
                  <a:endParaRPr/>
                </a:p>
              </p:txBody>
            </p:sp>
            <p:sp>
              <p:nvSpPr>
                <p:cNvPr id="28" name="Circle"/>
                <p:cNvSpPr/>
                <p:nvPr/>
              </p:nvSpPr>
              <p:spPr>
                <a:xfrm>
                  <a:off x="0" y="1094512"/>
                  <a:ext cx="235645"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grpSp>
          <p:grpSp>
            <p:nvGrpSpPr>
              <p:cNvPr id="13" name="Group"/>
              <p:cNvGrpSpPr/>
              <p:nvPr/>
            </p:nvGrpSpPr>
            <p:grpSpPr>
              <a:xfrm>
                <a:off x="11924456" y="8630891"/>
                <a:ext cx="863371" cy="1330157"/>
                <a:chOff x="0" y="0"/>
                <a:chExt cx="863370" cy="1330156"/>
              </a:xfrm>
            </p:grpSpPr>
            <p:sp>
              <p:nvSpPr>
                <p:cNvPr id="25" name="Graphic 113"/>
                <p:cNvSpPr/>
                <p:nvPr/>
              </p:nvSpPr>
              <p:spPr>
                <a:xfrm>
                  <a:off x="68955" y="0"/>
                  <a:ext cx="794416" cy="794415"/>
                </a:xfrm>
                <a:custGeom>
                  <a:avLst/>
                  <a:gdLst/>
                  <a:ahLst/>
                  <a:cxnLst>
                    <a:cxn ang="0">
                      <a:pos x="wd2" y="hd2"/>
                    </a:cxn>
                    <a:cxn ang="5400000">
                      <a:pos x="wd2" y="hd2"/>
                    </a:cxn>
                    <a:cxn ang="10800000">
                      <a:pos x="wd2" y="hd2"/>
                    </a:cxn>
                    <a:cxn ang="16200000">
                      <a:pos x="wd2" y="hd2"/>
                    </a:cxn>
                  </a:cxnLst>
                  <a:rect l="0" t="0" r="r" b="b"/>
                  <a:pathLst>
                    <a:path w="21599" h="21600" extrusionOk="0">
                      <a:moveTo>
                        <a:pt x="21283" y="1234"/>
                      </a:moveTo>
                      <a:cubicBezTo>
                        <a:pt x="21088" y="1112"/>
                        <a:pt x="20842" y="1105"/>
                        <a:pt x="20641" y="1216"/>
                      </a:cubicBezTo>
                      <a:cubicBezTo>
                        <a:pt x="17489" y="2941"/>
                        <a:pt x="14174" y="4488"/>
                        <a:pt x="11299" y="2850"/>
                      </a:cubicBezTo>
                      <a:cubicBezTo>
                        <a:pt x="11041" y="2702"/>
                        <a:pt x="10790" y="2523"/>
                        <a:pt x="10526" y="2334"/>
                      </a:cubicBezTo>
                      <a:cubicBezTo>
                        <a:pt x="10145" y="2047"/>
                        <a:pt x="9739" y="1793"/>
                        <a:pt x="9314" y="1575"/>
                      </a:cubicBezTo>
                      <a:cubicBezTo>
                        <a:pt x="7850" y="928"/>
                        <a:pt x="6206" y="806"/>
                        <a:pt x="4662" y="1231"/>
                      </a:cubicBezTo>
                      <a:cubicBezTo>
                        <a:pt x="3734" y="1463"/>
                        <a:pt x="2845" y="1832"/>
                        <a:pt x="2025" y="2325"/>
                      </a:cubicBezTo>
                      <a:lnTo>
                        <a:pt x="2025" y="675"/>
                      </a:lnTo>
                      <a:cubicBezTo>
                        <a:pt x="2025" y="302"/>
                        <a:pt x="1723" y="0"/>
                        <a:pt x="1350" y="0"/>
                      </a:cubicBezTo>
                      <a:lnTo>
                        <a:pt x="675" y="0"/>
                      </a:lnTo>
                      <a:cubicBezTo>
                        <a:pt x="302" y="0"/>
                        <a:pt x="0" y="302"/>
                        <a:pt x="0" y="675"/>
                      </a:cubicBezTo>
                      <a:lnTo>
                        <a:pt x="0" y="20925"/>
                      </a:lnTo>
                      <a:cubicBezTo>
                        <a:pt x="0" y="21298"/>
                        <a:pt x="302" y="21600"/>
                        <a:pt x="675" y="21600"/>
                      </a:cubicBezTo>
                      <a:lnTo>
                        <a:pt x="1350" y="21600"/>
                      </a:lnTo>
                      <a:cubicBezTo>
                        <a:pt x="1723" y="21600"/>
                        <a:pt x="2025" y="21298"/>
                        <a:pt x="2025" y="20925"/>
                      </a:cubicBezTo>
                      <a:lnTo>
                        <a:pt x="2025" y="14727"/>
                      </a:lnTo>
                      <a:cubicBezTo>
                        <a:pt x="2906" y="14080"/>
                        <a:pt x="3905" y="13610"/>
                        <a:pt x="4966" y="13344"/>
                      </a:cubicBezTo>
                      <a:cubicBezTo>
                        <a:pt x="6224" y="12991"/>
                        <a:pt x="7566" y="13081"/>
                        <a:pt x="8766" y="13599"/>
                      </a:cubicBezTo>
                      <a:cubicBezTo>
                        <a:pt x="9124" y="13784"/>
                        <a:pt x="9465" y="14000"/>
                        <a:pt x="9787" y="14243"/>
                      </a:cubicBezTo>
                      <a:cubicBezTo>
                        <a:pt x="10067" y="14445"/>
                        <a:pt x="10356" y="14648"/>
                        <a:pt x="10671" y="14829"/>
                      </a:cubicBezTo>
                      <a:cubicBezTo>
                        <a:pt x="11679" y="15401"/>
                        <a:pt x="12820" y="15696"/>
                        <a:pt x="13978" y="15684"/>
                      </a:cubicBezTo>
                      <a:cubicBezTo>
                        <a:pt x="16729" y="15684"/>
                        <a:pt x="19429" y="14205"/>
                        <a:pt x="21253" y="13206"/>
                      </a:cubicBezTo>
                      <a:cubicBezTo>
                        <a:pt x="21468" y="13086"/>
                        <a:pt x="21600" y="12858"/>
                        <a:pt x="21599" y="12612"/>
                      </a:cubicBezTo>
                      <a:lnTo>
                        <a:pt x="21599" y="1812"/>
                      </a:lnTo>
                      <a:cubicBezTo>
                        <a:pt x="21600" y="1578"/>
                        <a:pt x="21481" y="1359"/>
                        <a:pt x="21283" y="1234"/>
                      </a:cubicBezTo>
                      <a:close/>
                    </a:path>
                  </a:pathLst>
                </a:custGeom>
                <a:solidFill>
                  <a:schemeClr val="accent1"/>
                </a:solidFill>
                <a:ln w="25400" cap="flat">
                  <a:noFill/>
                  <a:miter lim="400000"/>
                </a:ln>
                <a:effectLst/>
              </p:spPr>
              <p:txBody>
                <a:bodyPr wrap="square" lIns="91439" tIns="91439" rIns="91439" bIns="91439" numCol="1" anchor="ctr">
                  <a:noAutofit/>
                </a:bodyPr>
                <a:lstStyle/>
                <a:p>
                  <a:endParaRPr/>
                </a:p>
              </p:txBody>
            </p:sp>
            <p:sp>
              <p:nvSpPr>
                <p:cNvPr id="26" name="Circle"/>
                <p:cNvSpPr/>
                <p:nvPr/>
              </p:nvSpPr>
              <p:spPr>
                <a:xfrm>
                  <a:off x="0" y="1094512"/>
                  <a:ext cx="235645"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grpSp>
          <p:grpSp>
            <p:nvGrpSpPr>
              <p:cNvPr id="14" name="Group"/>
              <p:cNvGrpSpPr/>
              <p:nvPr/>
            </p:nvGrpSpPr>
            <p:grpSpPr>
              <a:xfrm>
                <a:off x="15950356" y="8630891"/>
                <a:ext cx="863371" cy="1330157"/>
                <a:chOff x="0" y="0"/>
                <a:chExt cx="863370" cy="1330156"/>
              </a:xfrm>
            </p:grpSpPr>
            <p:sp>
              <p:nvSpPr>
                <p:cNvPr id="23" name="Graphic 113"/>
                <p:cNvSpPr/>
                <p:nvPr/>
              </p:nvSpPr>
              <p:spPr>
                <a:xfrm>
                  <a:off x="68955" y="0"/>
                  <a:ext cx="794416" cy="794415"/>
                </a:xfrm>
                <a:custGeom>
                  <a:avLst/>
                  <a:gdLst/>
                  <a:ahLst/>
                  <a:cxnLst>
                    <a:cxn ang="0">
                      <a:pos x="wd2" y="hd2"/>
                    </a:cxn>
                    <a:cxn ang="5400000">
                      <a:pos x="wd2" y="hd2"/>
                    </a:cxn>
                    <a:cxn ang="10800000">
                      <a:pos x="wd2" y="hd2"/>
                    </a:cxn>
                    <a:cxn ang="16200000">
                      <a:pos x="wd2" y="hd2"/>
                    </a:cxn>
                  </a:cxnLst>
                  <a:rect l="0" t="0" r="r" b="b"/>
                  <a:pathLst>
                    <a:path w="21599" h="21600" extrusionOk="0">
                      <a:moveTo>
                        <a:pt x="21283" y="1234"/>
                      </a:moveTo>
                      <a:cubicBezTo>
                        <a:pt x="21088" y="1112"/>
                        <a:pt x="20842" y="1105"/>
                        <a:pt x="20641" y="1216"/>
                      </a:cubicBezTo>
                      <a:cubicBezTo>
                        <a:pt x="17489" y="2941"/>
                        <a:pt x="14174" y="4488"/>
                        <a:pt x="11299" y="2850"/>
                      </a:cubicBezTo>
                      <a:cubicBezTo>
                        <a:pt x="11041" y="2702"/>
                        <a:pt x="10790" y="2523"/>
                        <a:pt x="10526" y="2334"/>
                      </a:cubicBezTo>
                      <a:cubicBezTo>
                        <a:pt x="10145" y="2047"/>
                        <a:pt x="9739" y="1793"/>
                        <a:pt x="9314" y="1575"/>
                      </a:cubicBezTo>
                      <a:cubicBezTo>
                        <a:pt x="7850" y="928"/>
                        <a:pt x="6206" y="806"/>
                        <a:pt x="4662" y="1231"/>
                      </a:cubicBezTo>
                      <a:cubicBezTo>
                        <a:pt x="3734" y="1463"/>
                        <a:pt x="2845" y="1832"/>
                        <a:pt x="2025" y="2325"/>
                      </a:cubicBezTo>
                      <a:lnTo>
                        <a:pt x="2025" y="675"/>
                      </a:lnTo>
                      <a:cubicBezTo>
                        <a:pt x="2025" y="302"/>
                        <a:pt x="1723" y="0"/>
                        <a:pt x="1350" y="0"/>
                      </a:cubicBezTo>
                      <a:lnTo>
                        <a:pt x="675" y="0"/>
                      </a:lnTo>
                      <a:cubicBezTo>
                        <a:pt x="302" y="0"/>
                        <a:pt x="0" y="302"/>
                        <a:pt x="0" y="675"/>
                      </a:cubicBezTo>
                      <a:lnTo>
                        <a:pt x="0" y="20925"/>
                      </a:lnTo>
                      <a:cubicBezTo>
                        <a:pt x="0" y="21298"/>
                        <a:pt x="302" y="21600"/>
                        <a:pt x="675" y="21600"/>
                      </a:cubicBezTo>
                      <a:lnTo>
                        <a:pt x="1350" y="21600"/>
                      </a:lnTo>
                      <a:cubicBezTo>
                        <a:pt x="1723" y="21600"/>
                        <a:pt x="2025" y="21298"/>
                        <a:pt x="2025" y="20925"/>
                      </a:cubicBezTo>
                      <a:lnTo>
                        <a:pt x="2025" y="14727"/>
                      </a:lnTo>
                      <a:cubicBezTo>
                        <a:pt x="2906" y="14080"/>
                        <a:pt x="3905" y="13610"/>
                        <a:pt x="4966" y="13344"/>
                      </a:cubicBezTo>
                      <a:cubicBezTo>
                        <a:pt x="6224" y="12991"/>
                        <a:pt x="7566" y="13081"/>
                        <a:pt x="8766" y="13599"/>
                      </a:cubicBezTo>
                      <a:cubicBezTo>
                        <a:pt x="9124" y="13784"/>
                        <a:pt x="9465" y="14000"/>
                        <a:pt x="9787" y="14243"/>
                      </a:cubicBezTo>
                      <a:cubicBezTo>
                        <a:pt x="10067" y="14445"/>
                        <a:pt x="10356" y="14648"/>
                        <a:pt x="10671" y="14829"/>
                      </a:cubicBezTo>
                      <a:cubicBezTo>
                        <a:pt x="11679" y="15401"/>
                        <a:pt x="12820" y="15696"/>
                        <a:pt x="13978" y="15684"/>
                      </a:cubicBezTo>
                      <a:cubicBezTo>
                        <a:pt x="16729" y="15684"/>
                        <a:pt x="19429" y="14205"/>
                        <a:pt x="21253" y="13206"/>
                      </a:cubicBezTo>
                      <a:cubicBezTo>
                        <a:pt x="21468" y="13086"/>
                        <a:pt x="21600" y="12858"/>
                        <a:pt x="21599" y="12612"/>
                      </a:cubicBezTo>
                      <a:lnTo>
                        <a:pt x="21599" y="1812"/>
                      </a:lnTo>
                      <a:cubicBezTo>
                        <a:pt x="21600" y="1578"/>
                        <a:pt x="21481" y="1359"/>
                        <a:pt x="21283" y="1234"/>
                      </a:cubicBezTo>
                      <a:close/>
                    </a:path>
                  </a:pathLst>
                </a:custGeom>
                <a:solidFill>
                  <a:schemeClr val="accent3"/>
                </a:solidFill>
                <a:ln w="25400" cap="flat">
                  <a:noFill/>
                  <a:miter lim="400000"/>
                </a:ln>
                <a:effectLst/>
              </p:spPr>
              <p:txBody>
                <a:bodyPr wrap="square" lIns="91439" tIns="91439" rIns="91439" bIns="91439" numCol="1" anchor="ctr">
                  <a:noAutofit/>
                </a:bodyPr>
                <a:lstStyle/>
                <a:p>
                  <a:endParaRPr dirty="0"/>
                </a:p>
              </p:txBody>
            </p:sp>
            <p:sp>
              <p:nvSpPr>
                <p:cNvPr id="24" name="Circle"/>
                <p:cNvSpPr/>
                <p:nvPr/>
              </p:nvSpPr>
              <p:spPr>
                <a:xfrm>
                  <a:off x="0" y="1094512"/>
                  <a:ext cx="235645" cy="235645"/>
                </a:xfrm>
                <a:prstGeom prst="ellipse">
                  <a:avLst/>
                </a:prstGeom>
                <a:solidFill>
                  <a:schemeClr val="accent3"/>
                </a:solidFill>
                <a:ln w="25400" cap="flat">
                  <a:noFill/>
                  <a:miter lim="400000"/>
                </a:ln>
                <a:effectLst/>
              </p:spPr>
              <p:txBody>
                <a:bodyPr wrap="square" lIns="91439" tIns="91439" rIns="91439" bIns="91439" numCol="1" anchor="ctr">
                  <a:noAutofit/>
                </a:bodyPr>
                <a:lstStyle/>
                <a:p>
                  <a:endParaRPr/>
                </a:p>
              </p:txBody>
            </p:sp>
          </p:grpSp>
          <p:grpSp>
            <p:nvGrpSpPr>
              <p:cNvPr id="15" name="Group"/>
              <p:cNvGrpSpPr/>
              <p:nvPr/>
            </p:nvGrpSpPr>
            <p:grpSpPr>
              <a:xfrm>
                <a:off x="19976256" y="8630891"/>
                <a:ext cx="863371" cy="1330157"/>
                <a:chOff x="0" y="0"/>
                <a:chExt cx="863370" cy="1330156"/>
              </a:xfrm>
            </p:grpSpPr>
            <p:sp>
              <p:nvSpPr>
                <p:cNvPr id="21" name="Graphic 113"/>
                <p:cNvSpPr/>
                <p:nvPr/>
              </p:nvSpPr>
              <p:spPr>
                <a:xfrm>
                  <a:off x="68955" y="0"/>
                  <a:ext cx="794416" cy="794415"/>
                </a:xfrm>
                <a:custGeom>
                  <a:avLst/>
                  <a:gdLst/>
                  <a:ahLst/>
                  <a:cxnLst>
                    <a:cxn ang="0">
                      <a:pos x="wd2" y="hd2"/>
                    </a:cxn>
                    <a:cxn ang="5400000">
                      <a:pos x="wd2" y="hd2"/>
                    </a:cxn>
                    <a:cxn ang="10800000">
                      <a:pos x="wd2" y="hd2"/>
                    </a:cxn>
                    <a:cxn ang="16200000">
                      <a:pos x="wd2" y="hd2"/>
                    </a:cxn>
                  </a:cxnLst>
                  <a:rect l="0" t="0" r="r" b="b"/>
                  <a:pathLst>
                    <a:path w="21599" h="21600" extrusionOk="0">
                      <a:moveTo>
                        <a:pt x="21283" y="1234"/>
                      </a:moveTo>
                      <a:cubicBezTo>
                        <a:pt x="21088" y="1112"/>
                        <a:pt x="20842" y="1105"/>
                        <a:pt x="20641" y="1216"/>
                      </a:cubicBezTo>
                      <a:cubicBezTo>
                        <a:pt x="17489" y="2941"/>
                        <a:pt x="14174" y="4488"/>
                        <a:pt x="11299" y="2850"/>
                      </a:cubicBezTo>
                      <a:cubicBezTo>
                        <a:pt x="11041" y="2702"/>
                        <a:pt x="10790" y="2523"/>
                        <a:pt x="10526" y="2334"/>
                      </a:cubicBezTo>
                      <a:cubicBezTo>
                        <a:pt x="10145" y="2047"/>
                        <a:pt x="9739" y="1793"/>
                        <a:pt x="9314" y="1575"/>
                      </a:cubicBezTo>
                      <a:cubicBezTo>
                        <a:pt x="7850" y="928"/>
                        <a:pt x="6206" y="806"/>
                        <a:pt x="4662" y="1231"/>
                      </a:cubicBezTo>
                      <a:cubicBezTo>
                        <a:pt x="3734" y="1463"/>
                        <a:pt x="2845" y="1832"/>
                        <a:pt x="2025" y="2325"/>
                      </a:cubicBezTo>
                      <a:lnTo>
                        <a:pt x="2025" y="675"/>
                      </a:lnTo>
                      <a:cubicBezTo>
                        <a:pt x="2025" y="302"/>
                        <a:pt x="1723" y="0"/>
                        <a:pt x="1350" y="0"/>
                      </a:cubicBezTo>
                      <a:lnTo>
                        <a:pt x="675" y="0"/>
                      </a:lnTo>
                      <a:cubicBezTo>
                        <a:pt x="302" y="0"/>
                        <a:pt x="0" y="302"/>
                        <a:pt x="0" y="675"/>
                      </a:cubicBezTo>
                      <a:lnTo>
                        <a:pt x="0" y="20925"/>
                      </a:lnTo>
                      <a:cubicBezTo>
                        <a:pt x="0" y="21298"/>
                        <a:pt x="302" y="21600"/>
                        <a:pt x="675" y="21600"/>
                      </a:cubicBezTo>
                      <a:lnTo>
                        <a:pt x="1350" y="21600"/>
                      </a:lnTo>
                      <a:cubicBezTo>
                        <a:pt x="1723" y="21600"/>
                        <a:pt x="2025" y="21298"/>
                        <a:pt x="2025" y="20925"/>
                      </a:cubicBezTo>
                      <a:lnTo>
                        <a:pt x="2025" y="14727"/>
                      </a:lnTo>
                      <a:cubicBezTo>
                        <a:pt x="2906" y="14080"/>
                        <a:pt x="3905" y="13610"/>
                        <a:pt x="4966" y="13344"/>
                      </a:cubicBezTo>
                      <a:cubicBezTo>
                        <a:pt x="6224" y="12991"/>
                        <a:pt x="7566" y="13081"/>
                        <a:pt x="8766" y="13599"/>
                      </a:cubicBezTo>
                      <a:cubicBezTo>
                        <a:pt x="9124" y="13784"/>
                        <a:pt x="9465" y="14000"/>
                        <a:pt x="9787" y="14243"/>
                      </a:cubicBezTo>
                      <a:cubicBezTo>
                        <a:pt x="10067" y="14445"/>
                        <a:pt x="10356" y="14648"/>
                        <a:pt x="10671" y="14829"/>
                      </a:cubicBezTo>
                      <a:cubicBezTo>
                        <a:pt x="11679" y="15401"/>
                        <a:pt x="12820" y="15696"/>
                        <a:pt x="13978" y="15684"/>
                      </a:cubicBezTo>
                      <a:cubicBezTo>
                        <a:pt x="16729" y="15684"/>
                        <a:pt x="19429" y="14205"/>
                        <a:pt x="21253" y="13206"/>
                      </a:cubicBezTo>
                      <a:cubicBezTo>
                        <a:pt x="21468" y="13086"/>
                        <a:pt x="21600" y="12858"/>
                        <a:pt x="21599" y="12612"/>
                      </a:cubicBezTo>
                      <a:lnTo>
                        <a:pt x="21599" y="1812"/>
                      </a:lnTo>
                      <a:cubicBezTo>
                        <a:pt x="21600" y="1578"/>
                        <a:pt x="21481" y="1359"/>
                        <a:pt x="21283" y="1234"/>
                      </a:cubicBezTo>
                      <a:close/>
                    </a:path>
                  </a:pathLst>
                </a:custGeom>
                <a:solidFill>
                  <a:schemeClr val="accent4"/>
                </a:solidFill>
                <a:ln w="25400" cap="flat">
                  <a:noFill/>
                  <a:miter lim="400000"/>
                </a:ln>
                <a:effectLst/>
              </p:spPr>
              <p:txBody>
                <a:bodyPr wrap="square" lIns="91439" tIns="91439" rIns="91439" bIns="91439" numCol="1" anchor="ctr">
                  <a:noAutofit/>
                </a:bodyPr>
                <a:lstStyle/>
                <a:p>
                  <a:endParaRPr/>
                </a:p>
              </p:txBody>
            </p:sp>
            <p:sp>
              <p:nvSpPr>
                <p:cNvPr id="22" name="Circle"/>
                <p:cNvSpPr/>
                <p:nvPr/>
              </p:nvSpPr>
              <p:spPr>
                <a:xfrm>
                  <a:off x="0" y="1094512"/>
                  <a:ext cx="235645" cy="235645"/>
                </a:xfrm>
                <a:prstGeom prst="ellipse">
                  <a:avLst/>
                </a:prstGeom>
                <a:solidFill>
                  <a:schemeClr val="accent4"/>
                </a:solidFill>
                <a:ln w="25400" cap="flat">
                  <a:noFill/>
                  <a:miter lim="400000"/>
                </a:ln>
                <a:effectLst/>
              </p:spPr>
              <p:txBody>
                <a:bodyPr wrap="square" lIns="91439" tIns="91439" rIns="91439" bIns="91439" numCol="1" anchor="ctr">
                  <a:noAutofit/>
                </a:bodyPr>
                <a:lstStyle/>
                <a:p>
                  <a:endParaRPr/>
                </a:p>
              </p:txBody>
            </p:sp>
          </p:grpSp>
          <p:sp>
            <p:nvSpPr>
              <p:cNvPr id="16" name="2020"/>
              <p:cNvSpPr txBox="1"/>
              <p:nvPr/>
            </p:nvSpPr>
            <p:spPr>
              <a:xfrm>
                <a:off x="2418604" y="10151758"/>
                <a:ext cx="3046013"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defTabSz="914400">
                  <a:defRPr sz="2000">
                    <a:solidFill>
                      <a:srgbClr val="A9A9A9"/>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Analyse et préparation des données </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2021"/>
              <p:cNvSpPr txBox="1"/>
              <p:nvPr/>
            </p:nvSpPr>
            <p:spPr>
              <a:xfrm>
                <a:off x="6452031" y="10167361"/>
                <a:ext cx="3263789" cy="141577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defTabSz="914400">
                  <a:defRPr sz="2000">
                    <a:solidFill>
                      <a:srgbClr val="A9A9A9"/>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Modélisation et évaluation</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2022"/>
              <p:cNvSpPr txBox="1"/>
              <p:nvPr/>
            </p:nvSpPr>
            <p:spPr>
              <a:xfrm>
                <a:off x="10703233" y="10167361"/>
                <a:ext cx="2943134" cy="141577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defTabSz="914400">
                  <a:defRPr sz="2000">
                    <a:solidFill>
                      <a:srgbClr val="A9A9A9"/>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Préparation au déploiement</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2023"/>
              <p:cNvSpPr txBox="1"/>
              <p:nvPr/>
            </p:nvSpPr>
            <p:spPr>
              <a:xfrm>
                <a:off x="14621245" y="10170022"/>
                <a:ext cx="2796133" cy="64632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defTabSz="914400">
                  <a:defRPr sz="2000">
                    <a:solidFill>
                      <a:srgbClr val="A9A9A9"/>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Déploiement</a:t>
                </a:r>
              </a:p>
            </p:txBody>
          </p:sp>
          <p:sp>
            <p:nvSpPr>
              <p:cNvPr id="20" name="2024"/>
              <p:cNvSpPr txBox="1"/>
              <p:nvPr/>
            </p:nvSpPr>
            <p:spPr>
              <a:xfrm>
                <a:off x="18131583" y="10170022"/>
                <a:ext cx="3445662" cy="141577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lgn="ctr" defTabSz="914400">
                  <a:defRPr sz="2000">
                    <a:solidFill>
                      <a:srgbClr val="A9A9A9"/>
                    </a:solidFill>
                    <a:latin typeface="OpenSans"/>
                    <a:ea typeface="OpenSans"/>
                    <a:cs typeface="OpenSans"/>
                    <a:sym typeface="OpenSans"/>
                  </a:defRPr>
                </a:lvl1pPr>
              </a:lstStyle>
              <a:p>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Focus sur la sélection de l’architecture logicielle</a:t>
                </a:r>
                <a:endPar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1" name="Circle"/>
            <p:cNvSpPr/>
            <p:nvPr/>
          </p:nvSpPr>
          <p:spPr>
            <a:xfrm>
              <a:off x="15683100" y="6632137"/>
              <a:ext cx="257772"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sp>
          <p:nvSpPr>
            <p:cNvPr id="32" name="Circle"/>
            <p:cNvSpPr/>
            <p:nvPr/>
          </p:nvSpPr>
          <p:spPr>
            <a:xfrm>
              <a:off x="20150541" y="6632136"/>
              <a:ext cx="257772" cy="235645"/>
            </a:xfrm>
            <a:prstGeom prst="ellipse">
              <a:avLst/>
            </a:prstGeom>
            <a:solidFill>
              <a:srgbClr val="FFFFFF"/>
            </a:solidFill>
            <a:ln w="25400" cap="flat">
              <a:noFill/>
              <a:miter lim="400000"/>
            </a:ln>
            <a:effectLst/>
          </p:spPr>
          <p:txBody>
            <a:bodyPr wrap="square" lIns="91439" tIns="91439" rIns="91439" bIns="91439" numCol="1" anchor="ctr">
              <a:noAutofit/>
            </a:bodyPr>
            <a:lstStyle/>
            <a:p>
              <a:endParaRPr/>
            </a:p>
          </p:txBody>
        </p:sp>
      </p:grpSp>
      <p:pic>
        <p:nvPicPr>
          <p:cNvPr id="34" name="Picture 33"/>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78982408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54" name="This is your first text slide"/>
          <p:cNvSpPr txBox="1"/>
          <p:nvPr/>
        </p:nvSpPr>
        <p:spPr>
          <a:xfrm>
            <a:off x="1925686" y="1722138"/>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Analyse et préparation des données</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389993"/>
            <a:ext cx="18580581" cy="781495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Utilisation du jeu de données fourni par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Globo.com</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Ce jeu de données contient les interactions des utilisateurs avec le portail d’informations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Globo</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C’est le portail d’informations le plus populaire au Brésil</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jeu de données est composé de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- 1 fichier ARTICLES_METADATA </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(format CSV)</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- 1 fichier ARTICLES_EMBEDDINGS </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(format </a:t>
            </a:r>
            <a:r>
              <a:rPr lang="fr-FR" i="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pickle</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- 385 fichiers CLICKS </a:t>
            </a:r>
            <a:r>
              <a:rPr lang="fr-FR" i="1" dirty="0">
                <a:solidFill>
                  <a:schemeClr val="bg2"/>
                </a:solidFill>
                <a:latin typeface="Open Sans" panose="020B0606030504020204" pitchFamily="34" charset="0"/>
                <a:ea typeface="Open Sans" panose="020B0606030504020204" pitchFamily="34" charset="0"/>
                <a:cs typeface="Open Sans" panose="020B0606030504020204" pitchFamily="34" charset="0"/>
              </a:rPr>
              <a:t>(format CSV</a:t>
            </a:r>
            <a:r>
              <a:rPr lang="fr-FR" i="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 fichier ARTICLES_METADATA contient des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informations sur les articles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article_id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de l'article</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category_id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de la catégorie de l'article</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created_at_ts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date de création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timestamp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publisher_id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de l'éditeur de l'article</a:t>
            </a:r>
          </a:p>
          <a:p>
            <a:pPr lvl="4"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words_count</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nombre de mots contenus dans l'article</a:t>
            </a:r>
          </a:p>
        </p:txBody>
      </p:sp>
      <p:sp>
        <p:nvSpPr>
          <p:cNvPr id="6" name="Subtitle Text Demo"/>
          <p:cNvSpPr txBox="1"/>
          <p:nvPr/>
        </p:nvSpPr>
        <p:spPr>
          <a:xfrm>
            <a:off x="1925686" y="2830132"/>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Données utilisées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50949705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54" name="This is your first text slide"/>
          <p:cNvSpPr txBox="1"/>
          <p:nvPr/>
        </p:nvSpPr>
        <p:spPr>
          <a:xfrm>
            <a:off x="1925686" y="1778062"/>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Analyse et préparation des données</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299350"/>
            <a:ext cx="18580581" cy="787907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fichier ARTICLES_EMBEDDINGS :</a:t>
            </a:r>
          </a:p>
          <a:p>
            <a:pPr lvl="2"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contient les </a:t>
            </a:r>
            <a:r>
              <a:rPr lang="fr-FR" b="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Embeddings</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 (plongements) des articles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entrainés sur les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textes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et les données des articles	</a:t>
            </a:r>
          </a:p>
          <a:p>
            <a:pPr lvl="2" indent="0"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les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Embeddings</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sont des vecteurs de dimension 250</a:t>
            </a:r>
          </a:p>
          <a:p>
            <a:pPr lvl="4" indent="0" defTabSz="914400">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fichiers CLICKS contiennent des informations sur </a:t>
            </a:r>
            <a:r>
              <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rPr>
              <a:t>les sessions et interactions des utilisateurs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sur le portail d’articles : </a:t>
            </a: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user_id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utilisateur</a:t>
            </a: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session_id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session</a:t>
            </a: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session_size</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nombre de clicks pour la session</a:t>
            </a: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click_article_id</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identifiant de l'article sur lequel l'utilisateur a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clické</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i="1"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click_timestamp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quand l'utilisateur a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clické</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timestamp</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defTabSz="914400">
              <a:spcBef>
                <a:spcPts val="5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d’autres informations diverses sur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l’environnement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l’utilisateur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(OS, </a:t>
            </a:r>
            <a:r>
              <a:rPr lang="fr-FR" dirty="0" err="1">
                <a:solidFill>
                  <a:schemeClr val="bg2"/>
                </a:solidFill>
                <a:latin typeface="Open Sans" panose="020B0606030504020204" pitchFamily="34" charset="0"/>
                <a:ea typeface="Open Sans" panose="020B0606030504020204" pitchFamily="34" charset="0"/>
                <a:cs typeface="Open Sans" panose="020B0606030504020204" pitchFamily="34" charset="0"/>
              </a:rPr>
              <a:t>device</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pays, région…)</a:t>
            </a:r>
          </a:p>
          <a:p>
            <a:pPr marL="457200"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Il y a 385 fichiers CLICKS (1 par heure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t>
            </a:r>
          </a:p>
          <a:p>
            <a:pPr marL="457200"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Nous avons concaténé ces fichiers pour créer un seul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DataFrame</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buClr>
                <a:schemeClr val="accent1"/>
              </a:buClr>
              <a:buSzPct val="100000"/>
              <a:buFont typeface="Wingdings" panose="05000000000000000000" pitchFamily="2" charset="2"/>
              <a:buChar char="Ø"/>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Nous avons regroupé les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DataFrame</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CLICKS et ARTICLES_METADATA pour créer notre </a:t>
            </a:r>
            <a:r>
              <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jeu de données</a:t>
            </a:r>
          </a:p>
        </p:txBody>
      </p:sp>
      <p:sp>
        <p:nvSpPr>
          <p:cNvPr id="6" name="Subtitle Text Demo"/>
          <p:cNvSpPr txBox="1"/>
          <p:nvPr/>
        </p:nvSpPr>
        <p:spPr>
          <a:xfrm>
            <a:off x="1925686" y="2886056"/>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Données utilisées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876042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54" name="This is your first text slide"/>
          <p:cNvSpPr txBox="1"/>
          <p:nvPr/>
        </p:nvSpPr>
        <p:spPr>
          <a:xfrm>
            <a:off x="1925685" y="1291736"/>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Analyse et préparation des données</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4141028"/>
            <a:ext cx="18580581" cy="905888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Le jeu de données contient :                                               </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+ 2 988 181 lignes</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+ 17 colonnes</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Principaux indicateurs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+ 322 897 utilisateurs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uniques </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+ 2 988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181 clicks</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+ 46 033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articles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clickés</a:t>
            </a: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+ 316 catégories d’articles </a:t>
            </a:r>
            <a:r>
              <a:rPr lang="fr-FR"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clickés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Le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nombre de :                                               </a:t>
            </a:r>
            <a:endParaRPr lang="fr-FR"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clicks par session</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sessions par utilisateur</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articles lus par utilisateur</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457200" lvl="3" indent="-457200" defTabSz="914400">
              <a:spcBef>
                <a:spcPts val="1000"/>
              </a:spcBef>
              <a:buClr>
                <a:schemeClr val="accent1"/>
              </a:buClr>
              <a:buSzPct val="100000"/>
              <a:buFont typeface="Wingdings" panose="05000000000000000000" pitchFamily="2" charset="2"/>
              <a:buChar char="ü"/>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ont faibles</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536812"/>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Analyse des données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p:cNvPicPr>
            <a:picLocks noChangeAspect="1"/>
          </p:cNvPicPr>
          <p:nvPr/>
        </p:nvPicPr>
        <p:blipFill>
          <a:blip r:embed="rId2"/>
          <a:stretch>
            <a:fillRect/>
          </a:stretch>
        </p:blipFill>
        <p:spPr>
          <a:xfrm>
            <a:off x="12703464" y="2745445"/>
            <a:ext cx="7087024" cy="4834304"/>
          </a:xfrm>
          <a:prstGeom prst="rect">
            <a:avLst/>
          </a:prstGeom>
        </p:spPr>
      </p:pic>
      <p:pic>
        <p:nvPicPr>
          <p:cNvPr id="4" name="Picture 3"/>
          <p:cNvPicPr>
            <a:picLocks noChangeAspect="1"/>
          </p:cNvPicPr>
          <p:nvPr/>
        </p:nvPicPr>
        <p:blipFill>
          <a:blip r:embed="rId3"/>
          <a:stretch>
            <a:fillRect/>
          </a:stretch>
        </p:blipFill>
        <p:spPr>
          <a:xfrm>
            <a:off x="9836783" y="8450398"/>
            <a:ext cx="5733363" cy="3842573"/>
          </a:xfrm>
          <a:prstGeom prst="rect">
            <a:avLst/>
          </a:prstGeom>
        </p:spPr>
      </p:pic>
      <p:pic>
        <p:nvPicPr>
          <p:cNvPr id="5" name="Picture 4"/>
          <p:cNvPicPr>
            <a:picLocks noChangeAspect="1"/>
          </p:cNvPicPr>
          <p:nvPr/>
        </p:nvPicPr>
        <p:blipFill>
          <a:blip r:embed="rId4"/>
          <a:stretch>
            <a:fillRect/>
          </a:stretch>
        </p:blipFill>
        <p:spPr>
          <a:xfrm>
            <a:off x="17196491" y="8412959"/>
            <a:ext cx="5893226" cy="3880012"/>
          </a:xfrm>
          <a:prstGeom prst="rect">
            <a:avLst/>
          </a:prstGeom>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271142754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54" name="This is your first text slide"/>
          <p:cNvSpPr txBox="1"/>
          <p:nvPr/>
        </p:nvSpPr>
        <p:spPr>
          <a:xfrm>
            <a:off x="1925686" y="1043453"/>
            <a:ext cx="20108447"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a:defRPr sz="6000" b="1">
                <a:solidFill>
                  <a:srgbClr val="282928"/>
                </a:solidFill>
                <a:latin typeface="OpenSans-Semibold"/>
                <a:ea typeface="OpenSans-Semibold"/>
                <a:cs typeface="OpenSans-Semibold"/>
                <a:sym typeface="OpenSans-Semibold"/>
              </a:defRPr>
            </a:lvl1pPr>
          </a:lstStyle>
          <a:p>
            <a:r>
              <a:rPr lang="fr-FR" dirty="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rPr>
              <a:t>Analyse et préparation des données</a:t>
            </a:r>
          </a:p>
        </p:txBody>
      </p:sp>
      <p:sp>
        <p:nvSpPr>
          <p:cNvPr id="155" name="Lorem ipsum dolor sit amet, consectetur adipiscing elit, sed do eiusmod tempor incididunt ut labore et dolore magna aliqua labore et dolore magna aliqua. Ut enim ad minim veniam.…"/>
          <p:cNvSpPr txBox="1"/>
          <p:nvPr/>
        </p:nvSpPr>
        <p:spPr>
          <a:xfrm>
            <a:off x="1925686" y="3954762"/>
            <a:ext cx="18580581" cy="1005916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Traitement des valeurs manquantes :                                               </a:t>
            </a:r>
            <a:endParaRPr lang="fr-FR"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pas valeur manquante</a:t>
            </a: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Traitement des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oublons :</a:t>
            </a:r>
          </a:p>
          <a:p>
            <a:pPr lvl="4" indent="0" defTabSz="914400">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 pas de doublons </a:t>
            </a: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Suppression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des colonnes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inutiles </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Suppression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des utilisateurs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ayant moins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10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clicks sur des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articles :</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afin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de pouvoir faire des recommandations pertinentes il faut un minimum d'historique pour les utilisateurs</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suppression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des </a:t>
            </a: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utilisateurs qui n'ont pas assez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d'historique</a:t>
            </a:r>
          </a:p>
          <a:p>
            <a:pPr lvl="4" indent="0" defTabSz="914400">
              <a:buClr>
                <a:schemeClr val="accent1"/>
              </a:buClr>
              <a:buSzPct val="100000"/>
              <a:defRPr sz="3000">
                <a:solidFill>
                  <a:srgbClr val="A9A9A9"/>
                </a:solidFill>
                <a:latin typeface="OpenSans"/>
                <a:ea typeface="OpenSans"/>
                <a:cs typeface="OpenSans"/>
                <a:sym typeface="OpenSans"/>
              </a:defRPr>
            </a:pPr>
            <a:r>
              <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nombre minimal de clicks = 10</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300789" lvl="2" indent="-300789" defTabSz="914400">
              <a:buClr>
                <a:schemeClr val="accent1"/>
              </a:buClr>
              <a:buSzPct val="100000"/>
              <a:buFontTx/>
              <a:buChar char="•"/>
              <a:defRPr sz="3000">
                <a:solidFill>
                  <a:srgbClr val="A9A9A9"/>
                </a:solidFill>
                <a:latin typeface="OpenSans"/>
                <a:ea typeface="OpenSans"/>
                <a:cs typeface="OpenSans"/>
                <a:sym typeface="OpenSans"/>
              </a:defRPr>
            </a:pPr>
            <a:r>
              <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Après nettoyage des données :</a:t>
            </a: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4" indent="0" defTabSz="914400">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86 098 utilisateurs</a:t>
            </a:r>
          </a:p>
          <a:p>
            <a:pPr lvl="4" indent="0" defTabSz="914400">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32 522 articles lus</a:t>
            </a:r>
          </a:p>
          <a:p>
            <a:pPr lvl="4" indent="0" defTabSz="914400">
              <a:buClr>
                <a:schemeClr val="accent1"/>
              </a:buClr>
              <a:buSzPct val="100000"/>
              <a:defRPr sz="3000">
                <a:solidFill>
                  <a:srgbClr val="A9A9A9"/>
                </a:solidFill>
                <a:latin typeface="OpenSans"/>
                <a:ea typeface="OpenSans"/>
                <a:cs typeface="OpenSans"/>
                <a:sym typeface="OpenSans"/>
              </a:defRPr>
            </a:pPr>
            <a:r>
              <a:rPr lang="fr-FR" sz="300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fr-FR" sz="3000" b="1"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2 0679 222 clicks</a:t>
            </a:r>
            <a:endParaRPr lang="fr-FR" sz="30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lvl="3" indent="0" defTabSz="914400">
              <a:spcBef>
                <a:spcPts val="1000"/>
              </a:spcBef>
              <a:buClr>
                <a:schemeClr val="accent1"/>
              </a:buClr>
              <a:buSzPct val="100000"/>
              <a:defRPr sz="3000">
                <a:solidFill>
                  <a:srgbClr val="A9A9A9"/>
                </a:solidFill>
                <a:latin typeface="OpenSans"/>
                <a:ea typeface="OpenSans"/>
                <a:cs typeface="OpenSans"/>
                <a:sym typeface="OpenSans"/>
              </a:defRPr>
            </a:pPr>
            <a:endParaRPr lang="fr-F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ubtitle Text Demo"/>
          <p:cNvSpPr txBox="1"/>
          <p:nvPr/>
        </p:nvSpPr>
        <p:spPr>
          <a:xfrm>
            <a:off x="1925686" y="2198903"/>
            <a:ext cx="17004586" cy="11079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91439" bIns="91439">
            <a:spAutoFit/>
          </a:bodyPr>
          <a:lstStyle>
            <a:lvl1pPr defTabSz="914400">
              <a:defRPr sz="3000">
                <a:solidFill>
                  <a:srgbClr val="A9A9A9"/>
                </a:solidFill>
                <a:latin typeface="OpenSans"/>
                <a:ea typeface="OpenSans"/>
                <a:cs typeface="OpenSans"/>
                <a:sym typeface="OpenSans"/>
              </a:defRPr>
            </a:lvl1pPr>
          </a:lstStyle>
          <a:p>
            <a:r>
              <a:rPr lang="fr-FR" sz="60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Nettoyage des données</a:t>
            </a:r>
            <a:endParaRPr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183600" y="364768"/>
            <a:ext cx="2748261" cy="1480965"/>
          </a:xfrm>
          <a:prstGeom prst="rect">
            <a:avLst/>
          </a:prstGeom>
          <a:noFill/>
          <a:ln>
            <a:noFill/>
          </a:ln>
        </p:spPr>
      </p:pic>
    </p:spTree>
    <p:extLst>
      <p:ext uri="{BB962C8B-B14F-4D97-AF65-F5344CB8AC3E}">
        <p14:creationId xmlns:p14="http://schemas.microsoft.com/office/powerpoint/2010/main" val="373229466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Idea Presentation">
      <a:dk1>
        <a:srgbClr val="282927"/>
      </a:dk1>
      <a:lt1>
        <a:srgbClr val="FEFFFE"/>
      </a:lt1>
      <a:dk2>
        <a:srgbClr val="F7F8F7"/>
      </a:dk2>
      <a:lt2>
        <a:srgbClr val="A8A9A8"/>
      </a:lt2>
      <a:accent1>
        <a:srgbClr val="3CC9C1"/>
      </a:accent1>
      <a:accent2>
        <a:srgbClr val="37BAC5"/>
      </a:accent2>
      <a:accent3>
        <a:srgbClr val="2DA5D0"/>
      </a:accent3>
      <a:accent4>
        <a:srgbClr val="248DDA"/>
      </a:accent4>
      <a:accent5>
        <a:srgbClr val="3CC9C1"/>
      </a:accent5>
      <a:accent6>
        <a:srgbClr val="248DDA"/>
      </a:accent6>
      <a:hlink>
        <a:srgbClr val="248DDA"/>
      </a:hlink>
      <a:folHlink>
        <a:srgbClr val="37BAC5"/>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C7C1"/>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C7C1"/>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12490</TotalTime>
  <Words>1030</Words>
  <Application>Microsoft Office PowerPoint</Application>
  <PresentationFormat>Custom</PresentationFormat>
  <Paragraphs>444</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Open Sans</vt:lpstr>
      <vt:lpstr>Open Sans SemiBold</vt:lpstr>
      <vt:lpstr>OpenSans</vt:lpstr>
      <vt:lpstr>OpenSans-Semibold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olivier bonheur</dc:creator>
  <cp:lastModifiedBy>olivier bonheur</cp:lastModifiedBy>
  <cp:revision>270</cp:revision>
  <cp:lastPrinted>2021-11-03T15:02:37Z</cp:lastPrinted>
  <dcterms:modified xsi:type="dcterms:W3CDTF">2021-11-05T13:59:44Z</dcterms:modified>
</cp:coreProperties>
</file>