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sldIdLst>
    <p:sldId id="256" r:id="rId2"/>
    <p:sldId id="257" r:id="rId3"/>
    <p:sldId id="266" r:id="rId4"/>
    <p:sldId id="267" r:id="rId5"/>
    <p:sldId id="268" r:id="rId6"/>
    <p:sldId id="269" r:id="rId7"/>
    <p:sldId id="270" r:id="rId8"/>
    <p:sldId id="271" r:id="rId9"/>
    <p:sldId id="274" r:id="rId10"/>
    <p:sldId id="275" r:id="rId11"/>
    <p:sldId id="276" r:id="rId12"/>
    <p:sldId id="273" r:id="rId13"/>
    <p:sldId id="277" r:id="rId14"/>
    <p:sldId id="278" r:id="rId15"/>
    <p:sldId id="279" r:id="rId16"/>
    <p:sldId id="282" r:id="rId17"/>
    <p:sldId id="281" r:id="rId18"/>
  </p:sldIdLst>
  <p:sldSz cx="12192000" cy="685800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84DDCB-816E-4ABE-88A5-63F2B61AF345}" v="5" dt="2020-04-07T10:40:06.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ier bonheur" userId="de1ed9d4d31b0123" providerId="LiveId" clId="{9284DDCB-816E-4ABE-88A5-63F2B61AF345}"/>
    <pc:docChg chg="undo custSel delSld modSld">
      <pc:chgData name="olivier bonheur" userId="de1ed9d4d31b0123" providerId="LiveId" clId="{9284DDCB-816E-4ABE-88A5-63F2B61AF345}" dt="2020-04-07T14:00:18.288" v="721" actId="20577"/>
      <pc:docMkLst>
        <pc:docMk/>
      </pc:docMkLst>
      <pc:sldChg chg="addSp delSp modSp mod">
        <pc:chgData name="olivier bonheur" userId="de1ed9d4d31b0123" providerId="LiveId" clId="{9284DDCB-816E-4ABE-88A5-63F2B61AF345}" dt="2020-04-06T15:28:45.121" v="2" actId="313"/>
        <pc:sldMkLst>
          <pc:docMk/>
          <pc:sldMk cId="4052677059" sldId="256"/>
        </pc:sldMkLst>
        <pc:spChg chg="mod">
          <ac:chgData name="olivier bonheur" userId="de1ed9d4d31b0123" providerId="LiveId" clId="{9284DDCB-816E-4ABE-88A5-63F2B61AF345}" dt="2020-04-06T15:28:45.121" v="2" actId="313"/>
          <ac:spMkLst>
            <pc:docMk/>
            <pc:sldMk cId="4052677059" sldId="256"/>
            <ac:spMk id="2" creationId="{00000000-0000-0000-0000-000000000000}"/>
          </ac:spMkLst>
        </pc:spChg>
        <pc:graphicFrameChg chg="add del mod">
          <ac:chgData name="olivier bonheur" userId="de1ed9d4d31b0123" providerId="LiveId" clId="{9284DDCB-816E-4ABE-88A5-63F2B61AF345}" dt="2020-04-06T15:28:39.045" v="1" actId="478"/>
          <ac:graphicFrameMkLst>
            <pc:docMk/>
            <pc:sldMk cId="4052677059" sldId="256"/>
            <ac:graphicFrameMk id="4" creationId="{AA21C66E-8BF7-4765-BB45-6A96C75CF9AD}"/>
          </ac:graphicFrameMkLst>
        </pc:graphicFrameChg>
      </pc:sldChg>
      <pc:sldChg chg="modSp mod">
        <pc:chgData name="olivier bonheur" userId="de1ed9d4d31b0123" providerId="LiveId" clId="{9284DDCB-816E-4ABE-88A5-63F2B61AF345}" dt="2020-04-07T10:38:21.268" v="460" actId="20577"/>
        <pc:sldMkLst>
          <pc:docMk/>
          <pc:sldMk cId="1063527909" sldId="266"/>
        </pc:sldMkLst>
        <pc:spChg chg="mod">
          <ac:chgData name="olivier bonheur" userId="de1ed9d4d31b0123" providerId="LiveId" clId="{9284DDCB-816E-4ABE-88A5-63F2B61AF345}" dt="2020-04-07T10:38:21.268" v="460" actId="20577"/>
          <ac:spMkLst>
            <pc:docMk/>
            <pc:sldMk cId="1063527909" sldId="266"/>
            <ac:spMk id="3" creationId="{00000000-0000-0000-0000-000000000000}"/>
          </ac:spMkLst>
        </pc:spChg>
      </pc:sldChg>
      <pc:sldChg chg="modSp mod">
        <pc:chgData name="olivier bonheur" userId="de1ed9d4d31b0123" providerId="LiveId" clId="{9284DDCB-816E-4ABE-88A5-63F2B61AF345}" dt="2020-04-06T15:29:46.539" v="3" actId="313"/>
        <pc:sldMkLst>
          <pc:docMk/>
          <pc:sldMk cId="1532260996" sldId="267"/>
        </pc:sldMkLst>
        <pc:spChg chg="mod">
          <ac:chgData name="olivier bonheur" userId="de1ed9d4d31b0123" providerId="LiveId" clId="{9284DDCB-816E-4ABE-88A5-63F2B61AF345}" dt="2020-04-06T15:29:46.539" v="3" actId="313"/>
          <ac:spMkLst>
            <pc:docMk/>
            <pc:sldMk cId="1532260996" sldId="267"/>
            <ac:spMk id="3" creationId="{00000000-0000-0000-0000-000000000000}"/>
          </ac:spMkLst>
        </pc:spChg>
      </pc:sldChg>
      <pc:sldChg chg="modSp mod">
        <pc:chgData name="olivier bonheur" userId="de1ed9d4d31b0123" providerId="LiveId" clId="{9284DDCB-816E-4ABE-88A5-63F2B61AF345}" dt="2020-04-07T10:41:39.556" v="520" actId="20577"/>
        <pc:sldMkLst>
          <pc:docMk/>
          <pc:sldMk cId="1917656752" sldId="269"/>
        </pc:sldMkLst>
        <pc:spChg chg="mod">
          <ac:chgData name="olivier bonheur" userId="de1ed9d4d31b0123" providerId="LiveId" clId="{9284DDCB-816E-4ABE-88A5-63F2B61AF345}" dt="2020-04-07T10:41:39.556" v="520" actId="20577"/>
          <ac:spMkLst>
            <pc:docMk/>
            <pc:sldMk cId="1917656752" sldId="269"/>
            <ac:spMk id="3" creationId="{00000000-0000-0000-0000-000000000000}"/>
          </ac:spMkLst>
        </pc:spChg>
      </pc:sldChg>
      <pc:sldChg chg="modSp mod">
        <pc:chgData name="olivier bonheur" userId="de1ed9d4d31b0123" providerId="LiveId" clId="{9284DDCB-816E-4ABE-88A5-63F2B61AF345}" dt="2020-04-07T10:43:25.826" v="546" actId="20577"/>
        <pc:sldMkLst>
          <pc:docMk/>
          <pc:sldMk cId="4276966628" sldId="270"/>
        </pc:sldMkLst>
        <pc:spChg chg="mod">
          <ac:chgData name="olivier bonheur" userId="de1ed9d4d31b0123" providerId="LiveId" clId="{9284DDCB-816E-4ABE-88A5-63F2B61AF345}" dt="2020-04-07T10:43:25.826" v="546" actId="20577"/>
          <ac:spMkLst>
            <pc:docMk/>
            <pc:sldMk cId="4276966628" sldId="270"/>
            <ac:spMk id="3" creationId="{00000000-0000-0000-0000-000000000000}"/>
          </ac:spMkLst>
        </pc:spChg>
      </pc:sldChg>
      <pc:sldChg chg="del">
        <pc:chgData name="olivier bonheur" userId="de1ed9d4d31b0123" providerId="LiveId" clId="{9284DDCB-816E-4ABE-88A5-63F2B61AF345}" dt="2020-04-06T15:46:32.360" v="427" actId="47"/>
        <pc:sldMkLst>
          <pc:docMk/>
          <pc:sldMk cId="4059844147" sldId="272"/>
        </pc:sldMkLst>
      </pc:sldChg>
      <pc:sldChg chg="modSp mod">
        <pc:chgData name="olivier bonheur" userId="de1ed9d4d31b0123" providerId="LiveId" clId="{9284DDCB-816E-4ABE-88A5-63F2B61AF345}" dt="2020-04-07T10:44:51.731" v="583" actId="20577"/>
        <pc:sldMkLst>
          <pc:docMk/>
          <pc:sldMk cId="848844282" sldId="276"/>
        </pc:sldMkLst>
        <pc:spChg chg="mod">
          <ac:chgData name="olivier bonheur" userId="de1ed9d4d31b0123" providerId="LiveId" clId="{9284DDCB-816E-4ABE-88A5-63F2B61AF345}" dt="2020-04-07T10:44:51.731" v="583" actId="20577"/>
          <ac:spMkLst>
            <pc:docMk/>
            <pc:sldMk cId="848844282" sldId="276"/>
            <ac:spMk id="3" creationId="{00000000-0000-0000-0000-000000000000}"/>
          </ac:spMkLst>
        </pc:spChg>
      </pc:sldChg>
      <pc:sldChg chg="modSp mod">
        <pc:chgData name="olivier bonheur" userId="de1ed9d4d31b0123" providerId="LiveId" clId="{9284DDCB-816E-4ABE-88A5-63F2B61AF345}" dt="2020-04-07T10:45:54.192" v="643" actId="20577"/>
        <pc:sldMkLst>
          <pc:docMk/>
          <pc:sldMk cId="753189419" sldId="277"/>
        </pc:sldMkLst>
        <pc:spChg chg="mod">
          <ac:chgData name="olivier bonheur" userId="de1ed9d4d31b0123" providerId="LiveId" clId="{9284DDCB-816E-4ABE-88A5-63F2B61AF345}" dt="2020-04-07T10:45:54.192" v="643" actId="20577"/>
          <ac:spMkLst>
            <pc:docMk/>
            <pc:sldMk cId="753189419" sldId="277"/>
            <ac:spMk id="3" creationId="{00000000-0000-0000-0000-000000000000}"/>
          </ac:spMkLst>
        </pc:spChg>
      </pc:sldChg>
      <pc:sldChg chg="modSp mod">
        <pc:chgData name="olivier bonheur" userId="de1ed9d4d31b0123" providerId="LiveId" clId="{9284DDCB-816E-4ABE-88A5-63F2B61AF345}" dt="2020-04-07T10:47:04.365" v="669" actId="20577"/>
        <pc:sldMkLst>
          <pc:docMk/>
          <pc:sldMk cId="3669471829" sldId="278"/>
        </pc:sldMkLst>
        <pc:spChg chg="mod">
          <ac:chgData name="olivier bonheur" userId="de1ed9d4d31b0123" providerId="LiveId" clId="{9284DDCB-816E-4ABE-88A5-63F2B61AF345}" dt="2020-04-07T10:47:04.365" v="669" actId="20577"/>
          <ac:spMkLst>
            <pc:docMk/>
            <pc:sldMk cId="3669471829" sldId="278"/>
            <ac:spMk id="3" creationId="{00000000-0000-0000-0000-000000000000}"/>
          </ac:spMkLst>
        </pc:spChg>
      </pc:sldChg>
      <pc:sldChg chg="modSp mod">
        <pc:chgData name="olivier bonheur" userId="de1ed9d4d31b0123" providerId="LiveId" clId="{9284DDCB-816E-4ABE-88A5-63F2B61AF345}" dt="2020-04-07T14:00:18.288" v="721" actId="20577"/>
        <pc:sldMkLst>
          <pc:docMk/>
          <pc:sldMk cId="4173543291" sldId="279"/>
        </pc:sldMkLst>
        <pc:spChg chg="mod">
          <ac:chgData name="olivier bonheur" userId="de1ed9d4d31b0123" providerId="LiveId" clId="{9284DDCB-816E-4ABE-88A5-63F2B61AF345}" dt="2020-04-07T14:00:18.288" v="721" actId="20577"/>
          <ac:spMkLst>
            <pc:docMk/>
            <pc:sldMk cId="4173543291" sldId="279"/>
            <ac:spMk id="2" creationId="{00000000-0000-0000-0000-000000000000}"/>
          </ac:spMkLst>
        </pc:spChg>
        <pc:spChg chg="mod">
          <ac:chgData name="olivier bonheur" userId="de1ed9d4d31b0123" providerId="LiveId" clId="{9284DDCB-816E-4ABE-88A5-63F2B61AF345}" dt="2020-04-07T10:47:22.961" v="684" actId="20577"/>
          <ac:spMkLst>
            <pc:docMk/>
            <pc:sldMk cId="4173543291" sldId="27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61D00A-D0DD-4B60-9ECB-6D257A70D4CD}" type="datetimeFigureOut">
              <a:rPr lang="fr-FR" smtClean="0"/>
              <a:t>10/04/2020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5524CF-6B3A-448B-B02E-1B278EAFA75F}" type="slidenum">
              <a:rPr lang="fr-FR" smtClean="0"/>
              <a:t>‹#›</a:t>
            </a:fld>
            <a:endParaRPr lang="fr-FR"/>
          </a:p>
        </p:txBody>
      </p:sp>
    </p:spTree>
    <p:extLst>
      <p:ext uri="{BB962C8B-B14F-4D97-AF65-F5344CB8AC3E}">
        <p14:creationId xmlns:p14="http://schemas.microsoft.com/office/powerpoint/2010/main" val="156954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1D00A-D0DD-4B60-9ECB-6D257A70D4CD}" type="datetimeFigureOut">
              <a:rPr lang="fr-FR" smtClean="0"/>
              <a:t>10/04/2020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5524CF-6B3A-448B-B02E-1B278EAFA75F}" type="slidenum">
              <a:rPr lang="fr-FR" smtClean="0"/>
              <a:t>‹#›</a:t>
            </a:fld>
            <a:endParaRPr lang="fr-FR"/>
          </a:p>
        </p:txBody>
      </p:sp>
    </p:spTree>
    <p:extLst>
      <p:ext uri="{BB962C8B-B14F-4D97-AF65-F5344CB8AC3E}">
        <p14:creationId xmlns:p14="http://schemas.microsoft.com/office/powerpoint/2010/main" val="1851664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1D00A-D0DD-4B60-9ECB-6D257A70D4CD}" type="datetimeFigureOut">
              <a:rPr lang="fr-FR" smtClean="0"/>
              <a:t>10/04/2020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5524CF-6B3A-448B-B02E-1B278EAFA75F}" type="slidenum">
              <a:rPr lang="fr-FR" smtClean="0"/>
              <a:t>‹#›</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61297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1D00A-D0DD-4B60-9ECB-6D257A70D4CD}" type="datetimeFigureOut">
              <a:rPr lang="fr-FR" smtClean="0"/>
              <a:t>10/04/2020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5524CF-6B3A-448B-B02E-1B278EAFA75F}" type="slidenum">
              <a:rPr lang="fr-FR" smtClean="0"/>
              <a:t>‹#›</a:t>
            </a:fld>
            <a:endParaRPr lang="fr-FR"/>
          </a:p>
        </p:txBody>
      </p:sp>
    </p:spTree>
    <p:extLst>
      <p:ext uri="{BB962C8B-B14F-4D97-AF65-F5344CB8AC3E}">
        <p14:creationId xmlns:p14="http://schemas.microsoft.com/office/powerpoint/2010/main" val="2659701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1D00A-D0DD-4B60-9ECB-6D257A70D4CD}" type="datetimeFigureOut">
              <a:rPr lang="fr-FR" smtClean="0"/>
              <a:t>10/04/2020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5524CF-6B3A-448B-B02E-1B278EAFA75F}"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8806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1D00A-D0DD-4B60-9ECB-6D257A70D4CD}" type="datetimeFigureOut">
              <a:rPr lang="fr-FR" smtClean="0"/>
              <a:t>10/04/2020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5524CF-6B3A-448B-B02E-1B278EAFA75F}" type="slidenum">
              <a:rPr lang="fr-FR" smtClean="0"/>
              <a:t>‹#›</a:t>
            </a:fld>
            <a:endParaRPr lang="fr-FR"/>
          </a:p>
        </p:txBody>
      </p:sp>
    </p:spTree>
    <p:extLst>
      <p:ext uri="{BB962C8B-B14F-4D97-AF65-F5344CB8AC3E}">
        <p14:creationId xmlns:p14="http://schemas.microsoft.com/office/powerpoint/2010/main" val="1359368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61D00A-D0DD-4B60-9ECB-6D257A70D4CD}" type="datetimeFigureOut">
              <a:rPr lang="fr-FR" smtClean="0"/>
              <a:t>10/04/2020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5524CF-6B3A-448B-B02E-1B278EAFA75F}" type="slidenum">
              <a:rPr lang="fr-FR" smtClean="0"/>
              <a:t>‹#›</a:t>
            </a:fld>
            <a:endParaRPr lang="fr-FR"/>
          </a:p>
        </p:txBody>
      </p:sp>
    </p:spTree>
    <p:extLst>
      <p:ext uri="{BB962C8B-B14F-4D97-AF65-F5344CB8AC3E}">
        <p14:creationId xmlns:p14="http://schemas.microsoft.com/office/powerpoint/2010/main" val="4044282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61D00A-D0DD-4B60-9ECB-6D257A70D4CD}" type="datetimeFigureOut">
              <a:rPr lang="fr-FR" smtClean="0"/>
              <a:t>10/04/2020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5524CF-6B3A-448B-B02E-1B278EAFA75F}" type="slidenum">
              <a:rPr lang="fr-FR" smtClean="0"/>
              <a:t>‹#›</a:t>
            </a:fld>
            <a:endParaRPr lang="fr-FR"/>
          </a:p>
        </p:txBody>
      </p:sp>
    </p:spTree>
    <p:extLst>
      <p:ext uri="{BB962C8B-B14F-4D97-AF65-F5344CB8AC3E}">
        <p14:creationId xmlns:p14="http://schemas.microsoft.com/office/powerpoint/2010/main" val="2189166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61D00A-D0DD-4B60-9ECB-6D257A70D4CD}" type="datetimeFigureOut">
              <a:rPr lang="fr-FR" smtClean="0"/>
              <a:t>10/04/2020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5524CF-6B3A-448B-B02E-1B278EAFA75F}" type="slidenum">
              <a:rPr lang="fr-FR" smtClean="0"/>
              <a:t>‹#›</a:t>
            </a:fld>
            <a:endParaRPr lang="fr-FR"/>
          </a:p>
        </p:txBody>
      </p:sp>
    </p:spTree>
    <p:extLst>
      <p:ext uri="{BB962C8B-B14F-4D97-AF65-F5344CB8AC3E}">
        <p14:creationId xmlns:p14="http://schemas.microsoft.com/office/powerpoint/2010/main" val="294499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1D00A-D0DD-4B60-9ECB-6D257A70D4CD}" type="datetimeFigureOut">
              <a:rPr lang="fr-FR" smtClean="0"/>
              <a:t>10/04/2020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5524CF-6B3A-448B-B02E-1B278EAFA75F}" type="slidenum">
              <a:rPr lang="fr-FR" smtClean="0"/>
              <a:t>‹#›</a:t>
            </a:fld>
            <a:endParaRPr lang="fr-FR"/>
          </a:p>
        </p:txBody>
      </p:sp>
    </p:spTree>
    <p:extLst>
      <p:ext uri="{BB962C8B-B14F-4D97-AF65-F5344CB8AC3E}">
        <p14:creationId xmlns:p14="http://schemas.microsoft.com/office/powerpoint/2010/main" val="3973947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61D00A-D0DD-4B60-9ECB-6D257A70D4CD}" type="datetimeFigureOut">
              <a:rPr lang="fr-FR" smtClean="0"/>
              <a:t>10/04/2020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5524CF-6B3A-448B-B02E-1B278EAFA75F}" type="slidenum">
              <a:rPr lang="fr-FR" smtClean="0"/>
              <a:t>‹#›</a:t>
            </a:fld>
            <a:endParaRPr lang="fr-FR"/>
          </a:p>
        </p:txBody>
      </p:sp>
    </p:spTree>
    <p:extLst>
      <p:ext uri="{BB962C8B-B14F-4D97-AF65-F5344CB8AC3E}">
        <p14:creationId xmlns:p14="http://schemas.microsoft.com/office/powerpoint/2010/main" val="720712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61D00A-D0DD-4B60-9ECB-6D257A70D4CD}" type="datetimeFigureOut">
              <a:rPr lang="fr-FR" smtClean="0"/>
              <a:t>10/04/2020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25524CF-6B3A-448B-B02E-1B278EAFA75F}" type="slidenum">
              <a:rPr lang="fr-FR" smtClean="0"/>
              <a:t>‹#›</a:t>
            </a:fld>
            <a:endParaRPr lang="fr-FR"/>
          </a:p>
        </p:txBody>
      </p:sp>
    </p:spTree>
    <p:extLst>
      <p:ext uri="{BB962C8B-B14F-4D97-AF65-F5344CB8AC3E}">
        <p14:creationId xmlns:p14="http://schemas.microsoft.com/office/powerpoint/2010/main" val="32051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61D00A-D0DD-4B60-9ECB-6D257A70D4CD}" type="datetimeFigureOut">
              <a:rPr lang="fr-FR" smtClean="0"/>
              <a:t>10/04/2020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25524CF-6B3A-448B-B02E-1B278EAFA75F}" type="slidenum">
              <a:rPr lang="fr-FR" smtClean="0"/>
              <a:t>‹#›</a:t>
            </a:fld>
            <a:endParaRPr lang="fr-FR"/>
          </a:p>
        </p:txBody>
      </p:sp>
    </p:spTree>
    <p:extLst>
      <p:ext uri="{BB962C8B-B14F-4D97-AF65-F5344CB8AC3E}">
        <p14:creationId xmlns:p14="http://schemas.microsoft.com/office/powerpoint/2010/main" val="210976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1D00A-D0DD-4B60-9ECB-6D257A70D4CD}" type="datetimeFigureOut">
              <a:rPr lang="fr-FR" smtClean="0"/>
              <a:t>10/04/2020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25524CF-6B3A-448B-B02E-1B278EAFA75F}" type="slidenum">
              <a:rPr lang="fr-FR" smtClean="0"/>
              <a:t>‹#›</a:t>
            </a:fld>
            <a:endParaRPr lang="fr-FR"/>
          </a:p>
        </p:txBody>
      </p:sp>
    </p:spTree>
    <p:extLst>
      <p:ext uri="{BB962C8B-B14F-4D97-AF65-F5344CB8AC3E}">
        <p14:creationId xmlns:p14="http://schemas.microsoft.com/office/powerpoint/2010/main" val="2241919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61D00A-D0DD-4B60-9ECB-6D257A70D4CD}" type="datetimeFigureOut">
              <a:rPr lang="fr-FR" smtClean="0"/>
              <a:t>10/04/2020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5524CF-6B3A-448B-B02E-1B278EAFA75F}" type="slidenum">
              <a:rPr lang="fr-FR" smtClean="0"/>
              <a:t>‹#›</a:t>
            </a:fld>
            <a:endParaRPr lang="fr-FR"/>
          </a:p>
        </p:txBody>
      </p:sp>
    </p:spTree>
    <p:extLst>
      <p:ext uri="{BB962C8B-B14F-4D97-AF65-F5344CB8AC3E}">
        <p14:creationId xmlns:p14="http://schemas.microsoft.com/office/powerpoint/2010/main" val="1253618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61D00A-D0DD-4B60-9ECB-6D257A70D4CD}" type="datetimeFigureOut">
              <a:rPr lang="fr-FR" smtClean="0"/>
              <a:t>10/04/2020</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5524CF-6B3A-448B-B02E-1B278EAFA75F}" type="slidenum">
              <a:rPr lang="fr-FR" smtClean="0"/>
              <a:t>‹#›</a:t>
            </a:fld>
            <a:endParaRPr lang="fr-FR"/>
          </a:p>
        </p:txBody>
      </p:sp>
    </p:spTree>
    <p:extLst>
      <p:ext uri="{BB962C8B-B14F-4D97-AF65-F5344CB8AC3E}">
        <p14:creationId xmlns:p14="http://schemas.microsoft.com/office/powerpoint/2010/main" val="383718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61D00A-D0DD-4B60-9ECB-6D257A70D4CD}" type="datetimeFigureOut">
              <a:rPr lang="fr-FR" smtClean="0"/>
              <a:t>10/04/2020</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5524CF-6B3A-448B-B02E-1B278EAFA75F}" type="slidenum">
              <a:rPr lang="fr-FR" smtClean="0"/>
              <a:t>‹#›</a:t>
            </a:fld>
            <a:endParaRPr lang="fr-FR"/>
          </a:p>
        </p:txBody>
      </p:sp>
    </p:spTree>
    <p:extLst>
      <p:ext uri="{BB962C8B-B14F-4D97-AF65-F5344CB8AC3E}">
        <p14:creationId xmlns:p14="http://schemas.microsoft.com/office/powerpoint/2010/main" val="2540062266"/>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611567"/>
            <a:ext cx="7766936" cy="1646302"/>
          </a:xfrm>
        </p:spPr>
        <p:txBody>
          <a:bodyPr/>
          <a:lstStyle/>
          <a:p>
            <a:pPr algn="ctr"/>
            <a:r>
              <a:rPr lang="fr-FR" dirty="0"/>
              <a:t>FuzeScrum</a:t>
            </a:r>
            <a:br>
              <a:rPr lang="fr-FR" dirty="0"/>
            </a:br>
            <a:r>
              <a:rPr lang="fr-FR" dirty="0"/>
              <a:t>Application de Mentorat</a:t>
            </a:r>
          </a:p>
        </p:txBody>
      </p:sp>
      <p:sp>
        <p:nvSpPr>
          <p:cNvPr id="3" name="Subtitle 2"/>
          <p:cNvSpPr>
            <a:spLocks noGrp="1"/>
          </p:cNvSpPr>
          <p:nvPr>
            <p:ph type="subTitle" idx="1"/>
          </p:nvPr>
        </p:nvSpPr>
        <p:spPr>
          <a:xfrm>
            <a:off x="1507067" y="4792326"/>
            <a:ext cx="7766936" cy="1096899"/>
          </a:xfrm>
        </p:spPr>
        <p:txBody>
          <a:bodyPr/>
          <a:lstStyle/>
          <a:p>
            <a:pPr algn="ctr"/>
            <a:r>
              <a:rPr lang="fr-FR" dirty="0"/>
              <a:t>Une application pour faciliter et développer le Mentorat</a:t>
            </a:r>
          </a:p>
        </p:txBody>
      </p:sp>
      <p:pic>
        <p:nvPicPr>
          <p:cNvPr id="5" name="Picture 4"/>
          <p:cNvPicPr>
            <a:picLocks noChangeAspect="1"/>
          </p:cNvPicPr>
          <p:nvPr/>
        </p:nvPicPr>
        <p:blipFill>
          <a:blip r:embed="rId2"/>
          <a:stretch>
            <a:fillRect/>
          </a:stretch>
        </p:blipFill>
        <p:spPr>
          <a:xfrm>
            <a:off x="3973306" y="232912"/>
            <a:ext cx="2416536" cy="1844198"/>
          </a:xfrm>
          <a:prstGeom prst="rect">
            <a:avLst/>
          </a:prstGeom>
        </p:spPr>
      </p:pic>
    </p:spTree>
    <p:extLst>
      <p:ext uri="{BB962C8B-B14F-4D97-AF65-F5344CB8AC3E}">
        <p14:creationId xmlns:p14="http://schemas.microsoft.com/office/powerpoint/2010/main" val="4052677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31" y="443582"/>
            <a:ext cx="8596668" cy="1126566"/>
          </a:xfrm>
        </p:spPr>
        <p:txBody>
          <a:bodyPr/>
          <a:lstStyle/>
          <a:p>
            <a:r>
              <a:rPr lang="fr-FR" sz="3000" dirty="0"/>
              <a:t>Application de Mentorat</a:t>
            </a:r>
            <a:r>
              <a:rPr lang="fr-FR" dirty="0"/>
              <a:t/>
            </a:r>
            <a:br>
              <a:rPr lang="fr-FR" dirty="0"/>
            </a:br>
            <a:r>
              <a:rPr lang="fr-FR" sz="2600" dirty="0"/>
              <a:t>Livrables : User </a:t>
            </a:r>
            <a:r>
              <a:rPr lang="fr-FR" sz="2600" dirty="0" smtClean="0"/>
              <a:t>Stories</a:t>
            </a:r>
            <a:endParaRPr lang="fr-FR" sz="2600" dirty="0"/>
          </a:p>
        </p:txBody>
      </p:sp>
      <p:sp>
        <p:nvSpPr>
          <p:cNvPr id="3" name="Content Placeholder 2"/>
          <p:cNvSpPr>
            <a:spLocks noGrp="1"/>
          </p:cNvSpPr>
          <p:nvPr>
            <p:ph idx="1"/>
          </p:nvPr>
        </p:nvSpPr>
        <p:spPr>
          <a:xfrm>
            <a:off x="424231" y="1414732"/>
            <a:ext cx="8806033" cy="5154423"/>
          </a:xfrm>
        </p:spPr>
        <p:txBody>
          <a:bodyPr>
            <a:normAutofit/>
          </a:bodyPr>
          <a:lstStyle/>
          <a:p>
            <a:pPr>
              <a:buFont typeface="Wingdings" panose="05000000000000000000" pitchFamily="2" charset="2"/>
              <a:buChar char="q"/>
            </a:pPr>
            <a:endParaRPr lang="fr-FR" dirty="0" smtClean="0"/>
          </a:p>
          <a:p>
            <a:pPr marL="342900" lvl="1" indent="-342900">
              <a:buClr>
                <a:srgbClr val="92278F"/>
              </a:buClr>
            </a:pPr>
            <a:r>
              <a:rPr lang="fr-FR" sz="1700" dirty="0" smtClean="0">
                <a:solidFill>
                  <a:prstClr val="black">
                    <a:lumMod val="75000"/>
                    <a:lumOff val="25000"/>
                  </a:prstClr>
                </a:solidFill>
              </a:rPr>
              <a:t>Exemple </a:t>
            </a:r>
            <a:r>
              <a:rPr lang="fr-FR" sz="1700" dirty="0">
                <a:solidFill>
                  <a:prstClr val="black">
                    <a:lumMod val="75000"/>
                    <a:lumOff val="25000"/>
                  </a:prstClr>
                </a:solidFill>
              </a:rPr>
              <a:t>:</a:t>
            </a:r>
          </a:p>
          <a:p>
            <a:pPr>
              <a:buFont typeface="Wingdings" panose="05000000000000000000" pitchFamily="2" charset="2"/>
              <a:buChar char="q"/>
            </a:pPr>
            <a:r>
              <a:rPr lang="fr-FR" dirty="0" smtClean="0"/>
              <a:t>Connexion </a:t>
            </a:r>
            <a:r>
              <a:rPr lang="fr-FR" dirty="0"/>
              <a:t>en utilisant un identifiant et un mot de passe :</a:t>
            </a:r>
          </a:p>
          <a:p>
            <a:pPr marL="400050" lvl="1" indent="0">
              <a:buNone/>
            </a:pPr>
            <a:r>
              <a:rPr lang="fr-FR" sz="1100" b="1" dirty="0"/>
              <a:t>1 - EN TANT QUE Mentor / Mentoré, JE SOUHAITE pouvoir me connecter à l’application en utilisant un identifiant et un mot de </a:t>
            </a:r>
            <a:r>
              <a:rPr lang="fr-FR" sz="1100" b="1" dirty="0" smtClean="0"/>
              <a:t>passe AFIN D’avoir accès à l’application de Mentorat.</a:t>
            </a:r>
            <a:endParaRPr lang="fr-FR" sz="1100" dirty="0"/>
          </a:p>
          <a:p>
            <a:pPr marL="400050" lvl="1" indent="0">
              <a:buNone/>
            </a:pPr>
            <a:r>
              <a:rPr lang="fr-FR" sz="1100" dirty="0"/>
              <a:t>A_ETANT DONNÉ que je suis sur la page </a:t>
            </a:r>
            <a:r>
              <a:rPr lang="fr-FR" sz="1100" i="1" dirty="0"/>
              <a:t>« Connexion »</a:t>
            </a:r>
            <a:r>
              <a:rPr lang="fr-FR" sz="1100" dirty="0"/>
              <a:t> ET que j’ai entré un identifiant et un mot de passe dans le formulaire ET que l’identifiant et le mot de passe correspondent à un utilisateur enregistré, QUAND je clique sur le bouton « Je me connecte », ALORS je suis connecté ET j’arrive sur la page </a:t>
            </a:r>
            <a:r>
              <a:rPr lang="fr-FR" sz="1100" i="1" dirty="0"/>
              <a:t>« Accueil » </a:t>
            </a:r>
            <a:r>
              <a:rPr lang="fr-FR" sz="1100" dirty="0"/>
              <a:t>de l’application.</a:t>
            </a:r>
          </a:p>
          <a:p>
            <a:pPr marL="400050" lvl="1" indent="0">
              <a:buNone/>
            </a:pPr>
            <a:r>
              <a:rPr lang="fr-FR" sz="1100" dirty="0"/>
              <a:t>B_ ETANT DONNÉ que je suis sur la page </a:t>
            </a:r>
            <a:r>
              <a:rPr lang="fr-FR" sz="1100" i="1" dirty="0"/>
              <a:t>« Connexion »</a:t>
            </a:r>
            <a:r>
              <a:rPr lang="fr-FR" sz="1100" dirty="0"/>
              <a:t> ET que j’ai entré un identifiant et un mot de passe dans le formulaire ET que l’identifiant ne correspond pas à un utilisateur enregistré OU que le mot de passe est erroné, QUAND je clique sur le bouton « Je me connecte », ALORS je reçois un message d’erreur m’invitant à réessayer ET je reviens sur la page </a:t>
            </a:r>
            <a:r>
              <a:rPr lang="fr-FR" sz="1100" i="1" dirty="0"/>
              <a:t>« Connexion » </a:t>
            </a:r>
            <a:r>
              <a:rPr lang="fr-FR" sz="1100" dirty="0"/>
              <a:t>sur laquelle je peux essayer à nouveau de me connecter</a:t>
            </a:r>
            <a:r>
              <a:rPr lang="fr-FR" sz="1100" dirty="0" smtClean="0"/>
              <a:t>.</a:t>
            </a:r>
            <a:endParaRPr lang="fr-FR" sz="1100" dirty="0"/>
          </a:p>
          <a:p>
            <a:pPr lvl="1">
              <a:buFont typeface="Wingdings" panose="05000000000000000000" pitchFamily="2" charset="2"/>
              <a:buChar char="v"/>
            </a:pPr>
            <a:endParaRPr lang="fr-FR" dirty="0"/>
          </a:p>
          <a:p>
            <a:pPr marL="342900" lvl="1" indent="-342900">
              <a:buClr>
                <a:srgbClr val="92278F"/>
              </a:buClr>
            </a:pPr>
            <a:r>
              <a:rPr lang="fr-FR" sz="1700" dirty="0">
                <a:solidFill>
                  <a:prstClr val="black">
                    <a:lumMod val="75000"/>
                    <a:lumOff val="25000"/>
                  </a:prstClr>
                </a:solidFill>
              </a:rPr>
              <a:t>Les User Stories ont été mises dans un tableau de type Product </a:t>
            </a:r>
            <a:r>
              <a:rPr lang="fr-FR" sz="1700" dirty="0" err="1">
                <a:solidFill>
                  <a:prstClr val="black">
                    <a:lumMod val="75000"/>
                    <a:lumOff val="25000"/>
                  </a:prstClr>
                </a:solidFill>
              </a:rPr>
              <a:t>Backlog</a:t>
            </a:r>
            <a:r>
              <a:rPr lang="fr-FR" sz="1700" dirty="0">
                <a:solidFill>
                  <a:prstClr val="black">
                    <a:lumMod val="75000"/>
                    <a:lumOff val="25000"/>
                  </a:prstClr>
                </a:solidFill>
              </a:rPr>
              <a:t> en utilisant l’outil </a:t>
            </a:r>
            <a:r>
              <a:rPr lang="fr-FR" sz="1700" dirty="0" err="1">
                <a:solidFill>
                  <a:prstClr val="black">
                    <a:lumMod val="75000"/>
                    <a:lumOff val="25000"/>
                  </a:prstClr>
                </a:solidFill>
              </a:rPr>
              <a:t>Trello</a:t>
            </a:r>
            <a:r>
              <a:rPr lang="fr-FR" sz="1700" dirty="0">
                <a:solidFill>
                  <a:prstClr val="black">
                    <a:lumMod val="75000"/>
                    <a:lumOff val="25000"/>
                  </a:prstClr>
                </a:solidFill>
              </a:rPr>
              <a:t> afin de faciliter le développement</a:t>
            </a:r>
          </a:p>
          <a:p>
            <a:endParaRPr lang="fr-FR" sz="800" dirty="0"/>
          </a:p>
        </p:txBody>
      </p:sp>
      <p:pic>
        <p:nvPicPr>
          <p:cNvPr id="5" name="Picture 4"/>
          <p:cNvPicPr>
            <a:picLocks noChangeAspect="1"/>
          </p:cNvPicPr>
          <p:nvPr/>
        </p:nvPicPr>
        <p:blipFill>
          <a:blip r:embed="rId2"/>
          <a:stretch>
            <a:fillRect/>
          </a:stretch>
        </p:blipFill>
        <p:spPr>
          <a:xfrm>
            <a:off x="7736266" y="195538"/>
            <a:ext cx="1405404" cy="1072545"/>
          </a:xfrm>
          <a:prstGeom prst="rect">
            <a:avLst/>
          </a:prstGeom>
        </p:spPr>
      </p:pic>
    </p:spTree>
    <p:extLst>
      <p:ext uri="{BB962C8B-B14F-4D97-AF65-F5344CB8AC3E}">
        <p14:creationId xmlns:p14="http://schemas.microsoft.com/office/powerpoint/2010/main" val="3670504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99" y="609397"/>
            <a:ext cx="8596668" cy="1117940"/>
          </a:xfrm>
        </p:spPr>
        <p:txBody>
          <a:bodyPr/>
          <a:lstStyle/>
          <a:p>
            <a:r>
              <a:rPr lang="fr-FR" sz="3000" dirty="0"/>
              <a:t>Application de Mentorat</a:t>
            </a:r>
            <a:r>
              <a:rPr lang="fr-FR" dirty="0"/>
              <a:t/>
            </a:r>
            <a:br>
              <a:rPr lang="fr-FR" dirty="0"/>
            </a:br>
            <a:r>
              <a:rPr lang="fr-FR" sz="2600" dirty="0"/>
              <a:t>Livrables : Diagramme de conception technique</a:t>
            </a:r>
          </a:p>
        </p:txBody>
      </p:sp>
      <p:sp>
        <p:nvSpPr>
          <p:cNvPr id="3" name="Content Placeholder 2"/>
          <p:cNvSpPr>
            <a:spLocks noGrp="1"/>
          </p:cNvSpPr>
          <p:nvPr>
            <p:ph idx="1"/>
          </p:nvPr>
        </p:nvSpPr>
        <p:spPr>
          <a:xfrm>
            <a:off x="470299" y="2023035"/>
            <a:ext cx="9478893" cy="4412272"/>
          </a:xfrm>
        </p:spPr>
        <p:txBody>
          <a:bodyPr>
            <a:normAutofit/>
          </a:bodyPr>
          <a:lstStyle/>
          <a:p>
            <a:r>
              <a:rPr lang="fr-FR" sz="1700" dirty="0"/>
              <a:t>Le diagramme de conception technique s’appuie sur le domaine métier (DDD) :</a:t>
            </a:r>
          </a:p>
          <a:p>
            <a:pPr lvl="1">
              <a:buFont typeface="Wingdings" panose="05000000000000000000" pitchFamily="2" charset="2"/>
              <a:buChar char="ü"/>
            </a:pPr>
            <a:r>
              <a:rPr lang="fr-FR" sz="1500" dirty="0"/>
              <a:t>Utilisation du vocabulaire métier</a:t>
            </a:r>
          </a:p>
          <a:p>
            <a:pPr lvl="1">
              <a:buFont typeface="Wingdings" panose="05000000000000000000" pitchFamily="2" charset="2"/>
              <a:buChar char="ü"/>
            </a:pPr>
            <a:r>
              <a:rPr lang="fr-FR" sz="1500" dirty="0"/>
              <a:t>Réponse aux attentes des utilisateurs</a:t>
            </a:r>
          </a:p>
          <a:p>
            <a:pPr lvl="1">
              <a:buFont typeface="Wingdings" panose="05000000000000000000" pitchFamily="2" charset="2"/>
              <a:buChar char="ü"/>
            </a:pPr>
            <a:r>
              <a:rPr lang="fr-FR" sz="1500" dirty="0"/>
              <a:t>Cohérent avec les User Stories</a:t>
            </a:r>
          </a:p>
          <a:p>
            <a:pPr marL="457200" lvl="1" indent="0">
              <a:buNone/>
            </a:pPr>
            <a:endParaRPr lang="fr-FR" sz="1500" dirty="0"/>
          </a:p>
          <a:p>
            <a:pPr marL="342900" lvl="1" indent="-342900"/>
            <a:r>
              <a:rPr lang="fr-FR" sz="1700" dirty="0"/>
              <a:t>Le </a:t>
            </a:r>
            <a:r>
              <a:rPr lang="fr-FR" sz="1700" dirty="0" smtClean="0"/>
              <a:t>diagramme </a:t>
            </a:r>
            <a:r>
              <a:rPr lang="fr-FR" sz="1700" dirty="0"/>
              <a:t>est composé : </a:t>
            </a:r>
          </a:p>
          <a:p>
            <a:pPr marL="742950" lvl="2" indent="-342900">
              <a:spcBef>
                <a:spcPts val="1300"/>
              </a:spcBef>
              <a:buFont typeface="Wingdings" panose="05000000000000000000" pitchFamily="2" charset="2"/>
              <a:buChar char="ü"/>
            </a:pPr>
            <a:r>
              <a:rPr lang="fr-FR" sz="1500" u="sng" dirty="0"/>
              <a:t>Entités métier</a:t>
            </a:r>
            <a:r>
              <a:rPr lang="fr-FR" sz="1500" dirty="0"/>
              <a:t> : </a:t>
            </a:r>
            <a:r>
              <a:rPr lang="fr-FR" sz="1500" dirty="0" smtClean="0"/>
              <a:t>parties autonomes du domaine métier</a:t>
            </a:r>
            <a:endParaRPr lang="fr-FR" sz="1500" dirty="0"/>
          </a:p>
          <a:p>
            <a:pPr marL="1200150" lvl="3" indent="-342900">
              <a:spcBef>
                <a:spcPts val="1300"/>
              </a:spcBef>
              <a:buFont typeface="Wingdings" panose="05000000000000000000" pitchFamily="2" charset="2"/>
              <a:buChar char="Ø"/>
            </a:pPr>
            <a:r>
              <a:rPr lang="fr-FR" sz="1500" dirty="0"/>
              <a:t>Relations entre les entités</a:t>
            </a:r>
          </a:p>
          <a:p>
            <a:pPr marL="742950" lvl="2" indent="-342900">
              <a:spcBef>
                <a:spcPts val="1300"/>
              </a:spcBef>
              <a:buFont typeface="Wingdings" panose="05000000000000000000" pitchFamily="2" charset="2"/>
              <a:buChar char="ü"/>
            </a:pPr>
            <a:r>
              <a:rPr lang="fr-FR" sz="1500" u="sng" dirty="0"/>
              <a:t>Données des entités</a:t>
            </a:r>
            <a:r>
              <a:rPr lang="fr-FR" sz="1500" dirty="0"/>
              <a:t> : éléments qui caractérisent les entités</a:t>
            </a:r>
          </a:p>
          <a:p>
            <a:pPr marL="742950" lvl="2" indent="-342900">
              <a:spcBef>
                <a:spcPts val="1300"/>
              </a:spcBef>
              <a:buFont typeface="Wingdings" panose="05000000000000000000" pitchFamily="2" charset="2"/>
              <a:buChar char="ü"/>
            </a:pPr>
            <a:r>
              <a:rPr lang="fr-FR" sz="1500" u="sng" dirty="0"/>
              <a:t>Comportement des entités</a:t>
            </a:r>
            <a:r>
              <a:rPr lang="fr-FR" sz="1500" dirty="0"/>
              <a:t> : fonctionnalités liées aux entités</a:t>
            </a:r>
          </a:p>
          <a:p>
            <a:pPr lvl="1">
              <a:buFont typeface="Wingdings" panose="05000000000000000000" pitchFamily="2" charset="2"/>
              <a:buChar char="ü"/>
            </a:pPr>
            <a:endParaRPr lang="fr-FR" dirty="0"/>
          </a:p>
          <a:p>
            <a:pPr lvl="1">
              <a:buFont typeface="Wingdings" panose="05000000000000000000" pitchFamily="2" charset="2"/>
              <a:buChar char="ü"/>
            </a:pPr>
            <a:endParaRPr lang="fr-FR" dirty="0"/>
          </a:p>
          <a:p>
            <a:pPr lvl="1">
              <a:buFont typeface="Wingdings" panose="05000000000000000000" pitchFamily="2" charset="2"/>
              <a:buChar char="v"/>
            </a:pPr>
            <a:endParaRPr lang="fr-FR" dirty="0"/>
          </a:p>
          <a:p>
            <a:endParaRPr lang="fr-FR" sz="800" dirty="0"/>
          </a:p>
        </p:txBody>
      </p:sp>
      <p:pic>
        <p:nvPicPr>
          <p:cNvPr id="5" name="Picture 4"/>
          <p:cNvPicPr>
            <a:picLocks noChangeAspect="1"/>
          </p:cNvPicPr>
          <p:nvPr/>
        </p:nvPicPr>
        <p:blipFill>
          <a:blip r:embed="rId2"/>
          <a:stretch>
            <a:fillRect/>
          </a:stretch>
        </p:blipFill>
        <p:spPr>
          <a:xfrm>
            <a:off x="8057072" y="195538"/>
            <a:ext cx="1084598" cy="827719"/>
          </a:xfrm>
          <a:prstGeom prst="rect">
            <a:avLst/>
          </a:prstGeom>
        </p:spPr>
      </p:pic>
    </p:spTree>
    <p:extLst>
      <p:ext uri="{BB962C8B-B14F-4D97-AF65-F5344CB8AC3E}">
        <p14:creationId xmlns:p14="http://schemas.microsoft.com/office/powerpoint/2010/main" val="84884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325" y="707366"/>
            <a:ext cx="6504317" cy="157890"/>
          </a:xfrm>
        </p:spPr>
        <p:txBody>
          <a:bodyPr>
            <a:normAutofit fontScale="90000"/>
          </a:bodyPr>
          <a:lstStyle/>
          <a:p>
            <a:endParaRPr lang="fr-FR" sz="2000" dirty="0"/>
          </a:p>
        </p:txBody>
      </p:sp>
      <p:pic>
        <p:nvPicPr>
          <p:cNvPr id="5" name="Picture 4"/>
          <p:cNvPicPr>
            <a:picLocks noChangeAspect="1"/>
          </p:cNvPicPr>
          <p:nvPr/>
        </p:nvPicPr>
        <p:blipFill>
          <a:blip r:embed="rId2"/>
          <a:stretch>
            <a:fillRect/>
          </a:stretch>
        </p:blipFill>
        <p:spPr>
          <a:xfrm>
            <a:off x="8660923" y="195537"/>
            <a:ext cx="670673" cy="511829"/>
          </a:xfrm>
          <a:prstGeom prst="rect">
            <a:avLst/>
          </a:prstGeom>
        </p:spPr>
      </p:pic>
      <p:sp>
        <p:nvSpPr>
          <p:cNvPr id="4" name="Content Placeholder 3"/>
          <p:cNvSpPr>
            <a:spLocks noGrp="1"/>
          </p:cNvSpPr>
          <p:nvPr>
            <p:ph idx="1"/>
          </p:nvPr>
        </p:nvSpPr>
        <p:spPr>
          <a:xfrm>
            <a:off x="2372264" y="4382219"/>
            <a:ext cx="4986068" cy="1659143"/>
          </a:xfrm>
        </p:spPr>
        <p:txBody>
          <a:bodyPr/>
          <a:lstStyle/>
          <a:p>
            <a:endParaRPr lang="fr-FR" dirty="0"/>
          </a:p>
        </p:txBody>
      </p:sp>
      <p:pic>
        <p:nvPicPr>
          <p:cNvPr id="3" name="Picture 2"/>
          <p:cNvPicPr>
            <a:picLocks noChangeAspect="1"/>
          </p:cNvPicPr>
          <p:nvPr/>
        </p:nvPicPr>
        <p:blipFill>
          <a:blip r:embed="rId3"/>
          <a:stretch>
            <a:fillRect/>
          </a:stretch>
        </p:blipFill>
        <p:spPr>
          <a:xfrm>
            <a:off x="807748" y="527172"/>
            <a:ext cx="7643522" cy="6027942"/>
          </a:xfrm>
          <a:prstGeom prst="rect">
            <a:avLst/>
          </a:prstGeom>
        </p:spPr>
      </p:pic>
    </p:spTree>
    <p:extLst>
      <p:ext uri="{BB962C8B-B14F-4D97-AF65-F5344CB8AC3E}">
        <p14:creationId xmlns:p14="http://schemas.microsoft.com/office/powerpoint/2010/main" val="558056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99" y="464287"/>
            <a:ext cx="8596668" cy="1117940"/>
          </a:xfrm>
        </p:spPr>
        <p:txBody>
          <a:bodyPr/>
          <a:lstStyle/>
          <a:p>
            <a:r>
              <a:rPr lang="fr-FR" sz="3000" dirty="0"/>
              <a:t>Application de Mentorat</a:t>
            </a:r>
            <a:r>
              <a:rPr lang="fr-FR" dirty="0"/>
              <a:t/>
            </a:r>
            <a:br>
              <a:rPr lang="fr-FR" dirty="0"/>
            </a:br>
            <a:r>
              <a:rPr lang="fr-FR" sz="2600" dirty="0"/>
              <a:t>Livrables : Spécifications techniques</a:t>
            </a:r>
          </a:p>
        </p:txBody>
      </p:sp>
      <p:sp>
        <p:nvSpPr>
          <p:cNvPr id="3" name="Content Placeholder 2"/>
          <p:cNvSpPr>
            <a:spLocks noGrp="1"/>
          </p:cNvSpPr>
          <p:nvPr>
            <p:ph idx="1"/>
          </p:nvPr>
        </p:nvSpPr>
        <p:spPr>
          <a:xfrm>
            <a:off x="470299" y="1712483"/>
            <a:ext cx="9478893" cy="4619305"/>
          </a:xfrm>
        </p:spPr>
        <p:txBody>
          <a:bodyPr>
            <a:normAutofit/>
          </a:bodyPr>
          <a:lstStyle/>
          <a:p>
            <a:r>
              <a:rPr lang="fr-FR" sz="1700" dirty="0"/>
              <a:t>Utilisation de la technologie Progressive Web Application (PWA) :</a:t>
            </a:r>
          </a:p>
          <a:p>
            <a:pPr lvl="1">
              <a:buFont typeface="Wingdings" panose="05000000000000000000" pitchFamily="2" charset="2"/>
              <a:buChar char="ü"/>
            </a:pPr>
            <a:r>
              <a:rPr lang="fr-FR" sz="1400" dirty="0"/>
              <a:t>Permet de développer une application de type « web », c’est-à-dire fonctionnant dans un navigateur Web, et pouvant également être installée comme une application mobile de type « smartphone »</a:t>
            </a:r>
          </a:p>
          <a:p>
            <a:pPr marL="342900" lvl="1" indent="-342900"/>
            <a:r>
              <a:rPr lang="fr-FR" sz="1700" dirty="0"/>
              <a:t>Avantages </a:t>
            </a:r>
            <a:r>
              <a:rPr lang="fr-FR" sz="1700" dirty="0" smtClean="0"/>
              <a:t>:</a:t>
            </a:r>
            <a:endParaRPr lang="fr-FR" sz="1700" dirty="0"/>
          </a:p>
          <a:p>
            <a:pPr marL="742950" lvl="2" indent="-342900">
              <a:spcBef>
                <a:spcPts val="1300"/>
              </a:spcBef>
              <a:buFont typeface="Wingdings" panose="05000000000000000000" pitchFamily="2" charset="2"/>
              <a:buChar char="ü"/>
            </a:pPr>
            <a:r>
              <a:rPr lang="fr-FR" dirty="0"/>
              <a:t>Développement facile, rapide et peu coûteux</a:t>
            </a:r>
          </a:p>
          <a:p>
            <a:pPr marL="742950" lvl="2" indent="-342900">
              <a:spcBef>
                <a:spcPts val="1300"/>
              </a:spcBef>
              <a:buFont typeface="Wingdings" panose="05000000000000000000" pitchFamily="2" charset="2"/>
              <a:buChar char="ü"/>
            </a:pPr>
            <a:r>
              <a:rPr lang="fr-FR" dirty="0"/>
              <a:t>Facilité d’utilisation et possibilité d’installation </a:t>
            </a:r>
          </a:p>
          <a:p>
            <a:pPr marL="742950" lvl="2" indent="-342900">
              <a:spcBef>
                <a:spcPts val="1300"/>
              </a:spcBef>
              <a:buFont typeface="Wingdings" panose="05000000000000000000" pitchFamily="2" charset="2"/>
              <a:buChar char="ü"/>
            </a:pPr>
            <a:r>
              <a:rPr lang="fr-FR" dirty="0"/>
              <a:t>L’application sera Progressive et Responsive</a:t>
            </a:r>
          </a:p>
          <a:p>
            <a:pPr marL="742950" lvl="2" indent="-342900">
              <a:spcBef>
                <a:spcPts val="1300"/>
              </a:spcBef>
              <a:buFont typeface="Wingdings" panose="05000000000000000000" pitchFamily="2" charset="2"/>
              <a:buChar char="ü"/>
            </a:pPr>
            <a:r>
              <a:rPr lang="fr-FR" dirty="0"/>
              <a:t>L’application sera ‘découvrable’ par les navigateurs web</a:t>
            </a:r>
          </a:p>
          <a:p>
            <a:pPr marL="742950" lvl="2" indent="-342900">
              <a:spcBef>
                <a:spcPts val="1300"/>
              </a:spcBef>
              <a:buFont typeface="Wingdings" panose="05000000000000000000" pitchFamily="2" charset="2"/>
              <a:buChar char="ü"/>
            </a:pPr>
            <a:r>
              <a:rPr lang="fr-FR" dirty="0"/>
              <a:t>Fonctionnement en connexion dégradée et hors ligne </a:t>
            </a:r>
          </a:p>
          <a:p>
            <a:pPr marL="742950" lvl="2" indent="-342900">
              <a:spcBef>
                <a:spcPts val="1300"/>
              </a:spcBef>
              <a:buFont typeface="Wingdings" panose="05000000000000000000" pitchFamily="2" charset="2"/>
              <a:buChar char="ü"/>
            </a:pPr>
            <a:endParaRPr lang="fr-FR" sz="500" dirty="0" smtClean="0"/>
          </a:p>
          <a:p>
            <a:r>
              <a:rPr lang="fr-FR" sz="1700" dirty="0" smtClean="0"/>
              <a:t>Partie </a:t>
            </a:r>
            <a:r>
              <a:rPr lang="fr-FR" sz="1700" dirty="0"/>
              <a:t>Front-End :</a:t>
            </a:r>
          </a:p>
          <a:p>
            <a:pPr lvl="1">
              <a:buFont typeface="Wingdings" panose="05000000000000000000" pitchFamily="2" charset="2"/>
              <a:buChar char="ü"/>
            </a:pPr>
            <a:r>
              <a:rPr lang="fr-FR" sz="1400" dirty="0" smtClean="0"/>
              <a:t>Technologies </a:t>
            </a:r>
            <a:r>
              <a:rPr lang="fr-FR" sz="1400" dirty="0" smtClean="0"/>
              <a:t>web </a:t>
            </a:r>
            <a:r>
              <a:rPr lang="fr-FR" sz="1400" dirty="0" smtClean="0"/>
              <a:t>: HTML5</a:t>
            </a:r>
            <a:r>
              <a:rPr lang="fr-FR" sz="1400" dirty="0"/>
              <a:t>, </a:t>
            </a:r>
            <a:r>
              <a:rPr lang="fr-FR" sz="1400" dirty="0" smtClean="0"/>
              <a:t>CSS3 et JavaScript</a:t>
            </a:r>
            <a:endParaRPr lang="fr-FR" sz="1400" dirty="0" smtClean="0"/>
          </a:p>
          <a:p>
            <a:pPr lvl="1">
              <a:buFont typeface="Wingdings" panose="05000000000000000000" pitchFamily="2" charset="2"/>
              <a:buChar char="ü"/>
            </a:pPr>
            <a:r>
              <a:rPr lang="fr-FR" sz="1400" dirty="0" smtClean="0"/>
              <a:t>Framework </a:t>
            </a:r>
            <a:r>
              <a:rPr lang="fr-FR" sz="1400" dirty="0" err="1" smtClean="0"/>
              <a:t>Angular</a:t>
            </a:r>
            <a:r>
              <a:rPr lang="fr-FR" sz="1400" dirty="0"/>
              <a:t> </a:t>
            </a:r>
            <a:r>
              <a:rPr lang="fr-FR" sz="1400" dirty="0" smtClean="0"/>
              <a:t>(</a:t>
            </a:r>
            <a:r>
              <a:rPr lang="fr-FR" sz="1400" dirty="0" smtClean="0"/>
              <a:t>bien </a:t>
            </a:r>
            <a:r>
              <a:rPr lang="fr-FR" sz="1400" dirty="0" smtClean="0"/>
              <a:t>adapté pour réaliser des Progressive Web </a:t>
            </a:r>
            <a:r>
              <a:rPr lang="fr-FR" sz="1400" dirty="0" smtClean="0"/>
              <a:t>App)</a:t>
            </a:r>
            <a:endParaRPr lang="fr-FR" sz="1400" dirty="0"/>
          </a:p>
          <a:p>
            <a:pPr marL="742950" lvl="2" indent="-342900">
              <a:spcBef>
                <a:spcPts val="1300"/>
              </a:spcBef>
              <a:buFont typeface="Wingdings" panose="05000000000000000000" pitchFamily="2" charset="2"/>
              <a:buChar char="ü"/>
            </a:pPr>
            <a:endParaRPr lang="fr-FR" dirty="0"/>
          </a:p>
          <a:p>
            <a:pPr lvl="1">
              <a:buFont typeface="Wingdings" panose="05000000000000000000" pitchFamily="2" charset="2"/>
              <a:buChar char="ü"/>
            </a:pPr>
            <a:endParaRPr lang="fr-FR" dirty="0"/>
          </a:p>
          <a:p>
            <a:pPr lvl="1">
              <a:buFont typeface="Wingdings" panose="05000000000000000000" pitchFamily="2" charset="2"/>
              <a:buChar char="v"/>
            </a:pPr>
            <a:endParaRPr lang="fr-FR" dirty="0"/>
          </a:p>
          <a:p>
            <a:endParaRPr lang="fr-FR" sz="800" dirty="0"/>
          </a:p>
        </p:txBody>
      </p:sp>
      <p:pic>
        <p:nvPicPr>
          <p:cNvPr id="5" name="Picture 4"/>
          <p:cNvPicPr>
            <a:picLocks noChangeAspect="1"/>
          </p:cNvPicPr>
          <p:nvPr/>
        </p:nvPicPr>
        <p:blipFill>
          <a:blip r:embed="rId2"/>
          <a:stretch>
            <a:fillRect/>
          </a:stretch>
        </p:blipFill>
        <p:spPr>
          <a:xfrm>
            <a:off x="8057072" y="195538"/>
            <a:ext cx="1084598" cy="827719"/>
          </a:xfrm>
          <a:prstGeom prst="rect">
            <a:avLst/>
          </a:prstGeom>
        </p:spPr>
      </p:pic>
    </p:spTree>
    <p:extLst>
      <p:ext uri="{BB962C8B-B14F-4D97-AF65-F5344CB8AC3E}">
        <p14:creationId xmlns:p14="http://schemas.microsoft.com/office/powerpoint/2010/main" val="753189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002" y="217511"/>
            <a:ext cx="8596668" cy="1117940"/>
          </a:xfrm>
        </p:spPr>
        <p:txBody>
          <a:bodyPr/>
          <a:lstStyle/>
          <a:p>
            <a:r>
              <a:rPr lang="fr-FR" sz="3000" dirty="0"/>
              <a:t>Application de Mentorat</a:t>
            </a:r>
            <a:r>
              <a:rPr lang="fr-FR" dirty="0"/>
              <a:t/>
            </a:r>
            <a:br>
              <a:rPr lang="fr-FR" dirty="0"/>
            </a:br>
            <a:r>
              <a:rPr lang="fr-FR" sz="2600" dirty="0"/>
              <a:t>Livrables : Spécifications techniques</a:t>
            </a:r>
          </a:p>
        </p:txBody>
      </p:sp>
      <p:sp>
        <p:nvSpPr>
          <p:cNvPr id="3" name="Content Placeholder 2"/>
          <p:cNvSpPr>
            <a:spLocks noGrp="1"/>
          </p:cNvSpPr>
          <p:nvPr>
            <p:ph idx="1"/>
          </p:nvPr>
        </p:nvSpPr>
        <p:spPr>
          <a:xfrm>
            <a:off x="453046" y="1357424"/>
            <a:ext cx="9478893" cy="5080959"/>
          </a:xfrm>
        </p:spPr>
        <p:txBody>
          <a:bodyPr>
            <a:normAutofit/>
          </a:bodyPr>
          <a:lstStyle/>
          <a:p>
            <a:pPr marL="342900" lvl="1" indent="-342900"/>
            <a:r>
              <a:rPr lang="fr-FR" sz="1700" dirty="0"/>
              <a:t>Partie Back-End : </a:t>
            </a:r>
          </a:p>
          <a:p>
            <a:pPr marL="742950" lvl="2" indent="-342900">
              <a:spcBef>
                <a:spcPts val="1300"/>
              </a:spcBef>
              <a:buFont typeface="Wingdings" panose="05000000000000000000" pitchFamily="2" charset="2"/>
              <a:buChar char="ü"/>
            </a:pPr>
            <a:r>
              <a:rPr lang="fr-FR" dirty="0"/>
              <a:t>Utilisation du langage Java</a:t>
            </a:r>
          </a:p>
          <a:p>
            <a:pPr marL="1200150" lvl="3" indent="-342900">
              <a:spcBef>
                <a:spcPts val="500"/>
              </a:spcBef>
              <a:buFont typeface="Wingdings" panose="05000000000000000000" pitchFamily="2" charset="2"/>
              <a:buChar char="§"/>
            </a:pPr>
            <a:r>
              <a:rPr lang="fr-FR" dirty="0"/>
              <a:t>Langage robuste et bien établie</a:t>
            </a:r>
          </a:p>
          <a:p>
            <a:pPr marL="1200150" lvl="3" indent="-342900">
              <a:spcBef>
                <a:spcPts val="500"/>
              </a:spcBef>
              <a:buFont typeface="Wingdings" panose="05000000000000000000" pitchFamily="2" charset="2"/>
              <a:buChar char="§"/>
            </a:pPr>
            <a:r>
              <a:rPr lang="fr-FR" dirty="0"/>
              <a:t>Compatibilité entre les différentes versions</a:t>
            </a:r>
          </a:p>
          <a:p>
            <a:pPr marL="1200150" lvl="3" indent="-342900">
              <a:spcBef>
                <a:spcPts val="500"/>
              </a:spcBef>
              <a:buFont typeface="Wingdings" panose="05000000000000000000" pitchFamily="2" charset="2"/>
              <a:buChar char="§"/>
            </a:pPr>
            <a:r>
              <a:rPr lang="fr-FR" dirty="0"/>
              <a:t>Portabilité : pourra être lancé sur n’importe quelle machine disposant d’une JVM</a:t>
            </a:r>
          </a:p>
          <a:p>
            <a:pPr marL="742950" lvl="2" indent="-342900">
              <a:spcBef>
                <a:spcPts val="1300"/>
              </a:spcBef>
              <a:buFont typeface="Wingdings" panose="05000000000000000000" pitchFamily="2" charset="2"/>
              <a:buChar char="ü"/>
            </a:pPr>
            <a:r>
              <a:rPr lang="fr-FR" dirty="0"/>
              <a:t>Utilisation du </a:t>
            </a:r>
            <a:r>
              <a:rPr lang="fr-FR" dirty="0" err="1"/>
              <a:t>framework</a:t>
            </a:r>
            <a:r>
              <a:rPr lang="fr-FR" dirty="0"/>
              <a:t> </a:t>
            </a:r>
            <a:r>
              <a:rPr lang="fr-FR" dirty="0" err="1"/>
              <a:t>Spring</a:t>
            </a:r>
            <a:r>
              <a:rPr lang="fr-FR" dirty="0"/>
              <a:t> Boot</a:t>
            </a:r>
          </a:p>
          <a:p>
            <a:pPr marL="1200150" lvl="3" indent="-342900">
              <a:spcBef>
                <a:spcPts val="500"/>
              </a:spcBef>
              <a:buFont typeface="Wingdings" panose="05000000000000000000" pitchFamily="2" charset="2"/>
              <a:buChar char="§"/>
            </a:pPr>
            <a:r>
              <a:rPr lang="fr-FR" dirty="0"/>
              <a:t>Facile et rapide à configurer</a:t>
            </a:r>
          </a:p>
          <a:p>
            <a:pPr marL="1200150" lvl="3" indent="-342900">
              <a:spcBef>
                <a:spcPts val="500"/>
              </a:spcBef>
              <a:buFont typeface="Wingdings" panose="05000000000000000000" pitchFamily="2" charset="2"/>
              <a:buChar char="§"/>
            </a:pPr>
            <a:r>
              <a:rPr lang="fr-FR" dirty="0"/>
              <a:t>Gestion des dépendances simplifiée</a:t>
            </a:r>
          </a:p>
          <a:p>
            <a:pPr marL="1200150" lvl="3" indent="-342900">
              <a:spcBef>
                <a:spcPts val="500"/>
              </a:spcBef>
              <a:buFont typeface="Wingdings" panose="05000000000000000000" pitchFamily="2" charset="2"/>
              <a:buChar char="§"/>
            </a:pPr>
            <a:r>
              <a:rPr lang="fr-FR" dirty="0"/>
              <a:t>Serveur d’application embarqué</a:t>
            </a:r>
          </a:p>
          <a:p>
            <a:pPr marL="1200150" lvl="3" indent="-342900">
              <a:spcBef>
                <a:spcPts val="1300"/>
              </a:spcBef>
              <a:buFont typeface="Wingdings" panose="05000000000000000000" pitchFamily="2" charset="2"/>
              <a:buChar char="ü"/>
            </a:pPr>
            <a:endParaRPr lang="fr-FR" sz="100" dirty="0"/>
          </a:p>
          <a:p>
            <a:pPr marL="342900" lvl="1" indent="-342900">
              <a:spcBef>
                <a:spcPts val="600"/>
              </a:spcBef>
            </a:pPr>
            <a:r>
              <a:rPr lang="fr-FR" sz="1700" dirty="0"/>
              <a:t>Communication entre le Front-End et le Back-End : </a:t>
            </a:r>
            <a:r>
              <a:rPr lang="fr-FR" dirty="0"/>
              <a:t>API REST</a:t>
            </a:r>
          </a:p>
          <a:p>
            <a:pPr marL="1200150" lvl="3" indent="-342900">
              <a:spcBef>
                <a:spcPts val="1300"/>
              </a:spcBef>
              <a:buFont typeface="Wingdings" panose="05000000000000000000" pitchFamily="2" charset="2"/>
              <a:buChar char="ü"/>
            </a:pPr>
            <a:endParaRPr lang="fr-FR" sz="100" dirty="0"/>
          </a:p>
          <a:p>
            <a:pPr marL="342900" lvl="1" indent="-342900"/>
            <a:r>
              <a:rPr lang="fr-FR" sz="1700" dirty="0"/>
              <a:t>SGBD : PostgreSQL (robuste, fiable et établi</a:t>
            </a:r>
            <a:r>
              <a:rPr lang="fr-FR" sz="1700" dirty="0" smtClean="0"/>
              <a:t>)</a:t>
            </a:r>
          </a:p>
          <a:p>
            <a:pPr marL="342900" lvl="1" indent="-342900"/>
            <a:endParaRPr lang="fr-FR" sz="100" dirty="0" smtClean="0"/>
          </a:p>
          <a:p>
            <a:pPr marL="342900" lvl="1" indent="-342900"/>
            <a:r>
              <a:rPr lang="fr-FR" sz="1700" dirty="0" smtClean="0"/>
              <a:t>Choix technologiques :</a:t>
            </a:r>
          </a:p>
          <a:p>
            <a:pPr marL="742950" lvl="2" indent="-342900">
              <a:spcBef>
                <a:spcPts val="1300"/>
              </a:spcBef>
              <a:buFont typeface="Wingdings" panose="05000000000000000000" pitchFamily="2" charset="2"/>
              <a:buChar char="ü"/>
            </a:pPr>
            <a:r>
              <a:rPr lang="fr-FR" dirty="0" smtClean="0"/>
              <a:t>En </a:t>
            </a:r>
            <a:r>
              <a:rPr lang="fr-FR" dirty="0"/>
              <a:t>accord avec les </a:t>
            </a:r>
            <a:r>
              <a:rPr lang="fr-FR" dirty="0" smtClean="0"/>
              <a:t>technologies utilisées </a:t>
            </a:r>
            <a:r>
              <a:rPr lang="fr-FR" dirty="0"/>
              <a:t>chez FuzeScrum</a:t>
            </a:r>
          </a:p>
          <a:p>
            <a:pPr marL="742950" lvl="2" indent="-342900">
              <a:spcBef>
                <a:spcPts val="1300"/>
              </a:spcBef>
              <a:buFont typeface="Wingdings" panose="05000000000000000000" pitchFamily="2" charset="2"/>
              <a:buChar char="ü"/>
            </a:pPr>
            <a:r>
              <a:rPr lang="fr-FR" dirty="0"/>
              <a:t>C</a:t>
            </a:r>
            <a:r>
              <a:rPr lang="fr-FR" dirty="0" smtClean="0"/>
              <a:t>onception </a:t>
            </a:r>
            <a:r>
              <a:rPr lang="fr-FR" dirty="0"/>
              <a:t>extensible permettant d’étendre facilement les possibilités par la suite</a:t>
            </a:r>
          </a:p>
          <a:p>
            <a:pPr lvl="1">
              <a:buFont typeface="Wingdings" panose="05000000000000000000" pitchFamily="2" charset="2"/>
              <a:buChar char="ü"/>
            </a:pPr>
            <a:endParaRPr lang="fr-FR" dirty="0"/>
          </a:p>
          <a:p>
            <a:pPr lvl="1">
              <a:buFont typeface="Wingdings" panose="05000000000000000000" pitchFamily="2" charset="2"/>
              <a:buChar char="v"/>
            </a:pPr>
            <a:endParaRPr lang="fr-FR" dirty="0"/>
          </a:p>
          <a:p>
            <a:endParaRPr lang="fr-FR" sz="800" dirty="0"/>
          </a:p>
        </p:txBody>
      </p:sp>
      <p:pic>
        <p:nvPicPr>
          <p:cNvPr id="5" name="Picture 4"/>
          <p:cNvPicPr>
            <a:picLocks noChangeAspect="1"/>
          </p:cNvPicPr>
          <p:nvPr/>
        </p:nvPicPr>
        <p:blipFill>
          <a:blip r:embed="rId2"/>
          <a:stretch>
            <a:fillRect/>
          </a:stretch>
        </p:blipFill>
        <p:spPr>
          <a:xfrm>
            <a:off x="8057072" y="195538"/>
            <a:ext cx="1084598" cy="827719"/>
          </a:xfrm>
          <a:prstGeom prst="rect">
            <a:avLst/>
          </a:prstGeom>
        </p:spPr>
      </p:pic>
    </p:spTree>
    <p:extLst>
      <p:ext uri="{BB962C8B-B14F-4D97-AF65-F5344CB8AC3E}">
        <p14:creationId xmlns:p14="http://schemas.microsoft.com/office/powerpoint/2010/main" val="3669471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54" y="464287"/>
            <a:ext cx="8596668" cy="1117940"/>
          </a:xfrm>
        </p:spPr>
        <p:txBody>
          <a:bodyPr/>
          <a:lstStyle/>
          <a:p>
            <a:r>
              <a:rPr lang="fr-FR" sz="3000" dirty="0"/>
              <a:t>Application de Mentorat</a:t>
            </a:r>
            <a:r>
              <a:rPr lang="fr-FR" dirty="0"/>
              <a:t/>
            </a:r>
            <a:br>
              <a:rPr lang="fr-FR" dirty="0"/>
            </a:br>
            <a:r>
              <a:rPr lang="fr-FR" sz="2600" dirty="0"/>
              <a:t>Livrable : Wireframes</a:t>
            </a:r>
          </a:p>
        </p:txBody>
      </p:sp>
      <p:sp>
        <p:nvSpPr>
          <p:cNvPr id="3" name="Content Placeholder 2"/>
          <p:cNvSpPr>
            <a:spLocks noGrp="1"/>
          </p:cNvSpPr>
          <p:nvPr>
            <p:ph idx="1"/>
          </p:nvPr>
        </p:nvSpPr>
        <p:spPr>
          <a:xfrm>
            <a:off x="194254" y="1756086"/>
            <a:ext cx="9769255" cy="4787662"/>
          </a:xfrm>
        </p:spPr>
        <p:txBody>
          <a:bodyPr>
            <a:normAutofit/>
          </a:bodyPr>
          <a:lstStyle/>
          <a:p>
            <a:pPr marL="342900" lvl="1" indent="-342900"/>
            <a:r>
              <a:rPr lang="fr-FR" sz="1700" dirty="0" smtClean="0"/>
              <a:t>Respect des 4 </a:t>
            </a:r>
            <a:r>
              <a:rPr lang="fr-FR" sz="1700" dirty="0"/>
              <a:t>critères de Conformité accessibilité W3C : </a:t>
            </a:r>
          </a:p>
          <a:p>
            <a:pPr marL="742950" lvl="2" indent="-342900">
              <a:spcBef>
                <a:spcPts val="1300"/>
              </a:spcBef>
              <a:buFont typeface="Wingdings" panose="05000000000000000000" pitchFamily="2" charset="2"/>
              <a:buChar char="ü"/>
            </a:pPr>
            <a:r>
              <a:rPr lang="fr-FR" sz="1500" u="sng" dirty="0"/>
              <a:t>Perceptible</a:t>
            </a:r>
            <a:r>
              <a:rPr lang="fr-FR" sz="1500" dirty="0"/>
              <a:t> :</a:t>
            </a:r>
          </a:p>
          <a:p>
            <a:pPr marL="1200150" lvl="3" indent="-342900">
              <a:spcBef>
                <a:spcPts val="600"/>
              </a:spcBef>
              <a:buFont typeface="Wingdings" panose="05000000000000000000" pitchFamily="2" charset="2"/>
              <a:buChar char="§"/>
            </a:pPr>
            <a:r>
              <a:rPr lang="fr-FR" sz="1300" dirty="0"/>
              <a:t>Utilisation d’une police de caractère claire et bien lisible</a:t>
            </a:r>
          </a:p>
          <a:p>
            <a:pPr marL="1200150" lvl="3" indent="-342900">
              <a:spcBef>
                <a:spcPts val="600"/>
              </a:spcBef>
              <a:buFont typeface="Wingdings" panose="05000000000000000000" pitchFamily="2" charset="2"/>
              <a:buChar char="§"/>
            </a:pPr>
            <a:r>
              <a:rPr lang="fr-FR" sz="1300" dirty="0"/>
              <a:t>Utilisation de contrastes forts pour bien mettre les éléments en évidence et ainsi faciliter la perception visuelle</a:t>
            </a:r>
          </a:p>
          <a:p>
            <a:pPr marL="1200150" lvl="3" indent="-342900">
              <a:spcBef>
                <a:spcPts val="600"/>
              </a:spcBef>
              <a:buFont typeface="Wingdings" panose="05000000000000000000" pitchFamily="2" charset="2"/>
              <a:buChar char="§"/>
            </a:pPr>
            <a:r>
              <a:rPr lang="fr-FR" sz="1300" dirty="0"/>
              <a:t>Utilisation de la technologie Progressive Web App afin que le site soit Responsive</a:t>
            </a:r>
          </a:p>
          <a:p>
            <a:pPr marL="742950" lvl="2" indent="-342900">
              <a:spcBef>
                <a:spcPts val="1300"/>
              </a:spcBef>
              <a:buFont typeface="Wingdings" panose="05000000000000000000" pitchFamily="2" charset="2"/>
              <a:buChar char="ü"/>
            </a:pPr>
            <a:r>
              <a:rPr lang="fr-FR" sz="1500" u="sng" dirty="0"/>
              <a:t>Utilisable</a:t>
            </a:r>
            <a:r>
              <a:rPr lang="fr-FR" sz="1500" dirty="0"/>
              <a:t> :</a:t>
            </a:r>
          </a:p>
          <a:p>
            <a:pPr marL="1200150" lvl="3" indent="-342900">
              <a:spcBef>
                <a:spcPts val="600"/>
              </a:spcBef>
              <a:buFont typeface="Wingdings" panose="05000000000000000000" pitchFamily="2" charset="2"/>
              <a:buChar char="§"/>
            </a:pPr>
            <a:r>
              <a:rPr lang="fr-FR" sz="1300" dirty="0"/>
              <a:t>Utilisation d’une barre de navigation et de liens clairs pour faciliter la navigation</a:t>
            </a:r>
          </a:p>
          <a:p>
            <a:pPr marL="1200150" lvl="3" indent="-342900">
              <a:spcBef>
                <a:spcPts val="600"/>
              </a:spcBef>
              <a:buFont typeface="Wingdings" panose="05000000000000000000" pitchFamily="2" charset="2"/>
              <a:buChar char="§"/>
            </a:pPr>
            <a:r>
              <a:rPr lang="fr-FR" sz="1300" dirty="0"/>
              <a:t>Utilisation de boutons bien mis en valeur pour la validation et l’enregistrement des informations</a:t>
            </a:r>
          </a:p>
          <a:p>
            <a:pPr marL="1200150" lvl="3" indent="-342900">
              <a:spcBef>
                <a:spcPts val="600"/>
              </a:spcBef>
              <a:buFont typeface="Wingdings" panose="05000000000000000000" pitchFamily="2" charset="2"/>
              <a:buChar char="§"/>
            </a:pPr>
            <a:r>
              <a:rPr lang="fr-FR" sz="1300" dirty="0"/>
              <a:t>Chaque page possède un titre bien visible et placé toujours au même endroit afin que l’utilisateur puisse se repérer facilement sur le site</a:t>
            </a:r>
          </a:p>
          <a:p>
            <a:pPr marL="742950" lvl="2" indent="-342900">
              <a:spcBef>
                <a:spcPts val="1300"/>
              </a:spcBef>
              <a:buFont typeface="Wingdings" panose="05000000000000000000" pitchFamily="2" charset="2"/>
              <a:buChar char="ü"/>
            </a:pPr>
            <a:r>
              <a:rPr lang="fr-FR" sz="1500" u="sng" dirty="0"/>
              <a:t>Compréhensible</a:t>
            </a:r>
            <a:r>
              <a:rPr lang="fr-FR" sz="1500" dirty="0"/>
              <a:t> :</a:t>
            </a:r>
          </a:p>
          <a:p>
            <a:pPr marL="1200150" lvl="3" indent="-342900">
              <a:spcBef>
                <a:spcPts val="600"/>
              </a:spcBef>
              <a:buFont typeface="Wingdings" panose="05000000000000000000" pitchFamily="2" charset="2"/>
              <a:buChar char="§"/>
            </a:pPr>
            <a:r>
              <a:rPr lang="fr-FR" sz="1300" dirty="0"/>
              <a:t>Utilisation du vocabulaire métier du domaine afin que les termes soient facilement compréhensibles</a:t>
            </a:r>
          </a:p>
          <a:p>
            <a:pPr marL="742950" lvl="2" indent="-342900">
              <a:spcBef>
                <a:spcPts val="1300"/>
              </a:spcBef>
              <a:buFont typeface="Wingdings" panose="05000000000000000000" pitchFamily="2" charset="2"/>
              <a:buChar char="ü"/>
            </a:pPr>
            <a:r>
              <a:rPr lang="fr-FR" sz="1500" u="sng" dirty="0" smtClean="0"/>
              <a:t>Robuste</a:t>
            </a:r>
            <a:r>
              <a:rPr lang="fr-FR" sz="1500" dirty="0" smtClean="0"/>
              <a:t> </a:t>
            </a:r>
            <a:r>
              <a:rPr lang="fr-FR" sz="1500" dirty="0"/>
              <a:t>:</a:t>
            </a:r>
            <a:endParaRPr lang="fr-FR" sz="1500" u="sng" dirty="0"/>
          </a:p>
          <a:p>
            <a:pPr marL="1200150" lvl="3" indent="-342900">
              <a:spcBef>
                <a:spcPts val="600"/>
              </a:spcBef>
              <a:buFont typeface="Wingdings" panose="05000000000000000000" pitchFamily="2" charset="2"/>
              <a:buChar char="§"/>
            </a:pPr>
            <a:r>
              <a:rPr lang="fr-FR" sz="1300" dirty="0"/>
              <a:t>Lors du développement, une attention particulière sera portée à ce que le code HTML soit bien construit</a:t>
            </a:r>
          </a:p>
          <a:p>
            <a:endParaRPr lang="fr-FR" sz="800" dirty="0"/>
          </a:p>
        </p:txBody>
      </p:sp>
      <p:pic>
        <p:nvPicPr>
          <p:cNvPr id="5" name="Picture 4"/>
          <p:cNvPicPr>
            <a:picLocks noChangeAspect="1"/>
          </p:cNvPicPr>
          <p:nvPr/>
        </p:nvPicPr>
        <p:blipFill>
          <a:blip r:embed="rId2"/>
          <a:stretch>
            <a:fillRect/>
          </a:stretch>
        </p:blipFill>
        <p:spPr>
          <a:xfrm>
            <a:off x="8057072" y="195538"/>
            <a:ext cx="1084598" cy="827719"/>
          </a:xfrm>
          <a:prstGeom prst="rect">
            <a:avLst/>
          </a:prstGeom>
        </p:spPr>
      </p:pic>
    </p:spTree>
    <p:extLst>
      <p:ext uri="{BB962C8B-B14F-4D97-AF65-F5344CB8AC3E}">
        <p14:creationId xmlns:p14="http://schemas.microsoft.com/office/powerpoint/2010/main" val="417354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24" y="248904"/>
            <a:ext cx="8596668" cy="1117940"/>
          </a:xfrm>
        </p:spPr>
        <p:txBody>
          <a:bodyPr/>
          <a:lstStyle/>
          <a:p>
            <a:r>
              <a:rPr lang="fr-FR" sz="2800" dirty="0"/>
              <a:t>Application de Mentorat</a:t>
            </a:r>
            <a:r>
              <a:rPr lang="fr-FR" dirty="0"/>
              <a:t/>
            </a:r>
            <a:br>
              <a:rPr lang="fr-FR" dirty="0"/>
            </a:br>
            <a:r>
              <a:rPr lang="fr-FR" sz="2400" dirty="0"/>
              <a:t>Livrable : </a:t>
            </a:r>
            <a:r>
              <a:rPr lang="fr-FR" sz="2400" dirty="0" err="1" smtClean="0"/>
              <a:t>Wireframes</a:t>
            </a:r>
            <a:r>
              <a:rPr lang="fr-FR" sz="2400" dirty="0" smtClean="0"/>
              <a:t> – Exemple : organisation session</a:t>
            </a:r>
            <a:endParaRPr lang="fr-FR" sz="2400" dirty="0"/>
          </a:p>
        </p:txBody>
      </p:sp>
      <p:pic>
        <p:nvPicPr>
          <p:cNvPr id="5" name="Picture 4"/>
          <p:cNvPicPr>
            <a:picLocks noChangeAspect="1"/>
          </p:cNvPicPr>
          <p:nvPr/>
        </p:nvPicPr>
        <p:blipFill>
          <a:blip r:embed="rId2"/>
          <a:stretch>
            <a:fillRect/>
          </a:stretch>
        </p:blipFill>
        <p:spPr>
          <a:xfrm>
            <a:off x="8559174" y="66142"/>
            <a:ext cx="705036" cy="538053"/>
          </a:xfrm>
          <a:prstGeom prst="rect">
            <a:avLst/>
          </a:prstGeom>
        </p:spPr>
      </p:pic>
      <p:pic>
        <p:nvPicPr>
          <p:cNvPr id="6" name="Picture 5"/>
          <p:cNvPicPr>
            <a:picLocks noChangeAspect="1"/>
          </p:cNvPicPr>
          <p:nvPr/>
        </p:nvPicPr>
        <p:blipFill>
          <a:blip r:embed="rId3"/>
          <a:stretch>
            <a:fillRect/>
          </a:stretch>
        </p:blipFill>
        <p:spPr>
          <a:xfrm>
            <a:off x="536698" y="1260375"/>
            <a:ext cx="8153320" cy="5231873"/>
          </a:xfrm>
          <a:prstGeom prst="rect">
            <a:avLst/>
          </a:prstGeom>
        </p:spPr>
      </p:pic>
    </p:spTree>
    <p:extLst>
      <p:ext uri="{BB962C8B-B14F-4D97-AF65-F5344CB8AC3E}">
        <p14:creationId xmlns:p14="http://schemas.microsoft.com/office/powerpoint/2010/main" val="27572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5300"/>
            <a:ext cx="8596668" cy="1320800"/>
          </a:xfrm>
        </p:spPr>
        <p:txBody>
          <a:bodyPr/>
          <a:lstStyle/>
          <a:p>
            <a:r>
              <a:rPr lang="fr-FR" sz="3200" dirty="0"/>
              <a:t>Application de Mentorat</a:t>
            </a:r>
            <a:r>
              <a:rPr lang="fr-FR" dirty="0"/>
              <a:t/>
            </a:r>
            <a:br>
              <a:rPr lang="fr-FR" dirty="0"/>
            </a:br>
            <a:r>
              <a:rPr lang="fr-FR" sz="2800" dirty="0"/>
              <a:t>Conclusion</a:t>
            </a:r>
          </a:p>
        </p:txBody>
      </p:sp>
      <p:sp>
        <p:nvSpPr>
          <p:cNvPr id="3" name="Content Placeholder 2"/>
          <p:cNvSpPr>
            <a:spLocks noGrp="1"/>
          </p:cNvSpPr>
          <p:nvPr>
            <p:ph idx="1"/>
          </p:nvPr>
        </p:nvSpPr>
        <p:spPr>
          <a:xfrm>
            <a:off x="545001" y="1740202"/>
            <a:ext cx="8596668" cy="4742338"/>
          </a:xfrm>
        </p:spPr>
        <p:txBody>
          <a:bodyPr>
            <a:normAutofit/>
          </a:bodyPr>
          <a:lstStyle/>
          <a:p>
            <a:endParaRPr lang="fr-FR" sz="800" dirty="0"/>
          </a:p>
          <a:p>
            <a:pPr lvl="1">
              <a:buFont typeface="Wingdings" panose="05000000000000000000" pitchFamily="2" charset="2"/>
              <a:buChar char="v"/>
            </a:pPr>
            <a:r>
              <a:rPr lang="fr-FR" sz="1800" dirty="0" smtClean="0"/>
              <a:t>Contexte et objectifs </a:t>
            </a:r>
            <a:r>
              <a:rPr lang="fr-FR" sz="1800" dirty="0"/>
              <a:t>du projet</a:t>
            </a:r>
          </a:p>
          <a:p>
            <a:pPr lvl="2">
              <a:buFont typeface="Wingdings" panose="05000000000000000000" pitchFamily="2" charset="2"/>
              <a:buChar char="§"/>
            </a:pPr>
            <a:r>
              <a:rPr lang="fr-FR" sz="1600" dirty="0"/>
              <a:t>Identification des </a:t>
            </a:r>
            <a:r>
              <a:rPr lang="fr-FR" sz="1600" dirty="0" smtClean="0"/>
              <a:t>utilisateurs et de leurs besoins</a:t>
            </a:r>
            <a:endParaRPr lang="fr-FR" sz="1600" dirty="0"/>
          </a:p>
          <a:p>
            <a:pPr lvl="2">
              <a:buFont typeface="Wingdings" panose="05000000000000000000" pitchFamily="2" charset="2"/>
              <a:buChar char="§"/>
            </a:pPr>
            <a:r>
              <a:rPr lang="fr-FR" sz="1600" dirty="0"/>
              <a:t>Périmètre de développement correspondant à un Minimum </a:t>
            </a:r>
            <a:r>
              <a:rPr lang="fr-FR" sz="1600" dirty="0" err="1"/>
              <a:t>Valuable</a:t>
            </a:r>
            <a:r>
              <a:rPr lang="fr-FR" sz="1600" dirty="0"/>
              <a:t> Product</a:t>
            </a:r>
          </a:p>
          <a:p>
            <a:pPr lvl="2">
              <a:buFont typeface="Wingdings" panose="05000000000000000000" pitchFamily="2" charset="2"/>
              <a:buChar char="§"/>
            </a:pPr>
            <a:r>
              <a:rPr lang="fr-FR" sz="1600" dirty="0"/>
              <a:t>Mesures de la réussite du </a:t>
            </a:r>
            <a:r>
              <a:rPr lang="fr-FR" sz="1600" dirty="0" smtClean="0"/>
              <a:t>projet</a:t>
            </a:r>
          </a:p>
          <a:p>
            <a:pPr lvl="2">
              <a:buFont typeface="Wingdings" panose="05000000000000000000" pitchFamily="2" charset="2"/>
              <a:buChar char="§"/>
            </a:pPr>
            <a:endParaRPr lang="fr-FR" dirty="0"/>
          </a:p>
          <a:p>
            <a:pPr lvl="1">
              <a:buFont typeface="Wingdings" panose="05000000000000000000" pitchFamily="2" charset="2"/>
              <a:buChar char="v"/>
            </a:pPr>
            <a:r>
              <a:rPr lang="fr-FR" sz="1800" dirty="0" smtClean="0"/>
              <a:t>Livrables s’appuyant sur le Domain </a:t>
            </a:r>
            <a:r>
              <a:rPr lang="fr-FR" sz="1800" dirty="0" err="1" smtClean="0"/>
              <a:t>Driven</a:t>
            </a:r>
            <a:r>
              <a:rPr lang="fr-FR" sz="1800" dirty="0" smtClean="0"/>
              <a:t> Design</a:t>
            </a:r>
            <a:endParaRPr lang="fr-FR" sz="1800" dirty="0"/>
          </a:p>
          <a:p>
            <a:pPr lvl="2">
              <a:buFont typeface="Wingdings" panose="05000000000000000000" pitchFamily="2" charset="2"/>
              <a:buChar char="§"/>
            </a:pPr>
            <a:r>
              <a:rPr lang="fr-FR" sz="1600" dirty="0"/>
              <a:t>Fonctionnalités</a:t>
            </a:r>
          </a:p>
          <a:p>
            <a:pPr lvl="2">
              <a:buFont typeface="Wingdings" panose="05000000000000000000" pitchFamily="2" charset="2"/>
              <a:buChar char="§"/>
            </a:pPr>
            <a:r>
              <a:rPr lang="fr-FR" sz="1600" dirty="0"/>
              <a:t>Glossaire </a:t>
            </a:r>
          </a:p>
          <a:p>
            <a:pPr lvl="2">
              <a:buFont typeface="Wingdings" panose="05000000000000000000" pitchFamily="2" charset="2"/>
              <a:buChar char="§"/>
            </a:pPr>
            <a:r>
              <a:rPr lang="fr-FR" sz="1600" dirty="0" err="1"/>
              <a:t>Users</a:t>
            </a:r>
            <a:r>
              <a:rPr lang="fr-FR" sz="1600" dirty="0"/>
              <a:t> Stories</a:t>
            </a:r>
          </a:p>
          <a:p>
            <a:pPr lvl="2">
              <a:buFont typeface="Wingdings" panose="05000000000000000000" pitchFamily="2" charset="2"/>
              <a:buChar char="§"/>
            </a:pPr>
            <a:r>
              <a:rPr lang="fr-FR" sz="1600" dirty="0"/>
              <a:t>Diagramme de conception technique</a:t>
            </a:r>
          </a:p>
          <a:p>
            <a:pPr lvl="2">
              <a:buFont typeface="Wingdings" panose="05000000000000000000" pitchFamily="2" charset="2"/>
              <a:buChar char="§"/>
            </a:pPr>
            <a:r>
              <a:rPr lang="fr-FR" sz="1600" dirty="0"/>
              <a:t>Spécifications techniques</a:t>
            </a:r>
          </a:p>
          <a:p>
            <a:pPr lvl="2">
              <a:buFont typeface="Wingdings" panose="05000000000000000000" pitchFamily="2" charset="2"/>
              <a:buChar char="§"/>
            </a:pPr>
            <a:r>
              <a:rPr lang="fr-FR" sz="1600" dirty="0" err="1"/>
              <a:t>Wireframes</a:t>
            </a:r>
            <a:endParaRPr lang="fr-FR" sz="1600" dirty="0"/>
          </a:p>
        </p:txBody>
      </p:sp>
      <p:pic>
        <p:nvPicPr>
          <p:cNvPr id="5" name="Picture 4"/>
          <p:cNvPicPr>
            <a:picLocks noChangeAspect="1"/>
          </p:cNvPicPr>
          <p:nvPr/>
        </p:nvPicPr>
        <p:blipFill>
          <a:blip r:embed="rId2"/>
          <a:stretch>
            <a:fillRect/>
          </a:stretch>
        </p:blipFill>
        <p:spPr>
          <a:xfrm>
            <a:off x="7419764" y="195538"/>
            <a:ext cx="1721905" cy="1314085"/>
          </a:xfrm>
          <a:prstGeom prst="rect">
            <a:avLst/>
          </a:prstGeom>
        </p:spPr>
      </p:pic>
    </p:spTree>
    <p:extLst>
      <p:ext uri="{BB962C8B-B14F-4D97-AF65-F5344CB8AC3E}">
        <p14:creationId xmlns:p14="http://schemas.microsoft.com/office/powerpoint/2010/main" val="229606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5300"/>
            <a:ext cx="8596668" cy="1320800"/>
          </a:xfrm>
        </p:spPr>
        <p:txBody>
          <a:bodyPr/>
          <a:lstStyle/>
          <a:p>
            <a:r>
              <a:rPr lang="fr-FR" sz="3200" dirty="0"/>
              <a:t>Application de Mentorat</a:t>
            </a:r>
            <a:r>
              <a:rPr lang="fr-FR" dirty="0"/>
              <a:t/>
            </a:r>
            <a:br>
              <a:rPr lang="fr-FR" dirty="0"/>
            </a:br>
            <a:r>
              <a:rPr lang="fr-FR" sz="2800" dirty="0"/>
              <a:t>Sommaire</a:t>
            </a:r>
          </a:p>
        </p:txBody>
      </p:sp>
      <p:sp>
        <p:nvSpPr>
          <p:cNvPr id="3" name="Content Placeholder 2"/>
          <p:cNvSpPr>
            <a:spLocks noGrp="1"/>
          </p:cNvSpPr>
          <p:nvPr>
            <p:ph idx="1"/>
          </p:nvPr>
        </p:nvSpPr>
        <p:spPr>
          <a:xfrm>
            <a:off x="677334" y="1836449"/>
            <a:ext cx="8596668" cy="4608575"/>
          </a:xfrm>
        </p:spPr>
        <p:txBody>
          <a:bodyPr>
            <a:normAutofit/>
          </a:bodyPr>
          <a:lstStyle/>
          <a:p>
            <a:r>
              <a:rPr lang="fr-FR" dirty="0"/>
              <a:t>Contexte et objectifs du projet :</a:t>
            </a:r>
          </a:p>
          <a:p>
            <a:pPr lvl="1">
              <a:buFont typeface="Wingdings" panose="05000000000000000000" pitchFamily="2" charset="2"/>
              <a:buChar char="v"/>
            </a:pPr>
            <a:r>
              <a:rPr lang="fr-FR" dirty="0"/>
              <a:t>A quoi sert le produit ?</a:t>
            </a:r>
          </a:p>
          <a:p>
            <a:pPr lvl="1">
              <a:buFont typeface="Wingdings" panose="05000000000000000000" pitchFamily="2" charset="2"/>
              <a:buChar char="v"/>
            </a:pPr>
            <a:r>
              <a:rPr lang="fr-FR" dirty="0"/>
              <a:t>Pour qui est le produit ?</a:t>
            </a:r>
          </a:p>
          <a:p>
            <a:pPr lvl="1">
              <a:buFont typeface="Wingdings" panose="05000000000000000000" pitchFamily="2" charset="2"/>
              <a:buChar char="v"/>
            </a:pPr>
            <a:r>
              <a:rPr lang="fr-FR" dirty="0"/>
              <a:t>Comment sera mesurée la réussite du produit ?</a:t>
            </a:r>
          </a:p>
          <a:p>
            <a:endParaRPr lang="fr-FR" sz="800" dirty="0"/>
          </a:p>
          <a:p>
            <a:r>
              <a:rPr lang="fr-FR" dirty="0"/>
              <a:t>Présentation des différents livrables :</a:t>
            </a:r>
          </a:p>
          <a:p>
            <a:pPr lvl="1">
              <a:buFont typeface="Wingdings" panose="05000000000000000000" pitchFamily="2" charset="2"/>
              <a:buChar char="v"/>
            </a:pPr>
            <a:r>
              <a:rPr lang="fr-FR" dirty="0" smtClean="0"/>
              <a:t>Fonctionnalités</a:t>
            </a:r>
            <a:endParaRPr lang="fr-FR" dirty="0"/>
          </a:p>
          <a:p>
            <a:pPr lvl="1">
              <a:buFont typeface="Wingdings" panose="05000000000000000000" pitchFamily="2" charset="2"/>
              <a:buChar char="v"/>
            </a:pPr>
            <a:r>
              <a:rPr lang="fr-FR" dirty="0"/>
              <a:t>Glossaire </a:t>
            </a:r>
          </a:p>
          <a:p>
            <a:pPr lvl="1">
              <a:buFont typeface="Wingdings" panose="05000000000000000000" pitchFamily="2" charset="2"/>
              <a:buChar char="v"/>
            </a:pPr>
            <a:r>
              <a:rPr lang="fr-FR" dirty="0" err="1"/>
              <a:t>Users</a:t>
            </a:r>
            <a:r>
              <a:rPr lang="fr-FR" dirty="0"/>
              <a:t> Stories</a:t>
            </a:r>
          </a:p>
          <a:p>
            <a:pPr lvl="1">
              <a:buFont typeface="Wingdings" panose="05000000000000000000" pitchFamily="2" charset="2"/>
              <a:buChar char="v"/>
            </a:pPr>
            <a:r>
              <a:rPr lang="fr-FR" dirty="0"/>
              <a:t>Diagramme de conception technique</a:t>
            </a:r>
          </a:p>
          <a:p>
            <a:pPr lvl="1">
              <a:buFont typeface="Wingdings" panose="05000000000000000000" pitchFamily="2" charset="2"/>
              <a:buChar char="v"/>
            </a:pPr>
            <a:r>
              <a:rPr lang="fr-FR" dirty="0"/>
              <a:t>Spécifications techniques</a:t>
            </a:r>
          </a:p>
          <a:p>
            <a:pPr lvl="1">
              <a:buFont typeface="Wingdings" panose="05000000000000000000" pitchFamily="2" charset="2"/>
              <a:buChar char="v"/>
            </a:pPr>
            <a:r>
              <a:rPr lang="fr-FR" dirty="0" err="1"/>
              <a:t>Wireframes</a:t>
            </a:r>
            <a:endParaRPr lang="fr-FR" dirty="0"/>
          </a:p>
        </p:txBody>
      </p:sp>
      <p:pic>
        <p:nvPicPr>
          <p:cNvPr id="5" name="Picture 4"/>
          <p:cNvPicPr>
            <a:picLocks noChangeAspect="1"/>
          </p:cNvPicPr>
          <p:nvPr/>
        </p:nvPicPr>
        <p:blipFill>
          <a:blip r:embed="rId2"/>
          <a:stretch>
            <a:fillRect/>
          </a:stretch>
        </p:blipFill>
        <p:spPr>
          <a:xfrm>
            <a:off x="7397158" y="195538"/>
            <a:ext cx="1744511" cy="1331337"/>
          </a:xfrm>
          <a:prstGeom prst="rect">
            <a:avLst/>
          </a:prstGeom>
        </p:spPr>
      </p:pic>
    </p:spTree>
    <p:extLst>
      <p:ext uri="{BB962C8B-B14F-4D97-AF65-F5344CB8AC3E}">
        <p14:creationId xmlns:p14="http://schemas.microsoft.com/office/powerpoint/2010/main" val="32740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5300"/>
            <a:ext cx="8596668" cy="1320800"/>
          </a:xfrm>
        </p:spPr>
        <p:txBody>
          <a:bodyPr/>
          <a:lstStyle/>
          <a:p>
            <a:r>
              <a:rPr lang="fr-FR" sz="3200" dirty="0"/>
              <a:t>Application de Mentorat</a:t>
            </a:r>
            <a:r>
              <a:rPr lang="fr-FR" dirty="0"/>
              <a:t/>
            </a:r>
            <a:br>
              <a:rPr lang="fr-FR" dirty="0"/>
            </a:br>
            <a:r>
              <a:rPr lang="fr-FR" sz="2800" dirty="0"/>
              <a:t>Contexte et objectifs du projet</a:t>
            </a:r>
          </a:p>
        </p:txBody>
      </p:sp>
      <p:sp>
        <p:nvSpPr>
          <p:cNvPr id="3" name="Content Placeholder 2"/>
          <p:cNvSpPr>
            <a:spLocks noGrp="1"/>
          </p:cNvSpPr>
          <p:nvPr>
            <p:ph idx="1"/>
          </p:nvPr>
        </p:nvSpPr>
        <p:spPr>
          <a:xfrm>
            <a:off x="677334" y="1736100"/>
            <a:ext cx="8596668" cy="4608575"/>
          </a:xfrm>
        </p:spPr>
        <p:txBody>
          <a:bodyPr>
            <a:normAutofit/>
          </a:bodyPr>
          <a:lstStyle/>
          <a:p>
            <a:r>
              <a:rPr lang="fr-FR" dirty="0"/>
              <a:t>Contexte</a:t>
            </a:r>
            <a:r>
              <a:rPr lang="fr-FR" sz="1900" dirty="0"/>
              <a:t> :</a:t>
            </a:r>
          </a:p>
          <a:p>
            <a:pPr lvl="1">
              <a:lnSpc>
                <a:spcPct val="90000"/>
              </a:lnSpc>
              <a:buFont typeface="Wingdings" panose="05000000000000000000" pitchFamily="2" charset="2"/>
              <a:buChar char="ü"/>
            </a:pPr>
            <a:r>
              <a:rPr lang="fr-FR" sz="1500" dirty="0"/>
              <a:t>FuzeScrum : entreprise de conseil Agile qui encourage et a mis en place un programme de Mentorat</a:t>
            </a:r>
          </a:p>
          <a:p>
            <a:pPr lvl="1">
              <a:lnSpc>
                <a:spcPct val="90000"/>
              </a:lnSpc>
              <a:buFont typeface="Wingdings" panose="05000000000000000000" pitchFamily="2" charset="2"/>
              <a:buChar char="ü"/>
            </a:pPr>
            <a:r>
              <a:rPr lang="fr-FR" sz="1500" dirty="0"/>
              <a:t>Souhait de développer ce programme de Mentorat et améliorer les bénéfices retirés par les utilisateurs</a:t>
            </a:r>
          </a:p>
          <a:p>
            <a:pPr lvl="1">
              <a:lnSpc>
                <a:spcPct val="90000"/>
              </a:lnSpc>
              <a:buFont typeface="Wingdings" panose="05000000000000000000" pitchFamily="2" charset="2"/>
              <a:buChar char="Ø"/>
            </a:pPr>
            <a:r>
              <a:rPr lang="fr-FR" sz="1500" dirty="0"/>
              <a:t>Mise en place d’une application de Mentorat pour répondre à cette demande</a:t>
            </a:r>
          </a:p>
          <a:p>
            <a:endParaRPr lang="fr-FR" sz="1000" dirty="0"/>
          </a:p>
          <a:p>
            <a:r>
              <a:rPr lang="fr-FR" dirty="0"/>
              <a:t>A quoi sert le produit ?</a:t>
            </a:r>
          </a:p>
          <a:p>
            <a:pPr lvl="1">
              <a:lnSpc>
                <a:spcPct val="90000"/>
              </a:lnSpc>
              <a:buFont typeface="Wingdings" panose="05000000000000000000" pitchFamily="2" charset="2"/>
              <a:buChar char="ü"/>
            </a:pPr>
            <a:r>
              <a:rPr lang="fr-FR" sz="1500" dirty="0"/>
              <a:t>Répondre aux besoins des utilisateurs et leur permettre de tirer le maximum de bénéfices de la relation de Mentorat</a:t>
            </a:r>
          </a:p>
          <a:p>
            <a:pPr lvl="1">
              <a:lnSpc>
                <a:spcPct val="90000"/>
              </a:lnSpc>
              <a:buFont typeface="Wingdings" panose="05000000000000000000" pitchFamily="2" charset="2"/>
              <a:buChar char="ü"/>
            </a:pPr>
            <a:r>
              <a:rPr lang="fr-FR" sz="1500" u="sng" dirty="0"/>
              <a:t>Organisation des Sessions de Mentorat</a:t>
            </a:r>
            <a:r>
              <a:rPr lang="fr-FR" sz="1500" dirty="0"/>
              <a:t> : planification et rappels, prise de notes et possibilité de les consulter, définition des sujets de discussion et objectifs</a:t>
            </a:r>
          </a:p>
          <a:p>
            <a:pPr lvl="1">
              <a:lnSpc>
                <a:spcPct val="90000"/>
              </a:lnSpc>
              <a:buFont typeface="Wingdings" panose="05000000000000000000" pitchFamily="2" charset="2"/>
              <a:buChar char="ü"/>
            </a:pPr>
            <a:r>
              <a:rPr lang="fr-FR" sz="1500" u="sng" dirty="0"/>
              <a:t>Résoudre la problématique de l’association d’un Mentor à son Mentoré</a:t>
            </a:r>
            <a:r>
              <a:rPr lang="fr-FR" sz="1500" dirty="0"/>
              <a:t> : mise en place d’un contrat de Mentorat, clarification des attentes et compétences des participants, utilisation d’un outil d’IA pour l’association Mentor - Mentoré</a:t>
            </a:r>
          </a:p>
        </p:txBody>
      </p:sp>
      <p:pic>
        <p:nvPicPr>
          <p:cNvPr id="5" name="Picture 4"/>
          <p:cNvPicPr>
            <a:picLocks noChangeAspect="1"/>
          </p:cNvPicPr>
          <p:nvPr/>
        </p:nvPicPr>
        <p:blipFill>
          <a:blip r:embed="rId2"/>
          <a:stretch>
            <a:fillRect/>
          </a:stretch>
        </p:blipFill>
        <p:spPr>
          <a:xfrm>
            <a:off x="7578014" y="204164"/>
            <a:ext cx="1563655" cy="1193315"/>
          </a:xfrm>
          <a:prstGeom prst="rect">
            <a:avLst/>
          </a:prstGeom>
        </p:spPr>
      </p:pic>
    </p:spTree>
    <p:extLst>
      <p:ext uri="{BB962C8B-B14F-4D97-AF65-F5344CB8AC3E}">
        <p14:creationId xmlns:p14="http://schemas.microsoft.com/office/powerpoint/2010/main" val="1063527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83" y="224488"/>
            <a:ext cx="8596668" cy="1196386"/>
          </a:xfrm>
        </p:spPr>
        <p:txBody>
          <a:bodyPr/>
          <a:lstStyle/>
          <a:p>
            <a:r>
              <a:rPr lang="fr-FR" sz="3000" dirty="0"/>
              <a:t>Application de Mentorat</a:t>
            </a:r>
            <a:r>
              <a:rPr lang="fr-FR" dirty="0"/>
              <a:t/>
            </a:r>
            <a:br>
              <a:rPr lang="fr-FR" dirty="0"/>
            </a:br>
            <a:r>
              <a:rPr lang="fr-FR" sz="2600" dirty="0"/>
              <a:t>Contexte et objectifs du projet</a:t>
            </a:r>
          </a:p>
        </p:txBody>
      </p:sp>
      <p:sp>
        <p:nvSpPr>
          <p:cNvPr id="3" name="Content Placeholder 2"/>
          <p:cNvSpPr>
            <a:spLocks noGrp="1"/>
          </p:cNvSpPr>
          <p:nvPr>
            <p:ph idx="1"/>
          </p:nvPr>
        </p:nvSpPr>
        <p:spPr>
          <a:xfrm>
            <a:off x="366783" y="1391924"/>
            <a:ext cx="9010130" cy="5259042"/>
          </a:xfrm>
        </p:spPr>
        <p:txBody>
          <a:bodyPr>
            <a:normAutofit/>
          </a:bodyPr>
          <a:lstStyle/>
          <a:p>
            <a:r>
              <a:rPr lang="fr-FR" dirty="0"/>
              <a:t>Pour qui est le produit ?</a:t>
            </a:r>
          </a:p>
          <a:p>
            <a:pPr marL="800100" lvl="3" indent="-342900">
              <a:lnSpc>
                <a:spcPct val="90000"/>
              </a:lnSpc>
              <a:buFont typeface="Wingdings" panose="05000000000000000000" pitchFamily="2" charset="2"/>
              <a:buChar char="ü"/>
            </a:pPr>
            <a:r>
              <a:rPr lang="fr-FR" sz="1500" dirty="0"/>
              <a:t>Le public cible sont les employés de la société FuzeScrum</a:t>
            </a:r>
          </a:p>
          <a:p>
            <a:pPr marL="800100" lvl="3" indent="-342900">
              <a:lnSpc>
                <a:spcPct val="90000"/>
              </a:lnSpc>
              <a:buFont typeface="Wingdings" panose="05000000000000000000" pitchFamily="2" charset="2"/>
              <a:buChar char="ü"/>
            </a:pPr>
            <a:r>
              <a:rPr lang="fr-FR" sz="1500" dirty="0"/>
              <a:t>A la fois les Mentors et les Mentorés</a:t>
            </a:r>
          </a:p>
          <a:p>
            <a:pPr marL="800100" lvl="3" indent="-342900">
              <a:lnSpc>
                <a:spcPct val="90000"/>
              </a:lnSpc>
              <a:buFont typeface="Wingdings" panose="05000000000000000000" pitchFamily="2" charset="2"/>
              <a:buChar char="ü"/>
            </a:pPr>
            <a:endParaRPr lang="fr-FR" sz="1100" dirty="0"/>
          </a:p>
          <a:p>
            <a:r>
              <a:rPr lang="fr-FR" dirty="0"/>
              <a:t>Conception d’une version minimale viable (Minimum </a:t>
            </a:r>
            <a:r>
              <a:rPr lang="fr-FR" dirty="0" err="1"/>
              <a:t>Valuable</a:t>
            </a:r>
            <a:r>
              <a:rPr lang="fr-FR" dirty="0"/>
              <a:t> Product) :</a:t>
            </a:r>
          </a:p>
          <a:p>
            <a:pPr marL="800100" lvl="3" indent="-342900">
              <a:buFont typeface="Wingdings" panose="05000000000000000000" pitchFamily="2" charset="2"/>
              <a:buChar char="ü"/>
            </a:pPr>
            <a:r>
              <a:rPr lang="fr-FR" sz="1500" dirty="0"/>
              <a:t>Développer une version minimale viable (Minimum </a:t>
            </a:r>
            <a:r>
              <a:rPr lang="fr-FR" sz="1500" dirty="0" err="1"/>
              <a:t>Valuable</a:t>
            </a:r>
            <a:r>
              <a:rPr lang="fr-FR" sz="1500" dirty="0"/>
              <a:t> Product - MVP) de l’application incluant les fonctionnalités principales nécessaires demandées par les utilisateurs</a:t>
            </a:r>
          </a:p>
          <a:p>
            <a:pPr marL="800100" lvl="3" indent="-342900">
              <a:lnSpc>
                <a:spcPct val="90000"/>
              </a:lnSpc>
              <a:buFont typeface="Wingdings" panose="05000000000000000000" pitchFamily="2" charset="2"/>
              <a:buChar char="ü"/>
            </a:pPr>
            <a:r>
              <a:rPr lang="fr-FR" sz="1500" u="sng" dirty="0"/>
              <a:t>Un segment de marché a été ciblé</a:t>
            </a:r>
            <a:r>
              <a:rPr lang="fr-FR" sz="1500" dirty="0"/>
              <a:t> : </a:t>
            </a:r>
          </a:p>
          <a:p>
            <a:pPr marL="1257300" lvl="4" indent="-342900">
              <a:spcBef>
                <a:spcPts val="300"/>
              </a:spcBef>
              <a:buFont typeface="Wingdings" panose="05000000000000000000" pitchFamily="2" charset="2"/>
              <a:buChar char="Ø"/>
            </a:pPr>
            <a:r>
              <a:rPr lang="fr-FR" sz="1400" dirty="0"/>
              <a:t>Les utilisateurs de l’entreprise FuzeScrum</a:t>
            </a:r>
          </a:p>
          <a:p>
            <a:pPr marL="800100" lvl="3" indent="-342900">
              <a:lnSpc>
                <a:spcPct val="90000"/>
              </a:lnSpc>
              <a:buFont typeface="Wingdings" panose="05000000000000000000" pitchFamily="2" charset="2"/>
              <a:buChar char="ü"/>
            </a:pPr>
            <a:r>
              <a:rPr lang="fr-FR" sz="1500" u="sng" dirty="0"/>
              <a:t>Un scénario d’utilisation particulier a été retenu</a:t>
            </a:r>
            <a:r>
              <a:rPr lang="fr-FR" sz="1500" dirty="0"/>
              <a:t> : </a:t>
            </a:r>
          </a:p>
          <a:p>
            <a:pPr marL="1257300" lvl="4" indent="-342900">
              <a:spcBef>
                <a:spcPts val="300"/>
              </a:spcBef>
              <a:buFont typeface="Wingdings" panose="05000000000000000000" pitchFamily="2" charset="2"/>
              <a:buChar char="Ø"/>
            </a:pPr>
            <a:r>
              <a:rPr lang="fr-FR" sz="1400" dirty="0"/>
              <a:t>Un Mentor ne peut avoir qu’un seul Mentoré (et </a:t>
            </a:r>
            <a:r>
              <a:rPr lang="fr-FR" sz="1400" dirty="0" smtClean="0"/>
              <a:t>inversement) </a:t>
            </a:r>
            <a:r>
              <a:rPr lang="fr-FR" sz="1400" dirty="0"/>
              <a:t>et un utilisateur est soit un Mentor soit un Mentoré</a:t>
            </a:r>
          </a:p>
          <a:p>
            <a:pPr marL="800100" lvl="3" indent="-342900">
              <a:lnSpc>
                <a:spcPct val="90000"/>
              </a:lnSpc>
              <a:buFont typeface="Wingdings" panose="05000000000000000000" pitchFamily="2" charset="2"/>
              <a:buChar char="ü"/>
            </a:pPr>
            <a:r>
              <a:rPr lang="fr-FR" sz="1500" u="sng" dirty="0"/>
              <a:t>Objectifs</a:t>
            </a:r>
            <a:r>
              <a:rPr lang="fr-FR" sz="1500" dirty="0"/>
              <a:t> :</a:t>
            </a:r>
          </a:p>
          <a:p>
            <a:pPr marL="1257300" lvl="4" indent="-342900">
              <a:buFont typeface="Wingdings" panose="05000000000000000000" pitchFamily="2" charset="2"/>
              <a:buChar char="Ø"/>
            </a:pPr>
            <a:r>
              <a:rPr lang="fr-FR" sz="1400" dirty="0"/>
              <a:t>Diffuser un premier prototype sur le marché afin d’avoir des retours rapides d’utilisateurs et de valider le concept du produit</a:t>
            </a:r>
          </a:p>
          <a:p>
            <a:pPr marL="1257300" lvl="4" indent="-342900">
              <a:buFont typeface="Wingdings" panose="05000000000000000000" pitchFamily="2" charset="2"/>
              <a:buChar char="Ø"/>
            </a:pPr>
            <a:r>
              <a:rPr lang="fr-FR" sz="1400" dirty="0"/>
              <a:t>Dans un second temps bâtir sur cette première version une version plus avancée</a:t>
            </a:r>
          </a:p>
        </p:txBody>
      </p:sp>
      <p:pic>
        <p:nvPicPr>
          <p:cNvPr id="5" name="Picture 4"/>
          <p:cNvPicPr>
            <a:picLocks noChangeAspect="1"/>
          </p:cNvPicPr>
          <p:nvPr/>
        </p:nvPicPr>
        <p:blipFill>
          <a:blip r:embed="rId2"/>
          <a:stretch>
            <a:fillRect/>
          </a:stretch>
        </p:blipFill>
        <p:spPr>
          <a:xfrm>
            <a:off x="7573992" y="195538"/>
            <a:ext cx="1567678" cy="1196386"/>
          </a:xfrm>
          <a:prstGeom prst="rect">
            <a:avLst/>
          </a:prstGeom>
        </p:spPr>
      </p:pic>
    </p:spTree>
    <p:extLst>
      <p:ext uri="{BB962C8B-B14F-4D97-AF65-F5344CB8AC3E}">
        <p14:creationId xmlns:p14="http://schemas.microsoft.com/office/powerpoint/2010/main" val="153226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446" y="270913"/>
            <a:ext cx="8596668" cy="1320800"/>
          </a:xfrm>
        </p:spPr>
        <p:txBody>
          <a:bodyPr/>
          <a:lstStyle/>
          <a:p>
            <a:r>
              <a:rPr lang="fr-FR" sz="3000" dirty="0"/>
              <a:t>Application de Mentorat</a:t>
            </a:r>
            <a:r>
              <a:rPr lang="fr-FR" dirty="0"/>
              <a:t/>
            </a:r>
            <a:br>
              <a:rPr lang="fr-FR" dirty="0"/>
            </a:br>
            <a:r>
              <a:rPr lang="fr-FR" sz="2600" dirty="0"/>
              <a:t>Contexte et objectifs du projet</a:t>
            </a:r>
          </a:p>
        </p:txBody>
      </p:sp>
      <p:sp>
        <p:nvSpPr>
          <p:cNvPr id="3" name="Content Placeholder 2"/>
          <p:cNvSpPr>
            <a:spLocks noGrp="1"/>
          </p:cNvSpPr>
          <p:nvPr>
            <p:ph idx="1"/>
          </p:nvPr>
        </p:nvSpPr>
        <p:spPr>
          <a:xfrm>
            <a:off x="712446" y="1505449"/>
            <a:ext cx="9389086" cy="5041212"/>
          </a:xfrm>
        </p:spPr>
        <p:txBody>
          <a:bodyPr>
            <a:normAutofit fontScale="92500" lnSpcReduction="10000"/>
          </a:bodyPr>
          <a:lstStyle/>
          <a:p>
            <a:r>
              <a:rPr lang="fr-FR" sz="1900" dirty="0"/>
              <a:t>Comment sera mesurée la réussite du produit ?</a:t>
            </a:r>
          </a:p>
          <a:p>
            <a:endParaRPr lang="fr-FR" sz="100" dirty="0"/>
          </a:p>
          <a:p>
            <a:pPr marL="800100" lvl="3" indent="-342900">
              <a:lnSpc>
                <a:spcPct val="90000"/>
              </a:lnSpc>
              <a:buFont typeface="Wingdings" panose="05000000000000000000" pitchFamily="2" charset="2"/>
              <a:buChar char="ü"/>
            </a:pPr>
            <a:r>
              <a:rPr lang="fr-FR" sz="1700" dirty="0"/>
              <a:t>Le coût de développement de l’application a été respecté</a:t>
            </a:r>
          </a:p>
          <a:p>
            <a:pPr marL="1257300" lvl="4" indent="-342900">
              <a:buFont typeface="Wingdings" panose="05000000000000000000" pitchFamily="2" charset="2"/>
              <a:buChar char="Ø"/>
            </a:pPr>
            <a:r>
              <a:rPr lang="fr-FR" sz="1400" u="sng" dirty="0"/>
              <a:t>Métriques</a:t>
            </a:r>
            <a:r>
              <a:rPr lang="fr-FR" sz="1400" dirty="0"/>
              <a:t> : </a:t>
            </a:r>
          </a:p>
          <a:p>
            <a:pPr lvl="3">
              <a:buFont typeface="Wingdings" panose="05000000000000000000" pitchFamily="2" charset="2"/>
              <a:buChar char="§"/>
            </a:pPr>
            <a:r>
              <a:rPr lang="fr-FR" sz="1400" dirty="0"/>
              <a:t>Budget limité</a:t>
            </a:r>
          </a:p>
          <a:p>
            <a:pPr lvl="3">
              <a:buFont typeface="Wingdings" panose="05000000000000000000" pitchFamily="2" charset="2"/>
              <a:buChar char="§"/>
            </a:pPr>
            <a:r>
              <a:rPr lang="fr-FR" sz="1400" dirty="0"/>
              <a:t>Nombre de personnes prévues pour le développement = 5 personnes</a:t>
            </a:r>
          </a:p>
          <a:p>
            <a:pPr lvl="3">
              <a:buFont typeface="Arial" panose="020B0604020202020204" pitchFamily="34" charset="0"/>
              <a:buChar char="•"/>
            </a:pPr>
            <a:endParaRPr lang="fr-FR" sz="100" dirty="0"/>
          </a:p>
          <a:p>
            <a:pPr marL="800100" lvl="3" indent="-342900">
              <a:lnSpc>
                <a:spcPct val="90000"/>
              </a:lnSpc>
              <a:buFont typeface="Wingdings" panose="05000000000000000000" pitchFamily="2" charset="2"/>
              <a:buChar char="ü"/>
            </a:pPr>
            <a:r>
              <a:rPr lang="fr-FR" sz="1700" dirty="0"/>
              <a:t>Le délai de développement de l’application a été respecté</a:t>
            </a:r>
          </a:p>
          <a:p>
            <a:pPr marL="1257300" lvl="4" indent="-342900">
              <a:buFont typeface="Wingdings" panose="05000000000000000000" pitchFamily="2" charset="2"/>
              <a:buChar char="Ø"/>
            </a:pPr>
            <a:r>
              <a:rPr lang="fr-FR" sz="1400" u="sng" dirty="0"/>
              <a:t>Métrique</a:t>
            </a:r>
            <a:r>
              <a:rPr lang="fr-FR" sz="1400" dirty="0"/>
              <a:t> : délai prévu pour le développement = 6 mois</a:t>
            </a:r>
          </a:p>
          <a:p>
            <a:pPr marL="1371600" lvl="3" indent="0">
              <a:buNone/>
            </a:pPr>
            <a:endParaRPr lang="fr-FR" sz="100" dirty="0"/>
          </a:p>
          <a:p>
            <a:pPr marL="800100" lvl="3" indent="-342900">
              <a:lnSpc>
                <a:spcPct val="90000"/>
              </a:lnSpc>
              <a:buFont typeface="Wingdings" panose="05000000000000000000" pitchFamily="2" charset="2"/>
              <a:buChar char="ü"/>
            </a:pPr>
            <a:r>
              <a:rPr lang="fr-FR" sz="1700" dirty="0"/>
              <a:t>L’application répond aux besoins des utilisateurs</a:t>
            </a:r>
          </a:p>
          <a:p>
            <a:pPr marL="1257300" lvl="4" indent="-342900">
              <a:buFont typeface="Wingdings" panose="05000000000000000000" pitchFamily="2" charset="2"/>
              <a:buChar char="Ø"/>
            </a:pPr>
            <a:r>
              <a:rPr lang="fr-FR" sz="1400" u="sng" dirty="0"/>
              <a:t>Métriques</a:t>
            </a:r>
            <a:r>
              <a:rPr lang="fr-FR" sz="1400" dirty="0"/>
              <a:t> :</a:t>
            </a:r>
          </a:p>
          <a:p>
            <a:pPr lvl="3">
              <a:buFont typeface="Wingdings" panose="05000000000000000000" pitchFamily="2" charset="2"/>
              <a:buChar char="§"/>
            </a:pPr>
            <a:r>
              <a:rPr lang="fr-FR" sz="1400" dirty="0"/>
              <a:t>Nombre de nouveaux inscrits : </a:t>
            </a:r>
            <a:r>
              <a:rPr lang="fr-FR" sz="1400" dirty="0" smtClean="0"/>
              <a:t>Périodes </a:t>
            </a:r>
            <a:r>
              <a:rPr lang="fr-FR" sz="1400" dirty="0"/>
              <a:t>d’étude [1 mois / 6 mois / 1 an]</a:t>
            </a:r>
          </a:p>
          <a:p>
            <a:pPr lvl="3">
              <a:buFont typeface="Wingdings" panose="05000000000000000000" pitchFamily="2" charset="2"/>
              <a:buChar char="§"/>
            </a:pPr>
            <a:r>
              <a:rPr lang="fr-FR" sz="1400" dirty="0"/>
              <a:t>Rétention utilisateur </a:t>
            </a:r>
            <a:endParaRPr lang="fr-FR" sz="1400" dirty="0" smtClean="0"/>
          </a:p>
          <a:p>
            <a:pPr lvl="3">
              <a:buFont typeface="Wingdings" panose="05000000000000000000" pitchFamily="2" charset="2"/>
              <a:buChar char="§"/>
            </a:pPr>
            <a:r>
              <a:rPr lang="fr-FR" sz="1400" dirty="0" smtClean="0"/>
              <a:t>Indicateurs de satisfaction utilisateurs : </a:t>
            </a:r>
          </a:p>
          <a:p>
            <a:pPr lvl="4">
              <a:buFont typeface="Arial" panose="020B0604020202020204" pitchFamily="34" charset="0"/>
              <a:buChar char="•"/>
            </a:pPr>
            <a:r>
              <a:rPr lang="fr-FR" sz="1400" dirty="0" smtClean="0"/>
              <a:t>Satisfaction </a:t>
            </a:r>
            <a:r>
              <a:rPr lang="fr-FR" sz="1400" dirty="0"/>
              <a:t>de la qualité de l’application</a:t>
            </a:r>
          </a:p>
          <a:p>
            <a:pPr lvl="4">
              <a:buFont typeface="Arial" panose="020B0604020202020204" pitchFamily="34" charset="0"/>
              <a:buChar char="•"/>
            </a:pPr>
            <a:r>
              <a:rPr lang="fr-FR" sz="1400" dirty="0"/>
              <a:t>Satisfaction de la réponse aux besoins utilisateurs</a:t>
            </a:r>
          </a:p>
          <a:p>
            <a:endParaRPr lang="fr-FR" sz="800" dirty="0"/>
          </a:p>
        </p:txBody>
      </p:sp>
      <p:pic>
        <p:nvPicPr>
          <p:cNvPr id="5" name="Picture 4"/>
          <p:cNvPicPr>
            <a:picLocks noChangeAspect="1"/>
          </p:cNvPicPr>
          <p:nvPr/>
        </p:nvPicPr>
        <p:blipFill>
          <a:blip r:embed="rId2"/>
          <a:stretch>
            <a:fillRect/>
          </a:stretch>
        </p:blipFill>
        <p:spPr>
          <a:xfrm>
            <a:off x="7806906" y="195538"/>
            <a:ext cx="1334764" cy="1018635"/>
          </a:xfrm>
          <a:prstGeom prst="rect">
            <a:avLst/>
          </a:prstGeom>
        </p:spPr>
      </p:pic>
    </p:spTree>
    <p:extLst>
      <p:ext uri="{BB962C8B-B14F-4D97-AF65-F5344CB8AC3E}">
        <p14:creationId xmlns:p14="http://schemas.microsoft.com/office/powerpoint/2010/main" val="1118131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002" y="561948"/>
            <a:ext cx="8596668" cy="1320800"/>
          </a:xfrm>
        </p:spPr>
        <p:txBody>
          <a:bodyPr/>
          <a:lstStyle/>
          <a:p>
            <a:r>
              <a:rPr lang="fr-FR" sz="3000" dirty="0"/>
              <a:t>Application de Mentorat</a:t>
            </a:r>
            <a:r>
              <a:rPr lang="fr-FR" dirty="0"/>
              <a:t/>
            </a:r>
            <a:br>
              <a:rPr lang="fr-FR" dirty="0"/>
            </a:br>
            <a:r>
              <a:rPr lang="fr-FR" sz="2600" dirty="0"/>
              <a:t>Livrables</a:t>
            </a:r>
          </a:p>
        </p:txBody>
      </p:sp>
      <p:sp>
        <p:nvSpPr>
          <p:cNvPr id="3" name="Content Placeholder 2"/>
          <p:cNvSpPr>
            <a:spLocks noGrp="1"/>
          </p:cNvSpPr>
          <p:nvPr>
            <p:ph idx="1"/>
          </p:nvPr>
        </p:nvSpPr>
        <p:spPr>
          <a:xfrm>
            <a:off x="545002" y="1773440"/>
            <a:ext cx="8596668" cy="4608575"/>
          </a:xfrm>
        </p:spPr>
        <p:txBody>
          <a:bodyPr>
            <a:normAutofit/>
          </a:bodyPr>
          <a:lstStyle/>
          <a:p>
            <a:r>
              <a:rPr lang="fr-FR" dirty="0"/>
              <a:t>Utilisation du Domaine Driven Design (Conception pilotée par le métier) :</a:t>
            </a:r>
          </a:p>
          <a:p>
            <a:pPr lvl="1">
              <a:spcBef>
                <a:spcPts val="1500"/>
              </a:spcBef>
              <a:buFont typeface="Wingdings" panose="05000000000000000000" pitchFamily="2" charset="2"/>
              <a:buChar char="ü"/>
            </a:pPr>
            <a:r>
              <a:rPr lang="fr-FR" dirty="0"/>
              <a:t>Le principe : partir de l’aspect métier, le domaine, pour la mise en place des spécifications puis le développement du projet</a:t>
            </a:r>
          </a:p>
          <a:p>
            <a:pPr lvl="1">
              <a:spcBef>
                <a:spcPts val="1500"/>
              </a:spcBef>
              <a:buFont typeface="Wingdings" panose="05000000000000000000" pitchFamily="2" charset="2"/>
              <a:buChar char="ü"/>
            </a:pPr>
            <a:r>
              <a:rPr lang="fr-FR" dirty="0"/>
              <a:t>Définition et utilisation d’un vocabulaire du domaine qui sera compris et utilisé par tous lors du développement du projet</a:t>
            </a:r>
          </a:p>
          <a:p>
            <a:pPr lvl="1">
              <a:spcBef>
                <a:spcPts val="1500"/>
              </a:spcBef>
              <a:buFont typeface="Wingdings" panose="05000000000000000000" pitchFamily="2" charset="2"/>
              <a:buChar char="ü"/>
            </a:pPr>
            <a:r>
              <a:rPr lang="fr-FR" dirty="0"/>
              <a:t>Des entretiens ont été réalisés avec des utilisateurs afin de définir :</a:t>
            </a:r>
          </a:p>
          <a:p>
            <a:pPr lvl="2">
              <a:spcBef>
                <a:spcPts val="1500"/>
              </a:spcBef>
              <a:buFont typeface="Wingdings" panose="05000000000000000000" pitchFamily="2" charset="2"/>
              <a:buChar char="Ø"/>
            </a:pPr>
            <a:r>
              <a:rPr lang="fr-FR" dirty="0"/>
              <a:t>Le vocabulaire métier </a:t>
            </a:r>
          </a:p>
          <a:p>
            <a:pPr lvl="2">
              <a:spcBef>
                <a:spcPts val="1500"/>
              </a:spcBef>
              <a:buFont typeface="Wingdings" panose="05000000000000000000" pitchFamily="2" charset="2"/>
              <a:buChar char="Ø"/>
            </a:pPr>
            <a:r>
              <a:rPr lang="fr-FR" dirty="0"/>
              <a:t>Les fonctionnalités répondants à leurs besoins</a:t>
            </a:r>
            <a:endParaRPr lang="fr-FR" i="1" dirty="0"/>
          </a:p>
          <a:p>
            <a:pPr lvl="2">
              <a:spcBef>
                <a:spcPts val="1500"/>
              </a:spcBef>
              <a:buFont typeface="Wingdings" panose="05000000000000000000" pitchFamily="2" charset="2"/>
              <a:buChar char="Ø"/>
            </a:pPr>
            <a:r>
              <a:rPr lang="fr-FR" dirty="0"/>
              <a:t>Les User Stories</a:t>
            </a:r>
          </a:p>
          <a:p>
            <a:pPr lvl="1">
              <a:spcBef>
                <a:spcPts val="1500"/>
              </a:spcBef>
              <a:buFont typeface="Wingdings" panose="05000000000000000000" pitchFamily="2" charset="2"/>
              <a:buChar char="ü"/>
            </a:pPr>
            <a:r>
              <a:rPr lang="fr-FR" dirty="0"/>
              <a:t>Les fonctionnalités, les User Stories et le diagramme de conception technique ont été mis en place afin de répondre aux besoins des utilisateurs et ils utilisent le vocabulaire métier, ce qui permettra à tous les protagonistes du projet de les comprendre et ainsi faciliter les échanges</a:t>
            </a:r>
          </a:p>
          <a:p>
            <a:pPr lvl="1">
              <a:buFont typeface="Wingdings" panose="05000000000000000000" pitchFamily="2" charset="2"/>
              <a:buChar char="ü"/>
            </a:pPr>
            <a:endParaRPr lang="fr-FR" dirty="0"/>
          </a:p>
          <a:p>
            <a:pPr lvl="1">
              <a:buFont typeface="Wingdings" panose="05000000000000000000" pitchFamily="2" charset="2"/>
              <a:buChar char="ü"/>
            </a:pPr>
            <a:endParaRPr lang="fr-FR" dirty="0"/>
          </a:p>
          <a:p>
            <a:pPr lvl="1">
              <a:buFont typeface="Wingdings" panose="05000000000000000000" pitchFamily="2" charset="2"/>
              <a:buChar char="v"/>
            </a:pPr>
            <a:endParaRPr lang="fr-FR" dirty="0"/>
          </a:p>
          <a:p>
            <a:endParaRPr lang="fr-FR" sz="800" dirty="0"/>
          </a:p>
        </p:txBody>
      </p:sp>
      <p:pic>
        <p:nvPicPr>
          <p:cNvPr id="5" name="Picture 4"/>
          <p:cNvPicPr>
            <a:picLocks noChangeAspect="1"/>
          </p:cNvPicPr>
          <p:nvPr/>
        </p:nvPicPr>
        <p:blipFill>
          <a:blip r:embed="rId2"/>
          <a:stretch>
            <a:fillRect/>
          </a:stretch>
        </p:blipFill>
        <p:spPr>
          <a:xfrm>
            <a:off x="7521498" y="195538"/>
            <a:ext cx="1620172" cy="1236447"/>
          </a:xfrm>
          <a:prstGeom prst="rect">
            <a:avLst/>
          </a:prstGeom>
        </p:spPr>
      </p:pic>
    </p:spTree>
    <p:extLst>
      <p:ext uri="{BB962C8B-B14F-4D97-AF65-F5344CB8AC3E}">
        <p14:creationId xmlns:p14="http://schemas.microsoft.com/office/powerpoint/2010/main" val="191765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662" y="371929"/>
            <a:ext cx="8596668" cy="1129068"/>
          </a:xfrm>
        </p:spPr>
        <p:txBody>
          <a:bodyPr/>
          <a:lstStyle/>
          <a:p>
            <a:r>
              <a:rPr lang="fr-FR" sz="3000" dirty="0"/>
              <a:t>Application de Mentorat</a:t>
            </a:r>
            <a:r>
              <a:rPr lang="fr-FR" dirty="0"/>
              <a:t/>
            </a:r>
            <a:br>
              <a:rPr lang="fr-FR" dirty="0"/>
            </a:br>
            <a:r>
              <a:rPr lang="fr-FR" sz="2600" dirty="0"/>
              <a:t>Livrables : Fonctionnalités</a:t>
            </a:r>
          </a:p>
        </p:txBody>
      </p:sp>
      <p:sp>
        <p:nvSpPr>
          <p:cNvPr id="3" name="Content Placeholder 2"/>
          <p:cNvSpPr>
            <a:spLocks noGrp="1"/>
          </p:cNvSpPr>
          <p:nvPr>
            <p:ph idx="1"/>
          </p:nvPr>
        </p:nvSpPr>
        <p:spPr>
          <a:xfrm>
            <a:off x="392662" y="1580585"/>
            <a:ext cx="8881340" cy="5184886"/>
          </a:xfrm>
        </p:spPr>
        <p:txBody>
          <a:bodyPr>
            <a:normAutofit fontScale="92500" lnSpcReduction="20000"/>
          </a:bodyPr>
          <a:lstStyle/>
          <a:p>
            <a:r>
              <a:rPr lang="fr-FR" dirty="0"/>
              <a:t>Les utilisateurs pourront :</a:t>
            </a:r>
          </a:p>
          <a:p>
            <a:pPr lvl="1">
              <a:buFont typeface="Wingdings" panose="05000000000000000000" pitchFamily="2" charset="2"/>
              <a:buChar char="ü"/>
            </a:pPr>
            <a:r>
              <a:rPr lang="fr-FR" dirty="0"/>
              <a:t>Se connecter à l’application</a:t>
            </a:r>
          </a:p>
          <a:p>
            <a:pPr lvl="2">
              <a:buFont typeface="Wingdings" panose="05000000000000000000" pitchFamily="2" charset="2"/>
              <a:buChar char="§"/>
            </a:pPr>
            <a:r>
              <a:rPr lang="fr-FR" dirty="0"/>
              <a:t>Avec identifiant et mot de passe ou avec un compte Google / Facebook existant</a:t>
            </a:r>
          </a:p>
          <a:p>
            <a:pPr lvl="1">
              <a:spcBef>
                <a:spcPts val="1100"/>
              </a:spcBef>
              <a:buFont typeface="Wingdings" panose="05000000000000000000" pitchFamily="2" charset="2"/>
              <a:buChar char="ü"/>
            </a:pPr>
            <a:r>
              <a:rPr lang="fr-FR" dirty="0"/>
              <a:t>S’inscrire sur l’application</a:t>
            </a:r>
          </a:p>
          <a:p>
            <a:pPr lvl="2">
              <a:spcBef>
                <a:spcPts val="1100"/>
              </a:spcBef>
              <a:buFont typeface="Wingdings" panose="05000000000000000000" pitchFamily="2" charset="2"/>
              <a:buChar char="§"/>
            </a:pPr>
            <a:r>
              <a:rPr lang="fr-FR" dirty="0"/>
              <a:t>Saisie des informations nécessaires (données personnelles, objectifs et compétences)</a:t>
            </a:r>
          </a:p>
          <a:p>
            <a:pPr lvl="2">
              <a:spcBef>
                <a:spcPts val="1100"/>
              </a:spcBef>
              <a:buFont typeface="Wingdings" panose="05000000000000000000" pitchFamily="2" charset="2"/>
              <a:buChar char="§"/>
            </a:pPr>
            <a:r>
              <a:rPr lang="fr-FR" dirty="0"/>
              <a:t>Possibilité de modifier ces informations par la suite</a:t>
            </a:r>
          </a:p>
          <a:p>
            <a:pPr lvl="1">
              <a:spcBef>
                <a:spcPts val="1100"/>
              </a:spcBef>
              <a:buFont typeface="Wingdings" panose="05000000000000000000" pitchFamily="2" charset="2"/>
              <a:buChar char="ü"/>
            </a:pPr>
            <a:r>
              <a:rPr lang="fr-FR" dirty="0"/>
              <a:t>Mettre en place un Contrat de Mentorat</a:t>
            </a:r>
          </a:p>
          <a:p>
            <a:pPr lvl="2">
              <a:spcBef>
                <a:spcPts val="1100"/>
              </a:spcBef>
              <a:buFont typeface="Wingdings" panose="05000000000000000000" pitchFamily="2" charset="2"/>
              <a:buChar char="§"/>
            </a:pPr>
            <a:r>
              <a:rPr lang="fr-FR" dirty="0"/>
              <a:t>Durée du contrat, fréquence des sessions et mesure de l’efficacité de la relation</a:t>
            </a:r>
          </a:p>
          <a:p>
            <a:pPr lvl="1">
              <a:spcBef>
                <a:spcPts val="1100"/>
              </a:spcBef>
              <a:buFont typeface="Wingdings" panose="05000000000000000000" pitchFamily="2" charset="2"/>
              <a:buChar char="ü"/>
            </a:pPr>
            <a:r>
              <a:rPr lang="fr-FR" dirty="0"/>
              <a:t>Gérer les relations avec leur binôme (Mentor / Mentoré)</a:t>
            </a:r>
          </a:p>
          <a:p>
            <a:pPr lvl="2">
              <a:spcBef>
                <a:spcPts val="1100"/>
              </a:spcBef>
              <a:buFont typeface="Wingdings" panose="05000000000000000000" pitchFamily="2" charset="2"/>
              <a:buChar char="§"/>
            </a:pPr>
            <a:r>
              <a:rPr lang="fr-FR" dirty="0"/>
              <a:t>Obtenir un Mentor/Mentoré et en changer, évaluer leur Mentor/Mentoré</a:t>
            </a:r>
          </a:p>
          <a:p>
            <a:pPr lvl="1">
              <a:spcBef>
                <a:spcPts val="1100"/>
              </a:spcBef>
              <a:buFont typeface="Wingdings" panose="05000000000000000000" pitchFamily="2" charset="2"/>
              <a:buChar char="ü"/>
            </a:pPr>
            <a:r>
              <a:rPr lang="fr-FR" dirty="0"/>
              <a:t>Gérer les Sessions de Mentorat</a:t>
            </a:r>
          </a:p>
          <a:p>
            <a:pPr lvl="2">
              <a:spcBef>
                <a:spcPts val="1100"/>
              </a:spcBef>
              <a:buFont typeface="Wingdings" panose="05000000000000000000" pitchFamily="2" charset="2"/>
              <a:buChar char="§"/>
            </a:pPr>
            <a:r>
              <a:rPr lang="fr-FR" dirty="0"/>
              <a:t>Organisation de sessions par le Mentor</a:t>
            </a:r>
          </a:p>
          <a:p>
            <a:pPr lvl="2">
              <a:spcBef>
                <a:spcPts val="1100"/>
              </a:spcBef>
              <a:buFont typeface="Wingdings" panose="05000000000000000000" pitchFamily="2" charset="2"/>
              <a:buChar char="§"/>
            </a:pPr>
            <a:r>
              <a:rPr lang="fr-FR" dirty="0"/>
              <a:t>Consultation des informations de la session à venir</a:t>
            </a:r>
          </a:p>
          <a:p>
            <a:pPr lvl="2">
              <a:spcBef>
                <a:spcPts val="1100"/>
              </a:spcBef>
              <a:buFont typeface="Wingdings" panose="05000000000000000000" pitchFamily="2" charset="2"/>
              <a:buChar char="§"/>
            </a:pPr>
            <a:r>
              <a:rPr lang="fr-FR" dirty="0"/>
              <a:t>Possibilité de prendre des notes et les consulter</a:t>
            </a:r>
          </a:p>
          <a:p>
            <a:pPr lvl="2">
              <a:spcBef>
                <a:spcPts val="1100"/>
              </a:spcBef>
              <a:buFont typeface="Wingdings" panose="05000000000000000000" pitchFamily="2" charset="2"/>
              <a:buChar char="§"/>
            </a:pPr>
            <a:r>
              <a:rPr lang="fr-FR" dirty="0"/>
              <a:t>Possibilité de définir les sujets et objectifs pour la prochaine session</a:t>
            </a:r>
          </a:p>
          <a:p>
            <a:pPr lvl="2">
              <a:spcBef>
                <a:spcPts val="1100"/>
              </a:spcBef>
              <a:buFont typeface="Wingdings" panose="05000000000000000000" pitchFamily="2" charset="2"/>
              <a:buChar char="§"/>
            </a:pPr>
            <a:r>
              <a:rPr lang="fr-FR" dirty="0"/>
              <a:t>Possibilité de demander des rappels (session à venir et dernière session top ancienne)</a:t>
            </a:r>
          </a:p>
          <a:p>
            <a:pPr lvl="1">
              <a:buFont typeface="Wingdings" panose="05000000000000000000" pitchFamily="2" charset="2"/>
              <a:buChar char="ü"/>
            </a:pPr>
            <a:endParaRPr lang="fr-FR" dirty="0"/>
          </a:p>
          <a:p>
            <a:pPr lvl="1">
              <a:buFont typeface="Wingdings" panose="05000000000000000000" pitchFamily="2" charset="2"/>
              <a:buChar char="ü"/>
            </a:pPr>
            <a:endParaRPr lang="fr-FR" dirty="0"/>
          </a:p>
          <a:p>
            <a:pPr lvl="1">
              <a:buFont typeface="Wingdings" panose="05000000000000000000" pitchFamily="2" charset="2"/>
              <a:buChar char="ü"/>
            </a:pPr>
            <a:endParaRPr lang="fr-FR" dirty="0"/>
          </a:p>
          <a:p>
            <a:pPr lvl="1">
              <a:buFont typeface="Wingdings" panose="05000000000000000000" pitchFamily="2" charset="2"/>
              <a:buChar char="ü"/>
            </a:pPr>
            <a:endParaRPr lang="fr-FR" dirty="0"/>
          </a:p>
          <a:p>
            <a:pPr lvl="1">
              <a:buFont typeface="Wingdings" panose="05000000000000000000" pitchFamily="2" charset="2"/>
              <a:buChar char="v"/>
            </a:pPr>
            <a:endParaRPr lang="fr-FR" dirty="0"/>
          </a:p>
          <a:p>
            <a:endParaRPr lang="fr-FR" sz="800" dirty="0"/>
          </a:p>
        </p:txBody>
      </p:sp>
      <p:pic>
        <p:nvPicPr>
          <p:cNvPr id="5" name="Picture 4"/>
          <p:cNvPicPr>
            <a:picLocks noChangeAspect="1"/>
          </p:cNvPicPr>
          <p:nvPr/>
        </p:nvPicPr>
        <p:blipFill>
          <a:blip r:embed="rId2"/>
          <a:stretch>
            <a:fillRect/>
          </a:stretch>
        </p:blipFill>
        <p:spPr>
          <a:xfrm>
            <a:off x="7634376" y="195538"/>
            <a:ext cx="1507293" cy="1150303"/>
          </a:xfrm>
          <a:prstGeom prst="rect">
            <a:avLst/>
          </a:prstGeom>
        </p:spPr>
      </p:pic>
    </p:spTree>
    <p:extLst>
      <p:ext uri="{BB962C8B-B14F-4D97-AF65-F5344CB8AC3E}">
        <p14:creationId xmlns:p14="http://schemas.microsoft.com/office/powerpoint/2010/main" val="427696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847" y="400309"/>
            <a:ext cx="8596668" cy="1135193"/>
          </a:xfrm>
        </p:spPr>
        <p:txBody>
          <a:bodyPr/>
          <a:lstStyle/>
          <a:p>
            <a:r>
              <a:rPr lang="fr-FR" sz="3000" dirty="0"/>
              <a:t>Application de Mentorat</a:t>
            </a:r>
            <a:r>
              <a:rPr lang="fr-FR" dirty="0"/>
              <a:t/>
            </a:r>
            <a:br>
              <a:rPr lang="fr-FR" dirty="0"/>
            </a:br>
            <a:r>
              <a:rPr lang="fr-FR" sz="2600" dirty="0"/>
              <a:t>Livrables : Glossaire</a:t>
            </a:r>
          </a:p>
        </p:txBody>
      </p:sp>
      <p:sp>
        <p:nvSpPr>
          <p:cNvPr id="3" name="Content Placeholder 2"/>
          <p:cNvSpPr>
            <a:spLocks noGrp="1"/>
          </p:cNvSpPr>
          <p:nvPr>
            <p:ph idx="1"/>
          </p:nvPr>
        </p:nvSpPr>
        <p:spPr>
          <a:xfrm>
            <a:off x="363847" y="1626219"/>
            <a:ext cx="9254606" cy="4998868"/>
          </a:xfrm>
        </p:spPr>
        <p:txBody>
          <a:bodyPr>
            <a:normAutofit/>
          </a:bodyPr>
          <a:lstStyle/>
          <a:p>
            <a:r>
              <a:rPr lang="fr-FR" sz="1700" dirty="0"/>
              <a:t>Définition des principaux termes du vocabulaire métier du domaine :</a:t>
            </a:r>
          </a:p>
          <a:p>
            <a:pPr lvl="1">
              <a:buFont typeface="Wingdings" panose="05000000000000000000" pitchFamily="2" charset="2"/>
              <a:buChar char="v"/>
            </a:pPr>
            <a:r>
              <a:rPr lang="fr-FR" sz="1500" dirty="0"/>
              <a:t>Mentorat</a:t>
            </a:r>
          </a:p>
          <a:p>
            <a:pPr lvl="1">
              <a:buFont typeface="Wingdings" panose="05000000000000000000" pitchFamily="2" charset="2"/>
              <a:buChar char="v"/>
            </a:pPr>
            <a:r>
              <a:rPr lang="fr-FR" sz="1500" dirty="0"/>
              <a:t>Mentor</a:t>
            </a:r>
          </a:p>
          <a:p>
            <a:pPr lvl="1">
              <a:buFont typeface="Wingdings" panose="05000000000000000000" pitchFamily="2" charset="2"/>
              <a:buChar char="v"/>
            </a:pPr>
            <a:r>
              <a:rPr lang="fr-FR" sz="1500" dirty="0"/>
              <a:t>Mentoré</a:t>
            </a:r>
          </a:p>
          <a:p>
            <a:pPr lvl="1">
              <a:buFont typeface="Wingdings" panose="05000000000000000000" pitchFamily="2" charset="2"/>
              <a:buChar char="v"/>
            </a:pPr>
            <a:r>
              <a:rPr lang="fr-FR" sz="1500" dirty="0"/>
              <a:t>Session de Mentorat</a:t>
            </a:r>
          </a:p>
          <a:p>
            <a:pPr lvl="1">
              <a:buFont typeface="Wingdings" panose="05000000000000000000" pitchFamily="2" charset="2"/>
              <a:buChar char="v"/>
            </a:pPr>
            <a:r>
              <a:rPr lang="fr-FR" sz="1500" dirty="0"/>
              <a:t>Contrat de Mentorat</a:t>
            </a:r>
          </a:p>
          <a:p>
            <a:pPr lvl="1">
              <a:buFont typeface="Wingdings" panose="05000000000000000000" pitchFamily="2" charset="2"/>
              <a:buChar char="v"/>
            </a:pPr>
            <a:r>
              <a:rPr lang="fr-FR" sz="1500" dirty="0" smtClean="0"/>
              <a:t>IA </a:t>
            </a:r>
            <a:r>
              <a:rPr lang="fr-FR" sz="1500" dirty="0"/>
              <a:t>d’attribution Mentor </a:t>
            </a:r>
            <a:r>
              <a:rPr lang="fr-FR" sz="1500" dirty="0" smtClean="0"/>
              <a:t>- Mentoré</a:t>
            </a:r>
            <a:endParaRPr lang="fr-FR" sz="1500" dirty="0"/>
          </a:p>
          <a:p>
            <a:pPr>
              <a:spcBef>
                <a:spcPts val="2500"/>
              </a:spcBef>
              <a:buFont typeface="Wingdings" panose="05000000000000000000" pitchFamily="2" charset="2"/>
              <a:buChar char="Ø"/>
            </a:pPr>
            <a:r>
              <a:rPr lang="fr-FR" sz="1500" dirty="0"/>
              <a:t>Cette nomenclature permettra d’avoir un vocabulaire commun entre tous les protagonistes du projet (développeurs comme non développeurs)</a:t>
            </a:r>
          </a:p>
          <a:p>
            <a:pPr marL="342900" lvl="1" indent="-342900">
              <a:spcBef>
                <a:spcPts val="2000"/>
              </a:spcBef>
              <a:buFont typeface="Wingdings" panose="05000000000000000000" pitchFamily="2" charset="2"/>
              <a:buChar char="Ø"/>
            </a:pPr>
            <a:r>
              <a:rPr lang="fr-FR" sz="1500" dirty="0" smtClean="0"/>
              <a:t>Ce </a:t>
            </a:r>
            <a:r>
              <a:rPr lang="fr-FR" sz="1500" dirty="0"/>
              <a:t>vocabulaire métier a été mis en place en s’appuyant sur des entretiens effectués avec de vrais utilisateurs (Mentor et Mentoré</a:t>
            </a:r>
            <a:r>
              <a:rPr lang="fr-FR" sz="1500" dirty="0" smtClean="0"/>
              <a:t>)</a:t>
            </a:r>
            <a:endParaRPr lang="fr-FR" sz="1500" dirty="0"/>
          </a:p>
          <a:p>
            <a:pPr marL="342900" lvl="1" indent="-342900">
              <a:spcBef>
                <a:spcPts val="2000"/>
              </a:spcBef>
              <a:buFont typeface="Wingdings" panose="05000000000000000000" pitchFamily="2" charset="2"/>
              <a:buChar char="Ø"/>
            </a:pPr>
            <a:r>
              <a:rPr lang="fr-FR" sz="1500" dirty="0"/>
              <a:t>Ces entretiens ont également permis de définir les besoins utilisateurs et les User Stories</a:t>
            </a:r>
          </a:p>
          <a:p>
            <a:pPr lvl="1">
              <a:buFont typeface="Wingdings" panose="05000000000000000000" pitchFamily="2" charset="2"/>
              <a:buChar char="ü"/>
            </a:pPr>
            <a:endParaRPr lang="fr-FR" dirty="0"/>
          </a:p>
          <a:p>
            <a:pPr lvl="1">
              <a:buFont typeface="Wingdings" panose="05000000000000000000" pitchFamily="2" charset="2"/>
              <a:buChar char="ü"/>
            </a:pPr>
            <a:endParaRPr lang="fr-FR" dirty="0"/>
          </a:p>
          <a:p>
            <a:pPr lvl="1">
              <a:buFont typeface="Wingdings" panose="05000000000000000000" pitchFamily="2" charset="2"/>
              <a:buChar char="v"/>
            </a:pPr>
            <a:endParaRPr lang="fr-FR" dirty="0"/>
          </a:p>
          <a:p>
            <a:endParaRPr lang="fr-FR" sz="800" dirty="0"/>
          </a:p>
        </p:txBody>
      </p:sp>
      <p:pic>
        <p:nvPicPr>
          <p:cNvPr id="5" name="Picture 4"/>
          <p:cNvPicPr>
            <a:picLocks noChangeAspect="1"/>
          </p:cNvPicPr>
          <p:nvPr/>
        </p:nvPicPr>
        <p:blipFill>
          <a:blip r:embed="rId2"/>
          <a:stretch>
            <a:fillRect/>
          </a:stretch>
        </p:blipFill>
        <p:spPr>
          <a:xfrm>
            <a:off x="7565366" y="195538"/>
            <a:ext cx="1576304" cy="1202969"/>
          </a:xfrm>
          <a:prstGeom prst="rect">
            <a:avLst/>
          </a:prstGeom>
        </p:spPr>
      </p:pic>
    </p:spTree>
    <p:extLst>
      <p:ext uri="{BB962C8B-B14F-4D97-AF65-F5344CB8AC3E}">
        <p14:creationId xmlns:p14="http://schemas.microsoft.com/office/powerpoint/2010/main" val="1223882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439" y="418659"/>
            <a:ext cx="8596668" cy="1169698"/>
          </a:xfrm>
        </p:spPr>
        <p:txBody>
          <a:bodyPr/>
          <a:lstStyle/>
          <a:p>
            <a:r>
              <a:rPr lang="fr-FR" sz="3000" dirty="0"/>
              <a:t>Application de Mentorat</a:t>
            </a:r>
            <a:r>
              <a:rPr lang="fr-FR" dirty="0"/>
              <a:t/>
            </a:r>
            <a:br>
              <a:rPr lang="fr-FR" dirty="0"/>
            </a:br>
            <a:r>
              <a:rPr lang="fr-FR" sz="2600" dirty="0"/>
              <a:t>Livrables : User Stories</a:t>
            </a:r>
          </a:p>
        </p:txBody>
      </p:sp>
      <p:sp>
        <p:nvSpPr>
          <p:cNvPr id="3" name="Content Placeholder 2"/>
          <p:cNvSpPr>
            <a:spLocks noGrp="1"/>
          </p:cNvSpPr>
          <p:nvPr>
            <p:ph idx="1"/>
          </p:nvPr>
        </p:nvSpPr>
        <p:spPr>
          <a:xfrm>
            <a:off x="165439" y="1736100"/>
            <a:ext cx="9478893" cy="4205238"/>
          </a:xfrm>
        </p:spPr>
        <p:txBody>
          <a:bodyPr>
            <a:normAutofit/>
          </a:bodyPr>
          <a:lstStyle/>
          <a:p>
            <a:r>
              <a:rPr lang="fr-FR" sz="1700" dirty="0"/>
              <a:t>Les User Stories ont été classées par fonctionnalités :</a:t>
            </a:r>
          </a:p>
          <a:p>
            <a:pPr lvl="1">
              <a:buFont typeface="Wingdings" panose="05000000000000000000" pitchFamily="2" charset="2"/>
              <a:buChar char="v"/>
            </a:pPr>
            <a:r>
              <a:rPr lang="fr-FR" sz="1500" dirty="0"/>
              <a:t>Connexion – Inscription</a:t>
            </a:r>
          </a:p>
          <a:p>
            <a:pPr lvl="1">
              <a:buFont typeface="Wingdings" panose="05000000000000000000" pitchFamily="2" charset="2"/>
              <a:buChar char="v"/>
            </a:pPr>
            <a:r>
              <a:rPr lang="fr-FR" sz="1500" dirty="0"/>
              <a:t>Modification des </a:t>
            </a:r>
            <a:r>
              <a:rPr lang="fr-FR" sz="1500" dirty="0" smtClean="0"/>
              <a:t>informations</a:t>
            </a:r>
          </a:p>
          <a:p>
            <a:pPr lvl="1">
              <a:buFont typeface="Wingdings" panose="05000000000000000000" pitchFamily="2" charset="2"/>
              <a:buChar char="v"/>
            </a:pPr>
            <a:r>
              <a:rPr lang="fr-FR" sz="1500" dirty="0" smtClean="0"/>
              <a:t>Définition du Contrat de Mentorat</a:t>
            </a:r>
          </a:p>
          <a:p>
            <a:pPr lvl="1">
              <a:buFont typeface="Wingdings" panose="05000000000000000000" pitchFamily="2" charset="2"/>
              <a:buChar char="v"/>
            </a:pPr>
            <a:r>
              <a:rPr lang="fr-FR" sz="1500" dirty="0" smtClean="0"/>
              <a:t>Gestion </a:t>
            </a:r>
            <a:r>
              <a:rPr lang="fr-FR" sz="1500" dirty="0"/>
              <a:t>de la relation avec le Mentor / Mentoré</a:t>
            </a:r>
          </a:p>
          <a:p>
            <a:pPr lvl="1">
              <a:buFont typeface="Wingdings" panose="05000000000000000000" pitchFamily="2" charset="2"/>
              <a:buChar char="v"/>
            </a:pPr>
            <a:r>
              <a:rPr lang="fr-FR" sz="1500" dirty="0"/>
              <a:t>Gestion des Sessions de Mentorat</a:t>
            </a:r>
          </a:p>
          <a:p>
            <a:pPr marL="457200" lvl="1" indent="0">
              <a:buNone/>
            </a:pPr>
            <a:endParaRPr lang="fr-FR" sz="100" dirty="0"/>
          </a:p>
          <a:p>
            <a:pPr marL="342900" lvl="1" indent="-342900"/>
            <a:r>
              <a:rPr lang="fr-FR" sz="1700" dirty="0"/>
              <a:t>Les User Stories ont été écrites en suivant la convention :</a:t>
            </a:r>
          </a:p>
          <a:p>
            <a:pPr marL="742950" lvl="2" indent="-342900">
              <a:spcBef>
                <a:spcPts val="1300"/>
              </a:spcBef>
              <a:buFont typeface="Wingdings" panose="05000000000000000000" pitchFamily="2" charset="2"/>
              <a:buChar char="ü"/>
            </a:pPr>
            <a:r>
              <a:rPr lang="fr-FR" sz="1500" dirty="0"/>
              <a:t>EN TANT QUE  &lt;utilisateur&gt;  JE SOUHAITE  &lt;une fonctionnalité&gt;  [ AFIN DE &lt;raison&gt; ]</a:t>
            </a:r>
          </a:p>
          <a:p>
            <a:pPr marL="742950" lvl="2" indent="-342900">
              <a:spcBef>
                <a:spcPts val="1300"/>
              </a:spcBef>
              <a:buFont typeface="Wingdings" panose="05000000000000000000" pitchFamily="2" charset="2"/>
              <a:buChar char="ü"/>
            </a:pPr>
            <a:endParaRPr lang="fr-FR" sz="100" dirty="0"/>
          </a:p>
          <a:p>
            <a:pPr marL="342900" lvl="1" indent="-342900"/>
            <a:r>
              <a:rPr lang="fr-FR" sz="1700" dirty="0"/>
              <a:t>Des critères d’acceptation (positifs ou négatifs) ont été ajoutés afin de les valider</a:t>
            </a:r>
          </a:p>
          <a:p>
            <a:pPr marL="742950" lvl="2" indent="-342900">
              <a:spcBef>
                <a:spcPts val="1300"/>
              </a:spcBef>
              <a:buFont typeface="Wingdings" panose="05000000000000000000" pitchFamily="2" charset="2"/>
              <a:buChar char="ü"/>
            </a:pPr>
            <a:r>
              <a:rPr lang="fr-FR" dirty="0"/>
              <a:t>ETANT DONNE QUE &lt;état avant action(s)&gt; QUAND JE &lt;action(s) utilisateur&gt; ALORS &lt;état après action(s</a:t>
            </a:r>
            <a:r>
              <a:rPr lang="fr-FR" dirty="0" smtClean="0"/>
              <a:t>)&gt;</a:t>
            </a:r>
            <a:endParaRPr lang="fr-FR" dirty="0"/>
          </a:p>
          <a:p>
            <a:pPr lvl="1">
              <a:buFont typeface="Wingdings" panose="05000000000000000000" pitchFamily="2" charset="2"/>
              <a:buChar char="ü"/>
            </a:pPr>
            <a:endParaRPr lang="fr-FR" dirty="0"/>
          </a:p>
          <a:p>
            <a:pPr lvl="1">
              <a:buFont typeface="Wingdings" panose="05000000000000000000" pitchFamily="2" charset="2"/>
              <a:buChar char="ü"/>
            </a:pPr>
            <a:endParaRPr lang="fr-FR" dirty="0"/>
          </a:p>
          <a:p>
            <a:pPr lvl="1">
              <a:buFont typeface="Wingdings" panose="05000000000000000000" pitchFamily="2" charset="2"/>
              <a:buChar char="v"/>
            </a:pPr>
            <a:endParaRPr lang="fr-FR" dirty="0"/>
          </a:p>
          <a:p>
            <a:endParaRPr lang="fr-FR" sz="800" dirty="0"/>
          </a:p>
        </p:txBody>
      </p:sp>
      <p:pic>
        <p:nvPicPr>
          <p:cNvPr id="5" name="Picture 4"/>
          <p:cNvPicPr>
            <a:picLocks noChangeAspect="1"/>
          </p:cNvPicPr>
          <p:nvPr/>
        </p:nvPicPr>
        <p:blipFill>
          <a:blip r:embed="rId2"/>
          <a:stretch>
            <a:fillRect/>
          </a:stretch>
        </p:blipFill>
        <p:spPr>
          <a:xfrm>
            <a:off x="7736266" y="195538"/>
            <a:ext cx="1405404" cy="1072545"/>
          </a:xfrm>
          <a:prstGeom prst="rect">
            <a:avLst/>
          </a:prstGeom>
        </p:spPr>
      </p:pic>
    </p:spTree>
    <p:extLst>
      <p:ext uri="{BB962C8B-B14F-4D97-AF65-F5344CB8AC3E}">
        <p14:creationId xmlns:p14="http://schemas.microsoft.com/office/powerpoint/2010/main" val="3449087819"/>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3756</TotalTime>
  <Words>1163</Words>
  <Application>Microsoft Office PowerPoint</Application>
  <PresentationFormat>Widescreen</PresentationFormat>
  <Paragraphs>202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Trebuchet MS</vt:lpstr>
      <vt:lpstr>Wingdings</vt:lpstr>
      <vt:lpstr>Wingdings 3</vt:lpstr>
      <vt:lpstr>Facet</vt:lpstr>
      <vt:lpstr>FuzeScrum Application de Mentorat</vt:lpstr>
      <vt:lpstr>Application de Mentorat Sommaire</vt:lpstr>
      <vt:lpstr>Application de Mentorat Contexte et objectifs du projet</vt:lpstr>
      <vt:lpstr>Application de Mentorat Contexte et objectifs du projet</vt:lpstr>
      <vt:lpstr>Application de Mentorat Contexte et objectifs du projet</vt:lpstr>
      <vt:lpstr>Application de Mentorat Livrables</vt:lpstr>
      <vt:lpstr>Application de Mentorat Livrables : Fonctionnalités</vt:lpstr>
      <vt:lpstr>Application de Mentorat Livrables : Glossaire</vt:lpstr>
      <vt:lpstr>Application de Mentorat Livrables : User Stories</vt:lpstr>
      <vt:lpstr>Application de Mentorat Livrables : User Stories</vt:lpstr>
      <vt:lpstr>Application de Mentorat Livrables : Diagramme de conception technique</vt:lpstr>
      <vt:lpstr>PowerPoint Presentation</vt:lpstr>
      <vt:lpstr>Application de Mentorat Livrables : Spécifications techniques</vt:lpstr>
      <vt:lpstr>Application de Mentorat Livrables : Spécifications techniques</vt:lpstr>
      <vt:lpstr>Application de Mentorat Livrable : Wireframes</vt:lpstr>
      <vt:lpstr>Application de Mentorat Livrable : Wireframes – Exemple : organisation session</vt:lpstr>
      <vt:lpstr>Application de Mentorat Conclusion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Tool</dc:title>
  <dc:creator>olivier bonheur</dc:creator>
  <cp:lastModifiedBy>olivier bonheur</cp:lastModifiedBy>
  <cp:revision>201</cp:revision>
  <cp:lastPrinted>2020-03-15T21:35:07Z</cp:lastPrinted>
  <dcterms:created xsi:type="dcterms:W3CDTF">2020-03-12T21:31:17Z</dcterms:created>
  <dcterms:modified xsi:type="dcterms:W3CDTF">2020-04-10T11:25:05Z</dcterms:modified>
</cp:coreProperties>
</file>