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67" r:id="rId4"/>
    <p:sldId id="284" r:id="rId5"/>
    <p:sldId id="268" r:id="rId6"/>
    <p:sldId id="280" r:id="rId7"/>
    <p:sldId id="266" r:id="rId8"/>
    <p:sldId id="270" r:id="rId9"/>
    <p:sldId id="271" r:id="rId10"/>
    <p:sldId id="283" r:id="rId11"/>
    <p:sldId id="272" r:id="rId12"/>
    <p:sldId id="273" r:id="rId13"/>
    <p:sldId id="274" r:id="rId14"/>
    <p:sldId id="275" r:id="rId15"/>
    <p:sldId id="276" r:id="rId16"/>
    <p:sldId id="285" r:id="rId17"/>
    <p:sldId id="277" r:id="rId18"/>
    <p:sldId id="278" r:id="rId19"/>
    <p:sldId id="279" r:id="rId20"/>
    <p:sldId id="281" r:id="rId21"/>
    <p:sldId id="282" r:id="rId22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bonheur" userId="de1ed9d4d31b0123" providerId="LiveId" clId="{0D1B3C29-0DE3-4494-B4BB-809988CC91C7}"/>
    <pc:docChg chg="modSld">
      <pc:chgData name="olivier bonheur" userId="de1ed9d4d31b0123" providerId="LiveId" clId="{0D1B3C29-0DE3-4494-B4BB-809988CC91C7}" dt="2020-05-08T14:58:31.736" v="27" actId="20577"/>
      <pc:docMkLst>
        <pc:docMk/>
      </pc:docMkLst>
      <pc:sldChg chg="modSp mod">
        <pc:chgData name="olivier bonheur" userId="de1ed9d4d31b0123" providerId="LiveId" clId="{0D1B3C29-0DE3-4494-B4BB-809988CC91C7}" dt="2020-05-08T14:58:09.575" v="17" actId="20577"/>
        <pc:sldMkLst>
          <pc:docMk/>
          <pc:sldMk cId="1112530417" sldId="266"/>
        </pc:sldMkLst>
        <pc:spChg chg="mod">
          <ac:chgData name="olivier bonheur" userId="de1ed9d4d31b0123" providerId="LiveId" clId="{0D1B3C29-0DE3-4494-B4BB-809988CC91C7}" dt="2020-05-08T14:58:09.575" v="17" actId="20577"/>
          <ac:spMkLst>
            <pc:docMk/>
            <pc:sldMk cId="1112530417" sldId="266"/>
            <ac:spMk id="3" creationId="{00000000-0000-0000-0000-000000000000}"/>
          </ac:spMkLst>
        </pc:spChg>
      </pc:sldChg>
      <pc:sldChg chg="modSp mod">
        <pc:chgData name="olivier bonheur" userId="de1ed9d4d31b0123" providerId="LiveId" clId="{0D1B3C29-0DE3-4494-B4BB-809988CC91C7}" dt="2020-05-08T14:58:31.736" v="27" actId="20577"/>
        <pc:sldMkLst>
          <pc:docMk/>
          <pc:sldMk cId="3408791503" sldId="274"/>
        </pc:sldMkLst>
        <pc:spChg chg="mod">
          <ac:chgData name="olivier bonheur" userId="de1ed9d4d31b0123" providerId="LiveId" clId="{0D1B3C29-0DE3-4494-B4BB-809988CC91C7}" dt="2020-05-08T14:58:31.736" v="27" actId="20577"/>
          <ac:spMkLst>
            <pc:docMk/>
            <pc:sldMk cId="3408791503" sldId="274"/>
            <ac:spMk id="3" creationId="{00000000-0000-0000-0000-000000000000}"/>
          </ac:spMkLst>
        </pc:spChg>
      </pc:sldChg>
      <pc:sldChg chg="modSp mod">
        <pc:chgData name="olivier bonheur" userId="de1ed9d4d31b0123" providerId="LiveId" clId="{0D1B3C29-0DE3-4494-B4BB-809988CC91C7}" dt="2020-05-08T14:57:43.651" v="0" actId="20577"/>
        <pc:sldMkLst>
          <pc:docMk/>
          <pc:sldMk cId="817221153" sldId="284"/>
        </pc:sldMkLst>
        <pc:spChg chg="mod">
          <ac:chgData name="olivier bonheur" userId="de1ed9d4d31b0123" providerId="LiveId" clId="{0D1B3C29-0DE3-4494-B4BB-809988CC91C7}" dt="2020-05-08T14:57:43.651" v="0" actId="20577"/>
          <ac:spMkLst>
            <pc:docMk/>
            <pc:sldMk cId="817221153" sldId="28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6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8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30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0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925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33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70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67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54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05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8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19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38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94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1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89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D00A-D0DD-4B60-9ECB-6D257A70D4CD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7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11811"/>
            <a:ext cx="7766936" cy="1646302"/>
          </a:xfrm>
        </p:spPr>
        <p:txBody>
          <a:bodyPr/>
          <a:lstStyle/>
          <a:p>
            <a:pPr algn="ctr"/>
            <a:r>
              <a:rPr lang="fr-FR" dirty="0"/>
              <a:t>Projet </a:t>
            </a:r>
            <a:r>
              <a:rPr lang="fr-FR" dirty="0" err="1"/>
              <a:t>Park’It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05473"/>
            <a:ext cx="7766936" cy="1096899"/>
          </a:xfrm>
        </p:spPr>
        <p:txBody>
          <a:bodyPr/>
          <a:lstStyle/>
          <a:p>
            <a:pPr algn="ctr"/>
            <a:r>
              <a:rPr lang="fr-FR" dirty="0"/>
              <a:t>Un système de gestion des parkings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49" y="942582"/>
            <a:ext cx="2976114" cy="793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47" y="4602372"/>
            <a:ext cx="1554317" cy="12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7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8782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Travail sur les tests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08629"/>
            <a:ext cx="9044636" cy="4561182"/>
          </a:xfrm>
        </p:spPr>
        <p:txBody>
          <a:bodyPr>
            <a:normAutofit/>
          </a:bodyPr>
          <a:lstStyle/>
          <a:p>
            <a:r>
              <a:rPr lang="fr-FR" dirty="0"/>
              <a:t>Ajout de </a:t>
            </a:r>
            <a:r>
              <a:rPr lang="fr-FR" b="1" dirty="0"/>
              <a:t>tests unitaires </a:t>
            </a:r>
            <a:r>
              <a:rPr lang="fr-FR" dirty="0"/>
              <a:t>afin d’améliorer la couverture de code :</a:t>
            </a:r>
          </a:p>
          <a:p>
            <a:endParaRPr lang="fr-FR" sz="600" dirty="0"/>
          </a:p>
          <a:p>
            <a:pPr lvl="1"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fr-FR" dirty="0"/>
              <a:t>Classe </a:t>
            </a:r>
            <a:r>
              <a:rPr lang="fr-FR" i="1" dirty="0" err="1"/>
              <a:t>FareCalculatorService</a:t>
            </a:r>
            <a:r>
              <a:rPr lang="fr-FR" dirty="0"/>
              <a:t> : </a:t>
            </a:r>
          </a:p>
          <a:p>
            <a:pPr lvl="2">
              <a:spcBef>
                <a:spcPts val="1400"/>
              </a:spcBef>
              <a:buFont typeface="Wingdings" panose="05000000000000000000" pitchFamily="2" charset="2"/>
              <a:buChar char="ü"/>
            </a:pPr>
            <a:r>
              <a:rPr lang="fr-FR" dirty="0"/>
              <a:t>Mise à jour des tests en utilisant la librairie </a:t>
            </a:r>
            <a:r>
              <a:rPr lang="fr-FR" b="1" dirty="0"/>
              <a:t>Time</a:t>
            </a:r>
            <a:r>
              <a:rPr lang="fr-FR" dirty="0"/>
              <a:t> de Java 8</a:t>
            </a:r>
          </a:p>
          <a:p>
            <a:pPr lvl="2">
              <a:spcBef>
                <a:spcPts val="1400"/>
              </a:spcBef>
              <a:buFont typeface="Wingdings" panose="05000000000000000000" pitchFamily="2" charset="2"/>
              <a:buChar char="v"/>
            </a:pPr>
            <a:endParaRPr lang="fr-FR" sz="800" dirty="0"/>
          </a:p>
          <a:p>
            <a:pPr lvl="1"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fr-FR" dirty="0"/>
              <a:t>Classe </a:t>
            </a:r>
            <a:r>
              <a:rPr lang="fr-FR" i="1" dirty="0" err="1"/>
              <a:t>ParkingService</a:t>
            </a:r>
            <a:r>
              <a:rPr lang="fr-FR" dirty="0"/>
              <a:t> : mise en place de tests unitaires</a:t>
            </a:r>
          </a:p>
          <a:p>
            <a:pPr lvl="2">
              <a:spcBef>
                <a:spcPts val="1400"/>
              </a:spcBef>
              <a:buFont typeface="Wingdings" panose="05000000000000000000" pitchFamily="2" charset="2"/>
              <a:buChar char="ü"/>
            </a:pPr>
            <a:r>
              <a:rPr lang="fr-FR" dirty="0"/>
              <a:t>Utilisation de </a:t>
            </a:r>
            <a:r>
              <a:rPr lang="fr-FR" b="1" dirty="0" err="1"/>
              <a:t>Mockito</a:t>
            </a:r>
            <a:r>
              <a:rPr lang="fr-FR" dirty="0"/>
              <a:t> (</a:t>
            </a:r>
            <a:r>
              <a:rPr lang="fr-FR" i="1" dirty="0" err="1"/>
              <a:t>framework</a:t>
            </a:r>
            <a:r>
              <a:rPr lang="fr-FR" i="1" dirty="0"/>
              <a:t> de </a:t>
            </a:r>
            <a:r>
              <a:rPr lang="fr-FR" i="1" dirty="0" err="1"/>
              <a:t>mock</a:t>
            </a:r>
            <a:r>
              <a:rPr lang="fr-FR" i="1" dirty="0"/>
              <a:t> Java</a:t>
            </a:r>
            <a:r>
              <a:rPr lang="fr-FR" dirty="0"/>
              <a:t>) afin de créer des doublures pour simuler 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/>
              <a:t>Les inputs des utilisateurs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/>
              <a:t>Les réponses aux requêtes en base de données</a:t>
            </a:r>
          </a:p>
          <a:p>
            <a:pPr lvl="2">
              <a:spcBef>
                <a:spcPts val="1400"/>
              </a:spcBef>
              <a:buFont typeface="Wingdings" panose="05000000000000000000" pitchFamily="2" charset="2"/>
              <a:buChar char="ü"/>
            </a:pPr>
            <a:r>
              <a:rPr lang="fr-FR" dirty="0"/>
              <a:t>Utilisation de </a:t>
            </a:r>
            <a:r>
              <a:rPr lang="fr-FR" b="1" i="1" dirty="0" err="1" smtClean="0"/>
              <a:t>ArgumentMatcher</a:t>
            </a:r>
            <a:r>
              <a:rPr lang="fr-FR" dirty="0" smtClean="0"/>
              <a:t> </a:t>
            </a:r>
            <a:r>
              <a:rPr lang="fr-FR" dirty="0"/>
              <a:t>pour simuler un type de façon générique</a:t>
            </a:r>
          </a:p>
          <a:p>
            <a:pPr lvl="2">
              <a:spcBef>
                <a:spcPts val="1400"/>
              </a:spcBef>
              <a:buFont typeface="Wingdings" panose="05000000000000000000" pitchFamily="2" charset="2"/>
              <a:buChar char="ü"/>
            </a:pPr>
            <a:r>
              <a:rPr lang="fr-FR" dirty="0"/>
              <a:t>Utilisation de </a:t>
            </a:r>
            <a:r>
              <a:rPr lang="fr-FR" b="1" i="1" dirty="0" err="1" smtClean="0"/>
              <a:t>ArgumentCaptor</a:t>
            </a:r>
            <a:r>
              <a:rPr lang="fr-FR" dirty="0" smtClean="0"/>
              <a:t> </a:t>
            </a:r>
            <a:r>
              <a:rPr lang="fr-FR" dirty="0"/>
              <a:t>pour vérifier que les méthodes sont bien appelées avec les bons arguments</a:t>
            </a:r>
          </a:p>
          <a:p>
            <a:pPr lvl="1"/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835" y="245939"/>
            <a:ext cx="1080166" cy="8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9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02" y="4153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Travail sur les tests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36" y="1594910"/>
            <a:ext cx="9406945" cy="5168200"/>
          </a:xfrm>
        </p:spPr>
        <p:txBody>
          <a:bodyPr>
            <a:normAutofit/>
          </a:bodyPr>
          <a:lstStyle/>
          <a:p>
            <a:r>
              <a:rPr lang="fr-FR" dirty="0"/>
              <a:t>Implémentation des </a:t>
            </a:r>
            <a:r>
              <a:rPr lang="fr-FR" b="1" dirty="0"/>
              <a:t>tests d’intégration </a:t>
            </a:r>
            <a:r>
              <a:rPr lang="fr-FR" dirty="0"/>
              <a:t>:</a:t>
            </a:r>
          </a:p>
          <a:p>
            <a:endParaRPr lang="fr-FR" sz="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Simulation uniquement de l’input de l’utilisateur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Conditions réelles d’accès à la base de données</a:t>
            </a:r>
          </a:p>
          <a:p>
            <a:endParaRPr lang="fr-FR" sz="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Test d’intégration pour l’entrée d’un véhicule dans le parking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On vérifie que le bon ticket a bien été sauvegardé en base de données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Et que la disponibilité du parking a bien été mise à jour (</a:t>
            </a:r>
            <a:r>
              <a:rPr lang="fr-FR" i="1" dirty="0"/>
              <a:t>non disponible</a:t>
            </a:r>
            <a:r>
              <a:rPr lang="fr-FR" dirty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fr-FR" sz="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Test d’intégration pour la sortie d’un véhicule du parking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On vérifie que le bon ticket a bien été mis à jour en base de données (</a:t>
            </a:r>
            <a:r>
              <a:rPr lang="fr-FR" i="1" dirty="0"/>
              <a:t>prix et date heure de sortie</a:t>
            </a:r>
            <a:r>
              <a:rPr lang="fr-FR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Et que la disponibilité du parking a bien été mise à jour (</a:t>
            </a:r>
            <a:r>
              <a:rPr lang="fr-FR" i="1" dirty="0"/>
              <a:t>disponible</a:t>
            </a:r>
            <a:r>
              <a:rPr lang="fr-FR" dirty="0"/>
              <a:t>)</a:t>
            </a:r>
          </a:p>
          <a:p>
            <a:pPr marL="914400" lvl="2" indent="0">
              <a:buNone/>
            </a:pPr>
            <a:endParaRPr lang="fr-FR" sz="1200" dirty="0"/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fr-FR" sz="1800" dirty="0"/>
              <a:t>Utilisation de </a:t>
            </a:r>
            <a:r>
              <a:rPr lang="fr-FR" sz="1800" b="1" dirty="0" err="1"/>
              <a:t>Mockito</a:t>
            </a:r>
            <a:r>
              <a:rPr lang="fr-FR" sz="1800" dirty="0"/>
              <a:t> et </a:t>
            </a:r>
            <a:r>
              <a:rPr lang="fr-FR" sz="1800" b="1" dirty="0" err="1"/>
              <a:t>AssertJ</a:t>
            </a:r>
            <a:r>
              <a:rPr lang="fr-FR" sz="1800" b="1" dirty="0"/>
              <a:t> </a:t>
            </a:r>
            <a:r>
              <a:rPr lang="fr-FR" sz="1800" dirty="0"/>
              <a:t>afin d’améliorer la gestion des Assertions</a:t>
            </a:r>
            <a:endParaRPr lang="fr-FR" sz="1800" b="1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757" y="245939"/>
            <a:ext cx="1101244" cy="90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4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19" y="7485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Implémentation de nouvelles fonctionnalités 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19" y="2069363"/>
            <a:ext cx="9044636" cy="4210667"/>
          </a:xfrm>
        </p:spPr>
        <p:txBody>
          <a:bodyPr>
            <a:normAutofit/>
          </a:bodyPr>
          <a:lstStyle/>
          <a:p>
            <a:r>
              <a:rPr lang="fr-FR" dirty="0"/>
              <a:t>Implémentation de la </a:t>
            </a:r>
            <a:r>
              <a:rPr lang="fr-FR" u="sng" dirty="0"/>
              <a:t>User Story 1</a:t>
            </a:r>
            <a:r>
              <a:rPr lang="fr-FR" dirty="0"/>
              <a:t> : </a:t>
            </a:r>
          </a:p>
          <a:p>
            <a:endParaRPr lang="fr-FR" sz="1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Ajout d’une fonctionnalité de stationnement gratuit pour les séjours dans le parking d’une durée inférieure à 30 minutes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Implémentation faite en </a:t>
            </a:r>
            <a:r>
              <a:rPr lang="fr-FR" b="1" dirty="0"/>
              <a:t>TDD</a:t>
            </a:r>
            <a:r>
              <a:rPr lang="fr-FR" dirty="0"/>
              <a:t> (</a:t>
            </a:r>
            <a:r>
              <a:rPr lang="fr-FR" b="1" i="1" dirty="0"/>
              <a:t>Test Driven </a:t>
            </a:r>
            <a:r>
              <a:rPr lang="fr-FR" b="1" i="1" dirty="0" err="1"/>
              <a:t>Development</a:t>
            </a:r>
            <a:r>
              <a:rPr lang="fr-FR" dirty="0"/>
              <a:t>) 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Implémentation de tests qui ne passent pas 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i="1" dirty="0">
                <a:solidFill>
                  <a:srgbClr val="FF0000"/>
                </a:solidFill>
              </a:rPr>
              <a:t>RED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Ecriture du code permettant aux tests de passer </a:t>
            </a:r>
            <a:r>
              <a:rPr lang="fr-FR" dirty="0">
                <a:solidFill>
                  <a:srgbClr val="00B050"/>
                </a:solidFill>
              </a:rPr>
              <a:t>(</a:t>
            </a:r>
            <a:r>
              <a:rPr lang="fr-FR" i="1" dirty="0">
                <a:solidFill>
                  <a:srgbClr val="00B050"/>
                </a:solidFill>
              </a:rPr>
              <a:t>GREEN</a:t>
            </a:r>
            <a:r>
              <a:rPr lang="fr-FR" dirty="0">
                <a:solidFill>
                  <a:srgbClr val="00B050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Amélioration du code </a:t>
            </a:r>
            <a:r>
              <a:rPr lang="fr-FR" dirty="0">
                <a:solidFill>
                  <a:srgbClr val="00B0F0"/>
                </a:solidFill>
              </a:rPr>
              <a:t>(</a:t>
            </a:r>
            <a:r>
              <a:rPr lang="fr-FR" i="1" dirty="0">
                <a:solidFill>
                  <a:srgbClr val="00B0F0"/>
                </a:solidFill>
              </a:rPr>
              <a:t>REFACTORING</a:t>
            </a:r>
            <a:r>
              <a:rPr lang="fr-FR" dirty="0">
                <a:solidFill>
                  <a:srgbClr val="00B0F0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Relance des tests pour vérifier qu’ils passent toujours suite au </a:t>
            </a:r>
            <a:r>
              <a:rPr lang="fr-FR" dirty="0" err="1"/>
              <a:t>refactoring</a:t>
            </a: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60" y="254565"/>
            <a:ext cx="1049941" cy="8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2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19" y="7485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Implémentation de nouvelles fonctionnalités 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19" y="2069363"/>
            <a:ext cx="9044636" cy="4227920"/>
          </a:xfrm>
        </p:spPr>
        <p:txBody>
          <a:bodyPr>
            <a:normAutofit/>
          </a:bodyPr>
          <a:lstStyle/>
          <a:p>
            <a:r>
              <a:rPr lang="fr-FR" dirty="0"/>
              <a:t>Implémentation de la </a:t>
            </a:r>
            <a:r>
              <a:rPr lang="fr-FR" u="sng" dirty="0"/>
              <a:t>User Story 1</a:t>
            </a:r>
            <a:r>
              <a:rPr lang="fr-FR" dirty="0"/>
              <a:t> : </a:t>
            </a:r>
          </a:p>
          <a:p>
            <a:endParaRPr lang="fr-FR" sz="1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Ajout de tests unitaires pour les conditions aux limites (</a:t>
            </a:r>
            <a:r>
              <a:rPr lang="fr-FR" i="1" dirty="0" err="1"/>
              <a:t>edge</a:t>
            </a:r>
            <a:r>
              <a:rPr lang="fr-FR" i="1" dirty="0"/>
              <a:t> cases</a:t>
            </a:r>
            <a:r>
              <a:rPr lang="fr-FR" dirty="0"/>
              <a:t>)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Séjour de 30 minutes moins 1 seconde : gratuit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Séjour de 30 minutes : ½ prix par heure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Séjour de 30 minutes plus 1 seconde : prix très légèrement supérieur à ½ prix par heure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Utilisation de la bibliothèque </a:t>
            </a:r>
            <a:r>
              <a:rPr lang="fr-FR" b="1" dirty="0" err="1"/>
              <a:t>AssertJ</a:t>
            </a:r>
            <a:r>
              <a:rPr lang="fr-FR" dirty="0"/>
              <a:t> afin de gérer les assertions plus finement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1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Mise à jour des tests d’intégration avec 2 scénarios en sortie 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Un séjour dans le parking d’une durée de 15 minutes (</a:t>
            </a:r>
            <a:r>
              <a:rPr lang="fr-FR" i="1" dirty="0"/>
              <a:t>inférieur à 30 minutes : gratuit</a:t>
            </a:r>
            <a:r>
              <a:rPr lang="fr-FR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Un séjour dans le parking d’une durée de 45 minutes (</a:t>
            </a:r>
            <a:r>
              <a:rPr lang="fr-FR" i="1" dirty="0"/>
              <a:t>supérieur à 30 minutes : payant</a:t>
            </a:r>
            <a:r>
              <a:rPr lang="fr-FR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808" y="237313"/>
            <a:ext cx="1067193" cy="8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9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18" y="68799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Implémentation de nouvelles fonctionnalités 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18" y="2069363"/>
            <a:ext cx="9329307" cy="4434954"/>
          </a:xfrm>
        </p:spPr>
        <p:txBody>
          <a:bodyPr>
            <a:normAutofit/>
          </a:bodyPr>
          <a:lstStyle/>
          <a:p>
            <a:r>
              <a:rPr lang="fr-FR" dirty="0"/>
              <a:t>Implémentation de la </a:t>
            </a:r>
            <a:r>
              <a:rPr lang="fr-FR" u="sng" dirty="0"/>
              <a:t>User Story 2</a:t>
            </a:r>
            <a:r>
              <a:rPr lang="fr-FR" dirty="0"/>
              <a:t> : </a:t>
            </a:r>
          </a:p>
          <a:p>
            <a:endParaRPr lang="fr-FR" sz="1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Les utilisateurs récurrents bénéficient d’une réduction de 5%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Utilisateur récurrent : déjà venu au moins une fois dans le parking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Implémentation faite en </a:t>
            </a:r>
            <a:r>
              <a:rPr lang="fr-FR" b="1" dirty="0"/>
              <a:t>TDD (</a:t>
            </a:r>
            <a:r>
              <a:rPr lang="fr-FR" b="1" i="1" dirty="0"/>
              <a:t>Test Driven </a:t>
            </a:r>
            <a:r>
              <a:rPr lang="fr-FR" b="1" i="1" dirty="0" err="1"/>
              <a:t>Development</a:t>
            </a:r>
            <a:r>
              <a:rPr lang="fr-FR" b="1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6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Ajout de tests unitaires pour la classe </a:t>
            </a:r>
            <a:r>
              <a:rPr lang="fr-FR" i="1" dirty="0" err="1"/>
              <a:t>FareCalculatorService</a:t>
            </a:r>
            <a:r>
              <a:rPr lang="fr-FR" i="1" dirty="0"/>
              <a:t>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Prise en compte de la réduction de 5% pour les utilisateurs récurrents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Mise à jour des tests d’intégration avec 1 scénario supplémentaire en sortie 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Cas d’un utilisateur récurrent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835" y="245939"/>
            <a:ext cx="1080166" cy="8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18" y="24593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400" dirty="0"/>
              <a:t>Productions de rapports de tests, couverture et détection de bugs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18" y="1287895"/>
            <a:ext cx="9329307" cy="4235570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Rapport de tests </a:t>
            </a:r>
            <a:r>
              <a:rPr lang="fr-FR" b="1" dirty="0" err="1"/>
              <a:t>Surefire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b="1" i="1" dirty="0" smtClean="0"/>
              <a:t>71</a:t>
            </a:r>
            <a:r>
              <a:rPr lang="fr-FR" i="1" dirty="0" smtClean="0"/>
              <a:t> </a:t>
            </a:r>
            <a:r>
              <a:rPr lang="fr-FR" i="1" dirty="0"/>
              <a:t>tests : </a:t>
            </a:r>
            <a:r>
              <a:rPr lang="fr-FR" b="1" i="1" dirty="0" smtClean="0"/>
              <a:t>66</a:t>
            </a:r>
            <a:r>
              <a:rPr lang="fr-FR" i="1" dirty="0" smtClean="0"/>
              <a:t> </a:t>
            </a:r>
            <a:r>
              <a:rPr lang="fr-FR" i="1" dirty="0"/>
              <a:t>tests unitaires / </a:t>
            </a:r>
            <a:r>
              <a:rPr lang="fr-FR" b="1" i="1" dirty="0"/>
              <a:t>5</a:t>
            </a:r>
            <a:r>
              <a:rPr lang="fr-FR" i="1" dirty="0"/>
              <a:t> tests d’intégration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Taux de succès aux tests = </a:t>
            </a:r>
            <a:r>
              <a:rPr lang="fr-FR" b="1" dirty="0" smtClean="0"/>
              <a:t>100%</a:t>
            </a:r>
            <a:endParaRPr lang="fr-FR" b="1" dirty="0"/>
          </a:p>
          <a:p>
            <a:endParaRPr lang="fr-FR" sz="1400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095" y="140037"/>
            <a:ext cx="511048" cy="418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860" y="2218664"/>
            <a:ext cx="5002296" cy="41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0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75" y="14003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095" y="140037"/>
            <a:ext cx="511048" cy="418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8" y="749394"/>
            <a:ext cx="4948776" cy="379923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3475" y="4735902"/>
            <a:ext cx="8340359" cy="167352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Tests </a:t>
            </a:r>
            <a:r>
              <a:rPr lang="fr-FR" b="1" dirty="0" smtClean="0"/>
              <a:t>rapides</a:t>
            </a:r>
          </a:p>
          <a:p>
            <a:pPr>
              <a:spcBef>
                <a:spcPts val="1600"/>
              </a:spcBef>
            </a:pPr>
            <a:r>
              <a:rPr lang="fr-FR" dirty="0" smtClean="0"/>
              <a:t>Respect de la </a:t>
            </a:r>
            <a:r>
              <a:rPr lang="fr-FR" b="1" dirty="0" smtClean="0"/>
              <a:t>pyramide des tests </a:t>
            </a:r>
            <a:r>
              <a:rPr lang="fr-FR" dirty="0" smtClean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Nombreux tests unitaires pour assurer une bonne couverture du code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Cas normaux, cas limites et cas pathologiques</a:t>
            </a:r>
          </a:p>
          <a:p>
            <a:pPr lvl="1"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Nombre plus limité de tests d’intégration avec des scénarios bien choisis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53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18" y="38466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400" dirty="0"/>
              <a:t>Productions de rapports de tests, couverture et recherche de bugs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18" y="1387697"/>
            <a:ext cx="9329307" cy="5151126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Rapport de couverture de code </a:t>
            </a:r>
            <a:r>
              <a:rPr lang="fr-FR" b="1" dirty="0" err="1"/>
              <a:t>JaCoCo</a:t>
            </a:r>
            <a:endParaRPr lang="fr-FR" b="1" dirty="0"/>
          </a:p>
          <a:p>
            <a:endParaRPr lang="fr-FR" sz="1400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Nombre d’instructions : </a:t>
            </a:r>
            <a:r>
              <a:rPr lang="fr-FR" b="1" dirty="0">
                <a:solidFill>
                  <a:srgbClr val="00B050"/>
                </a:solidFill>
              </a:rPr>
              <a:t>80%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Nombre de branches : </a:t>
            </a:r>
            <a:r>
              <a:rPr lang="fr-FR" b="1" dirty="0">
                <a:solidFill>
                  <a:srgbClr val="00B050"/>
                </a:solidFill>
              </a:rPr>
              <a:t>63%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Nombre de ligne : </a:t>
            </a:r>
            <a:r>
              <a:rPr lang="fr-FR" b="1" dirty="0">
                <a:solidFill>
                  <a:srgbClr val="00B050"/>
                </a:solidFill>
              </a:rPr>
              <a:t>76%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Nombre de méthodes : </a:t>
            </a:r>
            <a:r>
              <a:rPr lang="fr-FR" b="1" dirty="0">
                <a:solidFill>
                  <a:srgbClr val="00B050"/>
                </a:solidFill>
              </a:rPr>
              <a:t>74%</a:t>
            </a:r>
          </a:p>
          <a:p>
            <a:pPr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tx1"/>
                </a:solidFill>
              </a:rPr>
              <a:t>Couverture </a:t>
            </a:r>
            <a:r>
              <a:rPr lang="fr-FR" sz="1600" b="1" dirty="0">
                <a:solidFill>
                  <a:srgbClr val="00B050"/>
                </a:solidFill>
              </a:rPr>
              <a:t>&gt; 60% </a:t>
            </a:r>
            <a:r>
              <a:rPr lang="fr-FR" sz="1600" b="1" dirty="0">
                <a:solidFill>
                  <a:schemeClr val="tx1"/>
                </a:solidFill>
              </a:rPr>
              <a:t>pour toutes les </a:t>
            </a:r>
            <a:r>
              <a:rPr lang="fr-FR" sz="1600" b="1" dirty="0" smtClean="0">
                <a:solidFill>
                  <a:schemeClr val="tx1"/>
                </a:solidFill>
              </a:rPr>
              <a:t>métriques et en majorité de l’ordre de </a:t>
            </a:r>
            <a:r>
              <a:rPr lang="fr-FR" sz="1600" b="1" dirty="0" smtClean="0">
                <a:solidFill>
                  <a:srgbClr val="00B050"/>
                </a:solidFill>
              </a:rPr>
              <a:t>75% - 80%</a:t>
            </a:r>
            <a:endParaRPr lang="fr-FR" sz="1600" b="1" dirty="0">
              <a:solidFill>
                <a:srgbClr val="00B05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161" y="203763"/>
            <a:ext cx="549609" cy="4498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75" y="1914600"/>
            <a:ext cx="11076808" cy="23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29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18" y="24593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400" dirty="0"/>
              <a:t>Productions de rapports de tests, couverture et recherche de bugs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18" y="1417804"/>
            <a:ext cx="9329307" cy="4235570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Rapport de détection des bugs </a:t>
            </a:r>
            <a:r>
              <a:rPr lang="fr-FR" b="1" dirty="0" err="1" smtClean="0"/>
              <a:t>FindBugs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i="1" dirty="0"/>
              <a:t>limite : </a:t>
            </a:r>
            <a:r>
              <a:rPr lang="fr-FR" b="1" i="1" dirty="0" err="1"/>
              <a:t>low</a:t>
            </a:r>
            <a:r>
              <a:rPr lang="fr-FR" i="1" dirty="0"/>
              <a:t> / effort : </a:t>
            </a:r>
            <a:r>
              <a:rPr lang="fr-FR" b="1" i="1" dirty="0"/>
              <a:t>max</a:t>
            </a:r>
            <a:r>
              <a:rPr lang="fr-FR" dirty="0"/>
              <a:t>)</a:t>
            </a:r>
            <a:endParaRPr lang="fr-FR" sz="1400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80" y="92286"/>
            <a:ext cx="563744" cy="4614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2" y="2121900"/>
            <a:ext cx="9249148" cy="43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2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38" y="59310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700" dirty="0"/>
              <a:t>Respect des valeurs d’ingénierie logicielle de </a:t>
            </a:r>
            <a:r>
              <a:rPr lang="fr-FR" sz="2700" dirty="0" err="1"/>
              <a:t>Move’It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38" y="1906438"/>
            <a:ext cx="9475956" cy="458062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Application des principes de </a:t>
            </a:r>
            <a:r>
              <a:rPr lang="fr-FR" b="1" dirty="0"/>
              <a:t>Test </a:t>
            </a:r>
            <a:r>
              <a:rPr lang="fr-FR" b="1" dirty="0" err="1"/>
              <a:t>Driven</a:t>
            </a:r>
            <a:r>
              <a:rPr lang="fr-FR" b="1" dirty="0"/>
              <a:t> </a:t>
            </a:r>
            <a:r>
              <a:rPr lang="fr-FR" b="1" dirty="0" err="1" smtClean="0"/>
              <a:t>Development</a:t>
            </a:r>
            <a:endParaRPr lang="fr-FR" b="1" dirty="0" smtClean="0"/>
          </a:p>
          <a:p>
            <a:endParaRPr lang="fr-FR" sz="600" dirty="0" smtClean="0"/>
          </a:p>
          <a:p>
            <a:r>
              <a:rPr lang="fr-FR" dirty="0" smtClean="0"/>
              <a:t>Tests </a:t>
            </a:r>
            <a:r>
              <a:rPr lang="fr-FR" b="1" dirty="0" smtClean="0"/>
              <a:t>rapides</a:t>
            </a:r>
            <a:r>
              <a:rPr lang="fr-FR" dirty="0" smtClean="0"/>
              <a:t> et </a:t>
            </a:r>
            <a:r>
              <a:rPr lang="fr-FR" dirty="0"/>
              <a:t>respect de la </a:t>
            </a:r>
            <a:r>
              <a:rPr lang="fr-FR" b="1" dirty="0"/>
              <a:t>pyramide de tests</a:t>
            </a:r>
          </a:p>
          <a:p>
            <a:endParaRPr lang="fr-FR" sz="600" dirty="0"/>
          </a:p>
          <a:p>
            <a:r>
              <a:rPr lang="fr-FR" dirty="0"/>
              <a:t>Qualité du format et du style du code 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Utilisation du plugin Eclipse </a:t>
            </a:r>
            <a:r>
              <a:rPr lang="fr-FR" b="1" dirty="0" err="1"/>
              <a:t>CheckStyle</a:t>
            </a:r>
            <a:r>
              <a:rPr lang="fr-FR" dirty="0"/>
              <a:t> afin d’avoir un code propre</a:t>
            </a:r>
          </a:p>
          <a:p>
            <a:endParaRPr lang="fr-FR" sz="600" dirty="0"/>
          </a:p>
          <a:p>
            <a:r>
              <a:rPr lang="fr-FR" dirty="0"/>
              <a:t>Utilisation de </a:t>
            </a:r>
            <a:r>
              <a:rPr lang="fr-FR" b="1" dirty="0"/>
              <a:t>Git</a:t>
            </a:r>
            <a:r>
              <a:rPr lang="fr-FR" dirty="0"/>
              <a:t> et </a:t>
            </a:r>
            <a:r>
              <a:rPr lang="fr-FR" b="1" dirty="0" err="1"/>
              <a:t>GitHub</a:t>
            </a:r>
            <a:endParaRPr lang="fr-FR" b="1" dirty="0"/>
          </a:p>
          <a:p>
            <a:endParaRPr lang="fr-FR" sz="600" dirty="0"/>
          </a:p>
          <a:p>
            <a:r>
              <a:rPr lang="fr-FR" dirty="0"/>
              <a:t>Mise en place de la </a:t>
            </a:r>
            <a:r>
              <a:rPr lang="fr-FR" b="1" dirty="0" err="1"/>
              <a:t>JavaDoc</a:t>
            </a:r>
            <a:endParaRPr lang="fr-FR" dirty="0"/>
          </a:p>
          <a:p>
            <a:endParaRPr lang="fr-FR" sz="600" dirty="0"/>
          </a:p>
          <a:p>
            <a:r>
              <a:rPr lang="fr-FR" b="1" dirty="0"/>
              <a:t>Commentaires</a:t>
            </a:r>
            <a:r>
              <a:rPr lang="fr-FR" dirty="0"/>
              <a:t> du code : à la fois dans le programme et dans les tests</a:t>
            </a:r>
          </a:p>
          <a:p>
            <a:endParaRPr lang="fr-FR" sz="600" dirty="0"/>
          </a:p>
          <a:p>
            <a:r>
              <a:rPr lang="fr-FR" dirty="0"/>
              <a:t>Pour les tests 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Utilisation de la norme ARRANGE / ACT / ASSERT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Utilisation de noms de méthodes de tests explicites et cohérents pour tous les tests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200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855" y="245939"/>
            <a:ext cx="806146" cy="6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5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49" y="587828"/>
            <a:ext cx="8596668" cy="1320800"/>
          </a:xfrm>
        </p:spPr>
        <p:txBody>
          <a:bodyPr/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49425"/>
            <a:ext cx="8596668" cy="4608575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sz="1700" dirty="0"/>
              <a:t>Présentation du programme</a:t>
            </a:r>
          </a:p>
          <a:p>
            <a:pPr>
              <a:spcBef>
                <a:spcPts val="2200"/>
              </a:spcBef>
            </a:pPr>
            <a:r>
              <a:rPr lang="fr-FR" sz="1700" dirty="0"/>
              <a:t>Présentation des objectifs du projet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700" dirty="0"/>
              <a:t>Mise en place de patchs correctifs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700" dirty="0"/>
              <a:t>Travail sur les tests unitaires et les tests d’intégration</a:t>
            </a:r>
            <a:endParaRPr lang="fr-FR" sz="1500" dirty="0"/>
          </a:p>
          <a:p>
            <a:pPr marL="342900" lvl="1" indent="-342900">
              <a:spcBef>
                <a:spcPts val="2200"/>
              </a:spcBef>
            </a:pPr>
            <a:r>
              <a:rPr lang="fr-FR" sz="1700" dirty="0"/>
              <a:t>Implémentation de nouvelles fonctionnalités</a:t>
            </a:r>
            <a:endParaRPr lang="fr-FR" sz="1500" dirty="0"/>
          </a:p>
          <a:p>
            <a:pPr marL="342900" lvl="1" indent="-342900">
              <a:spcBef>
                <a:spcPts val="2200"/>
              </a:spcBef>
            </a:pPr>
            <a:r>
              <a:rPr lang="fr-FR" sz="1700" dirty="0" smtClean="0"/>
              <a:t>Production </a:t>
            </a:r>
            <a:r>
              <a:rPr lang="fr-FR" sz="1700" dirty="0"/>
              <a:t>de rapports de tests, couverture du code et détection de bugs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700" dirty="0"/>
              <a:t>Développement respectant les valeurs d’ingénierie logicielle de </a:t>
            </a:r>
            <a:r>
              <a:rPr lang="fr-FR" sz="1700" dirty="0" err="1"/>
              <a:t>Move’It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914" y="314951"/>
            <a:ext cx="1554317" cy="12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19" y="51989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700" dirty="0"/>
              <a:t>Respect des valeurs d’ingénierie logicielle de </a:t>
            </a:r>
            <a:r>
              <a:rPr lang="fr-FR" sz="2700" dirty="0" err="1"/>
              <a:t>Move’It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19" y="1840697"/>
            <a:ext cx="9329307" cy="4494362"/>
          </a:xfrm>
        </p:spPr>
        <p:txBody>
          <a:bodyPr>
            <a:normAutofit/>
          </a:bodyPr>
          <a:lstStyle/>
          <a:p>
            <a:r>
              <a:rPr lang="fr-FR" dirty="0" err="1"/>
              <a:t>Logging</a:t>
            </a:r>
            <a:r>
              <a:rPr lang="fr-FR" dirty="0"/>
              <a:t> 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Utilisation de l’outil Java </a:t>
            </a:r>
            <a:r>
              <a:rPr lang="fr-FR" b="1" dirty="0"/>
              <a:t>Log4J</a:t>
            </a:r>
            <a:r>
              <a:rPr lang="fr-FR" dirty="0"/>
              <a:t> afin d’avoir un </a:t>
            </a:r>
            <a:r>
              <a:rPr lang="fr-FR" dirty="0" err="1"/>
              <a:t>logging</a:t>
            </a:r>
            <a:r>
              <a:rPr lang="fr-FR" dirty="0"/>
              <a:t> propre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Redirection des éléments de logs dans un </a:t>
            </a:r>
            <a:r>
              <a:rPr lang="fr-FR" dirty="0" smtClean="0"/>
              <a:t>fichier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600" dirty="0"/>
          </a:p>
          <a:p>
            <a:r>
              <a:rPr lang="fr-FR" dirty="0"/>
              <a:t>Utilisation de </a:t>
            </a:r>
            <a:r>
              <a:rPr lang="fr-FR" b="1" dirty="0" err="1"/>
              <a:t>Maven</a:t>
            </a:r>
            <a:r>
              <a:rPr lang="fr-FR" dirty="0"/>
              <a:t> pour le projet 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Compilation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Lancement des tests unitaires et d’intégration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Construction d’un jar exécutable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Génération des reports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Génération d’un site web pour le projet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Obtention d’un </a:t>
            </a:r>
            <a:r>
              <a:rPr lang="fr-FR" b="1" dirty="0"/>
              <a:t>jar exécutable </a:t>
            </a:r>
            <a:r>
              <a:rPr lang="fr-FR" dirty="0"/>
              <a:t>pouvant être lancé en ligne de commande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590" y="245938"/>
            <a:ext cx="877412" cy="7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03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649"/>
            <a:ext cx="8596668" cy="1320800"/>
          </a:xfrm>
        </p:spPr>
        <p:txBody>
          <a:bodyPr/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6170"/>
            <a:ext cx="8596668" cy="4608575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600"/>
              </a:spcBef>
            </a:pPr>
            <a:r>
              <a:rPr lang="fr-FR" sz="1700" dirty="0"/>
              <a:t>Mise en place de patchs correctifs</a:t>
            </a:r>
          </a:p>
          <a:p>
            <a:pPr marL="342900" lvl="1" indent="-342900">
              <a:spcBef>
                <a:spcPts val="2000"/>
              </a:spcBef>
            </a:pPr>
            <a:r>
              <a:rPr lang="fr-FR" sz="1700" dirty="0"/>
              <a:t>Travail sur les tests 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500" dirty="0"/>
              <a:t>Ajout de tests unitaires afin d’améliorer la couverture de code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500" dirty="0"/>
              <a:t>Implémentation des tests d’intégration</a:t>
            </a:r>
          </a:p>
          <a:p>
            <a:pPr marL="342900" lvl="1" indent="-342900">
              <a:spcBef>
                <a:spcPts val="2000"/>
              </a:spcBef>
            </a:pPr>
            <a:r>
              <a:rPr lang="fr-FR" sz="1700" dirty="0"/>
              <a:t> Implémentation de nouvelles fonctionnalités :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500" dirty="0"/>
              <a:t>User Story 1 : fonctionnalité de stationnement gratuit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500" dirty="0"/>
              <a:t>User Story 2 : réduction de 5% pour les utilisateurs récurrents</a:t>
            </a:r>
          </a:p>
          <a:p>
            <a:pPr marL="342900" lvl="1" indent="-342900">
              <a:spcBef>
                <a:spcPts val="2000"/>
              </a:spcBef>
            </a:pPr>
            <a:r>
              <a:rPr lang="fr-FR" sz="1700" dirty="0"/>
              <a:t>Productions de rapports de tests, couverture de code et recherche de bugs</a:t>
            </a:r>
          </a:p>
          <a:p>
            <a:pPr marL="342900" lvl="1" indent="-342900">
              <a:spcBef>
                <a:spcPts val="2000"/>
              </a:spcBef>
            </a:pPr>
            <a:r>
              <a:rPr lang="fr-FR" sz="1700" dirty="0"/>
              <a:t>Développement respectant les valeurs d’ingénierie logicielle de </a:t>
            </a:r>
            <a:r>
              <a:rPr lang="fr-FR" sz="1700" dirty="0" err="1"/>
              <a:t>Move’It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914" y="314951"/>
            <a:ext cx="1554317" cy="12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3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083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Présentation du programme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6740"/>
            <a:ext cx="9044636" cy="4997962"/>
          </a:xfrm>
        </p:spPr>
        <p:txBody>
          <a:bodyPr>
            <a:normAutofit/>
          </a:bodyPr>
          <a:lstStyle/>
          <a:p>
            <a:r>
              <a:rPr lang="fr-FR" dirty="0"/>
              <a:t>Programme de gestion automatisé de parking :</a:t>
            </a:r>
          </a:p>
          <a:p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En lançant l’application, l’utilisateur doit sélectionner une action : 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Entrer dans le parking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Sortir du parking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Quitter l’application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Lorsque l’utilisateur entre, le système demande le type de véhicule (voiture ou moto) et le numéro de la plaque d’immatriculation, puis laisse entrer l’utilisateur si une place est disponible. 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Il indique également à l’utilisateur où se garer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Lorsqu’il quitte le parking, l’utilisateur indique à nouveau son numéro de plaque d’immatriculation. 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Le système calcule alors et affiche le prix en fonction de la durée de stationnement et du type de véhicule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Puis revient au menu d’accueil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291" y="245939"/>
            <a:ext cx="1170710" cy="9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7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083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Présentation du programme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159"/>
            <a:ext cx="9353852" cy="5168200"/>
          </a:xfrm>
        </p:spPr>
        <p:txBody>
          <a:bodyPr>
            <a:normAutofit/>
          </a:bodyPr>
          <a:lstStyle/>
          <a:p>
            <a:r>
              <a:rPr lang="fr-FR" dirty="0"/>
              <a:t>Programme structuré en </a:t>
            </a:r>
            <a:r>
              <a:rPr lang="fr-FR" b="1" dirty="0"/>
              <a:t>packages</a:t>
            </a:r>
            <a:r>
              <a:rPr lang="fr-FR" dirty="0"/>
              <a:t> :</a:t>
            </a:r>
          </a:p>
          <a:p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Package </a:t>
            </a:r>
            <a:r>
              <a:rPr lang="fr-FR" b="1" dirty="0" err="1"/>
              <a:t>parkingsystem</a:t>
            </a:r>
            <a:r>
              <a:rPr lang="fr-FR" b="1" dirty="0"/>
              <a:t>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Classe </a:t>
            </a:r>
            <a:r>
              <a:rPr lang="fr-FR" i="1" dirty="0"/>
              <a:t>App</a:t>
            </a:r>
            <a:r>
              <a:rPr lang="fr-FR" dirty="0"/>
              <a:t> : permet de lancer le programme (méthode </a:t>
            </a:r>
            <a:r>
              <a:rPr lang="fr-FR" i="1" dirty="0"/>
              <a:t>main</a:t>
            </a:r>
            <a:r>
              <a:rPr lang="fr-FR" dirty="0"/>
              <a:t>)</a:t>
            </a:r>
          </a:p>
          <a:p>
            <a:pPr marL="914400" lvl="2" indent="0">
              <a:buNone/>
            </a:pPr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500" dirty="0"/>
              <a:t>Package </a:t>
            </a:r>
            <a:r>
              <a:rPr lang="fr-FR" sz="1500" b="1" dirty="0"/>
              <a:t>config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Classe </a:t>
            </a:r>
            <a:r>
              <a:rPr lang="fr-FR" i="1" dirty="0" err="1"/>
              <a:t>DataBaseConfig</a:t>
            </a:r>
            <a:r>
              <a:rPr lang="fr-FR" dirty="0"/>
              <a:t> : permet de gérer la connexion à la base de données et de faire des requêtes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500" dirty="0"/>
              <a:t>Package </a:t>
            </a:r>
            <a:r>
              <a:rPr lang="fr-FR" sz="1500" b="1" dirty="0"/>
              <a:t>constants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Classe </a:t>
            </a:r>
            <a:r>
              <a:rPr lang="fr-FR" i="1" dirty="0" err="1"/>
              <a:t>DBConstants</a:t>
            </a:r>
            <a:r>
              <a:rPr lang="fr-FR" dirty="0"/>
              <a:t> : requêtes SQL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Classe </a:t>
            </a:r>
            <a:r>
              <a:rPr lang="fr-FR" i="1" dirty="0"/>
              <a:t>Fare</a:t>
            </a:r>
            <a:r>
              <a:rPr lang="fr-FR" dirty="0"/>
              <a:t> : prix à payer par heure pour chaque type de véhicule (voiture / moto)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Enumération </a:t>
            </a:r>
            <a:r>
              <a:rPr lang="fr-FR" i="1" dirty="0" err="1"/>
              <a:t>ParkingType</a:t>
            </a:r>
            <a:r>
              <a:rPr lang="fr-FR" dirty="0"/>
              <a:t> : types de parking (voiture et moto)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Package </a:t>
            </a:r>
            <a:r>
              <a:rPr lang="fr-FR" b="1" dirty="0"/>
              <a:t>model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Classe </a:t>
            </a:r>
            <a:r>
              <a:rPr lang="fr-FR" i="1" dirty="0" err="1"/>
              <a:t>ParkingSpot</a:t>
            </a:r>
            <a:r>
              <a:rPr lang="fr-FR" dirty="0"/>
              <a:t> : matérialise un Parking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Classe </a:t>
            </a:r>
            <a:r>
              <a:rPr lang="fr-FR" i="1" dirty="0"/>
              <a:t>Ticket</a:t>
            </a:r>
            <a:r>
              <a:rPr lang="fr-FR" dirty="0"/>
              <a:t> : matérialise un Ticket de parking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291" y="245939"/>
            <a:ext cx="1170710" cy="9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2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216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Présentation du programme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8710"/>
            <a:ext cx="9044636" cy="5168200"/>
          </a:xfrm>
        </p:spPr>
        <p:txBody>
          <a:bodyPr>
            <a:normAutofit/>
          </a:bodyPr>
          <a:lstStyle/>
          <a:p>
            <a:endParaRPr lang="fr-FR" sz="1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/>
              <a:t>Package </a:t>
            </a:r>
            <a:r>
              <a:rPr lang="fr-FR" b="1" dirty="0" err="1"/>
              <a:t>util</a:t>
            </a:r>
            <a:endParaRPr lang="fr-FR" b="1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/>
              <a:t>Classe </a:t>
            </a:r>
            <a:r>
              <a:rPr lang="fr-FR" i="1" dirty="0" err="1"/>
              <a:t>InputReaderUtil</a:t>
            </a:r>
            <a:r>
              <a:rPr lang="fr-FR" dirty="0"/>
              <a:t> : lecture des inputs de l’utilisateur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fr-FR" sz="1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500" dirty="0"/>
              <a:t>Package </a:t>
            </a:r>
            <a:r>
              <a:rPr lang="fr-FR" sz="1500" b="1" dirty="0"/>
              <a:t>dao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/>
              <a:t>Classe </a:t>
            </a:r>
            <a:r>
              <a:rPr lang="fr-FR" i="1" dirty="0" err="1"/>
              <a:t>ParkingSpotDAO</a:t>
            </a:r>
            <a:r>
              <a:rPr lang="fr-FR" dirty="0"/>
              <a:t> : interactions avec la base de données pour la gestion des parkings 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1300" dirty="0"/>
              <a:t>Méthodes  </a:t>
            </a:r>
            <a:r>
              <a:rPr lang="fr-FR" sz="1300" i="1" dirty="0" err="1"/>
              <a:t>getNextAvailableSlot</a:t>
            </a:r>
            <a:r>
              <a:rPr lang="fr-FR" sz="1300" dirty="0"/>
              <a:t> / </a:t>
            </a:r>
            <a:r>
              <a:rPr lang="fr-FR" sz="1300" i="1" dirty="0" err="1"/>
              <a:t>updateParking</a:t>
            </a:r>
            <a:endParaRPr lang="fr-FR" sz="1300" i="1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/>
              <a:t>Classe </a:t>
            </a:r>
            <a:r>
              <a:rPr lang="fr-FR" i="1" dirty="0" err="1"/>
              <a:t>TicketSpotDAO</a:t>
            </a:r>
            <a:r>
              <a:rPr lang="fr-FR" dirty="0"/>
              <a:t> : interactions avec la base de données pour la gestion des tickets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1300" dirty="0"/>
              <a:t>Méthodes  </a:t>
            </a:r>
            <a:r>
              <a:rPr lang="fr-FR" sz="1300" i="1" dirty="0" err="1"/>
              <a:t>saveTicket</a:t>
            </a:r>
            <a:r>
              <a:rPr lang="fr-FR" sz="1300" dirty="0"/>
              <a:t> / </a:t>
            </a:r>
            <a:r>
              <a:rPr lang="fr-FR" sz="1300" i="1" dirty="0" err="1"/>
              <a:t>getTicket</a:t>
            </a:r>
            <a:r>
              <a:rPr lang="fr-FR" sz="1300" dirty="0"/>
              <a:t> / </a:t>
            </a:r>
            <a:r>
              <a:rPr lang="fr-FR" sz="1300" i="1" dirty="0" err="1"/>
              <a:t>updateTicket</a:t>
            </a:r>
            <a:endParaRPr lang="fr-FR" sz="1300" i="1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fr-FR" sz="1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/>
              <a:t>Package </a:t>
            </a:r>
            <a:r>
              <a:rPr lang="fr-FR" b="1" dirty="0"/>
              <a:t>service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/>
              <a:t>Classe </a:t>
            </a:r>
            <a:r>
              <a:rPr lang="fr-FR" i="1" dirty="0" err="1"/>
              <a:t>InteractiveShell</a:t>
            </a:r>
            <a:r>
              <a:rPr lang="fr-FR" dirty="0"/>
              <a:t> : gère les interactions avec l’utilisateur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/>
              <a:t>Classe </a:t>
            </a:r>
            <a:r>
              <a:rPr lang="fr-FR" i="1" dirty="0" err="1"/>
              <a:t>FareCalculatorService</a:t>
            </a:r>
            <a:r>
              <a:rPr lang="fr-FR" dirty="0"/>
              <a:t> : calcul le prix d’un ticket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/>
              <a:t>Classe </a:t>
            </a:r>
            <a:r>
              <a:rPr lang="fr-FR" i="1" dirty="0" err="1"/>
              <a:t>ParkingService</a:t>
            </a:r>
            <a:r>
              <a:rPr lang="fr-FR" dirty="0"/>
              <a:t> : procède à l’entrée et la sortie d’un véhicule du parking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1300" dirty="0"/>
              <a:t>Méthodes  </a:t>
            </a:r>
            <a:r>
              <a:rPr lang="fr-FR" sz="1300" i="1" dirty="0" err="1"/>
              <a:t>processIncomingVehicle</a:t>
            </a:r>
            <a:r>
              <a:rPr lang="fr-FR" sz="1300" dirty="0"/>
              <a:t> / </a:t>
            </a:r>
            <a:r>
              <a:rPr lang="fr-FR" sz="1300" i="1" dirty="0" err="1"/>
              <a:t>processExitingVehicle</a:t>
            </a:r>
            <a:endParaRPr lang="fr-FR" sz="1300" i="1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1"/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170" y="245938"/>
            <a:ext cx="1144831" cy="9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4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0956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Présentation des objectifs du projet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22714"/>
            <a:ext cx="9044636" cy="3762094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r>
              <a:rPr lang="fr-FR" dirty="0"/>
              <a:t>Objectifs du projet :</a:t>
            </a:r>
          </a:p>
          <a:p>
            <a:pPr lvl="1">
              <a:spcBef>
                <a:spcPts val="1400"/>
              </a:spcBef>
              <a:buFont typeface="Wingdings" panose="05000000000000000000" pitchFamily="2" charset="2"/>
              <a:buChar char="ü"/>
            </a:pPr>
            <a:r>
              <a:rPr lang="fr-FR" dirty="0"/>
              <a:t>Apporter des correctifs au programme</a:t>
            </a:r>
          </a:p>
          <a:p>
            <a:pPr lvl="1">
              <a:spcBef>
                <a:spcPts val="1400"/>
              </a:spcBef>
              <a:buFont typeface="Wingdings" panose="05000000000000000000" pitchFamily="2" charset="2"/>
              <a:buChar char="ü"/>
            </a:pPr>
            <a:r>
              <a:rPr lang="fr-FR" dirty="0"/>
              <a:t>Améliorer le programme</a:t>
            </a:r>
          </a:p>
          <a:p>
            <a:pPr lvl="1">
              <a:spcBef>
                <a:spcPts val="1400"/>
              </a:spcBef>
              <a:buFont typeface="Wingdings" panose="05000000000000000000" pitchFamily="2" charset="2"/>
              <a:buChar char="ü"/>
            </a:pPr>
            <a:r>
              <a:rPr lang="fr-FR" dirty="0"/>
              <a:t>Mise en place de tests unitaires et d’intégration</a:t>
            </a:r>
          </a:p>
          <a:p>
            <a:pPr lvl="1">
              <a:spcBef>
                <a:spcPts val="1400"/>
              </a:spcBef>
              <a:buFont typeface="Wingdings" panose="05000000000000000000" pitchFamily="2" charset="2"/>
              <a:buChar char="ü"/>
            </a:pPr>
            <a:r>
              <a:rPr lang="fr-FR" dirty="0"/>
              <a:t>Implémentation de deux nouvelles fonctionnalités</a:t>
            </a:r>
          </a:p>
          <a:p>
            <a:pPr lvl="1">
              <a:spcBef>
                <a:spcPts val="1400"/>
              </a:spcBef>
              <a:buFont typeface="Wingdings" panose="05000000000000000000" pitchFamily="2" charset="2"/>
              <a:buChar char="ü"/>
            </a:pPr>
            <a:r>
              <a:rPr lang="fr-FR" dirty="0"/>
              <a:t>Production de rapports de tests, de couverture de code et de détection des bugs</a:t>
            </a:r>
          </a:p>
          <a:p>
            <a:pPr lvl="1">
              <a:spcBef>
                <a:spcPts val="1400"/>
              </a:spcBef>
              <a:buFont typeface="Wingdings" panose="05000000000000000000" pitchFamily="2" charset="2"/>
              <a:buChar char="ü"/>
            </a:pPr>
            <a:r>
              <a:rPr lang="fr-FR" dirty="0"/>
              <a:t>Respect des valeurs d'ingénierie logicielle de </a:t>
            </a:r>
            <a:r>
              <a:rPr lang="fr-FR" dirty="0" err="1"/>
              <a:t>Move’It</a:t>
            </a:r>
            <a:endParaRPr lang="fr-FR" dirty="0"/>
          </a:p>
          <a:p>
            <a:pPr lvl="1"/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139" y="245939"/>
            <a:ext cx="1132862" cy="92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3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7120"/>
            <a:ext cx="90877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Mise en place de patchs correctifs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67920"/>
            <a:ext cx="8596668" cy="4363869"/>
          </a:xfrm>
        </p:spPr>
        <p:txBody>
          <a:bodyPr>
            <a:normAutofit/>
          </a:bodyPr>
          <a:lstStyle/>
          <a:p>
            <a:r>
              <a:rPr lang="fr-FR" b="1" dirty="0"/>
              <a:t>Patchs correctifs </a:t>
            </a:r>
            <a:r>
              <a:rPr lang="fr-FR" dirty="0"/>
              <a:t>afin de réussir à passer les tests unitaires :</a:t>
            </a:r>
          </a:p>
          <a:p>
            <a:pPr marL="0" indent="0">
              <a:buNone/>
            </a:pPr>
            <a:r>
              <a:rPr lang="fr-FR" sz="400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Classe </a:t>
            </a:r>
            <a:r>
              <a:rPr lang="fr-FR" i="1" dirty="0" err="1"/>
              <a:t>FareCalculatorService</a:t>
            </a:r>
            <a:r>
              <a:rPr lang="fr-FR" dirty="0"/>
              <a:t> 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dirty="0"/>
              <a:t>Bug dans le calcul de la durée du séjour dans le parking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u="sng" dirty="0"/>
              <a:t>Correctif</a:t>
            </a:r>
            <a:r>
              <a:rPr lang="fr-FR" sz="1600" dirty="0"/>
              <a:t> 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1600" dirty="0"/>
              <a:t>Utilisation de dates de type Java </a:t>
            </a:r>
            <a:r>
              <a:rPr lang="fr-FR" sz="1600" b="1" i="1" dirty="0" err="1"/>
              <a:t>LocalDateTime</a:t>
            </a:r>
            <a:r>
              <a:rPr lang="fr-FR" sz="1600" dirty="0"/>
              <a:t>, afin de prendre en compte à la fois le temps et les dates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1600" dirty="0"/>
              <a:t>Permet de prendre en compte la durée exacte du séjour dans le parking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1600" dirty="0"/>
              <a:t>Correction du calcul du prix d’un ticket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5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Passage de la gestion du temps et des dates de l’application à la nouvelle bibliothèque </a:t>
            </a:r>
            <a:r>
              <a:rPr lang="fr-FR" b="1" dirty="0"/>
              <a:t>Time</a:t>
            </a:r>
            <a:r>
              <a:rPr lang="fr-FR" dirty="0"/>
              <a:t> de Java 8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dirty="0"/>
              <a:t>Plus récente et plus performante pour la gestion du temps et des dates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917" y="309413"/>
            <a:ext cx="1208303" cy="98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3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7110"/>
            <a:ext cx="90877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Mise en place de patchs correctifs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07536"/>
            <a:ext cx="8596668" cy="4467385"/>
          </a:xfrm>
        </p:spPr>
        <p:txBody>
          <a:bodyPr>
            <a:normAutofit/>
          </a:bodyPr>
          <a:lstStyle/>
          <a:p>
            <a:r>
              <a:rPr lang="fr-FR" b="1" dirty="0"/>
              <a:t>Patchs correctifs </a:t>
            </a:r>
            <a:r>
              <a:rPr lang="fr-FR" dirty="0"/>
              <a:t>afin de corriger deux bugs supplémentaires  : </a:t>
            </a:r>
          </a:p>
          <a:p>
            <a:endParaRPr lang="fr-FR" sz="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 utilisateur pouvait entrer dans le parking alors qu’il était déjà à l’intérieur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Lors de l’entrée dans le parking, un utilisateur pouvait entrer par erreur un numéro de véhicule déjà présent dans le parking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u="sng" dirty="0"/>
              <a:t>Correctif</a:t>
            </a:r>
            <a:r>
              <a:rPr lang="fr-FR" dirty="0"/>
              <a:t> : le programme vérifie que le numéro de véhicule de l’utilisateur n’est pas déjà dans le parking avant d’effectuer son entrée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 utilisateur pouvait sortir du parking alors qu’il n’était pas à l’intérieur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Lors de la sortie du parking, un utilisateur pouvait entrer par erreur un numéro de véhicule déjà sorti du parking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u="sng" dirty="0"/>
              <a:t>Correctif</a:t>
            </a:r>
            <a:r>
              <a:rPr lang="fr-FR" dirty="0"/>
              <a:t> : le programme vérifie que le numéro de véhicule de l’utilisateur est bien dans le parking avant d’effectuer sa sortie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423" y="309414"/>
            <a:ext cx="1173798" cy="9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9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53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Park’It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Travail sur les tests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2163"/>
            <a:ext cx="9044636" cy="5081935"/>
          </a:xfrm>
        </p:spPr>
        <p:txBody>
          <a:bodyPr>
            <a:normAutofit/>
          </a:bodyPr>
          <a:lstStyle/>
          <a:p>
            <a:r>
              <a:rPr lang="fr-FR" dirty="0"/>
              <a:t>Ajout de </a:t>
            </a:r>
            <a:r>
              <a:rPr lang="fr-FR" b="1" dirty="0"/>
              <a:t>tests unitaires </a:t>
            </a:r>
            <a:r>
              <a:rPr lang="fr-FR" dirty="0"/>
              <a:t>afin d’améliorer la couverture de code :</a:t>
            </a:r>
          </a:p>
          <a:p>
            <a:endParaRPr lang="fr-FR" sz="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Classe </a:t>
            </a:r>
            <a:r>
              <a:rPr lang="fr-FR" i="1" dirty="0" err="1"/>
              <a:t>ParkingSpotDAO</a:t>
            </a:r>
            <a:r>
              <a:rPr lang="fr-FR" i="1" dirty="0"/>
              <a:t> :</a:t>
            </a:r>
            <a:endParaRPr lang="fr-F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Tests unitaires des </a:t>
            </a:r>
            <a:r>
              <a:rPr lang="fr-FR" b="1" dirty="0"/>
              <a:t>cas normaux </a:t>
            </a:r>
            <a:r>
              <a:rPr lang="fr-FR" dirty="0"/>
              <a:t>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/>
              <a:t>Méthode </a:t>
            </a:r>
            <a:r>
              <a:rPr lang="fr-FR" i="1" dirty="0" err="1"/>
              <a:t>updateParking</a:t>
            </a:r>
            <a:r>
              <a:rPr lang="fr-FR" dirty="0"/>
              <a:t> : Mise à jour disponibilité parking à </a:t>
            </a:r>
            <a:r>
              <a:rPr lang="fr-FR" dirty="0" err="1"/>
              <a:t>True</a:t>
            </a:r>
            <a:r>
              <a:rPr lang="fr-FR" dirty="0"/>
              <a:t> / False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/>
              <a:t>Méthode </a:t>
            </a:r>
            <a:r>
              <a:rPr lang="fr-FR" i="1" dirty="0" err="1"/>
              <a:t>getNextAvailableSlot</a:t>
            </a:r>
            <a:r>
              <a:rPr lang="fr-FR" dirty="0"/>
              <a:t> : Quand tous les slots sont disponibles / Quand aucun slot n’est disponible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Tests unitaires des </a:t>
            </a:r>
            <a:r>
              <a:rPr lang="fr-FR" b="1" dirty="0"/>
              <a:t>cas pathologiques</a:t>
            </a:r>
            <a:r>
              <a:rPr lang="fr-FR" dirty="0"/>
              <a:t> : pas de connexion à la base de données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Classe </a:t>
            </a:r>
            <a:r>
              <a:rPr lang="fr-FR" i="1" dirty="0" err="1"/>
              <a:t>TicketDAO</a:t>
            </a:r>
            <a:r>
              <a:rPr lang="fr-FR" dirty="0"/>
              <a:t> 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Tests unitaires des </a:t>
            </a:r>
            <a:r>
              <a:rPr lang="fr-FR" b="1" dirty="0"/>
              <a:t>cas normaux </a:t>
            </a:r>
            <a:r>
              <a:rPr lang="fr-FR" dirty="0"/>
              <a:t>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/>
              <a:t>Méthode </a:t>
            </a:r>
            <a:r>
              <a:rPr lang="fr-FR" i="1" dirty="0" err="1"/>
              <a:t>saveTicket</a:t>
            </a:r>
            <a:r>
              <a:rPr lang="fr-FR" i="1" dirty="0"/>
              <a:t>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fr-FR" dirty="0"/>
              <a:t>Méthode </a:t>
            </a:r>
            <a:r>
              <a:rPr lang="fr-FR" i="1" dirty="0" err="1"/>
              <a:t>getTicket</a:t>
            </a:r>
            <a:r>
              <a:rPr lang="fr-FR" dirty="0"/>
              <a:t> : Quand le ticket existe / Quand le ticket n’existe pas 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fr-FR" dirty="0"/>
              <a:t>Méthode </a:t>
            </a:r>
            <a:r>
              <a:rPr lang="fr-FR" i="1" dirty="0" err="1"/>
              <a:t>updateTicket</a:t>
            </a:r>
            <a:r>
              <a:rPr lang="fr-FR" dirty="0"/>
              <a:t> : Quand le ticket existe / Quand le ticket n’existe pas 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Tests unitaires des </a:t>
            </a:r>
            <a:r>
              <a:rPr lang="fr-FR" b="1" dirty="0"/>
              <a:t>cas pathologiques</a:t>
            </a:r>
            <a:r>
              <a:rPr lang="fr-FR" dirty="0"/>
              <a:t> : pas de connexion à la base de données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835" y="245939"/>
            <a:ext cx="1080166" cy="8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872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4615</TotalTime>
  <Words>577</Words>
  <Application>Microsoft Office PowerPoint</Application>
  <PresentationFormat>Widescreen</PresentationFormat>
  <Paragraphs>250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Wingdings</vt:lpstr>
      <vt:lpstr>Wingdings 3</vt:lpstr>
      <vt:lpstr>Facet</vt:lpstr>
      <vt:lpstr>Projet Park’It</vt:lpstr>
      <vt:lpstr>Projet Park’It Sommaire</vt:lpstr>
      <vt:lpstr>Projet Park’It Présentation du programme </vt:lpstr>
      <vt:lpstr>Projet Park’It Présentation du programme </vt:lpstr>
      <vt:lpstr>Projet Park’It Présentation du programme </vt:lpstr>
      <vt:lpstr>Projet Park’It Présentation des objectifs du projet </vt:lpstr>
      <vt:lpstr>Projet Park’It Mise en place de patchs correctifs </vt:lpstr>
      <vt:lpstr>Projet Park’It Mise en place de patchs correctifs </vt:lpstr>
      <vt:lpstr>Projet Park’It Travail sur les tests </vt:lpstr>
      <vt:lpstr>Projet Park’It Travail sur les tests </vt:lpstr>
      <vt:lpstr>Projet Park’It Travail sur les tests </vt:lpstr>
      <vt:lpstr>Projet Park’It Implémentation de nouvelles fonctionnalités   </vt:lpstr>
      <vt:lpstr>Projet Park’It Implémentation de nouvelles fonctionnalités   </vt:lpstr>
      <vt:lpstr>Projet Park’It Implémentation de nouvelles fonctionnalités   </vt:lpstr>
      <vt:lpstr>Projet Park’It Productions de rapports de tests, couverture et détection de bugs   </vt:lpstr>
      <vt:lpstr>Projet Park’It    </vt:lpstr>
      <vt:lpstr>Projet Park’It Productions de rapports de tests, couverture et recherche de bugs   </vt:lpstr>
      <vt:lpstr>Projet Park’It Productions de rapports de tests, couverture et recherche de bugs   </vt:lpstr>
      <vt:lpstr>Projet Park’It Respect des valeurs d’ingénierie logicielle de Move’It    </vt:lpstr>
      <vt:lpstr>Projet Park’It Respect des valeurs d’ingénierie logicielle de Move’It    </vt:lpstr>
      <vt:lpstr>Projet Park’It Conclusion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Tool</dc:title>
  <dc:creator>olivier bonheur</dc:creator>
  <cp:lastModifiedBy>olivier bonheur</cp:lastModifiedBy>
  <cp:revision>204</cp:revision>
  <cp:lastPrinted>2020-03-15T21:35:07Z</cp:lastPrinted>
  <dcterms:created xsi:type="dcterms:W3CDTF">2020-03-12T21:31:17Z</dcterms:created>
  <dcterms:modified xsi:type="dcterms:W3CDTF">2020-05-11T16:40:59Z</dcterms:modified>
</cp:coreProperties>
</file>