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314" r:id="rId4"/>
    <p:sldId id="317" r:id="rId5"/>
    <p:sldId id="318" r:id="rId6"/>
    <p:sldId id="288" r:id="rId7"/>
    <p:sldId id="289" r:id="rId8"/>
    <p:sldId id="290" r:id="rId9"/>
    <p:sldId id="291" r:id="rId10"/>
    <p:sldId id="294" r:id="rId11"/>
    <p:sldId id="311" r:id="rId12"/>
    <p:sldId id="320" r:id="rId13"/>
    <p:sldId id="319" r:id="rId14"/>
    <p:sldId id="300" r:id="rId15"/>
    <p:sldId id="308" r:id="rId16"/>
    <p:sldId id="309" r:id="rId17"/>
    <p:sldId id="305" r:id="rId18"/>
    <p:sldId id="307" r:id="rId19"/>
    <p:sldId id="312" r:id="rId20"/>
  </p:sldIdLst>
  <p:sldSz cx="12192000" cy="6858000"/>
  <p:notesSz cx="6796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heur" userId="de1ed9d4d31b0123" providerId="LiveId" clId="{61C5CE01-FA13-4328-9D08-EBD16AFA3A23}"/>
    <pc:docChg chg="custSel modSld">
      <pc:chgData name="olivier bonheur" userId="de1ed9d4d31b0123" providerId="LiveId" clId="{61C5CE01-FA13-4328-9D08-EBD16AFA3A23}" dt="2020-06-16T12:42:47.642" v="274" actId="20577"/>
      <pc:docMkLst>
        <pc:docMk/>
      </pc:docMkLst>
      <pc:sldChg chg="modSp mod">
        <pc:chgData name="olivier bonheur" userId="de1ed9d4d31b0123" providerId="LiveId" clId="{61C5CE01-FA13-4328-9D08-EBD16AFA3A23}" dt="2020-06-16T12:34:54.578" v="29" actId="20577"/>
        <pc:sldMkLst>
          <pc:docMk/>
          <pc:sldMk cId="327403847" sldId="257"/>
        </pc:sldMkLst>
        <pc:spChg chg="mod">
          <ac:chgData name="olivier bonheur" userId="de1ed9d4d31b0123" providerId="LiveId" clId="{61C5CE01-FA13-4328-9D08-EBD16AFA3A23}" dt="2020-06-16T12:34:54.578" v="29" actId="20577"/>
          <ac:spMkLst>
            <pc:docMk/>
            <pc:sldMk cId="327403847" sldId="25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8:24.521" v="101" actId="20577"/>
        <pc:sldMkLst>
          <pc:docMk/>
          <pc:sldMk cId="663796943" sldId="290"/>
        </pc:sldMkLst>
        <pc:spChg chg="mod">
          <ac:chgData name="olivier bonheur" userId="de1ed9d4d31b0123" providerId="LiveId" clId="{61C5CE01-FA13-4328-9D08-EBD16AFA3A23}" dt="2020-06-16T12:38:24.521" v="101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0:16.431" v="221" actId="20577"/>
        <pc:sldMkLst>
          <pc:docMk/>
          <pc:sldMk cId="2327594134" sldId="291"/>
        </pc:sldMkLst>
        <pc:spChg chg="mod">
          <ac:chgData name="olivier bonheur" userId="de1ed9d4d31b0123" providerId="LiveId" clId="{61C5CE01-FA13-4328-9D08-EBD16AFA3A23}" dt="2020-06-16T12:40:16.431" v="221" actId="20577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27.468" v="273" actId="113"/>
        <pc:sldMkLst>
          <pc:docMk/>
          <pc:sldMk cId="2199163328" sldId="305"/>
        </pc:sldMkLst>
        <pc:spChg chg="mod">
          <ac:chgData name="olivier bonheur" userId="de1ed9d4d31b0123" providerId="LiveId" clId="{61C5CE01-FA13-4328-9D08-EBD16AFA3A23}" dt="2020-06-16T12:42:27.468" v="273" actId="113"/>
          <ac:spMkLst>
            <pc:docMk/>
            <pc:sldMk cId="2199163328" sldId="305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47.642" v="274" actId="20577"/>
        <pc:sldMkLst>
          <pc:docMk/>
          <pc:sldMk cId="3755651492" sldId="307"/>
        </pc:sldMkLst>
        <pc:spChg chg="mod">
          <ac:chgData name="olivier bonheur" userId="de1ed9d4d31b0123" providerId="LiveId" clId="{61C5CE01-FA13-4328-9D08-EBD16AFA3A23}" dt="2020-06-16T12:42:47.642" v="274" actId="20577"/>
          <ac:spMkLst>
            <pc:docMk/>
            <pc:sldMk cId="3755651492" sldId="30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1:36.156" v="223" actId="20577"/>
        <pc:sldMkLst>
          <pc:docMk/>
          <pc:sldMk cId="696001550" sldId="309"/>
        </pc:sldMkLst>
        <pc:spChg chg="mod">
          <ac:chgData name="olivier bonheur" userId="de1ed9d4d31b0123" providerId="LiveId" clId="{61C5CE01-FA13-4328-9D08-EBD16AFA3A23}" dt="2020-06-16T12:41:36.156" v="223" actId="20577"/>
          <ac:spMkLst>
            <pc:docMk/>
            <pc:sldMk cId="696001550" sldId="309"/>
            <ac:spMk id="3" creationId="{00000000-0000-0000-0000-000000000000}"/>
          </ac:spMkLst>
        </pc:spChg>
        <pc:picChg chg="mod">
          <ac:chgData name="olivier bonheur" userId="de1ed9d4d31b0123" providerId="LiveId" clId="{61C5CE01-FA13-4328-9D08-EBD16AFA3A23}" dt="2020-06-16T12:41:29.812" v="222" actId="1076"/>
          <ac:picMkLst>
            <pc:docMk/>
            <pc:sldMk cId="696001550" sldId="309"/>
            <ac:picMk id="5" creationId="{00000000-0000-0000-0000-000000000000}"/>
          </ac:picMkLst>
        </pc:picChg>
      </pc:sldChg>
      <pc:sldChg chg="modSp mod">
        <pc:chgData name="olivier bonheur" userId="de1ed9d4d31b0123" providerId="LiveId" clId="{61C5CE01-FA13-4328-9D08-EBD16AFA3A23}" dt="2020-06-16T12:36:28.016" v="68" actId="20577"/>
        <pc:sldMkLst>
          <pc:docMk/>
          <pc:sldMk cId="868550641" sldId="314"/>
        </pc:sldMkLst>
        <pc:spChg chg="mod">
          <ac:chgData name="olivier bonheur" userId="de1ed9d4d31b0123" providerId="LiveId" clId="{61C5CE01-FA13-4328-9D08-EBD16AFA3A23}" dt="2020-06-16T12:36:28.016" v="68" actId="20577"/>
          <ac:spMkLst>
            <pc:docMk/>
            <pc:sldMk cId="868550641" sldId="31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5:46.856" v="45" actId="20577"/>
        <pc:sldMkLst>
          <pc:docMk/>
          <pc:sldMk cId="2194106866" sldId="317"/>
        </pc:sldMkLst>
        <pc:spChg chg="mod">
          <ac:chgData name="olivier bonheur" userId="de1ed9d4d31b0123" providerId="LiveId" clId="{61C5CE01-FA13-4328-9D08-EBD16AFA3A23}" dt="2020-06-16T12:35:46.856" v="45" actId="20577"/>
          <ac:spMkLst>
            <pc:docMk/>
            <pc:sldMk cId="2194106866" sldId="317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CE292A81-1E84-4AF7-9262-93B9A61974AF}"/>
    <pc:docChg chg="custSel modSld">
      <pc:chgData name="olivier bonheur" userId="de1ed9d4d31b0123" providerId="LiveId" clId="{CE292A81-1E84-4AF7-9262-93B9A61974AF}" dt="2020-06-15T12:20:27.167" v="132" actId="20577"/>
      <pc:docMkLst>
        <pc:docMk/>
      </pc:docMkLst>
      <pc:sldChg chg="modSp mod">
        <pc:chgData name="olivier bonheur" userId="de1ed9d4d31b0123" providerId="LiveId" clId="{CE292A81-1E84-4AF7-9262-93B9A61974AF}" dt="2020-06-15T12:15:06.098" v="32" actId="20577"/>
        <pc:sldMkLst>
          <pc:docMk/>
          <pc:sldMk cId="894082202" sldId="289"/>
        </pc:sldMkLst>
        <pc:spChg chg="mod">
          <ac:chgData name="olivier bonheur" userId="de1ed9d4d31b0123" providerId="LiveId" clId="{CE292A81-1E84-4AF7-9262-93B9A61974AF}" dt="2020-06-15T12:15:06.098" v="32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6:02.804" v="75"/>
        <pc:sldMkLst>
          <pc:docMk/>
          <pc:sldMk cId="2327594134" sldId="291"/>
        </pc:sldMkLst>
        <pc:spChg chg="mod">
          <ac:chgData name="olivier bonheur" userId="de1ed9d4d31b0123" providerId="LiveId" clId="{CE292A81-1E84-4AF7-9262-93B9A61974AF}" dt="2020-06-15T12:16:02.804" v="75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7:05.156" v="131" actId="6549"/>
        <pc:sldMkLst>
          <pc:docMk/>
          <pc:sldMk cId="3042130003" sldId="293"/>
        </pc:sldMkLst>
        <pc:spChg chg="mod">
          <ac:chgData name="olivier bonheur" userId="de1ed9d4d31b0123" providerId="LiveId" clId="{CE292A81-1E84-4AF7-9262-93B9A61974AF}" dt="2020-06-15T12:17:05.156" v="131" actId="6549"/>
          <ac:spMkLst>
            <pc:docMk/>
            <pc:sldMk cId="3042130003" sldId="293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20:27.167" v="132" actId="20577"/>
        <pc:sldMkLst>
          <pc:docMk/>
          <pc:sldMk cId="3381131343" sldId="310"/>
        </pc:sldMkLst>
        <pc:spChg chg="mod">
          <ac:chgData name="olivier bonheur" userId="de1ed9d4d31b0123" providerId="LiveId" clId="{CE292A81-1E84-4AF7-9262-93B9A61974AF}" dt="2020-06-15T12:20:27.167" v="132" actId="20577"/>
          <ac:spMkLst>
            <pc:docMk/>
            <pc:sldMk cId="3381131343" sldId="310"/>
            <ac:spMk id="2" creationId="{00000000-0000-0000-0000-000000000000}"/>
          </ac:spMkLst>
        </pc:spChg>
      </pc:sldChg>
    </pc:docChg>
  </pc:docChgLst>
  <pc:docChgLst>
    <pc:chgData name="olivier bonheur" userId="de1ed9d4d31b0123" providerId="LiveId" clId="{84B85A86-1F0D-4A03-919F-7D37FEB74B8A}"/>
    <pc:docChg chg="modSld">
      <pc:chgData name="olivier bonheur" userId="de1ed9d4d31b0123" providerId="LiveId" clId="{84B85A86-1F0D-4A03-919F-7D37FEB74B8A}" dt="2020-06-17T12:25:52.258" v="73" actId="1076"/>
      <pc:docMkLst>
        <pc:docMk/>
      </pc:docMkLst>
      <pc:sldChg chg="modSp mod">
        <pc:chgData name="olivier bonheur" userId="de1ed9d4d31b0123" providerId="LiveId" clId="{84B85A86-1F0D-4A03-919F-7D37FEB74B8A}" dt="2020-06-17T12:25:52.258" v="73" actId="1076"/>
        <pc:sldMkLst>
          <pc:docMk/>
          <pc:sldMk cId="2327594134" sldId="291"/>
        </pc:sldMkLst>
        <pc:spChg chg="mod">
          <ac:chgData name="olivier bonheur" userId="de1ed9d4d31b0123" providerId="LiveId" clId="{84B85A86-1F0D-4A03-919F-7D37FEB74B8A}" dt="2020-06-17T12:25:49.706" v="72" actId="1076"/>
          <ac:spMkLst>
            <pc:docMk/>
            <pc:sldMk cId="2327594134" sldId="291"/>
            <ac:spMk id="2" creationId="{00000000-0000-0000-0000-000000000000}"/>
          </ac:spMkLst>
        </pc:spChg>
        <pc:spChg chg="mod">
          <ac:chgData name="olivier bonheur" userId="de1ed9d4d31b0123" providerId="LiveId" clId="{84B85A86-1F0D-4A03-919F-7D37FEB74B8A}" dt="2020-06-17T12:25:52.258" v="73" actId="1076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5:00.270" v="71" actId="20577"/>
        <pc:sldMkLst>
          <pc:docMk/>
          <pc:sldMk cId="379000329" sldId="300"/>
        </pc:sldMkLst>
        <pc:spChg chg="mod">
          <ac:chgData name="olivier bonheur" userId="de1ed9d4d31b0123" providerId="LiveId" clId="{84B85A86-1F0D-4A03-919F-7D37FEB74B8A}" dt="2020-06-17T12:25:00.270" v="71" actId="20577"/>
          <ac:spMkLst>
            <pc:docMk/>
            <pc:sldMk cId="379000329" sldId="30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4:25.213" v="69" actId="20577"/>
        <pc:sldMkLst>
          <pc:docMk/>
          <pc:sldMk cId="1920283664" sldId="312"/>
        </pc:sldMkLst>
        <pc:spChg chg="mod">
          <ac:chgData name="olivier bonheur" userId="de1ed9d4d31b0123" providerId="LiveId" clId="{84B85A86-1F0D-4A03-919F-7D37FEB74B8A}" dt="2020-06-17T12:24:25.213" v="69" actId="20577"/>
          <ac:spMkLst>
            <pc:docMk/>
            <pc:sldMk cId="1920283664" sldId="312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DFD77CE9-894C-4C46-9029-56FF9BFC97EB}"/>
    <pc:docChg chg="modSld">
      <pc:chgData name="olivier bonheur" userId="de1ed9d4d31b0123" providerId="LiveId" clId="{DFD77CE9-894C-4C46-9029-56FF9BFC97EB}" dt="2020-06-15T16:34:40.837" v="19" actId="20577"/>
      <pc:docMkLst>
        <pc:docMk/>
      </pc:docMkLst>
      <pc:sldChg chg="modSp mod">
        <pc:chgData name="olivier bonheur" userId="de1ed9d4d31b0123" providerId="LiveId" clId="{DFD77CE9-894C-4C46-9029-56FF9BFC97EB}" dt="2020-06-15T16:32:29.676" v="0" actId="20577"/>
        <pc:sldMkLst>
          <pc:docMk/>
          <pc:sldMk cId="894082202" sldId="289"/>
        </pc:sldMkLst>
        <pc:spChg chg="mod">
          <ac:chgData name="olivier bonheur" userId="de1ed9d4d31b0123" providerId="LiveId" clId="{DFD77CE9-894C-4C46-9029-56FF9BFC97EB}" dt="2020-06-15T16:32:29.676" v="0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3:04.012" v="9" actId="20577"/>
        <pc:sldMkLst>
          <pc:docMk/>
          <pc:sldMk cId="663796943" sldId="290"/>
        </pc:sldMkLst>
        <pc:spChg chg="mod">
          <ac:chgData name="olivier bonheur" userId="de1ed9d4d31b0123" providerId="LiveId" clId="{DFD77CE9-894C-4C46-9029-56FF9BFC97EB}" dt="2020-06-15T16:33:04.012" v="9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4:40.837" v="19" actId="20577"/>
        <pc:sldMkLst>
          <pc:docMk/>
          <pc:sldMk cId="1707374166" sldId="294"/>
        </pc:sldMkLst>
        <pc:spChg chg="mod">
          <ac:chgData name="olivier bonheur" userId="de1ed9d4d31b0123" providerId="LiveId" clId="{DFD77CE9-894C-4C46-9029-56FF9BFC97EB}" dt="2020-06-15T16:34:40.837" v="19" actId="20577"/>
          <ac:spMkLst>
            <pc:docMk/>
            <pc:sldMk cId="1707374166" sldId="294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0D1B3C29-0DE3-4494-B4BB-809988CC91C7}"/>
    <pc:docChg chg="modSld">
      <pc:chgData name="olivier bonheur" userId="de1ed9d4d31b0123" providerId="LiveId" clId="{0D1B3C29-0DE3-4494-B4BB-809988CC91C7}" dt="2020-05-08T14:58:31.736" v="27" actId="20577"/>
      <pc:docMkLst>
        <pc:docMk/>
      </pc:docMkLst>
      <pc:sldChg chg="modSp mod">
        <pc:chgData name="olivier bonheur" userId="de1ed9d4d31b0123" providerId="LiveId" clId="{0D1B3C29-0DE3-4494-B4BB-809988CC91C7}" dt="2020-05-08T14:58:09.575" v="17" actId="20577"/>
        <pc:sldMkLst>
          <pc:docMk/>
          <pc:sldMk cId="1112530417" sldId="266"/>
        </pc:sldMkLst>
        <pc:spChg chg="mod">
          <ac:chgData name="olivier bonheur" userId="de1ed9d4d31b0123" providerId="LiveId" clId="{0D1B3C29-0DE3-4494-B4BB-809988CC91C7}" dt="2020-05-08T14:58:09.575" v="17" actId="20577"/>
          <ac:spMkLst>
            <pc:docMk/>
            <pc:sldMk cId="1112530417" sldId="266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8:31.736" v="27" actId="20577"/>
        <pc:sldMkLst>
          <pc:docMk/>
          <pc:sldMk cId="3408791503" sldId="274"/>
        </pc:sldMkLst>
        <pc:spChg chg="mod">
          <ac:chgData name="olivier bonheur" userId="de1ed9d4d31b0123" providerId="LiveId" clId="{0D1B3C29-0DE3-4494-B4BB-809988CC91C7}" dt="2020-05-08T14:58:31.736" v="27" actId="20577"/>
          <ac:spMkLst>
            <pc:docMk/>
            <pc:sldMk cId="3408791503" sldId="27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7:43.651" v="0" actId="20577"/>
        <pc:sldMkLst>
          <pc:docMk/>
          <pc:sldMk cId="817221153" sldId="284"/>
        </pc:sldMkLst>
        <pc:spChg chg="mod">
          <ac:chgData name="olivier bonheur" userId="de1ed9d4d31b0123" providerId="LiveId" clId="{0D1B3C29-0DE3-4494-B4BB-809988CC91C7}" dt="2020-05-08T14:57:43.651" v="0" actId="20577"/>
          <ac:spMkLst>
            <pc:docMk/>
            <pc:sldMk cId="817221153" sldId="28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6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30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0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92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3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0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5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5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D00A-D0DD-4B60-9ECB-6D257A70D4C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40543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Projet </a:t>
            </a:r>
            <a:r>
              <a:rPr lang="fr-FR" dirty="0" err="1"/>
              <a:t>SafetyNet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452" y="2815359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Une application web d’aide aux services d’urgence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62" y="3912258"/>
            <a:ext cx="1603346" cy="18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51" y="577753"/>
            <a:ext cx="8596668" cy="1087146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Choix des technologies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51" y="1772424"/>
            <a:ext cx="10079503" cy="5240852"/>
          </a:xfrm>
        </p:spPr>
        <p:txBody>
          <a:bodyPr>
            <a:normAutofit/>
          </a:bodyPr>
          <a:lstStyle/>
          <a:p>
            <a:r>
              <a:rPr lang="fr-FR" dirty="0"/>
              <a:t>Utilisation d’une </a:t>
            </a:r>
            <a:r>
              <a:rPr lang="fr-FR" b="1" dirty="0"/>
              <a:t>API REST </a:t>
            </a:r>
            <a:r>
              <a:rPr lang="fr-FR" dirty="0"/>
              <a:t>pour l’exposition et la mise à jour des données</a:t>
            </a:r>
            <a:endParaRPr lang="fr-FR" sz="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Avantages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Type d'API faisant référence pour les applications web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S'appuie sur le protocole HTTP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A la fois simple et performante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00" dirty="0"/>
          </a:p>
          <a:p>
            <a:pPr marL="0" indent="0">
              <a:buNone/>
            </a:pPr>
            <a:endParaRPr lang="fr-FR" sz="100" dirty="0"/>
          </a:p>
          <a:p>
            <a:r>
              <a:rPr lang="fr-FR" dirty="0" err="1"/>
              <a:t>Logging</a:t>
            </a:r>
            <a:r>
              <a:rPr lang="fr-FR" dirty="0"/>
              <a:t> : utilisation de </a:t>
            </a:r>
            <a:r>
              <a:rPr lang="fr-FR" b="1" dirty="0"/>
              <a:t>Log4J</a:t>
            </a:r>
          </a:p>
          <a:p>
            <a:endParaRPr lang="fr-FR" sz="1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/>
              <a:t>Bibliothèque de référence Java pour le </a:t>
            </a:r>
            <a:r>
              <a:rPr lang="fr-FR" dirty="0" err="1"/>
              <a:t>logging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sz="1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/>
              <a:t>Spécifiquement demandée dans la stack technique du projet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/>
              <a:t>Toutes les requêtes sur les </a:t>
            </a:r>
            <a:r>
              <a:rPr lang="fr-FR" dirty="0" err="1"/>
              <a:t>Endpoints</a:t>
            </a:r>
            <a:r>
              <a:rPr lang="fr-FR" dirty="0"/>
              <a:t> et URLS sont enregistrées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u="sng" dirty="0"/>
              <a:t>Requêtes et réponses réussies</a:t>
            </a:r>
            <a:r>
              <a:rPr lang="fr-FR" dirty="0"/>
              <a:t> : niveau </a:t>
            </a:r>
            <a:r>
              <a:rPr lang="fr-FR" i="1" dirty="0"/>
              <a:t>INFO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u="sng" dirty="0"/>
              <a:t>Erreurs et exceptions</a:t>
            </a:r>
            <a:r>
              <a:rPr lang="fr-FR" dirty="0"/>
              <a:t> : niveau </a:t>
            </a:r>
            <a:r>
              <a:rPr lang="fr-FR" i="1" dirty="0"/>
              <a:t>ERROR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u="sng" dirty="0"/>
              <a:t>Calculs intermédiaires</a:t>
            </a:r>
            <a:r>
              <a:rPr lang="fr-FR" dirty="0"/>
              <a:t> : niveau </a:t>
            </a:r>
            <a:r>
              <a:rPr lang="fr-FR" i="1" dirty="0"/>
              <a:t>DEBUG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188354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Implémentation de l’application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231367"/>
            <a:ext cx="10079503" cy="5240852"/>
          </a:xfrm>
        </p:spPr>
        <p:txBody>
          <a:bodyPr>
            <a:normAutofit/>
          </a:bodyPr>
          <a:lstStyle/>
          <a:p>
            <a:r>
              <a:rPr lang="fr-FR" dirty="0"/>
              <a:t>Application structurée en </a:t>
            </a:r>
            <a:r>
              <a:rPr lang="fr-FR" b="1" dirty="0"/>
              <a:t>couches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b="1" dirty="0"/>
          </a:p>
          <a:p>
            <a:endParaRPr lang="fr-FR" sz="1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620" y="1873397"/>
            <a:ext cx="5114890" cy="43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188354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Implémentation de l’application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18" y="1425767"/>
            <a:ext cx="10519451" cy="509726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Application structurée </a:t>
            </a:r>
            <a:r>
              <a:rPr lang="fr-FR" dirty="0" smtClean="0"/>
              <a:t>en </a:t>
            </a:r>
            <a:r>
              <a:rPr lang="fr-FR" b="1" dirty="0" smtClean="0"/>
              <a:t>packages</a:t>
            </a:r>
            <a:r>
              <a:rPr lang="fr-FR" dirty="0" smtClean="0"/>
              <a:t> :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/>
              <a:t>Présence d’</a:t>
            </a:r>
            <a:r>
              <a:rPr lang="fr-FR" b="1" dirty="0"/>
              <a:t>Interfaces</a:t>
            </a:r>
            <a:r>
              <a:rPr lang="fr-FR" dirty="0"/>
              <a:t> en plus en plus des </a:t>
            </a:r>
            <a:r>
              <a:rPr lang="fr-FR" b="1" dirty="0"/>
              <a:t>Implémentations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dirty="0"/>
              <a:t> Les Interfaces définissent les contrats à respecter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dirty="0"/>
              <a:t> Des Classes concrètes implémentent ces Interfaces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Permet de respecter les bonne pratiques de développement </a:t>
            </a:r>
            <a:r>
              <a:rPr lang="fr-FR" dirty="0" smtClean="0"/>
              <a:t>en </a:t>
            </a:r>
            <a:r>
              <a:rPr lang="fr-FR" dirty="0"/>
              <a:t>permettant </a:t>
            </a:r>
            <a:r>
              <a:rPr lang="fr-FR" b="1" dirty="0"/>
              <a:t>un couplage faible </a:t>
            </a:r>
            <a:r>
              <a:rPr lang="fr-FR" dirty="0"/>
              <a:t>entre les Classes </a:t>
            </a:r>
          </a:p>
          <a:p>
            <a:endParaRPr lang="fr-FR" b="1" dirty="0"/>
          </a:p>
          <a:p>
            <a:endParaRPr lang="fr-FR" sz="1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19" y="1836693"/>
            <a:ext cx="3075407" cy="30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333655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Implémentation de l’application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511074"/>
            <a:ext cx="10079503" cy="5240852"/>
          </a:xfrm>
        </p:spPr>
        <p:txBody>
          <a:bodyPr>
            <a:normAutofit/>
          </a:bodyPr>
          <a:lstStyle/>
          <a:p>
            <a:r>
              <a:rPr lang="fr-FR" dirty="0"/>
              <a:t>Respect des </a:t>
            </a:r>
            <a:r>
              <a:rPr lang="fr-FR" b="1" dirty="0"/>
              <a:t>bonnes pratiques </a:t>
            </a:r>
            <a:r>
              <a:rPr lang="fr-FR" dirty="0"/>
              <a:t>des API REST :</a:t>
            </a:r>
            <a:endParaRPr lang="fr-FR" b="1" dirty="0"/>
          </a:p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Quand la demande peut être satisfaite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Renvoie de la réponse au format JSON avec le bon code HTTP en vigueur :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u="sng" dirty="0"/>
              <a:t>Requête GET </a:t>
            </a:r>
            <a:r>
              <a:rPr lang="fr-FR" dirty="0"/>
              <a:t>: Code </a:t>
            </a:r>
            <a:r>
              <a:rPr lang="fr-FR" b="1" dirty="0"/>
              <a:t>302</a:t>
            </a:r>
            <a:r>
              <a:rPr lang="fr-FR" dirty="0"/>
              <a:t> - </a:t>
            </a:r>
            <a:r>
              <a:rPr lang="fr-FR" dirty="0" err="1"/>
              <a:t>Status</a:t>
            </a:r>
            <a:r>
              <a:rPr lang="fr-FR" dirty="0"/>
              <a:t> </a:t>
            </a:r>
            <a:r>
              <a:rPr lang="fr-FR" b="1" dirty="0"/>
              <a:t>FOUND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u="sng" dirty="0"/>
              <a:t>Requête POST </a:t>
            </a:r>
            <a:r>
              <a:rPr lang="fr-FR" dirty="0"/>
              <a:t>: Code </a:t>
            </a:r>
            <a:r>
              <a:rPr lang="fr-FR" b="1" dirty="0"/>
              <a:t>201</a:t>
            </a:r>
            <a:r>
              <a:rPr lang="fr-FR" dirty="0"/>
              <a:t> - </a:t>
            </a:r>
            <a:r>
              <a:rPr lang="fr-FR" dirty="0" err="1"/>
              <a:t>Status</a:t>
            </a:r>
            <a:r>
              <a:rPr lang="fr-FR" dirty="0"/>
              <a:t> </a:t>
            </a:r>
            <a:r>
              <a:rPr lang="fr-FR" b="1" dirty="0"/>
              <a:t>CREATED</a:t>
            </a:r>
            <a:r>
              <a:rPr lang="fr-FR" dirty="0"/>
              <a:t> + envoie de l’url de la ressource créée dans l’en-tête de la réponse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u="sng" dirty="0"/>
              <a:t>Requête PUT </a:t>
            </a:r>
            <a:r>
              <a:rPr lang="fr-FR" dirty="0"/>
              <a:t>: Code </a:t>
            </a:r>
            <a:r>
              <a:rPr lang="fr-FR" b="1" dirty="0"/>
              <a:t>200</a:t>
            </a:r>
            <a:r>
              <a:rPr lang="fr-FR" dirty="0"/>
              <a:t> – </a:t>
            </a:r>
            <a:r>
              <a:rPr lang="fr-FR" dirty="0" err="1"/>
              <a:t>Status</a:t>
            </a:r>
            <a:r>
              <a:rPr lang="fr-FR" dirty="0"/>
              <a:t> </a:t>
            </a:r>
            <a:r>
              <a:rPr lang="fr-FR" b="1" dirty="0"/>
              <a:t>OK</a:t>
            </a:r>
            <a:r>
              <a:rPr lang="fr-FR" dirty="0"/>
              <a:t> + envoie de la ressource mise à jour dans le corps de la réponse 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u="sng" dirty="0"/>
              <a:t>Requête DELETE </a:t>
            </a:r>
            <a:r>
              <a:rPr lang="fr-FR" dirty="0"/>
              <a:t>: Code </a:t>
            </a:r>
            <a:r>
              <a:rPr lang="fr-FR" b="1" dirty="0"/>
              <a:t>410</a:t>
            </a:r>
            <a:r>
              <a:rPr lang="fr-FR" dirty="0"/>
              <a:t> - </a:t>
            </a:r>
            <a:r>
              <a:rPr lang="fr-FR" dirty="0" err="1"/>
              <a:t>Status</a:t>
            </a:r>
            <a:r>
              <a:rPr lang="fr-FR" dirty="0"/>
              <a:t> </a:t>
            </a:r>
            <a:r>
              <a:rPr lang="fr-FR" b="1" dirty="0"/>
              <a:t>GONE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Quand la demande ne peut pas être satisfaite : 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Si la ressource n'existe pas :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u="sng" dirty="0"/>
              <a:t>Requêtes GET / PUT / DELETE </a:t>
            </a:r>
            <a:r>
              <a:rPr lang="fr-FR" dirty="0"/>
              <a:t>: Code </a:t>
            </a:r>
            <a:r>
              <a:rPr lang="fr-FR" b="1" dirty="0"/>
              <a:t>404</a:t>
            </a:r>
            <a:r>
              <a:rPr lang="fr-FR" dirty="0"/>
              <a:t> – </a:t>
            </a:r>
            <a:r>
              <a:rPr lang="fr-FR" dirty="0" err="1"/>
              <a:t>Status</a:t>
            </a:r>
            <a:r>
              <a:rPr lang="fr-FR" dirty="0"/>
              <a:t> </a:t>
            </a:r>
            <a:r>
              <a:rPr lang="fr-FR" b="1" dirty="0"/>
              <a:t>NOT FOUND </a:t>
            </a:r>
            <a:r>
              <a:rPr lang="fr-FR" dirty="0"/>
              <a:t>+ message explicatif à l'utilisateur 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Si la ressource existe déjà : 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u="sng" dirty="0"/>
              <a:t>Requête POST </a:t>
            </a:r>
            <a:r>
              <a:rPr lang="fr-FR" dirty="0"/>
              <a:t>: Code </a:t>
            </a:r>
            <a:r>
              <a:rPr lang="fr-FR" b="1" dirty="0"/>
              <a:t>400</a:t>
            </a:r>
            <a:r>
              <a:rPr lang="fr-FR" dirty="0"/>
              <a:t> - </a:t>
            </a:r>
            <a:r>
              <a:rPr lang="fr-FR" dirty="0" err="1"/>
              <a:t>Status</a:t>
            </a:r>
            <a:r>
              <a:rPr lang="fr-FR" dirty="0"/>
              <a:t> </a:t>
            </a:r>
            <a:r>
              <a:rPr lang="fr-FR" b="1" dirty="0"/>
              <a:t>BAD REQUEST</a:t>
            </a:r>
            <a:r>
              <a:rPr lang="fr-FR" dirty="0"/>
              <a:t> + message explicatif à l'utilisateur 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En cas d'autre erreur : 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dirty="0"/>
              <a:t>Code </a:t>
            </a:r>
            <a:r>
              <a:rPr lang="fr-FR" b="1" dirty="0"/>
              <a:t>500</a:t>
            </a:r>
            <a:r>
              <a:rPr lang="fr-FR" dirty="0"/>
              <a:t> – </a:t>
            </a:r>
            <a:r>
              <a:rPr lang="fr-FR" b="1" dirty="0" err="1"/>
              <a:t>Status</a:t>
            </a:r>
            <a:r>
              <a:rPr lang="fr-FR" b="1" dirty="0"/>
              <a:t> INTERNAL SERVER ERROR </a:t>
            </a:r>
            <a:r>
              <a:rPr lang="fr-FR" dirty="0"/>
              <a:t>+ message explicatif à l'utilisateur 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411293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Implémentation des tests unitaires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511074"/>
            <a:ext cx="10079503" cy="5240852"/>
          </a:xfrm>
        </p:spPr>
        <p:txBody>
          <a:bodyPr>
            <a:normAutofit/>
          </a:bodyPr>
          <a:lstStyle/>
          <a:p>
            <a:r>
              <a:rPr lang="fr-FR" b="1" dirty="0"/>
              <a:t>Tests unitaires </a:t>
            </a:r>
            <a:r>
              <a:rPr lang="fr-FR" dirty="0"/>
              <a:t>pour chaque classe :</a:t>
            </a:r>
            <a:endParaRPr lang="fr-FR" b="1" dirty="0"/>
          </a:p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Classes du package </a:t>
            </a:r>
            <a:r>
              <a:rPr lang="fr-FR" b="1" dirty="0" err="1"/>
              <a:t>Repository</a:t>
            </a:r>
            <a:r>
              <a:rPr lang="fr-FR" dirty="0"/>
              <a:t>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Tests classiques de récupération, ajout, modification et suppression d’une ressource</a:t>
            </a:r>
            <a:endParaRPr lang="fr-FR" b="1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Utilisation de </a:t>
            </a:r>
            <a:r>
              <a:rPr lang="fr-FR" b="1" dirty="0" err="1"/>
              <a:t>JUnit</a:t>
            </a:r>
            <a:r>
              <a:rPr lang="fr-FR" b="1" dirty="0"/>
              <a:t> </a:t>
            </a:r>
            <a:r>
              <a:rPr lang="fr-FR" dirty="0"/>
              <a:t>+ </a:t>
            </a:r>
            <a:r>
              <a:rPr lang="fr-FR" b="1" dirty="0" err="1"/>
              <a:t>AssertJ</a:t>
            </a:r>
            <a:r>
              <a:rPr lang="fr-FR" dirty="0"/>
              <a:t> pour les assertions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Classes des packages </a:t>
            </a:r>
            <a:r>
              <a:rPr lang="fr-FR" b="1" dirty="0"/>
              <a:t>Service</a:t>
            </a:r>
            <a:r>
              <a:rPr lang="fr-FR" dirty="0"/>
              <a:t>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Ces classes utilisent les classes de la couche </a:t>
            </a:r>
            <a:r>
              <a:rPr lang="fr-FR" dirty="0" err="1"/>
              <a:t>Repository</a:t>
            </a:r>
            <a:r>
              <a:rPr lang="fr-FR" dirty="0"/>
              <a:t> :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sz="1400" dirty="0"/>
              <a:t>Utilisation de </a:t>
            </a:r>
            <a:r>
              <a:rPr lang="fr-FR" sz="1400" b="1" dirty="0" err="1"/>
              <a:t>Mockito</a:t>
            </a:r>
            <a:r>
              <a:rPr lang="fr-FR" sz="1400" dirty="0"/>
              <a:t> pour </a:t>
            </a:r>
            <a:r>
              <a:rPr lang="fr-FR" sz="1400" dirty="0" err="1"/>
              <a:t>mocker</a:t>
            </a:r>
            <a:r>
              <a:rPr lang="fr-FR" sz="1400" dirty="0"/>
              <a:t> les fonctionnalités de la couche Repository 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Classes des packages </a:t>
            </a:r>
            <a:r>
              <a:rPr lang="fr-FR" b="1" dirty="0" err="1"/>
              <a:t>Controllers</a:t>
            </a:r>
            <a:r>
              <a:rPr lang="fr-FR" b="1" dirty="0"/>
              <a:t> </a:t>
            </a:r>
            <a:r>
              <a:rPr lang="fr-FR" dirty="0"/>
              <a:t>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dirty="0"/>
              <a:t>Utilisation de l'outil </a:t>
            </a:r>
            <a:r>
              <a:rPr lang="fr-FR" b="1" dirty="0" err="1"/>
              <a:t>MockMVC</a:t>
            </a:r>
            <a:r>
              <a:rPr lang="fr-FR" dirty="0"/>
              <a:t> fourni par </a:t>
            </a:r>
            <a:r>
              <a:rPr lang="fr-FR" dirty="0" err="1"/>
              <a:t>Spring</a:t>
            </a:r>
            <a:endParaRPr lang="fr-FR" dirty="0"/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fr-FR" sz="1400" dirty="0"/>
              <a:t>Construction de requête web HTTP, envoie au Controller et vérification de la réponse attendue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dirty="0"/>
              <a:t>Utilisation de l'outil </a:t>
            </a:r>
            <a:r>
              <a:rPr lang="fr-FR" b="1" dirty="0" err="1"/>
              <a:t>Hamcrest</a:t>
            </a:r>
            <a:r>
              <a:rPr lang="fr-FR" dirty="0"/>
              <a:t> pour les assertions </a:t>
            </a:r>
          </a:p>
          <a:p>
            <a:pPr lvl="3"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fr-FR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Tests des cas où la ressource existe et des cas ou elle n’existe pas 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fr-FR" sz="10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214947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Implémentation des tests unitaires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302935"/>
            <a:ext cx="10079503" cy="5240852"/>
          </a:xfrm>
        </p:spPr>
        <p:txBody>
          <a:bodyPr>
            <a:normAutofit/>
          </a:bodyPr>
          <a:lstStyle/>
          <a:p>
            <a:r>
              <a:rPr lang="fr-FR" dirty="0"/>
              <a:t>Rapport de tests </a:t>
            </a:r>
            <a:r>
              <a:rPr lang="fr-FR" dirty="0" err="1"/>
              <a:t>Surefire</a:t>
            </a:r>
            <a:r>
              <a:rPr lang="fr-FR" dirty="0"/>
              <a:t> : (</a:t>
            </a:r>
            <a:r>
              <a:rPr lang="fr-FR" b="1" i="1" dirty="0"/>
              <a:t>110</a:t>
            </a:r>
            <a:r>
              <a:rPr lang="fr-FR" i="1" dirty="0"/>
              <a:t> tests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Taux de </a:t>
            </a:r>
            <a:r>
              <a:rPr lang="fr-FR" dirty="0" err="1"/>
              <a:t>succés</a:t>
            </a:r>
            <a:r>
              <a:rPr lang="fr-FR" dirty="0"/>
              <a:t> aux tests : </a:t>
            </a:r>
            <a:r>
              <a:rPr lang="fr-FR" b="1" dirty="0"/>
              <a:t>100%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00" dirty="0"/>
          </a:p>
          <a:p>
            <a:pPr marL="914400" lvl="2" indent="0">
              <a:buNone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55" y="2274070"/>
            <a:ext cx="4769958" cy="44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9" y="214947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Implémentation des tests unitaires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79" y="1270491"/>
            <a:ext cx="10079503" cy="5240852"/>
          </a:xfrm>
        </p:spPr>
        <p:txBody>
          <a:bodyPr>
            <a:normAutofit/>
          </a:bodyPr>
          <a:lstStyle/>
          <a:p>
            <a:r>
              <a:rPr lang="fr-FR" dirty="0"/>
              <a:t>Rapports de couverture de code </a:t>
            </a:r>
            <a:r>
              <a:rPr lang="fr-FR" b="1" dirty="0" err="1"/>
              <a:t>JaCoCo</a:t>
            </a:r>
            <a:r>
              <a:rPr lang="fr-FR" dirty="0"/>
              <a:t>: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00" dirty="0"/>
          </a:p>
          <a:p>
            <a:endParaRPr lang="fr-FR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de ligne : </a:t>
            </a:r>
            <a:r>
              <a:rPr lang="fr-FR" b="1" dirty="0">
                <a:solidFill>
                  <a:srgbClr val="00B050"/>
                </a:solidFill>
              </a:rPr>
              <a:t>86,7%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d’instructions : </a:t>
            </a:r>
            <a:r>
              <a:rPr lang="fr-FR" b="1" dirty="0">
                <a:solidFill>
                  <a:srgbClr val="00B050"/>
                </a:solidFill>
              </a:rPr>
              <a:t>86,5%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de méthodes : </a:t>
            </a:r>
            <a:r>
              <a:rPr lang="fr-FR" b="1" dirty="0">
                <a:solidFill>
                  <a:srgbClr val="00B050"/>
                </a:solidFill>
              </a:rPr>
              <a:t>92,8%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Complexité : </a:t>
            </a:r>
            <a:r>
              <a:rPr lang="fr-FR" b="1" dirty="0">
                <a:solidFill>
                  <a:srgbClr val="00B050"/>
                </a:solidFill>
              </a:rPr>
              <a:t>80,3%</a:t>
            </a: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/>
                </a:solidFill>
              </a:rPr>
              <a:t>Couverture </a:t>
            </a:r>
            <a:r>
              <a:rPr lang="fr-FR" b="1" dirty="0">
                <a:solidFill>
                  <a:srgbClr val="00B050"/>
                </a:solidFill>
              </a:rPr>
              <a:t>&gt; 80% </a:t>
            </a:r>
            <a:r>
              <a:rPr lang="fr-FR" b="1" dirty="0">
                <a:solidFill>
                  <a:schemeClr val="tx1"/>
                </a:solidFill>
              </a:rPr>
              <a:t>pour toutes </a:t>
            </a:r>
            <a:r>
              <a:rPr lang="fr-FR" b="1" dirty="0" smtClean="0">
                <a:solidFill>
                  <a:schemeClr val="tx1"/>
                </a:solidFill>
              </a:rPr>
              <a:t>ces </a:t>
            </a:r>
            <a:r>
              <a:rPr lang="fr-FR" b="1" dirty="0">
                <a:solidFill>
                  <a:schemeClr val="tx1"/>
                </a:solidFill>
              </a:rPr>
              <a:t>métriques</a:t>
            </a: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77" y="1829481"/>
            <a:ext cx="7346317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44" y="376787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Respect des principes SOLID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7" y="1385686"/>
            <a:ext cx="9523562" cy="4894344"/>
          </a:xfrm>
        </p:spPr>
        <p:txBody>
          <a:bodyPr>
            <a:normAutofit fontScale="92500" lnSpcReduction="10000"/>
          </a:bodyPr>
          <a:lstStyle/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700" dirty="0"/>
              <a:t>Chaque Classe a une responsabilité </a:t>
            </a:r>
            <a:r>
              <a:rPr lang="fr-FR" sz="1700" b="1" dirty="0"/>
              <a:t>unique</a:t>
            </a:r>
            <a:r>
              <a:rPr lang="fr-FR" sz="1700" dirty="0"/>
              <a:t>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Chaque Classe est dédiée à une seule tâche et a</a:t>
            </a:r>
            <a:r>
              <a:rPr lang="fr-FR" sz="1600" b="1" dirty="0"/>
              <a:t> une seule raison de changer</a:t>
            </a:r>
            <a:endParaRPr lang="fr-FR" b="1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600" b="1" dirty="0"/>
              <a:t>S</a:t>
            </a:r>
            <a:r>
              <a:rPr lang="fr-FR" sz="1600" dirty="0"/>
              <a:t> de SOLID (</a:t>
            </a:r>
            <a:r>
              <a:rPr lang="fr-FR" sz="1600" i="1" dirty="0"/>
              <a:t>Single </a:t>
            </a:r>
            <a:r>
              <a:rPr lang="fr-FR" sz="1600" i="1" dirty="0" err="1"/>
              <a:t>Responsability</a:t>
            </a:r>
            <a:r>
              <a:rPr lang="fr-FR" sz="1600" i="1" dirty="0"/>
              <a:t> </a:t>
            </a:r>
            <a:r>
              <a:rPr lang="fr-FR" sz="1600" i="1" dirty="0" err="1"/>
              <a:t>Principle</a:t>
            </a:r>
            <a:r>
              <a:rPr lang="fr-FR" sz="1600" dirty="0"/>
              <a:t>)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fr-FR" sz="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700" dirty="0"/>
              <a:t>Grâce à l'utilisation d‘Interfaces on a un </a:t>
            </a:r>
            <a:r>
              <a:rPr lang="fr-FR" sz="1700" b="1" dirty="0"/>
              <a:t>couplage faible </a:t>
            </a:r>
            <a:r>
              <a:rPr lang="fr-FR" sz="1700" dirty="0"/>
              <a:t>entre les Classes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L'application est ainsi </a:t>
            </a:r>
            <a:r>
              <a:rPr lang="fr-FR" sz="1600" b="1" dirty="0"/>
              <a:t>fermée aux modifications </a:t>
            </a:r>
            <a:r>
              <a:rPr lang="fr-FR" sz="1600" dirty="0"/>
              <a:t>mais </a:t>
            </a:r>
            <a:r>
              <a:rPr lang="fr-FR" sz="1600" b="1" dirty="0"/>
              <a:t>ouverte à l'extension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600" b="1" dirty="0"/>
              <a:t>O</a:t>
            </a:r>
            <a:r>
              <a:rPr lang="fr-FR" sz="1600" dirty="0"/>
              <a:t> de SOLID (</a:t>
            </a:r>
            <a:r>
              <a:rPr lang="fr-FR" sz="1600" i="1" dirty="0"/>
              <a:t>Open </a:t>
            </a:r>
            <a:r>
              <a:rPr lang="fr-FR" sz="1600" i="1" dirty="0" err="1"/>
              <a:t>Closed</a:t>
            </a:r>
            <a:r>
              <a:rPr lang="fr-FR" sz="1600" i="1" dirty="0"/>
              <a:t> </a:t>
            </a:r>
            <a:r>
              <a:rPr lang="fr-FR" sz="1600" i="1" dirty="0" err="1"/>
              <a:t>Principle</a:t>
            </a:r>
            <a:r>
              <a:rPr lang="fr-FR" sz="1600" dirty="0"/>
              <a:t>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sz="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700" dirty="0"/>
              <a:t>Les Interfaces sont </a:t>
            </a:r>
            <a:r>
              <a:rPr lang="fr-FR" sz="1700" b="1" dirty="0"/>
              <a:t>ségréguées</a:t>
            </a:r>
            <a:r>
              <a:rPr lang="fr-FR" sz="1700" dirty="0"/>
              <a:t>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b="1" dirty="0"/>
              <a:t>I</a:t>
            </a:r>
            <a:r>
              <a:rPr lang="fr-FR" sz="1600" dirty="0"/>
              <a:t> de SOLID (</a:t>
            </a:r>
            <a:r>
              <a:rPr lang="fr-FR" sz="1600" i="1" dirty="0"/>
              <a:t>Interface </a:t>
            </a:r>
            <a:r>
              <a:rPr lang="fr-FR" sz="1600" i="1" dirty="0" err="1"/>
              <a:t>Segregation</a:t>
            </a:r>
            <a:r>
              <a:rPr lang="fr-FR" sz="1600" i="1" dirty="0"/>
              <a:t> </a:t>
            </a:r>
            <a:r>
              <a:rPr lang="fr-FR" sz="1600" i="1" dirty="0" err="1"/>
              <a:t>Principle</a:t>
            </a:r>
            <a:r>
              <a:rPr lang="fr-FR" sz="1600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fr-FR" sz="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700" dirty="0"/>
              <a:t>Les </a:t>
            </a:r>
            <a:r>
              <a:rPr lang="fr-FR" sz="1700" b="1" dirty="0"/>
              <a:t>couches hautes de l'application ne dépendent pas des couches basses </a:t>
            </a:r>
            <a:r>
              <a:rPr lang="fr-FR" sz="1700" dirty="0"/>
              <a:t>: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600" dirty="0"/>
              <a:t>Les couches hautes dépendent d‘Interfaces qui sont implémentées par les couches basses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600" dirty="0"/>
              <a:t>Les Classes ne dépendent pas d'implémentations mais d'abstractions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600" b="1" dirty="0"/>
              <a:t>D</a:t>
            </a:r>
            <a:r>
              <a:rPr lang="fr-FR" sz="1600" dirty="0"/>
              <a:t> de SOLID (</a:t>
            </a:r>
            <a:r>
              <a:rPr lang="fr-FR" sz="1600" i="1" dirty="0" err="1"/>
              <a:t>Dependency</a:t>
            </a:r>
            <a:r>
              <a:rPr lang="fr-FR" sz="1600" i="1" dirty="0"/>
              <a:t> Inversion </a:t>
            </a:r>
            <a:r>
              <a:rPr lang="fr-FR" sz="1600" i="1" dirty="0" err="1"/>
              <a:t>Principle</a:t>
            </a:r>
            <a:r>
              <a:rPr lang="fr-FR" sz="1600" dirty="0"/>
              <a:t>)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86" y="678268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Bonnes pratiques de </a:t>
            </a:r>
            <a:r>
              <a:rPr lang="fr-FR" sz="2800" dirty="0" err="1"/>
              <a:t>dévelopement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86" y="2057591"/>
            <a:ext cx="10079503" cy="5240852"/>
          </a:xfrm>
        </p:spPr>
        <p:txBody>
          <a:bodyPr>
            <a:normAutofit/>
          </a:bodyPr>
          <a:lstStyle/>
          <a:p>
            <a:r>
              <a:rPr lang="fr-FR" dirty="0"/>
              <a:t>Bonnes pratiques de développement :</a:t>
            </a:r>
            <a:endParaRPr lang="fr-FR" b="1" dirty="0"/>
          </a:p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Commentaires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Commentaires dans le </a:t>
            </a:r>
            <a:r>
              <a:rPr lang="fr-FR" sz="1600" b="1" dirty="0"/>
              <a:t>code</a:t>
            </a:r>
            <a:r>
              <a:rPr lang="fr-FR" sz="1600" dirty="0"/>
              <a:t> et dans les </a:t>
            </a:r>
            <a:r>
              <a:rPr lang="fr-FR" sz="1600" b="1" dirty="0"/>
              <a:t>tests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Dans les tests : utilisation de la convention  </a:t>
            </a:r>
            <a:r>
              <a:rPr lang="fr-FR" sz="1600" i="1" dirty="0"/>
              <a:t>ARRANGE // ACT // ASSERT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Noms compréhensibles et cohérents pour tous les tests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0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/>
              <a:t>Mise en place de la </a:t>
            </a:r>
            <a:r>
              <a:rPr lang="fr-FR" dirty="0" err="1"/>
              <a:t>JavaDoc</a:t>
            </a: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sz="1000" dirty="0"/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fr-FR" dirty="0"/>
              <a:t>Mise en place de la documentation de l'API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Utilisation de l'outil </a:t>
            </a:r>
            <a:r>
              <a:rPr lang="fr-FR" sz="1600" dirty="0" smtClean="0"/>
              <a:t>SWAGGER</a:t>
            </a:r>
            <a:endParaRPr lang="fr-FR" sz="16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fr-FR" sz="16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v"/>
            </a:pPr>
            <a:endParaRPr lang="fr-FR" sz="6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21" y="449048"/>
            <a:ext cx="8596668" cy="1320800"/>
          </a:xfrm>
        </p:spPr>
        <p:txBody>
          <a:bodyPr/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21" y="1654824"/>
            <a:ext cx="10019421" cy="5264183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L’application </a:t>
            </a:r>
            <a:r>
              <a:rPr lang="fr-FR" dirty="0" err="1"/>
              <a:t>SafetyNet</a:t>
            </a:r>
            <a:r>
              <a:rPr lang="fr-FR" dirty="0"/>
              <a:t> répond aux exigences demandées :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Le serveur d'alertes </a:t>
            </a:r>
            <a:r>
              <a:rPr lang="fr-FR" dirty="0" err="1"/>
              <a:t>SafetyNet</a:t>
            </a:r>
            <a:r>
              <a:rPr lang="fr-FR" dirty="0"/>
              <a:t> démarre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Tous les </a:t>
            </a:r>
            <a:r>
              <a:rPr lang="fr-FR" dirty="0" err="1"/>
              <a:t>Endpoints</a:t>
            </a:r>
            <a:r>
              <a:rPr lang="fr-FR" dirty="0"/>
              <a:t> et URLS sont </a:t>
            </a:r>
            <a:r>
              <a:rPr lang="fr-FR" dirty="0" smtClean="0"/>
              <a:t>fonctionnels (vérifié avec </a:t>
            </a:r>
            <a:r>
              <a:rPr lang="fr-FR" dirty="0" err="1" smtClean="0"/>
              <a:t>Postman</a:t>
            </a:r>
            <a:r>
              <a:rPr lang="fr-FR" dirty="0" smtClean="0"/>
              <a:t>) 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Les </a:t>
            </a:r>
            <a:r>
              <a:rPr lang="fr-FR" dirty="0" err="1"/>
              <a:t>Actuators</a:t>
            </a:r>
            <a:r>
              <a:rPr lang="fr-FR" dirty="0"/>
              <a:t> </a:t>
            </a:r>
            <a:r>
              <a:rPr lang="fr-FR" dirty="0" err="1"/>
              <a:t>health</a:t>
            </a:r>
            <a:r>
              <a:rPr lang="fr-FR" dirty="0"/>
              <a:t>, info, trace et </a:t>
            </a:r>
            <a:r>
              <a:rPr lang="fr-FR" dirty="0" err="1" smtClean="0"/>
              <a:t>metrics</a:t>
            </a:r>
            <a:r>
              <a:rPr lang="fr-FR" dirty="0" smtClean="0"/>
              <a:t> sont fonctionnels</a:t>
            </a:r>
            <a:endParaRPr lang="fr-FR" dirty="0"/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Tous les </a:t>
            </a:r>
            <a:r>
              <a:rPr lang="fr-FR" dirty="0" err="1"/>
              <a:t>Endpoints</a:t>
            </a:r>
            <a:r>
              <a:rPr lang="fr-FR" dirty="0"/>
              <a:t> et URLS enregistrent leurs requêtes et leurs réponses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Maven est fonctionnel et exécute les tests unitaires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Tous les </a:t>
            </a:r>
            <a:r>
              <a:rPr lang="fr-FR" dirty="0" err="1"/>
              <a:t>Endpoints</a:t>
            </a:r>
            <a:r>
              <a:rPr lang="fr-FR" dirty="0"/>
              <a:t> et URLS sont couverts par les tests unitaires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Un rapport de test </a:t>
            </a:r>
            <a:r>
              <a:rPr lang="fr-FR" dirty="0" err="1"/>
              <a:t>Surefire</a:t>
            </a:r>
            <a:r>
              <a:rPr lang="fr-FR" dirty="0"/>
              <a:t> est généré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Un rapport de couverture </a:t>
            </a:r>
            <a:r>
              <a:rPr lang="fr-FR" dirty="0" err="1"/>
              <a:t>JaCoCo</a:t>
            </a:r>
            <a:r>
              <a:rPr lang="fr-FR" dirty="0"/>
              <a:t> avec une couverture de code de 80 % est généré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L’application est développée avec une architecture MVC basée sur une API REST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La base de code adhère aux principes SOLID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23" y="247031"/>
            <a:ext cx="1244731" cy="14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504955"/>
            <a:ext cx="8596668" cy="1320800"/>
          </a:xfrm>
        </p:spPr>
        <p:txBody>
          <a:bodyPr/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1825755"/>
            <a:ext cx="8596668" cy="460857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Besoins et objectifs du projet</a:t>
            </a:r>
          </a:p>
          <a:p>
            <a:pPr>
              <a:spcBef>
                <a:spcPts val="2200"/>
              </a:spcBef>
            </a:pPr>
            <a:r>
              <a:rPr lang="fr-FR" dirty="0"/>
              <a:t>Domaine métier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/>
              <a:t>Architecture de l'application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/>
              <a:t>Choix des technologies 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/>
              <a:t>Implémentation de l’application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/>
              <a:t>Tests unitaires, production de rapports de tests et de couverture de code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/>
              <a:t>Respect des principes SOLID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/>
              <a:t>Bonnes pratiques de développement</a:t>
            </a:r>
          </a:p>
          <a:p>
            <a:pPr marL="0" lvl="1" indent="0">
              <a:spcBef>
                <a:spcPts val="2200"/>
              </a:spcBef>
              <a:buNone/>
            </a:pP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753" y="247031"/>
            <a:ext cx="1355707" cy="15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0657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Besoins et objectifs du projet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856525"/>
            <a:ext cx="9044636" cy="4678785"/>
          </a:xfrm>
        </p:spPr>
        <p:txBody>
          <a:bodyPr>
            <a:normAutofit/>
          </a:bodyPr>
          <a:lstStyle/>
          <a:p>
            <a:r>
              <a:rPr lang="fr-FR" dirty="0"/>
              <a:t>Application </a:t>
            </a:r>
            <a:r>
              <a:rPr lang="fr-FR" dirty="0" err="1"/>
              <a:t>SafetyNet</a:t>
            </a:r>
            <a:r>
              <a:rPr lang="fr-FR" dirty="0"/>
              <a:t> </a:t>
            </a:r>
            <a:r>
              <a:rPr lang="fr-FR" dirty="0" err="1"/>
              <a:t>Alerts</a:t>
            </a:r>
            <a:r>
              <a:rPr lang="fr-FR" dirty="0"/>
              <a:t> :</a:t>
            </a:r>
          </a:p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Objectif principal : 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Envoyer des informations aux services de secours en cas de situations d’urgence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fr-FR" sz="5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/>
              <a:t>Exemples de situations d’urgence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En cas d’incendie, l’application doit fournir des informations sur les personnes présentes dans le bâtiment en feu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En cas d’alerte ouragan, l’application doit pouvoir fournir aux services d'urgence les numéros de téléphone de toutes les personnes concernées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fr-FR" sz="5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/>
              <a:t>Les personnes couvertes par l’application habitent à une adresse postale et chaque adresse postale est couverte par une caserne de pompiers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31" y="53341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Domaine métier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31" y="1734155"/>
            <a:ext cx="10511127" cy="5370248"/>
          </a:xfrm>
        </p:spPr>
        <p:txBody>
          <a:bodyPr>
            <a:normAutofit/>
          </a:bodyPr>
          <a:lstStyle/>
          <a:p>
            <a:r>
              <a:rPr lang="fr-FR" dirty="0"/>
              <a:t>Le domaine métier est composé de deux parties :</a:t>
            </a:r>
          </a:p>
          <a:p>
            <a:pPr>
              <a:spcBef>
                <a:spcPts val="600"/>
              </a:spcBef>
            </a:pPr>
            <a:endParaRPr lang="fr-FR" sz="1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/>
              <a:t>Les données en entrée :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Identité des personnes couvertes par l’application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400" dirty="0"/>
              <a:t>Entité : </a:t>
            </a:r>
            <a:r>
              <a:rPr lang="fr-FR" sz="1400" b="1" i="1" dirty="0"/>
              <a:t>Person</a:t>
            </a:r>
            <a:endParaRPr lang="fr-FR" i="1" dirty="0"/>
          </a:p>
          <a:p>
            <a:pPr marL="914400" lvl="2" indent="0">
              <a:spcBef>
                <a:spcPts val="600"/>
              </a:spcBef>
              <a:buNone/>
            </a:pPr>
            <a:endParaRPr lang="fr-FR" sz="600" i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Données médicales des personnes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400" dirty="0"/>
              <a:t>Entité : </a:t>
            </a:r>
            <a:r>
              <a:rPr lang="fr-FR" sz="1400" b="1" i="1" dirty="0" err="1"/>
              <a:t>Medical</a:t>
            </a:r>
            <a:r>
              <a:rPr lang="fr-FR" sz="1400" b="1" i="1" dirty="0"/>
              <a:t> Record</a:t>
            </a:r>
            <a:endParaRPr lang="fr-FR" b="1" i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600" i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Correspondance entre les adresses des personnes et les casernes de pompiers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400" dirty="0"/>
              <a:t>Entité : </a:t>
            </a:r>
            <a:r>
              <a:rPr lang="fr-FR" sz="1400" b="1" i="1" dirty="0" err="1"/>
              <a:t>Firestation</a:t>
            </a:r>
            <a:r>
              <a:rPr lang="fr-FR" sz="1400" b="1" i="1" dirty="0"/>
              <a:t> </a:t>
            </a:r>
            <a:r>
              <a:rPr lang="fr-FR" sz="1400" b="1" i="1" dirty="0" err="1"/>
              <a:t>Mapping</a:t>
            </a:r>
            <a:endParaRPr lang="fr-FR" i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dirty="0"/>
              <a:t>Les informations initiales sont contenues dans un fichier au format JSON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dirty="0"/>
              <a:t>L’application doit permettre de consulter, ajouter, modifier et supprimer ces informations</a:t>
            </a:r>
          </a:p>
          <a:p>
            <a:pPr lvl="2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fr-FR" sz="1600" b="1" dirty="0" err="1"/>
              <a:t>Endpoints</a:t>
            </a:r>
            <a:endParaRPr lang="fr-FR" sz="16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0830"/>
            <a:ext cx="8596668" cy="926148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Domaine métier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66" y="1266978"/>
            <a:ext cx="9044636" cy="5249480"/>
          </a:xfrm>
        </p:spPr>
        <p:txBody>
          <a:bodyPr>
            <a:normAutofit fontScale="92500" lnSpcReduction="10000"/>
          </a:bodyPr>
          <a:lstStyle/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700" dirty="0"/>
              <a:t>Les rapports en sortie : </a:t>
            </a:r>
          </a:p>
          <a:p>
            <a:pPr lvl="1">
              <a:spcBef>
                <a:spcPts val="400"/>
              </a:spcBef>
              <a:buFont typeface="Wingdings" panose="05000000000000000000" pitchFamily="2" charset="2"/>
              <a:buChar char="Ø"/>
            </a:pPr>
            <a:endParaRPr lang="fr-FR" sz="1100" dirty="0"/>
          </a:p>
          <a:p>
            <a:pPr lvl="1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dirty="0"/>
              <a:t>L’application doit permettre de fournir des rapports en réponse aux requêtes utilisateurs</a:t>
            </a:r>
          </a:p>
          <a:p>
            <a:pPr lvl="2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fr-FR" sz="1600" b="1" dirty="0"/>
              <a:t>URLS</a:t>
            </a:r>
            <a:endParaRPr lang="fr-FR" sz="16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200" b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b="1" dirty="0" err="1"/>
              <a:t>Fire</a:t>
            </a:r>
            <a:r>
              <a:rPr lang="fr-FR" sz="1200" dirty="0"/>
              <a:t> </a:t>
            </a:r>
            <a:r>
              <a:rPr lang="fr-FR" sz="1200" i="1" dirty="0"/>
              <a:t>(paramètre : adresse)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000" dirty="0"/>
              <a:t>Liste des habitants à cette adresse avec la caserne la desservant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b="1" dirty="0"/>
              <a:t>Phone </a:t>
            </a:r>
            <a:r>
              <a:rPr lang="fr-FR" sz="1200" b="1" dirty="0" err="1"/>
              <a:t>Alert</a:t>
            </a:r>
            <a:r>
              <a:rPr lang="fr-FR" sz="1200" b="1" dirty="0"/>
              <a:t> </a:t>
            </a:r>
            <a:r>
              <a:rPr lang="fr-FR" sz="1200" i="1" dirty="0"/>
              <a:t>(paramètre : caserne de pompiers)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000" dirty="0"/>
              <a:t>Liste des numéros de téléphone des résidents desservis par la caserne de pompiers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00" b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b="1" dirty="0" err="1"/>
              <a:t>Firestation</a:t>
            </a:r>
            <a:r>
              <a:rPr lang="fr-FR" sz="1200" dirty="0"/>
              <a:t> </a:t>
            </a:r>
            <a:r>
              <a:rPr lang="fr-FR" sz="1200" i="1" dirty="0"/>
              <a:t>(paramètre : caserne de pompiers)</a:t>
            </a:r>
            <a:endParaRPr lang="fr-FR" sz="1200" dirty="0"/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000" dirty="0"/>
              <a:t>Liste des personnes couvertes par la caserne de pompiers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fr-FR" sz="500" i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b="1" dirty="0"/>
              <a:t>Child </a:t>
            </a:r>
            <a:r>
              <a:rPr lang="fr-FR" sz="1200" b="1" dirty="0" err="1"/>
              <a:t>Alert</a:t>
            </a:r>
            <a:r>
              <a:rPr lang="fr-FR" sz="1200" b="1" dirty="0"/>
              <a:t> </a:t>
            </a:r>
            <a:r>
              <a:rPr lang="fr-FR" sz="1200" i="1" dirty="0"/>
              <a:t>(paramètre : adresse)</a:t>
            </a:r>
            <a:endParaRPr lang="fr-FR" sz="1200" dirty="0"/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000" dirty="0"/>
              <a:t>Liste d’enfants habitant à cette adresse</a:t>
            </a:r>
            <a:endParaRPr lang="fr-FR" sz="1000" i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500" i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b="1" dirty="0"/>
              <a:t>Flood</a:t>
            </a:r>
            <a:r>
              <a:rPr lang="fr-FR" sz="1200" dirty="0"/>
              <a:t> </a:t>
            </a:r>
            <a:r>
              <a:rPr lang="fr-FR" sz="1200" i="1" dirty="0"/>
              <a:t>(paramètre : liste de casernes de pompiers)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000" dirty="0"/>
              <a:t>Liste des foyers desservis par la caserne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5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b="1" dirty="0"/>
              <a:t>Person Info </a:t>
            </a:r>
            <a:r>
              <a:rPr lang="fr-FR" sz="1200" i="1" dirty="0"/>
              <a:t>(paramètres : prénom et nom)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000" dirty="0"/>
              <a:t>Adresse, âge et antécédents médicaux de la personne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5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b="1" dirty="0" err="1"/>
              <a:t>Community</a:t>
            </a:r>
            <a:r>
              <a:rPr lang="fr-FR" sz="1200" dirty="0"/>
              <a:t> </a:t>
            </a:r>
            <a:r>
              <a:rPr lang="fr-FR" sz="1200" i="1" dirty="0"/>
              <a:t>(paramètre : ville)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000" dirty="0"/>
              <a:t>Adresses mails de tous les habitants de la ville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marL="914400" lvl="2" indent="0">
              <a:spcBef>
                <a:spcPts val="600"/>
              </a:spcBef>
              <a:buNone/>
            </a:pPr>
            <a:endParaRPr lang="fr-FR" i="1" dirty="0"/>
          </a:p>
          <a:p>
            <a:pPr marL="914400" lvl="2" indent="0">
              <a:spcBef>
                <a:spcPts val="600"/>
              </a:spcBef>
              <a:buNone/>
            </a:pPr>
            <a:endParaRPr lang="fr-FR" i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494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400" dirty="0"/>
              <a:t>Modèle du domaine métier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5084"/>
            <a:ext cx="9044636" cy="4997962"/>
          </a:xfrm>
        </p:spPr>
        <p:txBody>
          <a:bodyPr>
            <a:normAutofit/>
          </a:bodyPr>
          <a:lstStyle/>
          <a:p>
            <a:endParaRPr lang="fr-FR" sz="1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66" y="176821"/>
            <a:ext cx="818493" cy="953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26" y="1168084"/>
            <a:ext cx="8770676" cy="54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1" y="577257"/>
            <a:ext cx="8596668" cy="113077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Architecture de l'application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1" y="1708031"/>
            <a:ext cx="10088129" cy="5274008"/>
          </a:xfrm>
        </p:spPr>
        <p:txBody>
          <a:bodyPr>
            <a:normAutofit/>
          </a:bodyPr>
          <a:lstStyle/>
          <a:p>
            <a:r>
              <a:rPr lang="fr-FR" dirty="0"/>
              <a:t>Utilisation d'une architecture </a:t>
            </a:r>
            <a:r>
              <a:rPr lang="fr-FR" b="1" dirty="0"/>
              <a:t>MVC</a:t>
            </a:r>
            <a:r>
              <a:rPr lang="fr-FR" dirty="0"/>
              <a:t> </a:t>
            </a:r>
            <a:r>
              <a:rPr lang="fr-FR" i="1" dirty="0"/>
              <a:t>(Model </a:t>
            </a:r>
            <a:r>
              <a:rPr lang="fr-FR" i="1" dirty="0" err="1"/>
              <a:t>View</a:t>
            </a:r>
            <a:r>
              <a:rPr lang="fr-FR" i="1" dirty="0"/>
              <a:t> Controller) </a:t>
            </a:r>
            <a:r>
              <a:rPr lang="fr-FR" dirty="0"/>
              <a:t>:</a:t>
            </a:r>
          </a:p>
          <a:p>
            <a:pPr>
              <a:spcBef>
                <a:spcPts val="600"/>
              </a:spcBef>
            </a:pPr>
            <a:endParaRPr lang="fr-FR" sz="1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/>
              <a:t>Design Pattern de référence pour les applications web basé sur 3 parties :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u="sng" dirty="0"/>
              <a:t>Vue</a:t>
            </a:r>
            <a:r>
              <a:rPr lang="fr-FR" dirty="0"/>
              <a:t> : ce qui est exposé à l'utilisateur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u="sng" dirty="0"/>
              <a:t>Modèle</a:t>
            </a:r>
            <a:r>
              <a:rPr lang="fr-FR" dirty="0"/>
              <a:t> : partie en charge des traitements métiers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u="sng" dirty="0"/>
              <a:t>Contrôleur</a:t>
            </a:r>
            <a:r>
              <a:rPr lang="fr-FR" dirty="0"/>
              <a:t> : partie qui se trouve entre la Vue et le Modèle et qui fait l‘interface entre les deux</a:t>
            </a:r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fr-FR" dirty="0"/>
              <a:t>Fonctionnement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Le Contrôleur reçoit la demande de l'utilisateur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Il interroge le Modèle pour obtenir les informations métiers nécessaires pour répondre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Il sélectionne la Vue à renvoyer à l'utilisateur en lui passant les informations nécessaires à la réponse</a:t>
            </a:r>
            <a:endParaRPr lang="fr-FR" sz="500" dirty="0"/>
          </a:p>
          <a:p>
            <a:pPr lvl="1">
              <a:spcBef>
                <a:spcPts val="1400"/>
              </a:spcBef>
              <a:buFont typeface="Wingdings" panose="05000000000000000000" pitchFamily="2" charset="2"/>
              <a:buChar char="v"/>
            </a:pPr>
            <a:r>
              <a:rPr lang="fr-FR" dirty="0"/>
              <a:t>Avantages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La Vue, le Modèle et le Controller sont bien séparés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Chaque entité a un rôle bien défini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Le Contrôleur est le chef d’orchestre faisant le lien entre la Vue et le Modèle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595642"/>
            <a:ext cx="8596668" cy="1221901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Choix des technologies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33055"/>
            <a:ext cx="9044636" cy="5240852"/>
          </a:xfrm>
        </p:spPr>
        <p:txBody>
          <a:bodyPr>
            <a:normAutofit/>
          </a:bodyPr>
          <a:lstStyle/>
          <a:p>
            <a:r>
              <a:rPr lang="fr-FR" dirty="0"/>
              <a:t>Utilisation du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b="1" dirty="0"/>
              <a:t>SpringBoot</a:t>
            </a:r>
            <a:r>
              <a:rPr lang="fr-FR" dirty="0"/>
              <a:t> :</a:t>
            </a:r>
          </a:p>
          <a:p>
            <a:pPr>
              <a:spcBef>
                <a:spcPts val="800"/>
              </a:spcBef>
            </a:pPr>
            <a:endParaRPr lang="fr-FR" sz="100" dirty="0"/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fr-FR" b="1" dirty="0"/>
              <a:t>SpringBoot</a:t>
            </a:r>
            <a:r>
              <a:rPr lang="fr-FR" dirty="0"/>
              <a:t> s'appuie sur </a:t>
            </a:r>
            <a:r>
              <a:rPr lang="fr-FR" b="1" dirty="0" err="1"/>
              <a:t>Spring</a:t>
            </a:r>
            <a:r>
              <a:rPr lang="fr-FR" dirty="0"/>
              <a:t> :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err="1"/>
              <a:t>Spring</a:t>
            </a:r>
            <a:r>
              <a:rPr lang="fr-FR" dirty="0"/>
              <a:t> est le </a:t>
            </a:r>
            <a:r>
              <a:rPr lang="fr-FR" dirty="0" err="1"/>
              <a:t>framework</a:t>
            </a:r>
            <a:r>
              <a:rPr lang="fr-FR" dirty="0"/>
              <a:t> de référence pour la mise en place d'applications d'entreprises en Java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dirty="0"/>
              <a:t>Fournit un container d'inversion de contrôle et d'injection des dépendances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dirty="0"/>
              <a:t>Offre des capacités web avancées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dirty="0"/>
              <a:t>Offre une implémentation du Design Pattern MVC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Avantages de </a:t>
            </a:r>
            <a:r>
              <a:rPr lang="fr-FR" b="1" dirty="0" err="1"/>
              <a:t>SpringBoot</a:t>
            </a:r>
            <a:r>
              <a:rPr lang="fr-FR" dirty="0"/>
              <a:t> vs Spring: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dirty="0"/>
              <a:t>Configuration plus facile 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dirty="0"/>
              <a:t>Gère les versions des dépendances automatiquement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fr-FR" dirty="0"/>
              <a:t>Embarque un Serveur </a:t>
            </a:r>
            <a:r>
              <a:rPr lang="fr-FR" dirty="0" err="1"/>
              <a:t>Tomcat</a:t>
            </a:r>
            <a:endParaRPr lang="fr-FR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JAR </a:t>
            </a:r>
            <a:r>
              <a:rPr lang="fr-FR" dirty="0" err="1"/>
              <a:t>standalone</a:t>
            </a:r>
            <a:r>
              <a:rPr lang="fr-FR" dirty="0"/>
              <a:t> :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Cette technologie permettra de packager l’application sous forme d’un fichier JAR Java </a:t>
            </a:r>
            <a:r>
              <a:rPr lang="fr-FR" dirty="0" err="1"/>
              <a:t>standalone</a:t>
            </a:r>
            <a:r>
              <a:rPr lang="fr-FR" dirty="0"/>
              <a:t> exécutable</a:t>
            </a:r>
            <a:endParaRPr lang="fr-FR" sz="600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85" y="314341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SafetyNet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Choix des technologies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85" y="1491760"/>
            <a:ext cx="10053927" cy="5240852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/>
              <a:t>Mise en place de SpringBoot </a:t>
            </a:r>
            <a:r>
              <a:rPr lang="fr-FR" sz="1800" b="1" dirty="0" err="1"/>
              <a:t>Actuator</a:t>
            </a:r>
            <a:r>
              <a:rPr lang="fr-FR" sz="1800" dirty="0"/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Permet de collecter des informations sur l'application et de superviser l'application</a:t>
            </a:r>
            <a:r>
              <a:rPr lang="fr-FR" sz="1800" dirty="0"/>
              <a:t> 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u="sng" dirty="0"/>
              <a:t>Info</a:t>
            </a:r>
            <a:r>
              <a:rPr lang="fr-FR" dirty="0"/>
              <a:t> : Informations générales sur l'application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u="sng" dirty="0" err="1"/>
              <a:t>Health</a:t>
            </a:r>
            <a:r>
              <a:rPr lang="fr-FR" dirty="0"/>
              <a:t> : Informations sur la santé de l'application, notamment si le serveur est démarré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u="sng" dirty="0"/>
              <a:t>Trace</a:t>
            </a:r>
            <a:r>
              <a:rPr lang="fr-FR" dirty="0"/>
              <a:t> : Liste des requêtes HTTP qui ont été faites sur l'application 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u="sng" dirty="0" err="1"/>
              <a:t>Metrics</a:t>
            </a:r>
            <a:r>
              <a:rPr lang="fr-FR" dirty="0"/>
              <a:t> : Mesures concernant l'application</a:t>
            </a:r>
          </a:p>
          <a:p>
            <a:pPr lvl="3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342900" lvl="2" indent="-342900"/>
            <a:r>
              <a:rPr lang="fr-FR" sz="1800" dirty="0"/>
              <a:t>Utilisation de </a:t>
            </a:r>
            <a:r>
              <a:rPr lang="fr-FR" sz="1800" b="1" dirty="0" err="1"/>
              <a:t>Maven</a:t>
            </a:r>
            <a:r>
              <a:rPr lang="fr-FR" sz="1800" dirty="0"/>
              <a:t> comme outil de gestion et construction du projet</a:t>
            </a:r>
          </a:p>
          <a:p>
            <a:pPr marL="342900" lvl="2" indent="-342900"/>
            <a:endParaRPr lang="fr-FR" sz="100" dirty="0"/>
          </a:p>
          <a:p>
            <a:pPr marL="342900" lvl="2" indent="-342900"/>
            <a:r>
              <a:rPr lang="fr-FR" sz="1800" dirty="0" smtClean="0"/>
              <a:t>Sélection </a:t>
            </a:r>
            <a:r>
              <a:rPr lang="fr-FR" sz="1800" dirty="0"/>
              <a:t>de la bibliothèque </a:t>
            </a:r>
            <a:r>
              <a:rPr lang="fr-FR" sz="1800" b="1" dirty="0"/>
              <a:t>Jackson</a:t>
            </a:r>
            <a:r>
              <a:rPr lang="fr-FR" sz="1800" dirty="0"/>
              <a:t> pour le traitement des données JSON</a:t>
            </a:r>
          </a:p>
          <a:p>
            <a:pPr marL="800100" lvl="3" indent="-342900">
              <a:buFont typeface="Wingdings" panose="05000000000000000000" pitchFamily="2" charset="2"/>
              <a:buChar char="ü"/>
            </a:pPr>
            <a:r>
              <a:rPr lang="fr-FR" sz="1600" dirty="0"/>
              <a:t>Etude des principales bibliothèques Java</a:t>
            </a:r>
          </a:p>
          <a:p>
            <a:pPr marL="342900" lvl="2" indent="-342900"/>
            <a:endParaRPr lang="fr-FR" sz="100" dirty="0"/>
          </a:p>
          <a:p>
            <a:pPr marL="342900" lvl="2" indent="-342900"/>
            <a:r>
              <a:rPr lang="fr-FR" sz="1800" dirty="0"/>
              <a:t>Code </a:t>
            </a:r>
            <a:r>
              <a:rPr lang="fr-FR" sz="1800" dirty="0" err="1"/>
              <a:t>versionné</a:t>
            </a:r>
            <a:r>
              <a:rPr lang="fr-FR" sz="1800" dirty="0"/>
              <a:t> sur un repo </a:t>
            </a:r>
            <a:r>
              <a:rPr lang="fr-FR" sz="1800" b="1" dirty="0"/>
              <a:t>Git</a:t>
            </a:r>
            <a:r>
              <a:rPr lang="fr-FR" sz="1800" dirty="0"/>
              <a:t> et </a:t>
            </a:r>
            <a:r>
              <a:rPr lang="fr-FR" sz="1800" b="1" dirty="0" err="1" smtClean="0"/>
              <a:t>GitHub</a:t>
            </a:r>
            <a:r>
              <a:rPr lang="fr-FR" sz="1800" b="1" dirty="0" smtClean="0"/>
              <a:t> </a:t>
            </a:r>
            <a:r>
              <a:rPr lang="fr-FR" sz="1800" dirty="0" smtClean="0"/>
              <a:t>avec des </a:t>
            </a:r>
            <a:r>
              <a:rPr lang="fr-FR" sz="1800" dirty="0" err="1" smtClean="0"/>
              <a:t>commits</a:t>
            </a:r>
            <a:r>
              <a:rPr lang="fr-FR" sz="1800" dirty="0" smtClean="0"/>
              <a:t> réguliers</a:t>
            </a:r>
          </a:p>
          <a:p>
            <a:pPr marL="342900" lvl="2" indent="-342900"/>
            <a:endParaRPr lang="fr-FR" sz="100" b="1" dirty="0" smtClean="0"/>
          </a:p>
          <a:p>
            <a:pPr marL="342900" lvl="2" indent="-342900"/>
            <a:r>
              <a:rPr lang="fr-FR" sz="1800" dirty="0" smtClean="0"/>
              <a:t>Utilisation de </a:t>
            </a:r>
            <a:r>
              <a:rPr lang="fr-FR" sz="1800" b="1" dirty="0" err="1" smtClean="0"/>
              <a:t>Postman</a:t>
            </a:r>
            <a:r>
              <a:rPr lang="fr-FR" sz="1800" dirty="0" smtClean="0"/>
              <a:t> pour vérifier le bon fonctionnement de </a:t>
            </a:r>
            <a:r>
              <a:rPr lang="fr-FR" sz="1800" dirty="0" smtClean="0"/>
              <a:t>l’application</a:t>
            </a:r>
            <a:endParaRPr lang="fr-FR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52" y="214947"/>
            <a:ext cx="903417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7079</TotalTime>
  <Words>1012</Words>
  <Application>Microsoft Office PowerPoint</Application>
  <PresentationFormat>Widescreen</PresentationFormat>
  <Paragraphs>272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Projet SafetyNet</vt:lpstr>
      <vt:lpstr>Projet SafetyNet Sommaire</vt:lpstr>
      <vt:lpstr>Projet SafetyNet Besoins et objectifs du projet  </vt:lpstr>
      <vt:lpstr>Projet SafetyNet Domaine métier  </vt:lpstr>
      <vt:lpstr>Projet SafetyNet Domaine métier  </vt:lpstr>
      <vt:lpstr>Projet SafetyNet Modèle du domaine métier  </vt:lpstr>
      <vt:lpstr>Projet SafetyNet Architecture de l'application   </vt:lpstr>
      <vt:lpstr>Projet SafetyNet Choix des technologies  </vt:lpstr>
      <vt:lpstr>Projet SafetyNet Choix des technologies  </vt:lpstr>
      <vt:lpstr>Projet SafetyNet Choix des technologies  </vt:lpstr>
      <vt:lpstr>Projet SafetyNet Implémentation de l’application  </vt:lpstr>
      <vt:lpstr>Projet SafetyNet Implémentation de l’application  </vt:lpstr>
      <vt:lpstr>Projet SafetyNet Implémentation de l’application  </vt:lpstr>
      <vt:lpstr>Projet SafetyNet Implémentation des tests unitaires  </vt:lpstr>
      <vt:lpstr>Projet SafetyNet Implémentation des tests unitaires  </vt:lpstr>
      <vt:lpstr>Projet SafetyNet Implémentation des tests unitaires  </vt:lpstr>
      <vt:lpstr>Projet SafetyNet Respect des principes SOLID  </vt:lpstr>
      <vt:lpstr>Projet SafetyNet Bonnes pratiques de dévelopement  </vt:lpstr>
      <vt:lpstr>Projet SafetyNet 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Tool</dc:title>
  <dc:creator>olivier bonheur</dc:creator>
  <cp:lastModifiedBy>olivier bonheur</cp:lastModifiedBy>
  <cp:revision>360</cp:revision>
  <cp:lastPrinted>2020-06-15T07:55:51Z</cp:lastPrinted>
  <dcterms:created xsi:type="dcterms:W3CDTF">2020-03-12T21:31:17Z</dcterms:created>
  <dcterms:modified xsi:type="dcterms:W3CDTF">2020-06-19T16:08:22Z</dcterms:modified>
</cp:coreProperties>
</file>