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314" r:id="rId4"/>
    <p:sldId id="321" r:id="rId5"/>
    <p:sldId id="322" r:id="rId6"/>
    <p:sldId id="324" r:id="rId7"/>
    <p:sldId id="325" r:id="rId8"/>
    <p:sldId id="326" r:id="rId9"/>
    <p:sldId id="328" r:id="rId10"/>
    <p:sldId id="329" r:id="rId11"/>
    <p:sldId id="330" r:id="rId12"/>
    <p:sldId id="332" r:id="rId13"/>
    <p:sldId id="331" r:id="rId14"/>
    <p:sldId id="333" r:id="rId15"/>
    <p:sldId id="337" r:id="rId16"/>
    <p:sldId id="341" r:id="rId17"/>
    <p:sldId id="342" r:id="rId18"/>
    <p:sldId id="343" r:id="rId19"/>
    <p:sldId id="344" r:id="rId20"/>
    <p:sldId id="338" r:id="rId21"/>
    <p:sldId id="353" r:id="rId22"/>
    <p:sldId id="345" r:id="rId23"/>
    <p:sldId id="346" r:id="rId24"/>
    <p:sldId id="347" r:id="rId25"/>
    <p:sldId id="349" r:id="rId26"/>
    <p:sldId id="350" r:id="rId27"/>
    <p:sldId id="351" r:id="rId28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bonheur" userId="de1ed9d4d31b0123" providerId="LiveId" clId="{61C5CE01-FA13-4328-9D08-EBD16AFA3A23}"/>
    <pc:docChg chg="custSel modSld">
      <pc:chgData name="olivier bonheur" userId="de1ed9d4d31b0123" providerId="LiveId" clId="{61C5CE01-FA13-4328-9D08-EBD16AFA3A23}" dt="2020-06-16T12:42:47.642" v="274" actId="20577"/>
      <pc:docMkLst>
        <pc:docMk/>
      </pc:docMkLst>
      <pc:sldChg chg="modSp mod">
        <pc:chgData name="olivier bonheur" userId="de1ed9d4d31b0123" providerId="LiveId" clId="{61C5CE01-FA13-4328-9D08-EBD16AFA3A23}" dt="2020-06-16T12:34:54.578" v="29" actId="20577"/>
        <pc:sldMkLst>
          <pc:docMk/>
          <pc:sldMk cId="327403847" sldId="257"/>
        </pc:sldMkLst>
        <pc:spChg chg="mod">
          <ac:chgData name="olivier bonheur" userId="de1ed9d4d31b0123" providerId="LiveId" clId="{61C5CE01-FA13-4328-9D08-EBD16AFA3A23}" dt="2020-06-16T12:34:54.578" v="29" actId="20577"/>
          <ac:spMkLst>
            <pc:docMk/>
            <pc:sldMk cId="327403847" sldId="25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8:24.521" v="101" actId="20577"/>
        <pc:sldMkLst>
          <pc:docMk/>
          <pc:sldMk cId="663796943" sldId="290"/>
        </pc:sldMkLst>
        <pc:spChg chg="mod">
          <ac:chgData name="olivier bonheur" userId="de1ed9d4d31b0123" providerId="LiveId" clId="{61C5CE01-FA13-4328-9D08-EBD16AFA3A23}" dt="2020-06-16T12:38:24.521" v="101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0:16.431" v="221" actId="20577"/>
        <pc:sldMkLst>
          <pc:docMk/>
          <pc:sldMk cId="2327594134" sldId="291"/>
        </pc:sldMkLst>
        <pc:spChg chg="mod">
          <ac:chgData name="olivier bonheur" userId="de1ed9d4d31b0123" providerId="LiveId" clId="{61C5CE01-FA13-4328-9D08-EBD16AFA3A23}" dt="2020-06-16T12:40:16.431" v="221" actId="20577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27.468" v="273" actId="113"/>
        <pc:sldMkLst>
          <pc:docMk/>
          <pc:sldMk cId="2199163328" sldId="305"/>
        </pc:sldMkLst>
        <pc:spChg chg="mod">
          <ac:chgData name="olivier bonheur" userId="de1ed9d4d31b0123" providerId="LiveId" clId="{61C5CE01-FA13-4328-9D08-EBD16AFA3A23}" dt="2020-06-16T12:42:27.468" v="273" actId="113"/>
          <ac:spMkLst>
            <pc:docMk/>
            <pc:sldMk cId="2199163328" sldId="305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2:47.642" v="274" actId="20577"/>
        <pc:sldMkLst>
          <pc:docMk/>
          <pc:sldMk cId="3755651492" sldId="307"/>
        </pc:sldMkLst>
        <pc:spChg chg="mod">
          <ac:chgData name="olivier bonheur" userId="de1ed9d4d31b0123" providerId="LiveId" clId="{61C5CE01-FA13-4328-9D08-EBD16AFA3A23}" dt="2020-06-16T12:42:47.642" v="274" actId="20577"/>
          <ac:spMkLst>
            <pc:docMk/>
            <pc:sldMk cId="3755651492" sldId="307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41:36.156" v="223" actId="20577"/>
        <pc:sldMkLst>
          <pc:docMk/>
          <pc:sldMk cId="696001550" sldId="309"/>
        </pc:sldMkLst>
        <pc:spChg chg="mod">
          <ac:chgData name="olivier bonheur" userId="de1ed9d4d31b0123" providerId="LiveId" clId="{61C5CE01-FA13-4328-9D08-EBD16AFA3A23}" dt="2020-06-16T12:41:36.156" v="223" actId="20577"/>
          <ac:spMkLst>
            <pc:docMk/>
            <pc:sldMk cId="696001550" sldId="309"/>
            <ac:spMk id="3" creationId="{00000000-0000-0000-0000-000000000000}"/>
          </ac:spMkLst>
        </pc:spChg>
        <pc:picChg chg="mod">
          <ac:chgData name="olivier bonheur" userId="de1ed9d4d31b0123" providerId="LiveId" clId="{61C5CE01-FA13-4328-9D08-EBD16AFA3A23}" dt="2020-06-16T12:41:29.812" v="222" actId="1076"/>
          <ac:picMkLst>
            <pc:docMk/>
            <pc:sldMk cId="696001550" sldId="309"/>
            <ac:picMk id="5" creationId="{00000000-0000-0000-0000-000000000000}"/>
          </ac:picMkLst>
        </pc:picChg>
      </pc:sldChg>
      <pc:sldChg chg="modSp mod">
        <pc:chgData name="olivier bonheur" userId="de1ed9d4d31b0123" providerId="LiveId" clId="{61C5CE01-FA13-4328-9D08-EBD16AFA3A23}" dt="2020-06-16T12:36:28.016" v="68" actId="20577"/>
        <pc:sldMkLst>
          <pc:docMk/>
          <pc:sldMk cId="868550641" sldId="314"/>
        </pc:sldMkLst>
        <pc:spChg chg="mod">
          <ac:chgData name="olivier bonheur" userId="de1ed9d4d31b0123" providerId="LiveId" clId="{61C5CE01-FA13-4328-9D08-EBD16AFA3A23}" dt="2020-06-16T12:36:28.016" v="68" actId="20577"/>
          <ac:spMkLst>
            <pc:docMk/>
            <pc:sldMk cId="868550641" sldId="31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61C5CE01-FA13-4328-9D08-EBD16AFA3A23}" dt="2020-06-16T12:35:46.856" v="45" actId="20577"/>
        <pc:sldMkLst>
          <pc:docMk/>
          <pc:sldMk cId="2194106866" sldId="317"/>
        </pc:sldMkLst>
        <pc:spChg chg="mod">
          <ac:chgData name="olivier bonheur" userId="de1ed9d4d31b0123" providerId="LiveId" clId="{61C5CE01-FA13-4328-9D08-EBD16AFA3A23}" dt="2020-06-16T12:35:46.856" v="45" actId="20577"/>
          <ac:spMkLst>
            <pc:docMk/>
            <pc:sldMk cId="2194106866" sldId="317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CE292A81-1E84-4AF7-9262-93B9A61974AF}"/>
    <pc:docChg chg="custSel modSld">
      <pc:chgData name="olivier bonheur" userId="de1ed9d4d31b0123" providerId="LiveId" clId="{CE292A81-1E84-4AF7-9262-93B9A61974AF}" dt="2020-06-15T12:20:27.167" v="132" actId="20577"/>
      <pc:docMkLst>
        <pc:docMk/>
      </pc:docMkLst>
      <pc:sldChg chg="modSp mod">
        <pc:chgData name="olivier bonheur" userId="de1ed9d4d31b0123" providerId="LiveId" clId="{CE292A81-1E84-4AF7-9262-93B9A61974AF}" dt="2020-06-15T12:15:06.098" v="32" actId="20577"/>
        <pc:sldMkLst>
          <pc:docMk/>
          <pc:sldMk cId="894082202" sldId="289"/>
        </pc:sldMkLst>
        <pc:spChg chg="mod">
          <ac:chgData name="olivier bonheur" userId="de1ed9d4d31b0123" providerId="LiveId" clId="{CE292A81-1E84-4AF7-9262-93B9A61974AF}" dt="2020-06-15T12:15:06.098" v="32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6:02.804" v="75"/>
        <pc:sldMkLst>
          <pc:docMk/>
          <pc:sldMk cId="2327594134" sldId="291"/>
        </pc:sldMkLst>
        <pc:spChg chg="mod">
          <ac:chgData name="olivier bonheur" userId="de1ed9d4d31b0123" providerId="LiveId" clId="{CE292A81-1E84-4AF7-9262-93B9A61974AF}" dt="2020-06-15T12:16:02.804" v="75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17:05.156" v="131" actId="6549"/>
        <pc:sldMkLst>
          <pc:docMk/>
          <pc:sldMk cId="3042130003" sldId="293"/>
        </pc:sldMkLst>
        <pc:spChg chg="mod">
          <ac:chgData name="olivier bonheur" userId="de1ed9d4d31b0123" providerId="LiveId" clId="{CE292A81-1E84-4AF7-9262-93B9A61974AF}" dt="2020-06-15T12:17:05.156" v="131" actId="6549"/>
          <ac:spMkLst>
            <pc:docMk/>
            <pc:sldMk cId="3042130003" sldId="293"/>
            <ac:spMk id="3" creationId="{00000000-0000-0000-0000-000000000000}"/>
          </ac:spMkLst>
        </pc:spChg>
      </pc:sldChg>
      <pc:sldChg chg="modSp mod">
        <pc:chgData name="olivier bonheur" userId="de1ed9d4d31b0123" providerId="LiveId" clId="{CE292A81-1E84-4AF7-9262-93B9A61974AF}" dt="2020-06-15T12:20:27.167" v="132" actId="20577"/>
        <pc:sldMkLst>
          <pc:docMk/>
          <pc:sldMk cId="3381131343" sldId="310"/>
        </pc:sldMkLst>
        <pc:spChg chg="mod">
          <ac:chgData name="olivier bonheur" userId="de1ed9d4d31b0123" providerId="LiveId" clId="{CE292A81-1E84-4AF7-9262-93B9A61974AF}" dt="2020-06-15T12:20:27.167" v="132" actId="20577"/>
          <ac:spMkLst>
            <pc:docMk/>
            <pc:sldMk cId="3381131343" sldId="310"/>
            <ac:spMk id="2" creationId="{00000000-0000-0000-0000-000000000000}"/>
          </ac:spMkLst>
        </pc:spChg>
      </pc:sldChg>
    </pc:docChg>
  </pc:docChgLst>
  <pc:docChgLst>
    <pc:chgData name="olivier bonheur" userId="de1ed9d4d31b0123" providerId="LiveId" clId="{84B85A86-1F0D-4A03-919F-7D37FEB74B8A}"/>
    <pc:docChg chg="modSld">
      <pc:chgData name="olivier bonheur" userId="de1ed9d4d31b0123" providerId="LiveId" clId="{84B85A86-1F0D-4A03-919F-7D37FEB74B8A}" dt="2020-06-17T12:25:52.258" v="73" actId="1076"/>
      <pc:docMkLst>
        <pc:docMk/>
      </pc:docMkLst>
      <pc:sldChg chg="modSp mod">
        <pc:chgData name="olivier bonheur" userId="de1ed9d4d31b0123" providerId="LiveId" clId="{84B85A86-1F0D-4A03-919F-7D37FEB74B8A}" dt="2020-06-17T12:25:52.258" v="73" actId="1076"/>
        <pc:sldMkLst>
          <pc:docMk/>
          <pc:sldMk cId="2327594134" sldId="291"/>
        </pc:sldMkLst>
        <pc:spChg chg="mod">
          <ac:chgData name="olivier bonheur" userId="de1ed9d4d31b0123" providerId="LiveId" clId="{84B85A86-1F0D-4A03-919F-7D37FEB74B8A}" dt="2020-06-17T12:25:49.706" v="72" actId="1076"/>
          <ac:spMkLst>
            <pc:docMk/>
            <pc:sldMk cId="2327594134" sldId="291"/>
            <ac:spMk id="2" creationId="{00000000-0000-0000-0000-000000000000}"/>
          </ac:spMkLst>
        </pc:spChg>
        <pc:spChg chg="mod">
          <ac:chgData name="olivier bonheur" userId="de1ed9d4d31b0123" providerId="LiveId" clId="{84B85A86-1F0D-4A03-919F-7D37FEB74B8A}" dt="2020-06-17T12:25:52.258" v="73" actId="1076"/>
          <ac:spMkLst>
            <pc:docMk/>
            <pc:sldMk cId="2327594134" sldId="291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5:00.270" v="71" actId="20577"/>
        <pc:sldMkLst>
          <pc:docMk/>
          <pc:sldMk cId="379000329" sldId="300"/>
        </pc:sldMkLst>
        <pc:spChg chg="mod">
          <ac:chgData name="olivier bonheur" userId="de1ed9d4d31b0123" providerId="LiveId" clId="{84B85A86-1F0D-4A03-919F-7D37FEB74B8A}" dt="2020-06-17T12:25:00.270" v="71" actId="20577"/>
          <ac:spMkLst>
            <pc:docMk/>
            <pc:sldMk cId="379000329" sldId="30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84B85A86-1F0D-4A03-919F-7D37FEB74B8A}" dt="2020-06-17T12:24:25.213" v="69" actId="20577"/>
        <pc:sldMkLst>
          <pc:docMk/>
          <pc:sldMk cId="1920283664" sldId="312"/>
        </pc:sldMkLst>
        <pc:spChg chg="mod">
          <ac:chgData name="olivier bonheur" userId="de1ed9d4d31b0123" providerId="LiveId" clId="{84B85A86-1F0D-4A03-919F-7D37FEB74B8A}" dt="2020-06-17T12:24:25.213" v="69" actId="20577"/>
          <ac:spMkLst>
            <pc:docMk/>
            <pc:sldMk cId="1920283664" sldId="312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DFD77CE9-894C-4C46-9029-56FF9BFC97EB}"/>
    <pc:docChg chg="modSld">
      <pc:chgData name="olivier bonheur" userId="de1ed9d4d31b0123" providerId="LiveId" clId="{DFD77CE9-894C-4C46-9029-56FF9BFC97EB}" dt="2020-06-15T16:34:40.837" v="19" actId="20577"/>
      <pc:docMkLst>
        <pc:docMk/>
      </pc:docMkLst>
      <pc:sldChg chg="modSp mod">
        <pc:chgData name="olivier bonheur" userId="de1ed9d4d31b0123" providerId="LiveId" clId="{DFD77CE9-894C-4C46-9029-56FF9BFC97EB}" dt="2020-06-15T16:32:29.676" v="0" actId="20577"/>
        <pc:sldMkLst>
          <pc:docMk/>
          <pc:sldMk cId="894082202" sldId="289"/>
        </pc:sldMkLst>
        <pc:spChg chg="mod">
          <ac:chgData name="olivier bonheur" userId="de1ed9d4d31b0123" providerId="LiveId" clId="{DFD77CE9-894C-4C46-9029-56FF9BFC97EB}" dt="2020-06-15T16:32:29.676" v="0" actId="20577"/>
          <ac:spMkLst>
            <pc:docMk/>
            <pc:sldMk cId="894082202" sldId="289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3:04.012" v="9" actId="20577"/>
        <pc:sldMkLst>
          <pc:docMk/>
          <pc:sldMk cId="663796943" sldId="290"/>
        </pc:sldMkLst>
        <pc:spChg chg="mod">
          <ac:chgData name="olivier bonheur" userId="de1ed9d4d31b0123" providerId="LiveId" clId="{DFD77CE9-894C-4C46-9029-56FF9BFC97EB}" dt="2020-06-15T16:33:04.012" v="9" actId="20577"/>
          <ac:spMkLst>
            <pc:docMk/>
            <pc:sldMk cId="663796943" sldId="290"/>
            <ac:spMk id="3" creationId="{00000000-0000-0000-0000-000000000000}"/>
          </ac:spMkLst>
        </pc:spChg>
      </pc:sldChg>
      <pc:sldChg chg="modSp mod">
        <pc:chgData name="olivier bonheur" userId="de1ed9d4d31b0123" providerId="LiveId" clId="{DFD77CE9-894C-4C46-9029-56FF9BFC97EB}" dt="2020-06-15T16:34:40.837" v="19" actId="20577"/>
        <pc:sldMkLst>
          <pc:docMk/>
          <pc:sldMk cId="1707374166" sldId="294"/>
        </pc:sldMkLst>
        <pc:spChg chg="mod">
          <ac:chgData name="olivier bonheur" userId="de1ed9d4d31b0123" providerId="LiveId" clId="{DFD77CE9-894C-4C46-9029-56FF9BFC97EB}" dt="2020-06-15T16:34:40.837" v="19" actId="20577"/>
          <ac:spMkLst>
            <pc:docMk/>
            <pc:sldMk cId="1707374166" sldId="294"/>
            <ac:spMk id="3" creationId="{00000000-0000-0000-0000-000000000000}"/>
          </ac:spMkLst>
        </pc:spChg>
      </pc:sldChg>
    </pc:docChg>
  </pc:docChgLst>
  <pc:docChgLst>
    <pc:chgData name="olivier bonheur" userId="de1ed9d4d31b0123" providerId="LiveId" clId="{0D1B3C29-0DE3-4494-B4BB-809988CC91C7}"/>
    <pc:docChg chg="modSld">
      <pc:chgData name="olivier bonheur" userId="de1ed9d4d31b0123" providerId="LiveId" clId="{0D1B3C29-0DE3-4494-B4BB-809988CC91C7}" dt="2020-05-08T14:58:31.736" v="27" actId="20577"/>
      <pc:docMkLst>
        <pc:docMk/>
      </pc:docMkLst>
      <pc:sldChg chg="modSp mod">
        <pc:chgData name="olivier bonheur" userId="de1ed9d4d31b0123" providerId="LiveId" clId="{0D1B3C29-0DE3-4494-B4BB-809988CC91C7}" dt="2020-05-08T14:58:09.575" v="17" actId="20577"/>
        <pc:sldMkLst>
          <pc:docMk/>
          <pc:sldMk cId="1112530417" sldId="266"/>
        </pc:sldMkLst>
        <pc:spChg chg="mod">
          <ac:chgData name="olivier bonheur" userId="de1ed9d4d31b0123" providerId="LiveId" clId="{0D1B3C29-0DE3-4494-B4BB-809988CC91C7}" dt="2020-05-08T14:58:09.575" v="17" actId="20577"/>
          <ac:spMkLst>
            <pc:docMk/>
            <pc:sldMk cId="1112530417" sldId="266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8:31.736" v="27" actId="20577"/>
        <pc:sldMkLst>
          <pc:docMk/>
          <pc:sldMk cId="3408791503" sldId="274"/>
        </pc:sldMkLst>
        <pc:spChg chg="mod">
          <ac:chgData name="olivier bonheur" userId="de1ed9d4d31b0123" providerId="LiveId" clId="{0D1B3C29-0DE3-4494-B4BB-809988CC91C7}" dt="2020-05-08T14:58:31.736" v="27" actId="20577"/>
          <ac:spMkLst>
            <pc:docMk/>
            <pc:sldMk cId="3408791503" sldId="274"/>
            <ac:spMk id="3" creationId="{00000000-0000-0000-0000-000000000000}"/>
          </ac:spMkLst>
        </pc:spChg>
      </pc:sldChg>
      <pc:sldChg chg="modSp mod">
        <pc:chgData name="olivier bonheur" userId="de1ed9d4d31b0123" providerId="LiveId" clId="{0D1B3C29-0DE3-4494-B4BB-809988CC91C7}" dt="2020-05-08T14:57:43.651" v="0" actId="20577"/>
        <pc:sldMkLst>
          <pc:docMk/>
          <pc:sldMk cId="817221153" sldId="284"/>
        </pc:sldMkLst>
        <pc:spChg chg="mod">
          <ac:chgData name="olivier bonheur" userId="de1ed9d4d31b0123" providerId="LiveId" clId="{0D1B3C29-0DE3-4494-B4BB-809988CC91C7}" dt="2020-05-08T14:57:43.651" v="0" actId="20577"/>
          <ac:spMkLst>
            <pc:docMk/>
            <pc:sldMk cId="817221153" sldId="28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3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80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19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973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344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59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64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86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22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1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99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71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0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6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90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D00A-D0DD-4B60-9ECB-6D257A70D4CD}" type="datetimeFigureOut">
              <a:rPr lang="fr-FR" smtClean="0"/>
              <a:t>23/07/2020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34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40543"/>
            <a:ext cx="7766936" cy="1646302"/>
          </a:xfrm>
        </p:spPr>
        <p:txBody>
          <a:bodyPr/>
          <a:lstStyle/>
          <a:p>
            <a:pPr algn="ctr"/>
            <a:r>
              <a:rPr lang="fr-FR" dirty="0"/>
              <a:t>Projet </a:t>
            </a:r>
            <a:r>
              <a:rPr lang="fr-FR" dirty="0" err="1" smtClean="0"/>
              <a:t>PayMyBuddy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452" y="2815359"/>
            <a:ext cx="7766936" cy="1096899"/>
          </a:xfrm>
        </p:spPr>
        <p:txBody>
          <a:bodyPr/>
          <a:lstStyle/>
          <a:p>
            <a:pPr algn="ctr"/>
            <a:r>
              <a:rPr lang="fr-FR" dirty="0"/>
              <a:t>Une application </a:t>
            </a:r>
            <a:r>
              <a:rPr lang="fr-FR" dirty="0" smtClean="0"/>
              <a:t>financière pour faire des transferts d’argent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34" y="3643846"/>
            <a:ext cx="6477561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94" y="1833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1785"/>
            <a:ext cx="9553292" cy="5346531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 smtClean="0"/>
              <a:t>Application structurée </a:t>
            </a:r>
            <a:r>
              <a:rPr lang="fr-FR" sz="1800" dirty="0"/>
              <a:t>en couches :</a:t>
            </a:r>
            <a:endParaRPr lang="fr-FR" sz="1800" dirty="0" smtClean="0"/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Couche </a:t>
            </a:r>
            <a:r>
              <a:rPr lang="fr-FR" b="1" dirty="0" err="1"/>
              <a:t>Entity</a:t>
            </a:r>
            <a:r>
              <a:rPr lang="fr-FR" dirty="0"/>
              <a:t> </a:t>
            </a:r>
            <a:r>
              <a:rPr lang="fr-FR" dirty="0" smtClean="0"/>
              <a:t>(ou modèle)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Contient les 2 Entités Utilisateurs et Transactions</a:t>
            </a:r>
            <a:endParaRPr lang="fr-FR" dirty="0"/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Couche </a:t>
            </a:r>
            <a:r>
              <a:rPr lang="fr-FR" b="1" dirty="0" err="1"/>
              <a:t>Repository</a:t>
            </a:r>
            <a:r>
              <a:rPr lang="fr-FR" dirty="0"/>
              <a:t> (ou </a:t>
            </a:r>
            <a:r>
              <a:rPr lang="fr-FR" dirty="0" smtClean="0"/>
              <a:t>Data </a:t>
            </a:r>
            <a:r>
              <a:rPr lang="fr-FR" dirty="0"/>
              <a:t>Access Layer</a:t>
            </a:r>
            <a:r>
              <a:rPr lang="fr-FR" dirty="0" smtClean="0"/>
              <a:t>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Contient les méthodes </a:t>
            </a:r>
            <a:r>
              <a:rPr lang="fr-FR" dirty="0"/>
              <a:t>d</a:t>
            </a:r>
            <a:r>
              <a:rPr lang="fr-FR" dirty="0" smtClean="0"/>
              <a:t>’</a:t>
            </a:r>
            <a:r>
              <a:rPr lang="fr-FR" dirty="0" err="1" smtClean="0"/>
              <a:t>accés</a:t>
            </a:r>
            <a:r>
              <a:rPr lang="fr-FR" dirty="0" smtClean="0"/>
              <a:t> à la base de données</a:t>
            </a:r>
            <a:endParaRPr lang="fr-FR" dirty="0"/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Couche </a:t>
            </a:r>
            <a:r>
              <a:rPr lang="fr-FR" b="1" dirty="0"/>
              <a:t>Service</a:t>
            </a:r>
            <a:r>
              <a:rPr lang="fr-FR" dirty="0"/>
              <a:t> (couche métier)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Implémente les services pour l’Utilisateur et Transactions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Couche </a:t>
            </a:r>
            <a:r>
              <a:rPr lang="fr-FR" b="1" dirty="0" err="1"/>
              <a:t>Tx</a:t>
            </a:r>
            <a:r>
              <a:rPr lang="fr-FR" b="1" dirty="0"/>
              <a:t> </a:t>
            </a:r>
            <a:r>
              <a:rPr lang="fr-FR" b="1" dirty="0" smtClean="0"/>
              <a:t>Manager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Permet la gestion </a:t>
            </a:r>
            <a:r>
              <a:rPr lang="fr-FR" dirty="0"/>
              <a:t>des </a:t>
            </a:r>
            <a:r>
              <a:rPr lang="fr-FR" dirty="0" smtClean="0"/>
              <a:t>transactions (</a:t>
            </a:r>
            <a:r>
              <a:rPr lang="fr-FR" dirty="0" err="1" smtClean="0"/>
              <a:t>Tx</a:t>
            </a:r>
            <a:r>
              <a:rPr lang="fr-FR" dirty="0" smtClean="0"/>
              <a:t> BDD)</a:t>
            </a:r>
            <a:endParaRPr lang="fr-FR" dirty="0"/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Couche </a:t>
            </a:r>
            <a:r>
              <a:rPr lang="fr-FR" b="1" dirty="0" err="1"/>
              <a:t>Factory</a:t>
            </a:r>
            <a:r>
              <a:rPr lang="fr-FR" b="1" dirty="0"/>
              <a:t> </a:t>
            </a:r>
            <a:r>
              <a:rPr lang="fr-FR" dirty="0" smtClean="0"/>
              <a:t>(fabrique)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Classe dédiée à la construction des </a:t>
            </a:r>
            <a:r>
              <a:rPr lang="fr-FR" dirty="0"/>
              <a:t>objets </a:t>
            </a:r>
            <a:r>
              <a:rPr lang="fr-FR" dirty="0" err="1" smtClean="0"/>
              <a:t>Repository</a:t>
            </a:r>
            <a:r>
              <a:rPr lang="fr-FR" dirty="0" smtClean="0"/>
              <a:t> et Service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372" y="1883510"/>
            <a:ext cx="4037225" cy="35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4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4267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63476"/>
            <a:ext cx="9553292" cy="5208508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 smtClean="0"/>
              <a:t>Développement en plusieurs </a:t>
            </a:r>
            <a:r>
              <a:rPr lang="fr-FR" sz="1800" dirty="0"/>
              <a:t>étapes correspondant à des </a:t>
            </a:r>
            <a:r>
              <a:rPr lang="fr-FR" sz="1800" dirty="0" err="1" smtClean="0"/>
              <a:t>features</a:t>
            </a:r>
            <a:r>
              <a:rPr lang="fr-FR" sz="1800" dirty="0" smtClean="0"/>
              <a:t> différentes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fr-FR" sz="1600" dirty="0" smtClean="0"/>
              <a:t>Amélioration continue de l’application 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fr-FR" sz="1600" dirty="0" smtClean="0"/>
              <a:t>Branche</a:t>
            </a:r>
            <a:r>
              <a:rPr lang="fr-FR" sz="1600" dirty="0"/>
              <a:t> Git </a:t>
            </a:r>
            <a:r>
              <a:rPr lang="fr-FR" sz="1600" dirty="0" smtClean="0"/>
              <a:t>dédiée pour chaque </a:t>
            </a:r>
            <a:r>
              <a:rPr lang="fr-FR" sz="1600" dirty="0" err="1" smtClean="0"/>
              <a:t>feature</a:t>
            </a:r>
            <a:r>
              <a:rPr lang="fr-FR" sz="1600" dirty="0" smtClean="0"/>
              <a:t> :</a:t>
            </a:r>
            <a:r>
              <a:rPr lang="fr-FR" sz="1600" dirty="0"/>
              <a:t> </a:t>
            </a:r>
            <a:r>
              <a:rPr lang="fr-FR" sz="1600" i="1" dirty="0"/>
              <a:t>branches </a:t>
            </a:r>
            <a:r>
              <a:rPr lang="fr-FR" sz="1600" b="1" i="1" dirty="0" err="1" smtClean="0"/>
              <a:t>features</a:t>
            </a:r>
            <a:endParaRPr lang="fr-FR" sz="1600" b="1" i="1" dirty="0" smtClean="0"/>
          </a:p>
          <a:p>
            <a:pPr marL="400050" lvl="2" indent="0">
              <a:buNone/>
            </a:pPr>
            <a:endParaRPr lang="fr-FR" sz="10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Couche </a:t>
            </a:r>
            <a:r>
              <a:rPr lang="fr-FR" b="1" dirty="0" err="1"/>
              <a:t>Entity</a:t>
            </a:r>
            <a:r>
              <a:rPr lang="fr-FR" dirty="0"/>
              <a:t>  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Classe </a:t>
            </a:r>
            <a:r>
              <a:rPr lang="fr-FR" u="sng" dirty="0" err="1" smtClean="0"/>
              <a:t>Entity</a:t>
            </a:r>
            <a:r>
              <a:rPr lang="fr-FR" u="sng" dirty="0" smtClean="0"/>
              <a:t> </a:t>
            </a:r>
            <a:r>
              <a:rPr lang="fr-FR" u="sng" dirty="0"/>
              <a:t>Utilisateur </a:t>
            </a:r>
            <a:r>
              <a:rPr lang="fr-FR" dirty="0"/>
              <a:t>+ Classe </a:t>
            </a:r>
            <a:r>
              <a:rPr lang="fr-FR" u="sng" dirty="0" err="1" smtClean="0"/>
              <a:t>Entity</a:t>
            </a:r>
            <a:r>
              <a:rPr lang="fr-FR" u="sng" dirty="0" smtClean="0"/>
              <a:t> </a:t>
            </a:r>
            <a:r>
              <a:rPr lang="fr-FR" u="sng" dirty="0"/>
              <a:t>Transaction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Attributs </a:t>
            </a:r>
            <a:r>
              <a:rPr lang="fr-FR" dirty="0"/>
              <a:t>+ Getters &amp; </a:t>
            </a:r>
            <a:r>
              <a:rPr lang="fr-FR" dirty="0" smtClean="0"/>
              <a:t>Setters</a:t>
            </a:r>
          </a:p>
          <a:p>
            <a:pPr marL="457200" lvl="1" indent="0">
              <a:buNone/>
            </a:pPr>
            <a:r>
              <a:rPr lang="fr-FR" sz="1000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Couche </a:t>
            </a:r>
            <a:r>
              <a:rPr lang="fr-FR" b="1" dirty="0" err="1" smtClean="0"/>
              <a:t>Repository</a:t>
            </a:r>
            <a:endParaRPr lang="fr-FR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</a:t>
            </a:r>
            <a:r>
              <a:rPr lang="fr-FR" dirty="0" smtClean="0"/>
              <a:t>lasse </a:t>
            </a:r>
            <a:r>
              <a:rPr lang="fr-FR" u="sng" dirty="0" err="1" smtClean="0"/>
              <a:t>Repository</a:t>
            </a:r>
            <a:r>
              <a:rPr lang="fr-FR" u="sng" dirty="0" smtClean="0"/>
              <a:t> Utilisateur </a:t>
            </a:r>
            <a:r>
              <a:rPr lang="fr-FR" dirty="0" smtClean="0"/>
              <a:t>+ </a:t>
            </a:r>
            <a:r>
              <a:rPr lang="fr-FR" dirty="0"/>
              <a:t>C</a:t>
            </a:r>
            <a:r>
              <a:rPr lang="fr-FR" dirty="0" smtClean="0"/>
              <a:t>lasse </a:t>
            </a:r>
            <a:r>
              <a:rPr lang="fr-FR" u="sng" dirty="0" err="1"/>
              <a:t>Repository</a:t>
            </a:r>
            <a:r>
              <a:rPr lang="fr-FR" u="sng" dirty="0"/>
              <a:t> </a:t>
            </a:r>
            <a:r>
              <a:rPr lang="fr-FR" u="sng" dirty="0" smtClean="0"/>
              <a:t>Transaction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Implémentation des </a:t>
            </a:r>
            <a:r>
              <a:rPr lang="fr-FR" dirty="0"/>
              <a:t>méthodes </a:t>
            </a:r>
            <a:r>
              <a:rPr lang="fr-FR" b="1" dirty="0"/>
              <a:t>CRUD</a:t>
            </a:r>
            <a:r>
              <a:rPr lang="fr-FR" dirty="0"/>
              <a:t> : </a:t>
            </a:r>
            <a:r>
              <a:rPr lang="fr-FR" i="1" dirty="0" err="1"/>
              <a:t>Create</a:t>
            </a:r>
            <a:r>
              <a:rPr lang="fr-FR" dirty="0"/>
              <a:t>, </a:t>
            </a:r>
            <a:r>
              <a:rPr lang="fr-FR" i="1" dirty="0"/>
              <a:t>Read</a:t>
            </a:r>
            <a:r>
              <a:rPr lang="fr-FR" dirty="0"/>
              <a:t>, </a:t>
            </a:r>
            <a:r>
              <a:rPr lang="fr-FR" i="1" dirty="0"/>
              <a:t>Update</a:t>
            </a:r>
            <a:r>
              <a:rPr lang="fr-FR" dirty="0"/>
              <a:t> et </a:t>
            </a:r>
            <a:r>
              <a:rPr lang="fr-FR" i="1" dirty="0"/>
              <a:t>Delete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83" y="24426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66" y="1321687"/>
            <a:ext cx="10286537" cy="52085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Mise en œuvre du Pattern de conception </a:t>
            </a:r>
            <a:r>
              <a:rPr lang="fr-FR" b="1" dirty="0" err="1" smtClean="0"/>
              <a:t>Repository</a:t>
            </a:r>
            <a:r>
              <a:rPr lang="fr-FR" b="1" dirty="0" smtClean="0"/>
              <a:t> </a:t>
            </a:r>
            <a:r>
              <a:rPr lang="fr-FR" dirty="0" smtClean="0"/>
              <a:t>(</a:t>
            </a:r>
            <a:r>
              <a:rPr lang="fr-FR" i="1" dirty="0" smtClean="0"/>
              <a:t>Pattern DAO</a:t>
            </a:r>
            <a:r>
              <a:rPr lang="fr-FR" dirty="0" smtClean="0"/>
              <a:t>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1800" dirty="0" smtClean="0"/>
              <a:t>Pattern </a:t>
            </a:r>
            <a:r>
              <a:rPr lang="fr-FR" sz="1800" dirty="0"/>
              <a:t>de référence </a:t>
            </a:r>
            <a:r>
              <a:rPr lang="fr-FR" sz="1800" dirty="0" smtClean="0"/>
              <a:t>composé </a:t>
            </a:r>
            <a:r>
              <a:rPr lang="fr-FR" sz="1800" dirty="0"/>
              <a:t>de </a:t>
            </a:r>
            <a:r>
              <a:rPr lang="fr-FR" sz="1800" dirty="0" smtClean="0"/>
              <a:t>3 </a:t>
            </a:r>
            <a:r>
              <a:rPr lang="fr-FR" sz="1800" dirty="0"/>
              <a:t>parties : </a:t>
            </a:r>
            <a:endParaRPr lang="fr-FR" sz="1800" dirty="0" smtClean="0"/>
          </a:p>
          <a:p>
            <a:pPr marL="514350" lvl="1" indent="0">
              <a:spcBef>
                <a:spcPts val="2000"/>
              </a:spcBef>
              <a:buNone/>
            </a:pPr>
            <a:r>
              <a:rPr lang="fr-FR" dirty="0" smtClean="0"/>
              <a:t>1 - Utilisation d‘une </a:t>
            </a:r>
            <a:r>
              <a:rPr lang="fr-FR" b="1" dirty="0" smtClean="0"/>
              <a:t>Interface</a:t>
            </a:r>
            <a:r>
              <a:rPr lang="fr-FR" dirty="0" smtClean="0"/>
              <a:t>  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L'Interface définit un contrat qui correspond aux méthodes qui doivent pouvoir être réalisées </a:t>
            </a:r>
          </a:p>
          <a:p>
            <a:pPr marL="514350" lvl="1" indent="0">
              <a:spcBef>
                <a:spcPts val="2000"/>
              </a:spcBef>
              <a:buNone/>
            </a:pPr>
            <a:r>
              <a:rPr lang="fr-FR" dirty="0" smtClean="0"/>
              <a:t>2 – Classe(s) concrète(s) implémentant l’Interface,</a:t>
            </a:r>
            <a:r>
              <a:rPr lang="fr-FR" dirty="0"/>
              <a:t> </a:t>
            </a:r>
            <a:r>
              <a:rPr lang="fr-FR" dirty="0" smtClean="0"/>
              <a:t>jouant le rôle de </a:t>
            </a:r>
            <a:r>
              <a:rPr lang="fr-FR" b="1" dirty="0" smtClean="0"/>
              <a:t>Façade(s)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u="sng" dirty="0" smtClean="0"/>
              <a:t>Avantages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La Façade </a:t>
            </a:r>
            <a:r>
              <a:rPr lang="fr-FR" dirty="0"/>
              <a:t>permet de </a:t>
            </a:r>
            <a:r>
              <a:rPr lang="fr-FR" dirty="0" smtClean="0"/>
              <a:t>cacher la </a:t>
            </a:r>
            <a:r>
              <a:rPr lang="fr-FR" dirty="0"/>
              <a:t>complexité de l'implémentation </a:t>
            </a:r>
            <a:r>
              <a:rPr lang="fr-FR" dirty="0" smtClean="0"/>
              <a:t>-&gt; le </a:t>
            </a:r>
            <a:r>
              <a:rPr lang="fr-FR" dirty="0"/>
              <a:t>service utilisateur ne voit que </a:t>
            </a:r>
            <a:r>
              <a:rPr lang="fr-FR" dirty="0" smtClean="0"/>
              <a:t>l'Interface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On </a:t>
            </a:r>
            <a:r>
              <a:rPr lang="fr-FR" dirty="0"/>
              <a:t>peut facilement changer d'implémentation sans avoir besoin de </a:t>
            </a:r>
            <a:r>
              <a:rPr lang="fr-FR" dirty="0" smtClean="0"/>
              <a:t>modifier la </a:t>
            </a:r>
            <a:r>
              <a:rPr lang="fr-FR" dirty="0"/>
              <a:t>couche </a:t>
            </a:r>
            <a:r>
              <a:rPr lang="fr-FR" dirty="0" smtClean="0"/>
              <a:t>utilisatrice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fr-FR" sz="1600" dirty="0" smtClean="0"/>
              <a:t>	3 </a:t>
            </a:r>
            <a:r>
              <a:rPr lang="fr-FR" sz="1600" dirty="0"/>
              <a:t>- </a:t>
            </a:r>
            <a:r>
              <a:rPr lang="fr-FR" sz="1600" dirty="0" smtClean="0"/>
              <a:t>Utilisation </a:t>
            </a:r>
            <a:r>
              <a:rPr lang="fr-FR" sz="1600" dirty="0"/>
              <a:t>d'une </a:t>
            </a:r>
            <a:r>
              <a:rPr lang="fr-FR" sz="1600" b="1" dirty="0" err="1" smtClean="0"/>
              <a:t>Factory</a:t>
            </a:r>
            <a:r>
              <a:rPr lang="fr-FR" sz="1600" b="1" dirty="0" smtClean="0"/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Classe fabrique </a:t>
            </a:r>
            <a:r>
              <a:rPr lang="fr-FR" dirty="0"/>
              <a:t>dédiée à la construction des objets </a:t>
            </a:r>
            <a:r>
              <a:rPr lang="fr-FR" dirty="0" err="1"/>
              <a:t>Repository</a:t>
            </a:r>
            <a:r>
              <a:rPr lang="fr-FR" dirty="0"/>
              <a:t> 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u="sng" dirty="0"/>
              <a:t>Avantages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Permet </a:t>
            </a:r>
            <a:r>
              <a:rPr lang="fr-FR" dirty="0"/>
              <a:t>de séparer la construction des objets du service qui les utilise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Permet </a:t>
            </a:r>
            <a:r>
              <a:rPr lang="fr-FR" dirty="0"/>
              <a:t>d'avoir dans un seul endroit du code l'instanciation de </a:t>
            </a:r>
            <a:r>
              <a:rPr lang="fr-FR" dirty="0" smtClean="0"/>
              <a:t>l'objet -&gt; </a:t>
            </a:r>
            <a:r>
              <a:rPr lang="fr-FR" dirty="0"/>
              <a:t>plus facile à modifier si nécessaire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59106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2020427"/>
            <a:ext cx="9553292" cy="54500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Couche </a:t>
            </a:r>
            <a:r>
              <a:rPr lang="fr-FR" b="1" dirty="0" err="1" smtClean="0"/>
              <a:t>Repository</a:t>
            </a:r>
            <a:r>
              <a:rPr lang="fr-FR" dirty="0" smtClean="0"/>
              <a:t> : </a:t>
            </a:r>
            <a:r>
              <a:rPr lang="fr-FR" i="1" u="sng" dirty="0" err="1" smtClean="0"/>
              <a:t>feature-RepositoryJDBC</a:t>
            </a:r>
            <a:endParaRPr lang="fr-FR" i="1" u="sng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Utilisation </a:t>
            </a:r>
            <a:r>
              <a:rPr lang="fr-FR" dirty="0"/>
              <a:t>de l’API Java </a:t>
            </a:r>
            <a:r>
              <a:rPr lang="fr-FR" b="1" dirty="0"/>
              <a:t>JDBC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b="1" dirty="0"/>
              <a:t>Java Data Base Connection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b="1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b="1" dirty="0" smtClean="0"/>
              <a:t>JDBC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API </a:t>
            </a:r>
            <a:r>
              <a:rPr lang="fr-FR" dirty="0"/>
              <a:t>Java de </a:t>
            </a:r>
            <a:r>
              <a:rPr lang="fr-FR" dirty="0" smtClean="0"/>
              <a:t>bas </a:t>
            </a:r>
            <a:r>
              <a:rPr lang="fr-FR" dirty="0"/>
              <a:t>niveau permettant </a:t>
            </a:r>
            <a:r>
              <a:rPr lang="fr-FR" b="1" dirty="0"/>
              <a:t>la gestion de la </a:t>
            </a:r>
            <a:r>
              <a:rPr lang="fr-FR" b="1" dirty="0" smtClean="0"/>
              <a:t>persistance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Version fonctionnelle mais qui présente des inconvénients :</a:t>
            </a:r>
            <a:r>
              <a:rPr lang="fr-FR" dirty="0"/>
              <a:t>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Gestion du </a:t>
            </a:r>
            <a:r>
              <a:rPr lang="fr-FR" dirty="0" err="1"/>
              <a:t>mapping</a:t>
            </a:r>
            <a:r>
              <a:rPr lang="fr-FR" dirty="0"/>
              <a:t> objet-relationnel </a:t>
            </a:r>
            <a:r>
              <a:rPr lang="fr-FR" dirty="0" smtClean="0"/>
              <a:t>manuel -&gt; </a:t>
            </a:r>
            <a:r>
              <a:rPr lang="fr-FR" dirty="0"/>
              <a:t>code redondant 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Gestion de la </a:t>
            </a:r>
            <a:r>
              <a:rPr lang="fr-FR" dirty="0"/>
              <a:t>partie </a:t>
            </a:r>
            <a:r>
              <a:rPr lang="fr-FR" dirty="0" smtClean="0"/>
              <a:t>ouverture/fermeture </a:t>
            </a:r>
            <a:r>
              <a:rPr lang="fr-FR" dirty="0"/>
              <a:t>des connexions </a:t>
            </a:r>
            <a:r>
              <a:rPr lang="fr-FR" dirty="0" smtClean="0"/>
              <a:t>manuel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Requêtes </a:t>
            </a:r>
            <a:r>
              <a:rPr lang="fr-FR" dirty="0"/>
              <a:t>SQL </a:t>
            </a:r>
            <a:r>
              <a:rPr lang="fr-FR" dirty="0" smtClean="0"/>
              <a:t>écrites </a:t>
            </a:r>
            <a:r>
              <a:rPr lang="fr-FR" dirty="0"/>
              <a:t>en langage natif SQL </a:t>
            </a:r>
            <a:r>
              <a:rPr lang="fr-FR" dirty="0" smtClean="0"/>
              <a:t>-&gt; </a:t>
            </a:r>
            <a:r>
              <a:rPr lang="fr-FR" dirty="0"/>
              <a:t>problèmes de portabilité 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6335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984156"/>
            <a:ext cx="9648182" cy="54500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Couche </a:t>
            </a:r>
            <a:r>
              <a:rPr lang="fr-FR" b="1" dirty="0" err="1" smtClean="0"/>
              <a:t>Repository</a:t>
            </a:r>
            <a:r>
              <a:rPr lang="fr-FR" dirty="0" smtClean="0"/>
              <a:t> : </a:t>
            </a:r>
            <a:r>
              <a:rPr lang="fr-FR" i="1" u="sng" dirty="0" err="1" smtClean="0"/>
              <a:t>feature-RepositoryJPA</a:t>
            </a:r>
            <a:endParaRPr lang="fr-FR" i="1" u="sng" dirty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Utilisation de l’API Java</a:t>
            </a:r>
            <a:r>
              <a:rPr lang="fr-FR" b="1" dirty="0" smtClean="0"/>
              <a:t> JPA (Java </a:t>
            </a:r>
            <a:r>
              <a:rPr lang="fr-FR" b="1" dirty="0" err="1" smtClean="0"/>
              <a:t>Persistence</a:t>
            </a:r>
            <a:r>
              <a:rPr lang="fr-FR" b="1" dirty="0" smtClean="0"/>
              <a:t> API)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b="1" dirty="0" smtClean="0"/>
              <a:t>JPA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spécification </a:t>
            </a:r>
            <a:r>
              <a:rPr lang="fr-FR" b="1" dirty="0" smtClean="0"/>
              <a:t>Java SE </a:t>
            </a:r>
            <a:r>
              <a:rPr lang="fr-FR" dirty="0" smtClean="0"/>
              <a:t>de plus haut </a:t>
            </a:r>
            <a:r>
              <a:rPr lang="fr-FR" dirty="0"/>
              <a:t>niveau permettant </a:t>
            </a:r>
            <a:r>
              <a:rPr lang="fr-FR" b="1" dirty="0"/>
              <a:t>la gestion de la </a:t>
            </a:r>
            <a:r>
              <a:rPr lang="fr-FR" b="1" dirty="0" smtClean="0"/>
              <a:t>persistance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Spécification de</a:t>
            </a:r>
            <a:r>
              <a:rPr lang="fr-FR" b="1" dirty="0" smtClean="0"/>
              <a:t> la </a:t>
            </a:r>
            <a:r>
              <a:rPr lang="fr-FR" b="1" dirty="0"/>
              <a:t>structure de la base de données </a:t>
            </a:r>
            <a:r>
              <a:rPr lang="fr-FR" dirty="0"/>
              <a:t>au niveau des entités </a:t>
            </a:r>
            <a:r>
              <a:rPr lang="fr-FR" dirty="0" smtClean="0"/>
              <a:t>(</a:t>
            </a:r>
            <a:r>
              <a:rPr lang="fr-FR" i="1" dirty="0" smtClean="0"/>
              <a:t>annotations</a:t>
            </a:r>
            <a:r>
              <a:rPr lang="fr-FR" dirty="0" smtClean="0"/>
              <a:t>)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Choix </a:t>
            </a:r>
            <a:r>
              <a:rPr lang="fr-FR" dirty="0"/>
              <a:t>de l’implémentation de la spécification JPA : </a:t>
            </a:r>
            <a:r>
              <a:rPr lang="fr-FR" b="1" dirty="0" err="1" smtClean="0"/>
              <a:t>Hibernate</a:t>
            </a:r>
            <a:endParaRPr lang="fr-FR" b="1" dirty="0" smtClean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fr-FR" dirty="0" smtClean="0"/>
              <a:t>Avantages </a:t>
            </a:r>
            <a:r>
              <a:rPr lang="fr-FR" dirty="0"/>
              <a:t>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Automatisation du </a:t>
            </a:r>
            <a:r>
              <a:rPr lang="fr-FR" dirty="0" err="1"/>
              <a:t>mapping</a:t>
            </a:r>
            <a:r>
              <a:rPr lang="fr-FR" dirty="0"/>
              <a:t> objet-relationnel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Portabilité entre les différents SGBD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endParaRPr lang="fr-FR" dirty="0"/>
          </a:p>
          <a:p>
            <a:pPr lvl="3">
              <a:buFont typeface="Wingdings" panose="05000000000000000000" pitchFamily="2" charset="2"/>
              <a:buChar char="Ø"/>
            </a:pPr>
            <a:endParaRPr lang="fr-FR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3907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501078"/>
            <a:ext cx="9553292" cy="54500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Couche </a:t>
            </a:r>
            <a:r>
              <a:rPr lang="fr-FR" b="1" dirty="0" err="1" smtClean="0"/>
              <a:t>Repository</a:t>
            </a:r>
            <a:r>
              <a:rPr lang="fr-FR" dirty="0" smtClean="0"/>
              <a:t> : </a:t>
            </a:r>
            <a:r>
              <a:rPr lang="fr-FR" i="1" u="sng" dirty="0" err="1" smtClean="0"/>
              <a:t>feature-RepositoryJDBCandJPA</a:t>
            </a:r>
            <a:endParaRPr lang="fr-FR" i="1" u="sng" dirty="0"/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Version </a:t>
            </a:r>
            <a:r>
              <a:rPr lang="fr-FR" dirty="0"/>
              <a:t>qui </a:t>
            </a:r>
            <a:r>
              <a:rPr lang="fr-FR" dirty="0" smtClean="0"/>
              <a:t>regroupe </a:t>
            </a:r>
            <a:r>
              <a:rPr lang="fr-FR" dirty="0"/>
              <a:t>les 2 versions </a:t>
            </a:r>
            <a:r>
              <a:rPr lang="fr-FR" dirty="0" smtClean="0"/>
              <a:t>JDBC et JPA</a:t>
            </a: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Mis </a:t>
            </a:r>
            <a:r>
              <a:rPr lang="fr-FR" dirty="0"/>
              <a:t>en </a:t>
            </a:r>
            <a:r>
              <a:rPr lang="fr-FR" dirty="0" smtClean="0"/>
              <a:t>œuvre de l'intérêt </a:t>
            </a:r>
            <a:r>
              <a:rPr lang="fr-FR" dirty="0"/>
              <a:t>du </a:t>
            </a:r>
            <a:r>
              <a:rPr lang="fr-FR" b="1" dirty="0" smtClean="0"/>
              <a:t>Pattern </a:t>
            </a:r>
            <a:r>
              <a:rPr lang="fr-FR" b="1" dirty="0" err="1" smtClean="0"/>
              <a:t>Repository</a:t>
            </a:r>
            <a:r>
              <a:rPr lang="fr-FR" b="1" dirty="0" smtClean="0"/>
              <a:t> </a:t>
            </a:r>
            <a:r>
              <a:rPr lang="fr-FR" dirty="0" smtClean="0"/>
              <a:t>:</a:t>
            </a:r>
            <a:r>
              <a:rPr lang="fr-FR" dirty="0"/>
              <a:t> 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 smtClean="0"/>
              <a:t>Les Entités </a:t>
            </a:r>
            <a:r>
              <a:rPr lang="fr-FR" sz="1600" dirty="0"/>
              <a:t>sont </a:t>
            </a:r>
            <a:r>
              <a:rPr lang="fr-FR" sz="1600" dirty="0" smtClean="0"/>
              <a:t>communes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 smtClean="0"/>
              <a:t>L'Interface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est </a:t>
            </a:r>
            <a:r>
              <a:rPr lang="fr-FR" sz="1600" dirty="0"/>
              <a:t>également </a:t>
            </a:r>
            <a:r>
              <a:rPr lang="fr-FR" sz="1600" dirty="0" smtClean="0"/>
              <a:t>commune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 smtClean="0"/>
              <a:t>Deux implémentation </a:t>
            </a:r>
            <a:r>
              <a:rPr lang="fr-FR" sz="1600" dirty="0"/>
              <a:t>différentes </a:t>
            </a:r>
            <a:r>
              <a:rPr lang="fr-FR" sz="1600" dirty="0" smtClean="0"/>
              <a:t>(Façades</a:t>
            </a:r>
            <a:r>
              <a:rPr lang="fr-FR" sz="1600" dirty="0"/>
              <a:t>) de l'Interface </a:t>
            </a:r>
            <a:r>
              <a:rPr lang="fr-FR" sz="1600" dirty="0" smtClean="0"/>
              <a:t>: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1400" dirty="0"/>
              <a:t>U</a:t>
            </a:r>
            <a:r>
              <a:rPr lang="fr-FR" sz="1400" dirty="0" smtClean="0"/>
              <a:t>ne </a:t>
            </a:r>
            <a:r>
              <a:rPr lang="fr-FR" sz="1400" dirty="0"/>
              <a:t>implémentation </a:t>
            </a:r>
            <a:r>
              <a:rPr lang="fr-FR" sz="1400" dirty="0" smtClean="0"/>
              <a:t>JDBC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fr-FR" sz="1400" dirty="0"/>
              <a:t>U</a:t>
            </a:r>
            <a:r>
              <a:rPr lang="fr-FR" sz="1400" dirty="0" smtClean="0"/>
              <a:t>ne </a:t>
            </a:r>
            <a:r>
              <a:rPr lang="fr-FR" sz="1400" dirty="0"/>
              <a:t>implémentation JPA 	</a:t>
            </a:r>
            <a:endParaRPr lang="fr-FR" sz="14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 smtClean="0"/>
              <a:t>Adaptation de la couche </a:t>
            </a:r>
            <a:r>
              <a:rPr lang="fr-FR" sz="1600" dirty="0" err="1"/>
              <a:t>Factory</a:t>
            </a:r>
            <a:r>
              <a:rPr lang="fr-FR" sz="1600" dirty="0"/>
              <a:t> qui permet de choisir l'implémentation désirée grâce à un </a:t>
            </a:r>
            <a:r>
              <a:rPr lang="fr-FR" sz="1600" dirty="0" smtClean="0"/>
              <a:t>paramètre -&gt; </a:t>
            </a:r>
            <a:r>
              <a:rPr lang="fr-FR" sz="1600" b="1" dirty="0" smtClean="0"/>
              <a:t>fabrique paramétrée</a:t>
            </a: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fr-FR" sz="1600" u="sng" dirty="0" smtClean="0"/>
              <a:t>Avantages</a:t>
            </a:r>
            <a:r>
              <a:rPr lang="fr-FR" sz="1600" dirty="0" smtClean="0"/>
              <a:t>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 smtClean="0"/>
              <a:t>On </a:t>
            </a:r>
            <a:r>
              <a:rPr lang="fr-FR" sz="1400" dirty="0"/>
              <a:t>peut changer facilement d'implémentation sans avoir besoin de changer le </a:t>
            </a:r>
            <a:r>
              <a:rPr lang="fr-FR" sz="1400" dirty="0" smtClean="0"/>
              <a:t>code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 smtClean="0"/>
              <a:t>Démontre </a:t>
            </a:r>
            <a:r>
              <a:rPr lang="fr-FR" sz="1400" dirty="0"/>
              <a:t>tout l'intérêt du </a:t>
            </a:r>
            <a:r>
              <a:rPr lang="fr-FR" sz="1400" b="1" dirty="0" smtClean="0"/>
              <a:t>Pattern </a:t>
            </a:r>
            <a:r>
              <a:rPr lang="fr-FR" sz="1400" b="1" dirty="0" err="1"/>
              <a:t>Repository</a:t>
            </a:r>
            <a:r>
              <a:rPr lang="fr-FR" sz="1400" b="1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1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72045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2133672"/>
            <a:ext cx="9501534" cy="5450048"/>
          </a:xfrm>
        </p:spPr>
        <p:txBody>
          <a:bodyPr>
            <a:normAutofit/>
          </a:bodyPr>
          <a:lstStyle/>
          <a:p>
            <a:pPr>
              <a:spcBef>
                <a:spcPts val="25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Couche </a:t>
            </a:r>
            <a:r>
              <a:rPr lang="fr-FR" b="1" dirty="0" smtClean="0"/>
              <a:t>Service </a:t>
            </a:r>
            <a:r>
              <a:rPr lang="fr-FR" dirty="0"/>
              <a:t>: </a:t>
            </a:r>
            <a:r>
              <a:rPr lang="fr-FR" i="1" u="sng" dirty="0" err="1" smtClean="0"/>
              <a:t>feature-RepositoryJPAandServiceTxHibernate</a:t>
            </a:r>
            <a:endParaRPr lang="fr-FR" i="1" u="sng" dirty="0"/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Deux </a:t>
            </a:r>
            <a:r>
              <a:rPr lang="fr-FR" dirty="0"/>
              <a:t>classes 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/>
              <a:t>Classe </a:t>
            </a:r>
            <a:r>
              <a:rPr lang="fr-FR" sz="1600" u="sng" dirty="0"/>
              <a:t>Service Utilisateur </a:t>
            </a:r>
            <a:endParaRPr lang="fr-FR" sz="1600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 smtClean="0"/>
              <a:t>Implémente </a:t>
            </a:r>
            <a:r>
              <a:rPr lang="fr-FR" sz="1400" dirty="0"/>
              <a:t>les méthodes métier liées aux </a:t>
            </a:r>
            <a:r>
              <a:rPr lang="fr-FR" sz="1400" b="1" dirty="0"/>
              <a:t>Utilisateurs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/>
              <a:t>Classe </a:t>
            </a:r>
            <a:r>
              <a:rPr lang="fr-FR" sz="1600" u="sng" dirty="0"/>
              <a:t>Service </a:t>
            </a:r>
            <a:r>
              <a:rPr lang="fr-FR" sz="1600" u="sng" dirty="0" smtClean="0"/>
              <a:t>Transaction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 smtClean="0"/>
              <a:t>Implémente </a:t>
            </a:r>
            <a:r>
              <a:rPr lang="fr-FR" sz="1400" dirty="0"/>
              <a:t>les méthodes métier liées aux </a:t>
            </a:r>
            <a:r>
              <a:rPr lang="fr-FR" sz="1400" b="1" dirty="0"/>
              <a:t>Transactions </a:t>
            </a:r>
            <a:r>
              <a:rPr lang="fr-FR" sz="1400" b="1" dirty="0" smtClean="0"/>
              <a:t>financières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sz="1400" b="1" dirty="0"/>
          </a:p>
          <a:p>
            <a:pPr lvl="1"/>
            <a:r>
              <a:rPr lang="fr-FR" dirty="0"/>
              <a:t>On renvoie à la couche appelante un booléen lui indiquant si l'opération a pu être effectuée</a:t>
            </a:r>
          </a:p>
          <a:p>
            <a:pPr marL="514350" lvl="1" indent="0">
              <a:buNone/>
            </a:pPr>
            <a:r>
              <a:rPr lang="fr-FR" dirty="0"/>
              <a:t> </a:t>
            </a:r>
          </a:p>
          <a:p>
            <a:pPr lvl="1">
              <a:spcBef>
                <a:spcPts val="0"/>
              </a:spcBef>
            </a:pPr>
            <a:r>
              <a:rPr lang="fr-FR" dirty="0" smtClean="0"/>
              <a:t>La </a:t>
            </a:r>
            <a:r>
              <a:rPr lang="fr-FR" dirty="0"/>
              <a:t>réussite de l'opération </a:t>
            </a:r>
            <a:r>
              <a:rPr lang="fr-FR" dirty="0" smtClean="0"/>
              <a:t>ou la </a:t>
            </a:r>
            <a:r>
              <a:rPr lang="fr-FR" dirty="0"/>
              <a:t>cause de </a:t>
            </a:r>
            <a:r>
              <a:rPr lang="fr-FR" dirty="0" smtClean="0"/>
              <a:t>l'erreur est </a:t>
            </a:r>
            <a:r>
              <a:rPr lang="fr-FR" dirty="0" err="1"/>
              <a:t>loggée</a:t>
            </a:r>
            <a:r>
              <a:rPr lang="fr-FR" dirty="0"/>
              <a:t> dans un fichier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fr-FR" sz="1400" b="1" dirty="0"/>
          </a:p>
          <a:p>
            <a:pPr lvl="1">
              <a:buFont typeface="Wingdings" panose="05000000000000000000" pitchFamily="2" charset="2"/>
              <a:buChar char="Ø"/>
            </a:pPr>
            <a:endParaRPr lang="fr-F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42" y="33178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4936" y="1479913"/>
            <a:ext cx="9993239" cy="545004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Classe </a:t>
            </a:r>
            <a:r>
              <a:rPr lang="fr-FR" u="sng" dirty="0"/>
              <a:t>Service </a:t>
            </a:r>
            <a:r>
              <a:rPr lang="fr-FR" u="sng" dirty="0" smtClean="0"/>
              <a:t>Utilisateur </a:t>
            </a:r>
            <a:r>
              <a:rPr lang="fr-FR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Enregistrement</a:t>
            </a:r>
            <a:r>
              <a:rPr lang="fr-FR" dirty="0" smtClean="0"/>
              <a:t> sur l'application : </a:t>
            </a:r>
            <a:r>
              <a:rPr lang="en-US" i="1" dirty="0" err="1" smtClean="0"/>
              <a:t>boolean</a:t>
            </a:r>
            <a:r>
              <a:rPr lang="en-US" i="1" dirty="0" smtClean="0"/>
              <a:t> result </a:t>
            </a:r>
            <a:r>
              <a:rPr lang="fr-FR" i="1" dirty="0" err="1" smtClean="0"/>
              <a:t>registerToApplication</a:t>
            </a:r>
            <a:r>
              <a:rPr lang="fr-FR" i="1" dirty="0" smtClean="0"/>
              <a:t> </a:t>
            </a:r>
            <a:r>
              <a:rPr lang="en-US" i="1" dirty="0" smtClean="0"/>
              <a:t>( </a:t>
            </a:r>
            <a:r>
              <a:rPr lang="en-US" i="1" dirty="0" err="1" smtClean="0"/>
              <a:t>utilisateurEmail</a:t>
            </a:r>
            <a:r>
              <a:rPr lang="en-US" i="1" dirty="0" smtClean="0"/>
              <a:t>, password 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Prend en paramètre l'email de l’Utilisateur et le mot de passe 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Vérifie </a:t>
            </a:r>
            <a:r>
              <a:rPr lang="fr-FR" dirty="0"/>
              <a:t>que l'email n'existe pas </a:t>
            </a:r>
            <a:r>
              <a:rPr lang="fr-FR" dirty="0" smtClean="0"/>
              <a:t>déjà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Enregistre </a:t>
            </a:r>
            <a:r>
              <a:rPr lang="fr-FR" dirty="0"/>
              <a:t>l'Utilisateur dans la base de données </a:t>
            </a:r>
            <a:endParaRPr lang="fr-FR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Renvoie </a:t>
            </a:r>
            <a:r>
              <a:rPr lang="fr-FR" i="1" dirty="0" err="1"/>
              <a:t>true</a:t>
            </a:r>
            <a:r>
              <a:rPr lang="fr-FR" dirty="0"/>
              <a:t> si l'Utilisateur a pu être enregistré, </a:t>
            </a:r>
            <a:r>
              <a:rPr lang="fr-FR" i="1" dirty="0"/>
              <a:t>false</a:t>
            </a:r>
            <a:r>
              <a:rPr lang="fr-FR" dirty="0"/>
              <a:t> si ce n'est pas le cas </a:t>
            </a:r>
          </a:p>
          <a:p>
            <a:pPr lvl="2"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fr-FR" b="1" dirty="0"/>
              <a:t>Connex</a:t>
            </a:r>
            <a:r>
              <a:rPr lang="fr-FR" b="1" dirty="0" smtClean="0"/>
              <a:t>ion</a:t>
            </a:r>
            <a:r>
              <a:rPr lang="fr-FR" dirty="0" smtClean="0"/>
              <a:t> </a:t>
            </a:r>
            <a:r>
              <a:rPr lang="fr-FR" dirty="0"/>
              <a:t>à l'application </a:t>
            </a:r>
            <a:r>
              <a:rPr lang="fr-FR" dirty="0" smtClean="0"/>
              <a:t>: </a:t>
            </a:r>
            <a:r>
              <a:rPr lang="fr-FR" i="1" dirty="0" err="1" smtClean="0"/>
              <a:t>boolean</a:t>
            </a:r>
            <a:r>
              <a:rPr lang="fr-FR" i="1" dirty="0" smtClean="0"/>
              <a:t> </a:t>
            </a:r>
            <a:r>
              <a:rPr lang="fr-FR" i="1" dirty="0" err="1"/>
              <a:t>result</a:t>
            </a:r>
            <a:r>
              <a:rPr lang="fr-FR" i="1" dirty="0"/>
              <a:t> </a:t>
            </a:r>
            <a:r>
              <a:rPr lang="fr-FR" i="1" dirty="0" err="1" smtClean="0"/>
              <a:t>connectToApplication</a:t>
            </a:r>
            <a:r>
              <a:rPr lang="fr-FR" i="1" dirty="0" smtClean="0"/>
              <a:t> ( </a:t>
            </a:r>
            <a:r>
              <a:rPr lang="en-US" i="1" dirty="0" err="1" smtClean="0"/>
              <a:t>utilisateurEmail</a:t>
            </a:r>
            <a:r>
              <a:rPr lang="fr-FR" i="1" dirty="0" smtClean="0"/>
              <a:t>, </a:t>
            </a:r>
            <a:r>
              <a:rPr lang="fr-FR" i="1" dirty="0" err="1" smtClean="0"/>
              <a:t>password</a:t>
            </a:r>
            <a:r>
              <a:rPr lang="fr-FR" i="1" dirty="0" smtClean="0"/>
              <a:t> )</a:t>
            </a:r>
            <a:endParaRPr lang="fr-FR" i="1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Prend en paramètre l'email </a:t>
            </a:r>
            <a:r>
              <a:rPr lang="fr-FR" dirty="0" smtClean="0"/>
              <a:t>de </a:t>
            </a:r>
            <a:r>
              <a:rPr lang="fr-FR" dirty="0"/>
              <a:t>l’Utilisateur </a:t>
            </a:r>
            <a:r>
              <a:rPr lang="fr-FR" dirty="0" smtClean="0"/>
              <a:t>et </a:t>
            </a:r>
            <a:r>
              <a:rPr lang="fr-FR" dirty="0"/>
              <a:t>le mot de </a:t>
            </a:r>
            <a:r>
              <a:rPr lang="fr-FR" dirty="0" smtClean="0"/>
              <a:t>passe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Vérifie que l'email existe bien et que le mot de passe est correct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Renvoie </a:t>
            </a:r>
            <a:r>
              <a:rPr lang="fr-FR" i="1" dirty="0" err="1"/>
              <a:t>true</a:t>
            </a:r>
            <a:r>
              <a:rPr lang="fr-FR" dirty="0"/>
              <a:t> si </a:t>
            </a:r>
            <a:r>
              <a:rPr lang="fr-FR" dirty="0" smtClean="0"/>
              <a:t>l’Utilisateur </a:t>
            </a:r>
            <a:r>
              <a:rPr lang="fr-FR" dirty="0"/>
              <a:t>a pu être </a:t>
            </a:r>
            <a:r>
              <a:rPr lang="fr-FR" dirty="0" smtClean="0"/>
              <a:t>connecté, </a:t>
            </a:r>
            <a:r>
              <a:rPr lang="fr-FR" i="1" dirty="0"/>
              <a:t>false</a:t>
            </a:r>
            <a:r>
              <a:rPr lang="fr-FR" dirty="0"/>
              <a:t> si ce n'est pas le cas </a:t>
            </a:r>
            <a:endParaRPr lang="fr-FR" dirty="0" smtClean="0"/>
          </a:p>
          <a:p>
            <a:pPr lvl="2"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fr-FR" b="1" dirty="0"/>
              <a:t>Virer</a:t>
            </a:r>
            <a:r>
              <a:rPr lang="fr-FR" dirty="0"/>
              <a:t> une somme d'argent d'un compte bancaire externe : </a:t>
            </a:r>
            <a:r>
              <a:rPr lang="en-US" i="1" dirty="0" err="1"/>
              <a:t>boolean</a:t>
            </a:r>
            <a:r>
              <a:rPr lang="en-US" i="1" dirty="0"/>
              <a:t> result </a:t>
            </a:r>
            <a:r>
              <a:rPr lang="fr-FR" i="1" dirty="0" err="1"/>
              <a:t>wireToAcount</a:t>
            </a:r>
            <a:r>
              <a:rPr lang="fr-FR" i="1" dirty="0"/>
              <a:t> </a:t>
            </a:r>
            <a:r>
              <a:rPr lang="en-US" i="1" dirty="0"/>
              <a:t>( email, </a:t>
            </a:r>
            <a:r>
              <a:rPr lang="en-US" i="1" dirty="0" err="1"/>
              <a:t>montant</a:t>
            </a:r>
            <a:r>
              <a:rPr lang="en-US" i="1" dirty="0"/>
              <a:t> 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Prend en paramètre l'email </a:t>
            </a:r>
            <a:r>
              <a:rPr lang="fr-FR" dirty="0" smtClean="0"/>
              <a:t>de </a:t>
            </a:r>
            <a:r>
              <a:rPr lang="fr-FR" dirty="0"/>
              <a:t>l’Utilisateur </a:t>
            </a:r>
            <a:r>
              <a:rPr lang="fr-FR" dirty="0" smtClean="0"/>
              <a:t>et </a:t>
            </a:r>
            <a:r>
              <a:rPr lang="fr-FR" dirty="0"/>
              <a:t>le montant à virer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Vérifie que l'email existe bien et que le montant est positif 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Met à jour l'Utilisateur en base de données en augmentant son solde du montant 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Renvoie </a:t>
            </a:r>
            <a:r>
              <a:rPr lang="fr-FR" i="1" dirty="0" err="1"/>
              <a:t>true</a:t>
            </a:r>
            <a:r>
              <a:rPr lang="fr-FR" dirty="0"/>
              <a:t> si le virement a pu être effectué, </a:t>
            </a:r>
            <a:r>
              <a:rPr lang="fr-FR" i="1" dirty="0"/>
              <a:t>false</a:t>
            </a:r>
            <a:r>
              <a:rPr lang="fr-FR" dirty="0"/>
              <a:t> si ce n'est pas le cas 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endParaRPr lang="fr-F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16" y="42667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9291" y="1563228"/>
            <a:ext cx="10984672" cy="545004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Classe </a:t>
            </a:r>
            <a:r>
              <a:rPr lang="fr-FR" u="sng" dirty="0"/>
              <a:t>Service </a:t>
            </a:r>
            <a:r>
              <a:rPr lang="fr-FR" u="sng" dirty="0" smtClean="0"/>
              <a:t>Utilisateur </a:t>
            </a:r>
            <a:r>
              <a:rPr lang="fr-FR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Retirer</a:t>
            </a:r>
            <a:r>
              <a:rPr lang="fr-FR" dirty="0" smtClean="0"/>
              <a:t> </a:t>
            </a:r>
            <a:r>
              <a:rPr lang="fr-FR" dirty="0"/>
              <a:t>une somme d'argent </a:t>
            </a:r>
            <a:r>
              <a:rPr lang="fr-FR" dirty="0" smtClean="0"/>
              <a:t>du compte </a:t>
            </a:r>
            <a:r>
              <a:rPr lang="fr-FR" dirty="0" err="1" smtClean="0"/>
              <a:t>PayMyBuddy</a:t>
            </a:r>
            <a:r>
              <a:rPr lang="fr-FR" dirty="0"/>
              <a:t> : </a:t>
            </a:r>
            <a:r>
              <a:rPr lang="en-US" i="1" dirty="0" err="1"/>
              <a:t>boolean</a:t>
            </a:r>
            <a:r>
              <a:rPr lang="en-US" i="1" dirty="0"/>
              <a:t> result </a:t>
            </a:r>
            <a:r>
              <a:rPr lang="fr-FR" i="1" dirty="0" err="1" smtClean="0"/>
              <a:t>withdrawFromAcount</a:t>
            </a:r>
            <a:r>
              <a:rPr lang="fr-FR" i="1" dirty="0" smtClean="0"/>
              <a:t> </a:t>
            </a:r>
            <a:r>
              <a:rPr lang="en-US" i="1" dirty="0"/>
              <a:t>( </a:t>
            </a:r>
            <a:r>
              <a:rPr lang="en-US" i="1" dirty="0" smtClean="0"/>
              <a:t>email</a:t>
            </a:r>
            <a:r>
              <a:rPr lang="en-US" i="1" dirty="0"/>
              <a:t>, </a:t>
            </a:r>
            <a:r>
              <a:rPr lang="en-US" i="1" dirty="0" err="1" smtClean="0"/>
              <a:t>montant</a:t>
            </a:r>
            <a:r>
              <a:rPr lang="en-US" i="1" dirty="0" smtClean="0"/>
              <a:t> </a:t>
            </a:r>
            <a:r>
              <a:rPr lang="en-US" i="1" dirty="0"/>
              <a:t>)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Prend </a:t>
            </a:r>
            <a:r>
              <a:rPr lang="fr-FR" dirty="0"/>
              <a:t>en paramètre </a:t>
            </a:r>
            <a:r>
              <a:rPr lang="fr-FR" dirty="0" smtClean="0"/>
              <a:t>l'email </a:t>
            </a:r>
            <a:r>
              <a:rPr lang="fr-FR" dirty="0"/>
              <a:t>de l’Utilisateur </a:t>
            </a:r>
            <a:r>
              <a:rPr lang="fr-FR" dirty="0" smtClean="0"/>
              <a:t>et </a:t>
            </a:r>
            <a:r>
              <a:rPr lang="fr-FR" dirty="0"/>
              <a:t>le </a:t>
            </a:r>
            <a:r>
              <a:rPr lang="fr-FR" dirty="0" smtClean="0"/>
              <a:t>montant à retirer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Vérifie que l'email existe bien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Vérifie que </a:t>
            </a:r>
            <a:r>
              <a:rPr lang="fr-FR" dirty="0"/>
              <a:t>le montant est </a:t>
            </a:r>
            <a:r>
              <a:rPr lang="fr-FR" dirty="0" smtClean="0"/>
              <a:t>positif</a:t>
            </a:r>
            <a:r>
              <a:rPr lang="fr-FR" dirty="0"/>
              <a:t> </a:t>
            </a:r>
            <a:r>
              <a:rPr lang="fr-FR" dirty="0" smtClean="0"/>
              <a:t>et le solde suffisant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Met à jour l'Utilisateur en base de données en </a:t>
            </a:r>
            <a:r>
              <a:rPr lang="fr-FR" dirty="0" smtClean="0"/>
              <a:t>diminuant son solde du montant </a:t>
            </a:r>
            <a:endParaRPr lang="fr-FR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Renvoie </a:t>
            </a:r>
            <a:r>
              <a:rPr lang="fr-FR" i="1" dirty="0" err="1"/>
              <a:t>true</a:t>
            </a:r>
            <a:r>
              <a:rPr lang="fr-FR" dirty="0"/>
              <a:t> si </a:t>
            </a:r>
            <a:r>
              <a:rPr lang="fr-FR" dirty="0" smtClean="0"/>
              <a:t>le retrait a pu être effectué, </a:t>
            </a:r>
            <a:r>
              <a:rPr lang="fr-FR" i="1" dirty="0"/>
              <a:t>false</a:t>
            </a:r>
            <a:r>
              <a:rPr lang="fr-FR" dirty="0"/>
              <a:t> si ce n'est pas le cas </a:t>
            </a:r>
          </a:p>
          <a:p>
            <a:pPr lvl="2"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fr-FR" b="1" dirty="0" smtClean="0"/>
              <a:t>Ajouter</a:t>
            </a:r>
            <a:r>
              <a:rPr lang="fr-FR" dirty="0" smtClean="0"/>
              <a:t> </a:t>
            </a:r>
            <a:r>
              <a:rPr lang="fr-FR" dirty="0"/>
              <a:t>une </a:t>
            </a:r>
            <a:r>
              <a:rPr lang="fr-FR" dirty="0" err="1" smtClean="0"/>
              <a:t>connection</a:t>
            </a:r>
            <a:r>
              <a:rPr lang="fr-FR" dirty="0" smtClean="0"/>
              <a:t> : </a:t>
            </a:r>
            <a:r>
              <a:rPr lang="en-US" i="1" dirty="0" err="1"/>
              <a:t>b</a:t>
            </a:r>
            <a:r>
              <a:rPr lang="en-US" i="1" dirty="0" err="1" smtClean="0"/>
              <a:t>oolean</a:t>
            </a:r>
            <a:r>
              <a:rPr lang="en-US" i="1" dirty="0" smtClean="0"/>
              <a:t> result </a:t>
            </a:r>
            <a:r>
              <a:rPr lang="fr-FR" i="1" dirty="0" err="1" smtClean="0"/>
              <a:t>addConnection</a:t>
            </a:r>
            <a:r>
              <a:rPr lang="en-US" i="1" dirty="0" smtClean="0"/>
              <a:t>( </a:t>
            </a:r>
            <a:r>
              <a:rPr lang="en-US" i="1" dirty="0" err="1" smtClean="0"/>
              <a:t>utilisateurEmail</a:t>
            </a:r>
            <a:r>
              <a:rPr lang="en-US" i="1" dirty="0" smtClean="0"/>
              <a:t>, </a:t>
            </a:r>
            <a:r>
              <a:rPr lang="en-US" i="1" dirty="0" err="1" smtClean="0"/>
              <a:t>connectionEmail</a:t>
            </a:r>
            <a:r>
              <a:rPr lang="en-US" i="1" dirty="0" smtClean="0"/>
              <a:t> )</a:t>
            </a:r>
            <a:endParaRPr lang="fr-FR" dirty="0" smtClean="0"/>
          </a:p>
          <a:p>
            <a:pPr lvl="3">
              <a:buFont typeface="Wingdings" panose="05000000000000000000" pitchFamily="2" charset="2"/>
              <a:buChar char="Ø"/>
            </a:pPr>
            <a:r>
              <a:rPr lang="fr-FR" dirty="0"/>
              <a:t>Vérifie que </a:t>
            </a:r>
            <a:r>
              <a:rPr lang="fr-FR" dirty="0" smtClean="0"/>
              <a:t>les emails existent </a:t>
            </a:r>
            <a:r>
              <a:rPr lang="fr-FR" dirty="0"/>
              <a:t>bien, qu'ils sont différents et qu'ils ne sont pas déjà </a:t>
            </a:r>
            <a:r>
              <a:rPr lang="fr-FR" dirty="0" smtClean="0"/>
              <a:t>connectés</a:t>
            </a:r>
            <a:endParaRPr lang="fr-FR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Met à jour </a:t>
            </a:r>
            <a:r>
              <a:rPr lang="fr-FR" dirty="0" smtClean="0"/>
              <a:t>l‘Utilisateur </a:t>
            </a:r>
            <a:r>
              <a:rPr lang="fr-FR" dirty="0"/>
              <a:t>en base de données en ajoutant la </a:t>
            </a:r>
            <a:r>
              <a:rPr lang="fr-FR" dirty="0" smtClean="0"/>
              <a:t>Connexion </a:t>
            </a:r>
            <a:r>
              <a:rPr lang="fr-FR" dirty="0"/>
              <a:t>sa liste de </a:t>
            </a:r>
            <a:r>
              <a:rPr lang="fr-FR" dirty="0" smtClean="0"/>
              <a:t>connexions</a:t>
            </a:r>
            <a:r>
              <a:rPr lang="fr-FR" dirty="0"/>
              <a:t>  </a:t>
            </a:r>
            <a:endParaRPr lang="fr-FR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Renvoie </a:t>
            </a:r>
            <a:r>
              <a:rPr lang="fr-FR" i="1" dirty="0" err="1"/>
              <a:t>true</a:t>
            </a:r>
            <a:r>
              <a:rPr lang="fr-FR" dirty="0"/>
              <a:t> si </a:t>
            </a:r>
            <a:r>
              <a:rPr lang="fr-FR" dirty="0" smtClean="0"/>
              <a:t>la connexion a pu être ajoutée, </a:t>
            </a:r>
            <a:r>
              <a:rPr lang="fr-FR" i="1" dirty="0"/>
              <a:t>false</a:t>
            </a:r>
            <a:r>
              <a:rPr lang="fr-FR" dirty="0"/>
              <a:t> si ce n'est pas le cas </a:t>
            </a:r>
          </a:p>
          <a:p>
            <a:endParaRPr lang="fr-FR" sz="1000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fr-F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10" y="3384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9826" y="1479913"/>
            <a:ext cx="11373011" cy="545004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Classe </a:t>
            </a:r>
            <a:r>
              <a:rPr lang="fr-FR" u="sng" dirty="0"/>
              <a:t>Service </a:t>
            </a:r>
            <a:r>
              <a:rPr lang="fr-FR" u="sng" dirty="0" smtClean="0"/>
              <a:t>Transaction </a:t>
            </a:r>
            <a:r>
              <a:rPr lang="fr-FR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Obtenir les </a:t>
            </a:r>
            <a:r>
              <a:rPr lang="fr-FR" b="1" dirty="0"/>
              <a:t>transactions </a:t>
            </a:r>
            <a:r>
              <a:rPr lang="fr-FR" dirty="0"/>
              <a:t>effectuées par un Utilisateur </a:t>
            </a:r>
            <a:r>
              <a:rPr lang="fr-FR" dirty="0" smtClean="0"/>
              <a:t>:</a:t>
            </a:r>
            <a:r>
              <a:rPr lang="fr-FR" i="1" dirty="0" smtClean="0"/>
              <a:t> List&lt;Transaction&gt; </a:t>
            </a:r>
            <a:r>
              <a:rPr lang="fr-FR" i="1" dirty="0" err="1" smtClean="0"/>
              <a:t>getTransactions</a:t>
            </a:r>
            <a:r>
              <a:rPr lang="fr-FR" i="1" dirty="0" smtClean="0"/>
              <a:t> ( email )</a:t>
            </a:r>
            <a:endParaRPr lang="en-US" i="1" dirty="0" smtClean="0"/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Prend en paramètre l'email de l’Utilisateur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Vérifie </a:t>
            </a:r>
            <a:r>
              <a:rPr lang="fr-FR" dirty="0"/>
              <a:t>que </a:t>
            </a:r>
            <a:r>
              <a:rPr lang="fr-FR" dirty="0" smtClean="0"/>
              <a:t>l'email existe bien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Renvoie la liste des transactions effectuées par </a:t>
            </a:r>
            <a:r>
              <a:rPr lang="fr-FR" dirty="0" smtClean="0"/>
              <a:t>l‘Utilisateur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Effectuer </a:t>
            </a:r>
            <a:r>
              <a:rPr lang="fr-FR" b="1" dirty="0"/>
              <a:t>une transaction </a:t>
            </a:r>
            <a:r>
              <a:rPr lang="fr-FR" dirty="0"/>
              <a:t> </a:t>
            </a:r>
            <a:r>
              <a:rPr lang="fr-FR" dirty="0" smtClean="0"/>
              <a:t>: </a:t>
            </a:r>
            <a:r>
              <a:rPr lang="fr-FR" i="1" dirty="0" err="1" smtClean="0"/>
              <a:t>boolean</a:t>
            </a:r>
            <a:r>
              <a:rPr lang="fr-FR" i="1" dirty="0" smtClean="0"/>
              <a:t> </a:t>
            </a:r>
            <a:r>
              <a:rPr lang="fr-FR" i="1" dirty="0" err="1"/>
              <a:t>result</a:t>
            </a:r>
            <a:r>
              <a:rPr lang="fr-FR" i="1" dirty="0"/>
              <a:t> </a:t>
            </a:r>
            <a:r>
              <a:rPr lang="fr-FR" i="1" dirty="0" err="1" smtClean="0"/>
              <a:t>makeATransaction</a:t>
            </a:r>
            <a:r>
              <a:rPr lang="fr-FR" i="1" dirty="0" smtClean="0"/>
              <a:t> ( </a:t>
            </a:r>
            <a:r>
              <a:rPr lang="en-US" i="1" dirty="0" err="1" smtClean="0"/>
              <a:t>initiateurEmail</a:t>
            </a:r>
            <a:r>
              <a:rPr lang="fr-FR" i="1" dirty="0" smtClean="0"/>
              <a:t>, </a:t>
            </a:r>
            <a:r>
              <a:rPr lang="en-US" i="1" dirty="0" err="1" smtClean="0"/>
              <a:t>contrepartieEmail</a:t>
            </a:r>
            <a:r>
              <a:rPr lang="en-US" i="1" dirty="0" smtClean="0"/>
              <a:t>, </a:t>
            </a:r>
            <a:r>
              <a:rPr lang="en-US" i="1" dirty="0" err="1" smtClean="0"/>
              <a:t>montant</a:t>
            </a:r>
            <a:r>
              <a:rPr lang="en-US" i="1" dirty="0" smtClean="0"/>
              <a:t> </a:t>
            </a:r>
            <a:r>
              <a:rPr lang="fr-FR" i="1" dirty="0" smtClean="0"/>
              <a:t>)</a:t>
            </a:r>
            <a:endParaRPr lang="fr-FR" i="1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Prend en paramètre l'email </a:t>
            </a:r>
            <a:r>
              <a:rPr lang="fr-FR" dirty="0" smtClean="0"/>
              <a:t>de l’initiateur</a:t>
            </a:r>
            <a:r>
              <a:rPr lang="fr-FR" dirty="0"/>
              <a:t>,</a:t>
            </a:r>
            <a:r>
              <a:rPr lang="fr-FR" dirty="0" smtClean="0"/>
              <a:t> l’email de la contrepartie et le montant de la Transaction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Vérifie que les emails de l’initiateur et la contrepartie existent bien et qu’ils sont connectés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Vérifie que le montant de la transaction est positif et que le solde de l’initiateur est suffisant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/>
              <a:t>Effectue les opérations suivantes </a:t>
            </a:r>
            <a:r>
              <a:rPr lang="fr-FR" dirty="0" smtClean="0"/>
              <a:t>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fr-FR" dirty="0" smtClean="0"/>
              <a:t>Mise </a:t>
            </a:r>
            <a:r>
              <a:rPr lang="fr-FR" dirty="0"/>
              <a:t>à </a:t>
            </a:r>
            <a:r>
              <a:rPr lang="fr-FR" dirty="0" smtClean="0"/>
              <a:t>jour de </a:t>
            </a:r>
            <a:r>
              <a:rPr lang="fr-FR" dirty="0"/>
              <a:t>l'initiateur en réduisant son solde du montant </a:t>
            </a:r>
            <a:r>
              <a:rPr lang="fr-FR" dirty="0" smtClean="0"/>
              <a:t>de </a:t>
            </a:r>
            <a:r>
              <a:rPr lang="fr-FR" dirty="0"/>
              <a:t>la transaction </a:t>
            </a:r>
            <a:endParaRPr lang="fr-FR" dirty="0" smtClean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dirty="0" smtClean="0"/>
              <a:t>Mise </a:t>
            </a:r>
            <a:r>
              <a:rPr lang="fr-FR" dirty="0"/>
              <a:t>à jour </a:t>
            </a:r>
            <a:r>
              <a:rPr lang="fr-FR" dirty="0" smtClean="0"/>
              <a:t>de la </a:t>
            </a:r>
            <a:r>
              <a:rPr lang="fr-FR" dirty="0"/>
              <a:t>contrepartie en augmentant son solde du montant </a:t>
            </a:r>
            <a:r>
              <a:rPr lang="fr-FR" dirty="0" smtClean="0"/>
              <a:t>déduit </a:t>
            </a:r>
            <a:r>
              <a:rPr lang="fr-FR" dirty="0"/>
              <a:t>des 0.5% de frais pris par </a:t>
            </a:r>
            <a:r>
              <a:rPr lang="fr-FR" dirty="0" err="1"/>
              <a:t>Paymybuddy</a:t>
            </a:r>
            <a:r>
              <a:rPr lang="fr-FR" dirty="0"/>
              <a:t> </a:t>
            </a:r>
            <a:endParaRPr lang="fr-FR" dirty="0" smtClean="0"/>
          </a:p>
          <a:p>
            <a:pPr lvl="4">
              <a:buFont typeface="Arial" panose="020B0604020202020204" pitchFamily="34" charset="0"/>
              <a:buChar char="•"/>
            </a:pPr>
            <a:r>
              <a:rPr lang="fr-FR" dirty="0" smtClean="0"/>
              <a:t>Création de </a:t>
            </a:r>
            <a:r>
              <a:rPr lang="fr-FR" dirty="0"/>
              <a:t>la transaction et </a:t>
            </a:r>
            <a:r>
              <a:rPr lang="fr-FR" dirty="0" smtClean="0"/>
              <a:t>sauvegarde </a:t>
            </a:r>
            <a:r>
              <a:rPr lang="fr-FR" dirty="0"/>
              <a:t>en base de données 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dirty="0" smtClean="0"/>
              <a:t>Renvoie </a:t>
            </a:r>
            <a:r>
              <a:rPr lang="fr-FR" i="1" dirty="0" err="1"/>
              <a:t>true</a:t>
            </a:r>
            <a:r>
              <a:rPr lang="fr-FR" dirty="0"/>
              <a:t> si </a:t>
            </a:r>
            <a:r>
              <a:rPr lang="fr-FR" dirty="0" smtClean="0"/>
              <a:t>la Transaction a pu être effectuée, </a:t>
            </a:r>
            <a:r>
              <a:rPr lang="fr-FR" i="1" dirty="0"/>
              <a:t>false</a:t>
            </a:r>
            <a:r>
              <a:rPr lang="fr-FR" dirty="0"/>
              <a:t> si ce n'est pas le cas </a:t>
            </a:r>
            <a:endParaRPr lang="fr-FR" dirty="0" smtClean="0"/>
          </a:p>
          <a:p>
            <a:pPr lvl="3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endParaRPr lang="fr-FR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949" y="504955"/>
            <a:ext cx="8596668" cy="1320800"/>
          </a:xfrm>
        </p:spPr>
        <p:txBody>
          <a:bodyPr/>
          <a:lstStyle/>
          <a:p>
            <a:r>
              <a:rPr lang="fr-FR" sz="3200" dirty="0"/>
              <a:t>Projet </a:t>
            </a:r>
            <a:r>
              <a:rPr lang="fr-FR" sz="32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Sommaire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949" y="1997871"/>
            <a:ext cx="9855519" cy="4608575"/>
          </a:xfrm>
        </p:spPr>
        <p:txBody>
          <a:bodyPr>
            <a:normAutofit/>
          </a:bodyPr>
          <a:lstStyle/>
          <a:p>
            <a:pPr>
              <a:spcBef>
                <a:spcPts val="2200"/>
              </a:spcBef>
            </a:pPr>
            <a:r>
              <a:rPr lang="fr-FR" dirty="0" smtClean="0"/>
              <a:t>Contexte </a:t>
            </a:r>
            <a:r>
              <a:rPr lang="fr-FR" dirty="0"/>
              <a:t>et objectifs du projet</a:t>
            </a:r>
          </a:p>
          <a:p>
            <a:pPr>
              <a:spcBef>
                <a:spcPts val="2200"/>
              </a:spcBef>
            </a:pPr>
            <a:r>
              <a:rPr lang="fr-FR" dirty="0"/>
              <a:t>Domaine </a:t>
            </a:r>
            <a:r>
              <a:rPr lang="fr-FR" dirty="0" smtClean="0"/>
              <a:t>métier et besoins utilisateurs</a:t>
            </a:r>
            <a:endParaRPr lang="fr-FR" dirty="0"/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Conception de la base de données</a:t>
            </a:r>
            <a:endParaRPr lang="fr-FR" sz="1800" dirty="0"/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Développement : présentation des choix technologiques et de la structure</a:t>
            </a:r>
            <a:endParaRPr lang="fr-FR" dirty="0" smtClean="0"/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Tests unitaires et d’intégration</a:t>
            </a:r>
            <a:endParaRPr lang="fr-FR" sz="1800" dirty="0"/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Fiabilité et performances de l’application</a:t>
            </a:r>
            <a:endParaRPr lang="fr-FR" sz="1800" dirty="0"/>
          </a:p>
          <a:p>
            <a:pPr marL="342900" lvl="1" indent="-342900">
              <a:spcBef>
                <a:spcPts val="2200"/>
              </a:spcBef>
            </a:pPr>
            <a:r>
              <a:rPr lang="fr-FR" sz="1800" dirty="0" smtClean="0"/>
              <a:t>Sécurité de l’application</a:t>
            </a:r>
            <a:endParaRPr lang="fr-FR" sz="1800" dirty="0"/>
          </a:p>
          <a:p>
            <a:pPr marL="0" lvl="1" indent="0">
              <a:spcBef>
                <a:spcPts val="2200"/>
              </a:spcBef>
              <a:buNone/>
            </a:pPr>
            <a:endParaRPr lang="fr-FR" sz="1700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47047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59106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2049256"/>
            <a:ext cx="9812085" cy="54500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Couche </a:t>
            </a:r>
            <a:r>
              <a:rPr lang="fr-FR" b="1" dirty="0" err="1" smtClean="0"/>
              <a:t>Tx</a:t>
            </a:r>
            <a:r>
              <a:rPr lang="fr-FR" b="1" dirty="0" smtClean="0"/>
              <a:t> Manager</a:t>
            </a:r>
            <a:r>
              <a:rPr lang="fr-FR" dirty="0" smtClean="0"/>
              <a:t> : </a:t>
            </a:r>
            <a:r>
              <a:rPr lang="fr-FR" i="1" u="sng" dirty="0" err="1" smtClean="0"/>
              <a:t>feature-RepositoryJPAandServiceTxHibernate</a:t>
            </a:r>
            <a:endParaRPr lang="fr-FR" i="1" u="sng" dirty="0"/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Couche implémentant les </a:t>
            </a:r>
            <a:r>
              <a:rPr lang="fr-FR" b="1" dirty="0" smtClean="0"/>
              <a:t>transactions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Une transaction </a:t>
            </a:r>
            <a:r>
              <a:rPr lang="fr-FR" dirty="0"/>
              <a:t>est un ensemble </a:t>
            </a:r>
            <a:r>
              <a:rPr lang="fr-FR" dirty="0" smtClean="0"/>
              <a:t>d'opérations </a:t>
            </a:r>
            <a:r>
              <a:rPr lang="fr-FR" dirty="0"/>
              <a:t>élémentaires (le plus souvent </a:t>
            </a:r>
            <a:r>
              <a:rPr lang="fr-FR" b="1" dirty="0"/>
              <a:t>CRUD</a:t>
            </a:r>
            <a:r>
              <a:rPr lang="fr-FR" dirty="0"/>
              <a:t>) qui sont effectuées </a:t>
            </a:r>
            <a:r>
              <a:rPr lang="fr-FR" dirty="0" smtClean="0"/>
              <a:t>soit </a:t>
            </a:r>
            <a:r>
              <a:rPr lang="fr-FR" dirty="0"/>
              <a:t>dans leur totalité soit pas du </a:t>
            </a:r>
            <a:r>
              <a:rPr lang="fr-FR" dirty="0" smtClean="0"/>
              <a:t>tout</a:t>
            </a:r>
            <a:endParaRPr lang="fr-FR" sz="1600" dirty="0" smtClean="0"/>
          </a:p>
          <a:p>
            <a:pPr lvl="2"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fr-FR" dirty="0" smtClean="0"/>
              <a:t>Cela </a:t>
            </a:r>
            <a:r>
              <a:rPr lang="fr-FR" dirty="0"/>
              <a:t>permet de garder une cohérence des informations dans la base de </a:t>
            </a:r>
            <a:r>
              <a:rPr lang="fr-FR" dirty="0" smtClean="0"/>
              <a:t>données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/>
              <a:t>Création d’</a:t>
            </a:r>
            <a:r>
              <a:rPr lang="fr-FR" b="1" dirty="0"/>
              <a:t>une classe dédiée </a:t>
            </a:r>
            <a:r>
              <a:rPr lang="fr-FR" dirty="0"/>
              <a:t>et</a:t>
            </a:r>
            <a:r>
              <a:rPr lang="fr-FR" b="1" dirty="0"/>
              <a:t> transverse aux </a:t>
            </a:r>
            <a:r>
              <a:rPr lang="fr-FR" b="1" dirty="0" err="1"/>
              <a:t>Repository</a:t>
            </a:r>
            <a:r>
              <a:rPr lang="fr-FR" b="1" dirty="0"/>
              <a:t> </a:t>
            </a:r>
            <a:r>
              <a:rPr lang="fr-FR" dirty="0"/>
              <a:t>pour permettre de réaliser cela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/>
              <a:t>Cette classe </a:t>
            </a:r>
            <a:r>
              <a:rPr lang="fr-FR" dirty="0" smtClean="0"/>
              <a:t>est passée </a:t>
            </a:r>
            <a:r>
              <a:rPr lang="fr-FR" dirty="0"/>
              <a:t>en paramètre du constructeur des classes </a:t>
            </a:r>
            <a:r>
              <a:rPr lang="fr-FR" dirty="0" err="1"/>
              <a:t>Repository</a:t>
            </a: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b="1" dirty="0"/>
              <a:t>Injection de dépendance </a:t>
            </a:r>
            <a:r>
              <a:rPr lang="fr-FR" dirty="0"/>
              <a:t>par constructeur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Permet aux </a:t>
            </a:r>
            <a:r>
              <a:rPr lang="fr-FR" dirty="0" err="1"/>
              <a:t>Repository</a:t>
            </a:r>
            <a:r>
              <a:rPr lang="fr-FR" dirty="0"/>
              <a:t> de travailler avec </a:t>
            </a:r>
            <a:r>
              <a:rPr lang="fr-FR" b="1" dirty="0"/>
              <a:t>un gestionnaire de transactions commun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00" dirty="0"/>
          </a:p>
          <a:p>
            <a:pPr marL="457200" lvl="1" indent="0">
              <a:buNone/>
            </a:pPr>
            <a:r>
              <a:rPr lang="fr-FR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954" y="308888"/>
            <a:ext cx="9553292" cy="6138495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 smtClean="0"/>
              <a:t>Diagramme UML de classes :</a:t>
            </a:r>
            <a:endParaRPr lang="fr-F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370" y="164245"/>
            <a:ext cx="966764" cy="28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54" y="762040"/>
            <a:ext cx="9875300" cy="589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4267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Tests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547078"/>
            <a:ext cx="9553292" cy="5208508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/>
              <a:t>Toutes les classes </a:t>
            </a:r>
            <a:r>
              <a:rPr lang="fr-FR" sz="1800" b="1" dirty="0" err="1"/>
              <a:t>Repository</a:t>
            </a:r>
            <a:r>
              <a:rPr lang="fr-FR" sz="1800" dirty="0"/>
              <a:t> et </a:t>
            </a:r>
            <a:r>
              <a:rPr lang="fr-FR" sz="1800" b="1" dirty="0" smtClean="0"/>
              <a:t>Service</a:t>
            </a:r>
            <a:r>
              <a:rPr lang="fr-FR" sz="1800" dirty="0" smtClean="0"/>
              <a:t> </a:t>
            </a:r>
            <a:r>
              <a:rPr lang="fr-FR" sz="1800" dirty="0"/>
              <a:t>ont </a:t>
            </a:r>
            <a:r>
              <a:rPr lang="fr-FR" sz="1800" dirty="0" smtClean="0"/>
              <a:t>fait l’objet de tests</a:t>
            </a:r>
          </a:p>
          <a:p>
            <a:pPr marL="342900" lvl="1" indent="-342900"/>
            <a:endParaRPr lang="fr-FR" sz="500" dirty="0" smtClean="0"/>
          </a:p>
          <a:p>
            <a:pPr marL="342900" lvl="1" indent="-342900"/>
            <a:r>
              <a:rPr lang="fr-FR" sz="1800" dirty="0" smtClean="0"/>
              <a:t>Utilisation de </a:t>
            </a:r>
            <a:r>
              <a:rPr lang="fr-FR" sz="1800" b="1" dirty="0" smtClean="0"/>
              <a:t>JUnit5</a:t>
            </a:r>
            <a:r>
              <a:rPr lang="fr-FR" sz="1800" dirty="0" smtClean="0"/>
              <a:t> pour les tests et </a:t>
            </a:r>
            <a:r>
              <a:rPr lang="fr-FR" sz="1800" b="1" dirty="0" err="1" smtClean="0"/>
              <a:t>Mockito</a:t>
            </a:r>
            <a:r>
              <a:rPr lang="fr-FR" sz="1800" dirty="0" smtClean="0"/>
              <a:t> pour la partie </a:t>
            </a:r>
            <a:r>
              <a:rPr lang="fr-FR" sz="1800" dirty="0" err="1" smtClean="0"/>
              <a:t>mock</a:t>
            </a:r>
            <a:endParaRPr lang="fr-FR" sz="1800" dirty="0" smtClean="0"/>
          </a:p>
          <a:p>
            <a:pPr marL="342900" lvl="1" indent="-342900"/>
            <a:endParaRPr lang="fr-FR" sz="500" dirty="0"/>
          </a:p>
          <a:p>
            <a:pPr marL="342900" lvl="1" indent="-342900"/>
            <a:r>
              <a:rPr lang="fr-FR" sz="1800" dirty="0" smtClean="0"/>
              <a:t>Mise en place de fichiers SQL pour initialiser et préparer la base de données</a:t>
            </a:r>
          </a:p>
          <a:p>
            <a:pPr marL="342900" lvl="1" indent="-342900"/>
            <a:endParaRPr lang="fr-FR" sz="500" dirty="0"/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fr-FR" u="sng" dirty="0"/>
              <a:t>Classes </a:t>
            </a:r>
            <a:r>
              <a:rPr lang="fr-FR" u="sng" dirty="0" err="1"/>
              <a:t>Repository</a:t>
            </a:r>
            <a:r>
              <a:rPr lang="fr-FR" u="sng" dirty="0"/>
              <a:t> </a:t>
            </a:r>
            <a:r>
              <a:rPr lang="fr-FR" dirty="0"/>
              <a:t>:  </a:t>
            </a:r>
            <a:endParaRPr lang="fr-FR" dirty="0" smtClean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fr-FR" dirty="0" smtClean="0"/>
              <a:t>Tests </a:t>
            </a:r>
            <a:r>
              <a:rPr lang="fr-FR" dirty="0"/>
              <a:t>d'</a:t>
            </a:r>
            <a:r>
              <a:rPr lang="fr-FR" b="1" dirty="0"/>
              <a:t>intégration</a:t>
            </a:r>
            <a:r>
              <a:rPr lang="fr-FR" dirty="0"/>
              <a:t> avec la base de données </a:t>
            </a:r>
            <a:endParaRPr lang="fr-FR" dirty="0" smtClean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fr-FR" dirty="0"/>
              <a:t>T</a:t>
            </a:r>
            <a:r>
              <a:rPr lang="fr-FR" dirty="0" smtClean="0"/>
              <a:t>ests </a:t>
            </a:r>
            <a:r>
              <a:rPr lang="fr-FR" dirty="0"/>
              <a:t>de toutes les méthodes </a:t>
            </a:r>
            <a:r>
              <a:rPr lang="fr-FR" dirty="0" smtClean="0"/>
              <a:t>CRUD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endParaRPr lang="fr-FR" dirty="0" smtClean="0"/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fr-FR" u="sng" dirty="0"/>
              <a:t>Classes </a:t>
            </a:r>
            <a:r>
              <a:rPr lang="fr-FR" u="sng" dirty="0" smtClean="0"/>
              <a:t>Service </a:t>
            </a:r>
            <a:r>
              <a:rPr lang="fr-FR" dirty="0"/>
              <a:t>:  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fr-FR" dirty="0" smtClean="0"/>
              <a:t>Tests </a:t>
            </a:r>
            <a:r>
              <a:rPr lang="fr-FR" dirty="0"/>
              <a:t>d'</a:t>
            </a:r>
            <a:r>
              <a:rPr lang="fr-FR" b="1" dirty="0"/>
              <a:t>intégration</a:t>
            </a:r>
            <a:r>
              <a:rPr lang="fr-FR" dirty="0"/>
              <a:t> avec </a:t>
            </a:r>
            <a:r>
              <a:rPr lang="fr-FR" dirty="0" smtClean="0"/>
              <a:t>les </a:t>
            </a:r>
            <a:r>
              <a:rPr lang="fr-FR" dirty="0"/>
              <a:t>couches </a:t>
            </a:r>
            <a:r>
              <a:rPr lang="fr-FR" dirty="0" err="1"/>
              <a:t>Repository</a:t>
            </a:r>
            <a:r>
              <a:rPr lang="fr-FR" dirty="0"/>
              <a:t> et la base de données </a:t>
            </a:r>
            <a:endParaRPr lang="fr-FR" dirty="0" smtClean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fr-FR" dirty="0" smtClean="0"/>
              <a:t>Tests </a:t>
            </a:r>
            <a:r>
              <a:rPr lang="fr-FR" b="1" dirty="0"/>
              <a:t>unitaires</a:t>
            </a:r>
            <a:r>
              <a:rPr lang="fr-FR" dirty="0"/>
              <a:t> en utilisant </a:t>
            </a:r>
            <a:r>
              <a:rPr lang="fr-FR" dirty="0" err="1"/>
              <a:t>Mockito</a:t>
            </a:r>
            <a:r>
              <a:rPr lang="fr-FR" dirty="0"/>
              <a:t> afin de </a:t>
            </a:r>
            <a:r>
              <a:rPr lang="fr-FR" dirty="0" err="1"/>
              <a:t>mocker</a:t>
            </a:r>
            <a:r>
              <a:rPr lang="fr-FR" dirty="0"/>
              <a:t> les classes </a:t>
            </a:r>
            <a:r>
              <a:rPr lang="fr-FR" dirty="0" err="1"/>
              <a:t>Repository</a:t>
            </a:r>
            <a:r>
              <a:rPr lang="fr-FR" dirty="0"/>
              <a:t> </a:t>
            </a:r>
            <a:endParaRPr lang="fr-FR" dirty="0" smtClean="0"/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fr-FR" dirty="0" smtClean="0"/>
              <a:t>Tests </a:t>
            </a:r>
            <a:r>
              <a:rPr lang="fr-FR" dirty="0"/>
              <a:t>des cas 'positifs' </a:t>
            </a:r>
            <a:r>
              <a:rPr lang="fr-FR" dirty="0" smtClean="0"/>
              <a:t>(quand tout se passe </a:t>
            </a:r>
            <a:r>
              <a:rPr lang="fr-FR" dirty="0"/>
              <a:t>bien</a:t>
            </a:r>
            <a:r>
              <a:rPr lang="fr-FR" dirty="0" smtClean="0"/>
              <a:t>) et 'négatifs‘ (quand il y a un problème)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44507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Tests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707339"/>
            <a:ext cx="9553292" cy="5208508"/>
          </a:xfrm>
        </p:spPr>
        <p:txBody>
          <a:bodyPr>
            <a:normAutofit/>
          </a:bodyPr>
          <a:lstStyle/>
          <a:p>
            <a:r>
              <a:rPr lang="fr-FR" dirty="0"/>
              <a:t>Rapport de tests </a:t>
            </a:r>
            <a:r>
              <a:rPr lang="fr-FR" dirty="0" err="1"/>
              <a:t>Surefire</a:t>
            </a:r>
            <a:r>
              <a:rPr lang="fr-FR" dirty="0"/>
              <a:t> : </a:t>
            </a:r>
            <a:r>
              <a:rPr lang="fr-FR" dirty="0" smtClean="0"/>
              <a:t>(</a:t>
            </a:r>
            <a:r>
              <a:rPr lang="fr-FR" b="1" i="1" dirty="0" smtClean="0"/>
              <a:t>67</a:t>
            </a:r>
            <a:r>
              <a:rPr lang="fr-FR" i="1" dirty="0" smtClean="0"/>
              <a:t> </a:t>
            </a:r>
            <a:r>
              <a:rPr lang="fr-FR" i="1" dirty="0"/>
              <a:t>tests</a:t>
            </a:r>
            <a:r>
              <a:rPr lang="fr-FR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Taux de </a:t>
            </a:r>
            <a:r>
              <a:rPr lang="fr-FR" dirty="0" err="1"/>
              <a:t>succés</a:t>
            </a:r>
            <a:r>
              <a:rPr lang="fr-FR" dirty="0"/>
              <a:t> aux tests : </a:t>
            </a:r>
            <a:r>
              <a:rPr lang="fr-FR" b="1" dirty="0"/>
              <a:t>100</a:t>
            </a:r>
            <a:r>
              <a:rPr lang="fr-FR" b="1" dirty="0" smtClean="0"/>
              <a:t>%</a:t>
            </a:r>
            <a:endParaRPr lang="fr-F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96" y="2629513"/>
            <a:ext cx="7210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2615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Tests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192292"/>
            <a:ext cx="9553292" cy="5381036"/>
          </a:xfrm>
        </p:spPr>
        <p:txBody>
          <a:bodyPr>
            <a:normAutofit/>
          </a:bodyPr>
          <a:lstStyle/>
          <a:p>
            <a:r>
              <a:rPr lang="fr-FR" dirty="0"/>
              <a:t>Rapports de couverture de code </a:t>
            </a:r>
            <a:r>
              <a:rPr lang="fr-FR" b="1" dirty="0" err="1"/>
              <a:t>JaCoCo</a:t>
            </a:r>
            <a:r>
              <a:rPr lang="fr-FR" dirty="0"/>
              <a:t>: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sz="100" dirty="0"/>
          </a:p>
          <a:p>
            <a:endParaRPr lang="fr-FR" sz="100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Nombre </a:t>
            </a:r>
            <a:r>
              <a:rPr lang="fr-FR" dirty="0"/>
              <a:t>d’instructions : </a:t>
            </a:r>
            <a:r>
              <a:rPr lang="fr-FR" dirty="0" smtClean="0">
                <a:solidFill>
                  <a:srgbClr val="00B050"/>
                </a:solidFill>
              </a:rPr>
              <a:t>80 </a:t>
            </a:r>
            <a:r>
              <a:rPr lang="fr-FR" b="1" dirty="0" smtClean="0">
                <a:solidFill>
                  <a:srgbClr val="00B050"/>
                </a:solidFill>
              </a:rPr>
              <a:t>%</a:t>
            </a:r>
            <a:endParaRPr lang="fr-FR" b="1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de </a:t>
            </a:r>
            <a:r>
              <a:rPr lang="fr-FR" dirty="0" smtClean="0"/>
              <a:t>lignes </a:t>
            </a:r>
            <a:r>
              <a:rPr lang="fr-FR" dirty="0"/>
              <a:t>: </a:t>
            </a:r>
            <a:r>
              <a:rPr lang="fr-FR" dirty="0" smtClean="0">
                <a:solidFill>
                  <a:srgbClr val="00B050"/>
                </a:solidFill>
              </a:rPr>
              <a:t>78 </a:t>
            </a:r>
            <a:r>
              <a:rPr lang="fr-FR" b="1" dirty="0" smtClean="0">
                <a:solidFill>
                  <a:srgbClr val="00B050"/>
                </a:solidFill>
              </a:rPr>
              <a:t>%</a:t>
            </a:r>
            <a:endParaRPr lang="fr-FR" b="1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Nombre de méthodes </a:t>
            </a:r>
            <a:r>
              <a:rPr lang="fr-FR" dirty="0" smtClean="0"/>
              <a:t>: </a:t>
            </a:r>
            <a:r>
              <a:rPr lang="fr-FR" dirty="0" smtClean="0">
                <a:solidFill>
                  <a:srgbClr val="00B050"/>
                </a:solidFill>
              </a:rPr>
              <a:t>87 </a:t>
            </a:r>
            <a:r>
              <a:rPr lang="fr-FR" b="1" dirty="0" smtClean="0">
                <a:solidFill>
                  <a:srgbClr val="00B050"/>
                </a:solidFill>
              </a:rPr>
              <a:t>%</a:t>
            </a:r>
            <a:endParaRPr lang="fr-FR" b="1" dirty="0">
              <a:solidFill>
                <a:srgbClr val="00B050"/>
              </a:solidFill>
            </a:endParaRPr>
          </a:p>
          <a:p>
            <a:pPr lvl="1">
              <a:spcBef>
                <a:spcPts val="1600"/>
              </a:spcBef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tx1"/>
                </a:solidFill>
              </a:rPr>
              <a:t>Couverture </a:t>
            </a:r>
            <a:r>
              <a:rPr lang="fr-FR" b="1" dirty="0">
                <a:solidFill>
                  <a:srgbClr val="00B050"/>
                </a:solidFill>
              </a:rPr>
              <a:t>&gt; </a:t>
            </a:r>
            <a:r>
              <a:rPr lang="fr-FR" b="1" dirty="0" smtClean="0">
                <a:solidFill>
                  <a:srgbClr val="00B050"/>
                </a:solidFill>
              </a:rPr>
              <a:t>75% </a:t>
            </a:r>
            <a:r>
              <a:rPr lang="fr-FR" b="1" dirty="0">
                <a:solidFill>
                  <a:schemeClr val="tx1"/>
                </a:solidFill>
              </a:rPr>
              <a:t>pour toutes ces métriques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06" y="1659221"/>
            <a:ext cx="7369179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7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550" y="84370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Fiabilité et performance </a:t>
            </a:r>
            <a:r>
              <a:rPr lang="fr-FR" sz="2800" dirty="0"/>
              <a:t>de l’application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49" y="2179215"/>
            <a:ext cx="9833499" cy="4678785"/>
          </a:xfrm>
        </p:spPr>
        <p:txBody>
          <a:bodyPr>
            <a:normAutofit/>
          </a:bodyPr>
          <a:lstStyle/>
          <a:p>
            <a:r>
              <a:rPr lang="fr-FR" b="1" dirty="0" smtClean="0"/>
              <a:t>Fermeture</a:t>
            </a:r>
            <a:r>
              <a:rPr lang="fr-FR" dirty="0" smtClean="0"/>
              <a:t> des connexions ouvertes en base de données</a:t>
            </a:r>
          </a:p>
          <a:p>
            <a:pPr>
              <a:spcBef>
                <a:spcPts val="2500"/>
              </a:spcBef>
            </a:pPr>
            <a:r>
              <a:rPr lang="fr-FR" dirty="0" smtClean="0"/>
              <a:t>Instanciation des objets uniquement quand cela est nécessaire grâce aux </a:t>
            </a:r>
            <a:r>
              <a:rPr lang="fr-FR" b="1" dirty="0" err="1" smtClean="0"/>
              <a:t>Factory</a:t>
            </a:r>
            <a:endParaRPr lang="fr-FR" b="1" dirty="0" smtClean="0"/>
          </a:p>
          <a:p>
            <a:pPr>
              <a:spcBef>
                <a:spcPts val="2500"/>
              </a:spcBef>
            </a:pPr>
            <a:r>
              <a:rPr lang="fr-FR" dirty="0" smtClean="0"/>
              <a:t>Utilisation des </a:t>
            </a:r>
            <a:r>
              <a:rPr lang="fr-FR" b="1" dirty="0" smtClean="0"/>
              <a:t>transactions</a:t>
            </a:r>
            <a:r>
              <a:rPr lang="fr-FR" dirty="0" smtClean="0"/>
              <a:t> en base de données </a:t>
            </a:r>
          </a:p>
          <a:p>
            <a:pPr>
              <a:spcBef>
                <a:spcPts val="2500"/>
              </a:spcBef>
            </a:pPr>
            <a:r>
              <a:rPr lang="fr-FR" dirty="0" smtClean="0"/>
              <a:t>Utilisation </a:t>
            </a:r>
            <a:r>
              <a:rPr lang="fr-FR" dirty="0"/>
              <a:t>d'un </a:t>
            </a:r>
            <a:r>
              <a:rPr lang="fr-FR" b="1" dirty="0"/>
              <a:t>gestionnaire de pool de </a:t>
            </a:r>
            <a:r>
              <a:rPr lang="fr-FR" b="1" dirty="0" smtClean="0"/>
              <a:t>connexions </a:t>
            </a:r>
            <a:r>
              <a:rPr lang="fr-FR" dirty="0"/>
              <a:t>pour la base de </a:t>
            </a:r>
            <a:r>
              <a:rPr lang="fr-FR" dirty="0" smtClean="0"/>
              <a:t>données :</a:t>
            </a: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 gestionnaire de base fournit par </a:t>
            </a:r>
            <a:r>
              <a:rPr lang="fr-FR" dirty="0" err="1"/>
              <a:t>Hibernate</a:t>
            </a:r>
            <a:r>
              <a:rPr lang="fr-FR" dirty="0"/>
              <a:t> n'est pas robuste et n'est pas </a:t>
            </a:r>
            <a:r>
              <a:rPr lang="fr-FR" dirty="0" smtClean="0"/>
              <a:t>conseillé </a:t>
            </a:r>
            <a:r>
              <a:rPr lang="fr-FR" dirty="0"/>
              <a:t>en production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Utilisation d’un </a:t>
            </a:r>
            <a:r>
              <a:rPr lang="fr-FR" b="1" dirty="0"/>
              <a:t>gestionnaire du pool de </a:t>
            </a:r>
            <a:r>
              <a:rPr lang="fr-FR" b="1" dirty="0" smtClean="0"/>
              <a:t>connexion dédié</a:t>
            </a:r>
            <a:r>
              <a:rPr lang="fr-FR" dirty="0"/>
              <a:t> </a:t>
            </a:r>
            <a:r>
              <a:rPr lang="fr-FR" dirty="0" smtClean="0"/>
              <a:t>pour </a:t>
            </a:r>
            <a:r>
              <a:rPr lang="fr-FR" dirty="0"/>
              <a:t>pallier à ce </a:t>
            </a:r>
            <a:r>
              <a:rPr lang="fr-FR" dirty="0" smtClean="0"/>
              <a:t>problème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Nous avons choisi l'outil </a:t>
            </a:r>
            <a:r>
              <a:rPr lang="fr-FR" b="1" dirty="0"/>
              <a:t>C3P0</a:t>
            </a:r>
            <a:r>
              <a:rPr lang="fr-FR" dirty="0"/>
              <a:t> qui est une des références dans ce domaine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smtClean="0"/>
              <a:t>Amélioration de </a:t>
            </a:r>
            <a:r>
              <a:rPr lang="fr-FR" dirty="0"/>
              <a:t>la </a:t>
            </a:r>
            <a:r>
              <a:rPr lang="fr-FR" dirty="0" smtClean="0"/>
              <a:t>fiabilité et des </a:t>
            </a:r>
            <a:r>
              <a:rPr lang="fr-FR" dirty="0"/>
              <a:t>performances de </a:t>
            </a:r>
            <a:r>
              <a:rPr lang="fr-FR" dirty="0" smtClean="0"/>
              <a:t>l'application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149" y="59106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Sécurité </a:t>
            </a:r>
            <a:r>
              <a:rPr lang="fr-FR" sz="2800" dirty="0"/>
              <a:t>de l’application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49" y="1911862"/>
            <a:ext cx="8760268" cy="4678785"/>
          </a:xfrm>
        </p:spPr>
        <p:txBody>
          <a:bodyPr>
            <a:normAutofit/>
          </a:bodyPr>
          <a:lstStyle/>
          <a:p>
            <a:r>
              <a:rPr lang="fr-FR" dirty="0" smtClean="0"/>
              <a:t>Utilisation </a:t>
            </a:r>
            <a:r>
              <a:rPr lang="fr-FR" dirty="0"/>
              <a:t>de </a:t>
            </a:r>
            <a:r>
              <a:rPr lang="fr-FR" b="1" dirty="0"/>
              <a:t>requêtes </a:t>
            </a:r>
            <a:r>
              <a:rPr lang="fr-FR" b="1" dirty="0" smtClean="0"/>
              <a:t>SQL préparées </a:t>
            </a:r>
            <a:r>
              <a:rPr lang="fr-FR" dirty="0" smtClean="0"/>
              <a:t>afin </a:t>
            </a:r>
            <a:r>
              <a:rPr lang="fr-FR" dirty="0"/>
              <a:t>d'empêcher les attaques de type SQL Injection </a:t>
            </a:r>
            <a:endParaRPr lang="fr-FR" dirty="0" smtClean="0"/>
          </a:p>
          <a:p>
            <a:pPr>
              <a:spcBef>
                <a:spcPts val="2500"/>
              </a:spcBef>
            </a:pPr>
            <a:r>
              <a:rPr lang="fr-FR" b="1" dirty="0" smtClean="0"/>
              <a:t>Méthode </a:t>
            </a:r>
            <a:r>
              <a:rPr lang="fr-FR" b="1" dirty="0"/>
              <a:t>sécurisée de connexion à la base de données depuis le </a:t>
            </a:r>
            <a:r>
              <a:rPr lang="fr-FR" b="1" dirty="0" smtClean="0"/>
              <a:t>code </a:t>
            </a:r>
            <a:r>
              <a:rPr lang="fr-FR" dirty="0" smtClean="0"/>
              <a:t>: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Utilisation </a:t>
            </a:r>
            <a:r>
              <a:rPr lang="fr-FR" dirty="0"/>
              <a:t>d'un fichier </a:t>
            </a:r>
            <a:r>
              <a:rPr lang="fr-FR" dirty="0" smtClean="0"/>
              <a:t>de configuration extérieur </a:t>
            </a:r>
            <a:r>
              <a:rPr lang="fr-FR" dirty="0"/>
              <a:t>au code contenant les éléments nécessaires à la connexion à la base de données </a:t>
            </a:r>
            <a:r>
              <a:rPr lang="fr-FR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URL </a:t>
            </a:r>
            <a:r>
              <a:rPr lang="fr-FR" dirty="0"/>
              <a:t>de la 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smtClean="0"/>
              <a:t>Driver </a:t>
            </a:r>
            <a:r>
              <a:rPr lang="fr-FR" dirty="0"/>
              <a:t>JDBC permettant d'établir la connexion 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 smtClean="0"/>
              <a:t>Username</a:t>
            </a:r>
            <a:r>
              <a:rPr lang="fr-FR" dirty="0"/>
              <a:t> 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 err="1"/>
              <a:t>P</a:t>
            </a:r>
            <a:r>
              <a:rPr lang="fr-FR" dirty="0" err="1" smtClean="0"/>
              <a:t>assword</a:t>
            </a:r>
            <a:r>
              <a:rPr lang="fr-FR" dirty="0"/>
              <a:t> 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 code va lire le fichier de configuration et importer les données </a:t>
            </a:r>
          </a:p>
          <a:p>
            <a:pPr lvl="1">
              <a:spcBef>
                <a:spcPts val="2000"/>
              </a:spcBef>
              <a:buFont typeface="Wingdings" panose="05000000000000000000" pitchFamily="2" charset="2"/>
              <a:buChar char="Ø"/>
            </a:pPr>
            <a:r>
              <a:rPr lang="fr-FR" dirty="0" smtClean="0"/>
              <a:t>Permet d’éviter d’avoir ces paramètres sensibles écrits en dur dans le code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49" y="591062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Conclusion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49" y="1778888"/>
            <a:ext cx="8760268" cy="4678785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Attente des objectifs fixés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Mise en place d’une couche d’</a:t>
            </a:r>
            <a:r>
              <a:rPr lang="fr-FR" dirty="0" err="1" smtClean="0"/>
              <a:t>accés</a:t>
            </a:r>
            <a:r>
              <a:rPr lang="fr-FR" dirty="0" smtClean="0"/>
              <a:t> aux données fiable, performante et sécurisée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Bonnes </a:t>
            </a:r>
            <a:r>
              <a:rPr lang="fr-FR" dirty="0"/>
              <a:t>pratiques de développement </a:t>
            </a:r>
            <a:r>
              <a:rPr lang="fr-FR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Respect des principes </a:t>
            </a:r>
            <a:r>
              <a:rPr lang="fr-FR" dirty="0" smtClean="0"/>
              <a:t>SOLID et des Patterns de conception</a:t>
            </a:r>
            <a:endParaRPr lang="fr-FR" dirty="0"/>
          </a:p>
          <a:p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Lisibilité du code :</a:t>
            </a:r>
            <a:endParaRPr lang="fr-FR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Commentaires dans le </a:t>
            </a:r>
            <a:r>
              <a:rPr lang="fr-FR" sz="1600" b="1" dirty="0"/>
              <a:t>code</a:t>
            </a:r>
            <a:r>
              <a:rPr lang="fr-FR" sz="1600" dirty="0"/>
              <a:t> et dans les </a:t>
            </a:r>
            <a:r>
              <a:rPr lang="fr-FR" sz="1600" b="1" dirty="0"/>
              <a:t>tests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Dans les tests : utilisation de la convention  </a:t>
            </a:r>
            <a:r>
              <a:rPr lang="fr-FR" sz="1600" i="1" dirty="0"/>
              <a:t>ARRANGE // ACT // ASSERT</a:t>
            </a:r>
          </a:p>
          <a:p>
            <a:pPr lvl="2"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fr-FR" sz="1600" dirty="0"/>
              <a:t>Noms compréhensibles et cohérents pour tous les tests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000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Mise en place du </a:t>
            </a:r>
            <a:r>
              <a:rPr lang="fr-FR" dirty="0" err="1"/>
              <a:t>logging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endParaRPr lang="fr-FR" sz="10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fr-FR" dirty="0"/>
              <a:t>Mise en place de la </a:t>
            </a:r>
            <a:r>
              <a:rPr lang="fr-FR" dirty="0" err="1"/>
              <a:t>JavaDoc</a:t>
            </a:r>
            <a:endParaRPr lang="fr-FR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fr-FR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0657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Contexte et objectifs du projet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856525"/>
            <a:ext cx="8362846" cy="4678785"/>
          </a:xfrm>
        </p:spPr>
        <p:txBody>
          <a:bodyPr>
            <a:normAutofit/>
          </a:bodyPr>
          <a:lstStyle/>
          <a:p>
            <a:r>
              <a:rPr lang="fr-FR" dirty="0" err="1" smtClean="0"/>
              <a:t>PayMyBuddy</a:t>
            </a:r>
            <a:r>
              <a:rPr lang="fr-FR" dirty="0" smtClean="0"/>
              <a:t>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Start-up </a:t>
            </a:r>
            <a:r>
              <a:rPr lang="fr-FR" dirty="0"/>
              <a:t>qui fournit des solutions bancaires et financières 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r>
              <a:rPr lang="fr-FR" dirty="0" smtClean="0"/>
              <a:t>Nouveau projet :</a:t>
            </a:r>
            <a:endParaRPr lang="fr-FR" dirty="0"/>
          </a:p>
          <a:p>
            <a:pPr>
              <a:spcBef>
                <a:spcPts val="0"/>
              </a:spcBef>
            </a:pPr>
            <a:endParaRPr lang="fr-FR" sz="1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Application web qui permet aux </a:t>
            </a:r>
            <a:r>
              <a:rPr lang="fr-FR" dirty="0" smtClean="0"/>
              <a:t>utilisateurs </a:t>
            </a:r>
            <a:r>
              <a:rPr lang="fr-FR" dirty="0"/>
              <a:t>de transférer de l'argent pour gérer leurs finances ou payer leurs </a:t>
            </a:r>
            <a:r>
              <a:rPr lang="fr-FR" dirty="0" smtClean="0"/>
              <a:t>amis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dirty="0"/>
          </a:p>
          <a:p>
            <a:r>
              <a:rPr lang="fr-FR" dirty="0" smtClean="0"/>
              <a:t>Equipe </a:t>
            </a:r>
            <a:r>
              <a:rPr lang="fr-FR" dirty="0"/>
              <a:t>composée de plusieurs personnes (concepteurs UX, </a:t>
            </a:r>
            <a:r>
              <a:rPr lang="fr-FR" dirty="0" smtClean="0"/>
              <a:t>développeurs, chef de projet…) :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La </a:t>
            </a:r>
            <a:r>
              <a:rPr lang="fr-FR" dirty="0"/>
              <a:t>tache </a:t>
            </a:r>
            <a:r>
              <a:rPr lang="fr-FR" dirty="0" smtClean="0"/>
              <a:t>qui m’a été confiée dans </a:t>
            </a:r>
            <a:r>
              <a:rPr lang="fr-FR" dirty="0"/>
              <a:t>cette équipe est </a:t>
            </a:r>
            <a:r>
              <a:rPr lang="fr-FR" b="1" dirty="0"/>
              <a:t>la conception de la base de données et la couche d’accès aux données </a:t>
            </a:r>
            <a:r>
              <a:rPr lang="fr-FR" dirty="0" smtClean="0"/>
              <a:t>composée des couches </a:t>
            </a:r>
            <a:r>
              <a:rPr lang="fr-FR" b="1" dirty="0" err="1" smtClean="0"/>
              <a:t>Repository</a:t>
            </a:r>
            <a:r>
              <a:rPr lang="fr-FR" dirty="0" smtClean="0"/>
              <a:t> et </a:t>
            </a:r>
            <a:r>
              <a:rPr lang="fr-FR" b="1" dirty="0" smtClean="0"/>
              <a:t>Service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0657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Contexte et objectifs du projet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49" y="1856525"/>
            <a:ext cx="9915601" cy="4678785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 smtClean="0"/>
              <a:t>Application </a:t>
            </a:r>
            <a:r>
              <a:rPr lang="fr-FR" sz="1800" dirty="0"/>
              <a:t>bancaire -&gt; </a:t>
            </a:r>
            <a:r>
              <a:rPr lang="fr-FR" sz="1800" dirty="0" smtClean="0"/>
              <a:t>attentifs aux points suivants :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Ressources utilisées au plus juste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Fiabilité de </a:t>
            </a:r>
            <a:r>
              <a:rPr lang="fr-FR" dirty="0"/>
              <a:t>l'application 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Performance de l’application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Sécurité de l’application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342900" lvl="1" indent="-342900">
              <a:buClr>
                <a:srgbClr val="549E39"/>
              </a:buClr>
            </a:pP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Pour y répondre :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Respect des bonnes pratiques de </a:t>
            </a:r>
            <a:r>
              <a:rPr lang="fr-FR" dirty="0" smtClean="0"/>
              <a:t>développement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 smtClean="0"/>
              <a:t>Respect des principes </a:t>
            </a:r>
            <a:r>
              <a:rPr lang="fr-FR" sz="1600" b="1" dirty="0" smtClean="0"/>
              <a:t>SOLID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1600" dirty="0" smtClean="0"/>
              <a:t>Mise en œuvre du </a:t>
            </a:r>
            <a:r>
              <a:rPr lang="fr-FR" sz="1600" b="1" dirty="0" smtClean="0"/>
              <a:t>Pattern </a:t>
            </a:r>
            <a:r>
              <a:rPr lang="fr-FR" sz="1600" b="1" dirty="0" err="1" smtClean="0"/>
              <a:t>Repository</a:t>
            </a:r>
            <a:r>
              <a:rPr lang="fr-FR" sz="1600" b="1" dirty="0" smtClean="0"/>
              <a:t> </a:t>
            </a:r>
            <a:r>
              <a:rPr lang="fr-FR" sz="1600" dirty="0" smtClean="0"/>
              <a:t>(DAO Pattern)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184" y="3384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Domaine métier et besoins utilisateurs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84" y="1658117"/>
            <a:ext cx="10027744" cy="4678785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 smtClean="0"/>
              <a:t>Domaine métier -&gt; </a:t>
            </a:r>
            <a:r>
              <a:rPr lang="fr-FR" u="sng" dirty="0" smtClean="0"/>
              <a:t>Deux parties </a:t>
            </a:r>
            <a:r>
              <a:rPr lang="fr-FR" dirty="0" smtClean="0"/>
              <a:t>: les </a:t>
            </a:r>
            <a:r>
              <a:rPr lang="fr-FR" b="1" dirty="0" smtClean="0"/>
              <a:t>Utilisateurs</a:t>
            </a:r>
            <a:r>
              <a:rPr lang="fr-FR" dirty="0" smtClean="0"/>
              <a:t> de l’application et les </a:t>
            </a:r>
            <a:r>
              <a:rPr lang="fr-FR" b="1" dirty="0" smtClean="0"/>
              <a:t>Transactions financières</a:t>
            </a:r>
          </a:p>
          <a:p>
            <a:pPr marL="342900" lvl="1" indent="-342900">
              <a:spcBef>
                <a:spcPts val="2500"/>
              </a:spcBef>
              <a:buClr>
                <a:srgbClr val="549E39"/>
              </a:buClr>
            </a:pP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Les </a:t>
            </a:r>
            <a:r>
              <a:rPr lang="fr-FR" sz="1800" u="sn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Utilisateurs</a:t>
            </a:r>
            <a:r>
              <a:rPr lang="fr-FR" sz="18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doivent pouvoir :</a:t>
            </a:r>
            <a:endParaRPr lang="fr-F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S’enregistrer sur l’application en fournissant un email et un mot de passe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Se connecter à </a:t>
            </a:r>
            <a:r>
              <a:rPr lang="fr-FR" dirty="0"/>
              <a:t>l’application en fournissant un email et un mot de </a:t>
            </a:r>
            <a:r>
              <a:rPr lang="fr-FR" dirty="0" smtClean="0"/>
              <a:t>passe valides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Virer une somme d’argent d’un compte bancaire externe vers leur compte </a:t>
            </a:r>
            <a:r>
              <a:rPr lang="fr-FR" dirty="0" err="1" smtClean="0"/>
              <a:t>PayMyBuddy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Retirer une </a:t>
            </a:r>
            <a:r>
              <a:rPr lang="fr-FR" dirty="0"/>
              <a:t>somme d’argent </a:t>
            </a:r>
            <a:r>
              <a:rPr lang="fr-FR" dirty="0" smtClean="0"/>
              <a:t>de leur </a:t>
            </a:r>
            <a:r>
              <a:rPr lang="fr-FR" dirty="0"/>
              <a:t>compte </a:t>
            </a:r>
            <a:r>
              <a:rPr lang="fr-FR" dirty="0" err="1" smtClean="0"/>
              <a:t>PayMyBuddy</a:t>
            </a:r>
            <a:r>
              <a:rPr lang="fr-FR" dirty="0"/>
              <a:t> </a:t>
            </a:r>
            <a:r>
              <a:rPr lang="fr-FR" dirty="0" smtClean="0"/>
              <a:t>vers un </a:t>
            </a:r>
            <a:r>
              <a:rPr lang="fr-FR" dirty="0"/>
              <a:t>compte bancaire </a:t>
            </a:r>
            <a:r>
              <a:rPr lang="fr-FR" dirty="0" smtClean="0"/>
              <a:t>externe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Ajouter des connexions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Une connexion est un autre Utilisateur enregistré sur l’application</a:t>
            </a:r>
          </a:p>
          <a:p>
            <a:pPr marL="342900" lvl="1" indent="-342900">
              <a:spcBef>
                <a:spcPts val="2500"/>
              </a:spcBef>
              <a:buClr>
                <a:srgbClr val="549E39"/>
              </a:buClr>
            </a:pPr>
            <a:r>
              <a:rPr lang="fr-FR" sz="1800" dirty="0"/>
              <a:t>Les </a:t>
            </a:r>
            <a:r>
              <a:rPr lang="fr-FR" sz="1800" u="sng" dirty="0"/>
              <a:t>Transactions financières </a:t>
            </a:r>
            <a:r>
              <a:rPr lang="fr-FR" sz="1800" dirty="0"/>
              <a:t>doivent pouvoir </a:t>
            </a:r>
            <a:r>
              <a:rPr lang="fr-F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Etre effectuées par les Utilisateurs en faveur de leur(s) connexion(s)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Etre envoyées au </a:t>
            </a:r>
            <a:r>
              <a:rPr lang="fr-FR" dirty="0" err="1"/>
              <a:t>Frontend</a:t>
            </a:r>
            <a:r>
              <a:rPr lang="fr-FR" dirty="0"/>
              <a:t> pour affichage à l‘Utilisateur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54321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Domaine métier et besoins utilisateurs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606359"/>
            <a:ext cx="9553292" cy="4678785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549E39"/>
              </a:buClr>
            </a:pPr>
            <a:r>
              <a:rPr lang="fr-FR" sz="1800" dirty="0" smtClean="0"/>
              <a:t>Modèle du </a:t>
            </a:r>
            <a:r>
              <a:rPr lang="fr-FR" sz="1800" dirty="0"/>
              <a:t>domaine métier avec les </a:t>
            </a:r>
            <a:r>
              <a:rPr lang="fr-FR" sz="1800" dirty="0" smtClean="0"/>
              <a:t>cardinalités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1" y="2337137"/>
            <a:ext cx="7269172" cy="39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0657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Conception de la base de données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856525"/>
            <a:ext cx="9354884" cy="4678785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/>
              <a:t>Conception de la base de données </a:t>
            </a:r>
            <a:r>
              <a:rPr lang="fr-FR" sz="1800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Nom </a:t>
            </a:r>
            <a:r>
              <a:rPr lang="fr-FR" dirty="0"/>
              <a:t>des colonnes : 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Utilisation de </a:t>
            </a:r>
            <a:r>
              <a:rPr lang="fr-FR" dirty="0"/>
              <a:t>noms qui permettent de </a:t>
            </a:r>
            <a:r>
              <a:rPr lang="fr-FR" dirty="0" smtClean="0"/>
              <a:t>bien comprendre </a:t>
            </a:r>
            <a:r>
              <a:rPr lang="fr-FR" dirty="0"/>
              <a:t>quel est le </a:t>
            </a:r>
            <a:r>
              <a:rPr lang="fr-FR" dirty="0" smtClean="0"/>
              <a:t>contenu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fr-FR" sz="1400" dirty="0"/>
              <a:t>A</a:t>
            </a:r>
            <a:r>
              <a:rPr lang="fr-FR" sz="1400" dirty="0" smtClean="0"/>
              <a:t>pplication </a:t>
            </a:r>
            <a:r>
              <a:rPr lang="fr-FR" sz="1400" dirty="0"/>
              <a:t>des principes du </a:t>
            </a:r>
            <a:r>
              <a:rPr lang="fr-FR" sz="1400" b="1" dirty="0" smtClean="0"/>
              <a:t>Domain-</a:t>
            </a:r>
            <a:r>
              <a:rPr lang="fr-FR" sz="1400" b="1" dirty="0" err="1" smtClean="0"/>
              <a:t>Driven</a:t>
            </a:r>
            <a:r>
              <a:rPr lang="fr-FR" sz="1400" b="1" dirty="0" smtClean="0"/>
              <a:t>-Design</a:t>
            </a:r>
            <a:endParaRPr lang="fr-FR" sz="1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Type </a:t>
            </a:r>
            <a:r>
              <a:rPr lang="fr-FR" dirty="0"/>
              <a:t>des données et taille des colonnes : </a:t>
            </a:r>
            <a:endParaRPr lang="fr-FR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C</a:t>
            </a:r>
            <a:r>
              <a:rPr lang="fr-FR" dirty="0" smtClean="0"/>
              <a:t>hoix </a:t>
            </a:r>
            <a:r>
              <a:rPr lang="fr-FR" dirty="0"/>
              <a:t>du meilleur compromis permettant de contenir toutes les informations </a:t>
            </a:r>
            <a:r>
              <a:rPr lang="fr-FR" dirty="0" smtClean="0"/>
              <a:t>tout en </a:t>
            </a:r>
            <a:r>
              <a:rPr lang="fr-FR" dirty="0"/>
              <a:t>évitant de perdre de l'espace 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3 tables 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table Utilisateur </a:t>
            </a:r>
            <a:r>
              <a:rPr lang="fr-FR" dirty="0" smtClean="0"/>
              <a:t>qui contient les données des utilisateurs</a:t>
            </a: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table d'association qui permet </a:t>
            </a:r>
            <a:r>
              <a:rPr lang="fr-FR" dirty="0" smtClean="0"/>
              <a:t>d’enregistrer la </a:t>
            </a:r>
            <a:r>
              <a:rPr lang="fr-FR" dirty="0"/>
              <a:t>relation plusieurs à plusieurs entre les u</a:t>
            </a:r>
            <a:r>
              <a:rPr lang="fr-FR" dirty="0" smtClean="0"/>
              <a:t>tilisateurs </a:t>
            </a:r>
            <a:r>
              <a:rPr lang="fr-FR" dirty="0"/>
              <a:t>et leurs </a:t>
            </a:r>
            <a:r>
              <a:rPr lang="fr-FR" dirty="0" smtClean="0"/>
              <a:t>connexions</a:t>
            </a:r>
            <a:endParaRPr lang="fr-F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dirty="0"/>
              <a:t>table </a:t>
            </a:r>
            <a:r>
              <a:rPr lang="fr-FR" dirty="0" smtClean="0"/>
              <a:t>Transaction </a:t>
            </a:r>
            <a:r>
              <a:rPr lang="fr-FR" dirty="0"/>
              <a:t>qui contient les </a:t>
            </a:r>
            <a:r>
              <a:rPr lang="fr-FR" dirty="0" smtClean="0"/>
              <a:t>transactions financières effectuées </a:t>
            </a:r>
            <a:r>
              <a:rPr lang="fr-FR" dirty="0"/>
              <a:t>entre les utilisateurs et leurs </a:t>
            </a:r>
            <a:r>
              <a:rPr lang="fr-FR" dirty="0" smtClean="0"/>
              <a:t>connexions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60657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 smtClean="0"/>
              <a:t>Conception de la base de données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2115318"/>
            <a:ext cx="9553292" cy="4678785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 smtClean="0"/>
              <a:t>Schéma de la base de données :</a:t>
            </a:r>
            <a:endParaRPr lang="fr-F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7" y="2974705"/>
            <a:ext cx="10803047" cy="16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50" y="2615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Projet </a:t>
            </a:r>
            <a:r>
              <a:rPr lang="fr-FR" sz="3100" dirty="0" err="1" smtClean="0"/>
              <a:t>PayMyBuddy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Développement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/>
              <a:t/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50" y="1364820"/>
            <a:ext cx="9553292" cy="5208508"/>
          </a:xfrm>
        </p:spPr>
        <p:txBody>
          <a:bodyPr>
            <a:normAutofit/>
          </a:bodyPr>
          <a:lstStyle/>
          <a:p>
            <a:pPr marL="342900" lvl="1" indent="-342900"/>
            <a:r>
              <a:rPr lang="fr-FR" sz="1800" dirty="0" smtClean="0"/>
              <a:t>Choix des technologies :</a:t>
            </a:r>
          </a:p>
          <a:p>
            <a:pPr lvl="1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Langage de programmation : </a:t>
            </a:r>
            <a:r>
              <a:rPr lang="fr-FR" b="1" dirty="0" smtClean="0"/>
              <a:t>Java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Langage fiable qui a fait ses preuves en environnement de production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Langage performant, robuste et bien adapté pour les applications financières</a:t>
            </a:r>
            <a:endParaRPr lang="fr-FR" dirty="0"/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Système de gestion de base de données : </a:t>
            </a:r>
            <a:r>
              <a:rPr lang="fr-FR" b="1" dirty="0" smtClean="0"/>
              <a:t>PostgreSQL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/>
              <a:t>SGBD fiable, robuste et performant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SGBD ancien et bien maintenu, gage de pérennité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Utilisation </a:t>
            </a:r>
            <a:r>
              <a:rPr lang="fr-FR" dirty="0"/>
              <a:t>de </a:t>
            </a:r>
            <a:r>
              <a:rPr lang="fr-FR" b="1" dirty="0" err="1"/>
              <a:t>Maven</a:t>
            </a:r>
            <a:r>
              <a:rPr lang="fr-FR" dirty="0"/>
              <a:t> pour la gestion du </a:t>
            </a:r>
            <a:r>
              <a:rPr lang="fr-FR" dirty="0" smtClean="0"/>
              <a:t>projet</a:t>
            </a:r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 smtClean="0"/>
              <a:t>Utilisation </a:t>
            </a:r>
            <a:r>
              <a:rPr lang="fr-FR" dirty="0"/>
              <a:t>de </a:t>
            </a:r>
            <a:r>
              <a:rPr lang="fr-FR" b="1" dirty="0"/>
              <a:t>Git</a:t>
            </a:r>
            <a:r>
              <a:rPr lang="fr-FR" dirty="0"/>
              <a:t> et </a:t>
            </a:r>
            <a:r>
              <a:rPr lang="fr-FR" b="1" dirty="0" err="1"/>
              <a:t>GitHub</a:t>
            </a:r>
            <a:r>
              <a:rPr lang="fr-FR" dirty="0"/>
              <a:t> pour la gestion des versions 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dirty="0" smtClean="0"/>
              <a:t>Mise </a:t>
            </a:r>
            <a:r>
              <a:rPr lang="fr-FR" dirty="0"/>
              <a:t>en place des branches </a:t>
            </a:r>
            <a:r>
              <a:rPr lang="fr-FR" dirty="0" err="1"/>
              <a:t>GitFlow</a:t>
            </a:r>
            <a:r>
              <a:rPr lang="fr-FR" dirty="0"/>
              <a:t> </a:t>
            </a:r>
            <a:endParaRPr lang="fr-FR" dirty="0" smtClean="0"/>
          </a:p>
          <a:p>
            <a:pPr lvl="1">
              <a:spcBef>
                <a:spcPts val="2500"/>
              </a:spcBef>
              <a:buFont typeface="Wingdings" panose="05000000000000000000" pitchFamily="2" charset="2"/>
              <a:buChar char="v"/>
            </a:pPr>
            <a:r>
              <a:rPr lang="fr-FR" dirty="0"/>
              <a:t>Utilisation de </a:t>
            </a:r>
            <a:r>
              <a:rPr lang="fr-FR" b="1" dirty="0" err="1"/>
              <a:t>Logback</a:t>
            </a:r>
            <a:r>
              <a:rPr lang="fr-FR" dirty="0"/>
              <a:t> pour le </a:t>
            </a:r>
            <a:r>
              <a:rPr lang="fr-FR" dirty="0" err="1"/>
              <a:t>logging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25" y="338421"/>
            <a:ext cx="1688592" cy="5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9723</TotalTime>
  <Words>1028</Words>
  <Application>Microsoft Office PowerPoint</Application>
  <PresentationFormat>Widescreen</PresentationFormat>
  <Paragraphs>276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Trebuchet MS</vt:lpstr>
      <vt:lpstr>Wingdings</vt:lpstr>
      <vt:lpstr>Wingdings 3</vt:lpstr>
      <vt:lpstr>Facet</vt:lpstr>
      <vt:lpstr>Projet PayMyBuddy</vt:lpstr>
      <vt:lpstr>Projet PayMyBuddy Sommaire</vt:lpstr>
      <vt:lpstr>Projet PayMyBuddy Contexte et objectifs du projet   </vt:lpstr>
      <vt:lpstr>Projet PayMyBuddy Contexte et objectifs du projet   </vt:lpstr>
      <vt:lpstr>Projet PayMyBuddy Domaine métier et besoins utilisateurs    </vt:lpstr>
      <vt:lpstr>Projet PayMyBuddy Domaine métier et besoins utilisateurs    </vt:lpstr>
      <vt:lpstr>Projet PayMyBuddy Conception de la base de données   </vt:lpstr>
      <vt:lpstr>Projet PayMyBuddy Conception de la base de données   </vt:lpstr>
      <vt:lpstr>Projet PayMyBuddy Développement   </vt:lpstr>
      <vt:lpstr>Projet PayMyBuddy Développement   </vt:lpstr>
      <vt:lpstr>Projet PayMyBuddy Développement   </vt:lpstr>
      <vt:lpstr>Projet PayMyBuddy Développement   </vt:lpstr>
      <vt:lpstr>Projet PayMyBuddy Développement   </vt:lpstr>
      <vt:lpstr>Projet PayMyBuddy Développement   </vt:lpstr>
      <vt:lpstr>Projet PayMyBuddy Développement   </vt:lpstr>
      <vt:lpstr>Projet PayMyBuddy Développement   </vt:lpstr>
      <vt:lpstr>Projet PayMyBuddy Développement   </vt:lpstr>
      <vt:lpstr>Projet PayMyBuddy Développement   </vt:lpstr>
      <vt:lpstr>Projet PayMyBuddy Développement   </vt:lpstr>
      <vt:lpstr>Projet PayMyBuddy Développement   </vt:lpstr>
      <vt:lpstr>PowerPoint Presentation</vt:lpstr>
      <vt:lpstr>Projet PayMyBuddy Tests   </vt:lpstr>
      <vt:lpstr>Projet PayMyBuddy Tests   </vt:lpstr>
      <vt:lpstr>Projet PayMyBuddy Tests   </vt:lpstr>
      <vt:lpstr>Projet PayMyBuddy Fiabilité et performance de l’application   </vt:lpstr>
      <vt:lpstr>Projet PayMyBuddy Sécurité de l’application   </vt:lpstr>
      <vt:lpstr>Projet PayMyBuddy Conclusion  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Tool</dc:title>
  <dc:creator>olivier bonheur</dc:creator>
  <cp:lastModifiedBy>olivier bonheur</cp:lastModifiedBy>
  <cp:revision>493</cp:revision>
  <cp:lastPrinted>2020-07-19T13:41:42Z</cp:lastPrinted>
  <dcterms:created xsi:type="dcterms:W3CDTF">2020-03-12T21:31:17Z</dcterms:created>
  <dcterms:modified xsi:type="dcterms:W3CDTF">2020-07-23T21:06:24Z</dcterms:modified>
</cp:coreProperties>
</file>