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6" r:id="rId2"/>
    <p:sldId id="257" r:id="rId3"/>
    <p:sldId id="314" r:id="rId4"/>
    <p:sldId id="317" r:id="rId5"/>
    <p:sldId id="321" r:id="rId6"/>
    <p:sldId id="311" r:id="rId7"/>
    <p:sldId id="290" r:id="rId8"/>
    <p:sldId id="323" r:id="rId9"/>
    <p:sldId id="291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00" r:id="rId20"/>
    <p:sldId id="336" r:id="rId21"/>
    <p:sldId id="308" r:id="rId22"/>
    <p:sldId id="309" r:id="rId23"/>
    <p:sldId id="338" r:id="rId24"/>
    <p:sldId id="335" r:id="rId25"/>
    <p:sldId id="337" r:id="rId26"/>
  </p:sldIdLst>
  <p:sldSz cx="12192000" cy="6858000"/>
  <p:notesSz cx="6796088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bonheur" userId="de1ed9d4d31b0123" providerId="LiveId" clId="{61C5CE01-FA13-4328-9D08-EBD16AFA3A23}"/>
    <pc:docChg chg="custSel modSld">
      <pc:chgData name="olivier bonheur" userId="de1ed9d4d31b0123" providerId="LiveId" clId="{61C5CE01-FA13-4328-9D08-EBD16AFA3A23}" dt="2020-06-16T12:42:47.642" v="274" actId="20577"/>
      <pc:docMkLst>
        <pc:docMk/>
      </pc:docMkLst>
      <pc:sldChg chg="modSp mod">
        <pc:chgData name="olivier bonheur" userId="de1ed9d4d31b0123" providerId="LiveId" clId="{61C5CE01-FA13-4328-9D08-EBD16AFA3A23}" dt="2020-06-16T12:34:54.578" v="29" actId="20577"/>
        <pc:sldMkLst>
          <pc:docMk/>
          <pc:sldMk cId="327403847" sldId="257"/>
        </pc:sldMkLst>
        <pc:spChg chg="mod">
          <ac:chgData name="olivier bonheur" userId="de1ed9d4d31b0123" providerId="LiveId" clId="{61C5CE01-FA13-4328-9D08-EBD16AFA3A23}" dt="2020-06-16T12:34:54.578" v="29" actId="20577"/>
          <ac:spMkLst>
            <pc:docMk/>
            <pc:sldMk cId="327403847" sldId="257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38:24.521" v="101" actId="20577"/>
        <pc:sldMkLst>
          <pc:docMk/>
          <pc:sldMk cId="663796943" sldId="290"/>
        </pc:sldMkLst>
        <pc:spChg chg="mod">
          <ac:chgData name="olivier bonheur" userId="de1ed9d4d31b0123" providerId="LiveId" clId="{61C5CE01-FA13-4328-9D08-EBD16AFA3A23}" dt="2020-06-16T12:38:24.521" v="101" actId="20577"/>
          <ac:spMkLst>
            <pc:docMk/>
            <pc:sldMk cId="663796943" sldId="290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40:16.431" v="221" actId="20577"/>
        <pc:sldMkLst>
          <pc:docMk/>
          <pc:sldMk cId="2327594134" sldId="291"/>
        </pc:sldMkLst>
        <pc:spChg chg="mod">
          <ac:chgData name="olivier bonheur" userId="de1ed9d4d31b0123" providerId="LiveId" clId="{61C5CE01-FA13-4328-9D08-EBD16AFA3A23}" dt="2020-06-16T12:40:16.431" v="221" actId="20577"/>
          <ac:spMkLst>
            <pc:docMk/>
            <pc:sldMk cId="2327594134" sldId="291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42:27.468" v="273" actId="113"/>
        <pc:sldMkLst>
          <pc:docMk/>
          <pc:sldMk cId="2199163328" sldId="305"/>
        </pc:sldMkLst>
        <pc:spChg chg="mod">
          <ac:chgData name="olivier bonheur" userId="de1ed9d4d31b0123" providerId="LiveId" clId="{61C5CE01-FA13-4328-9D08-EBD16AFA3A23}" dt="2020-06-16T12:42:27.468" v="273" actId="113"/>
          <ac:spMkLst>
            <pc:docMk/>
            <pc:sldMk cId="2199163328" sldId="305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42:47.642" v="274" actId="20577"/>
        <pc:sldMkLst>
          <pc:docMk/>
          <pc:sldMk cId="3755651492" sldId="307"/>
        </pc:sldMkLst>
        <pc:spChg chg="mod">
          <ac:chgData name="olivier bonheur" userId="de1ed9d4d31b0123" providerId="LiveId" clId="{61C5CE01-FA13-4328-9D08-EBD16AFA3A23}" dt="2020-06-16T12:42:47.642" v="274" actId="20577"/>
          <ac:spMkLst>
            <pc:docMk/>
            <pc:sldMk cId="3755651492" sldId="307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41:36.156" v="223" actId="20577"/>
        <pc:sldMkLst>
          <pc:docMk/>
          <pc:sldMk cId="696001550" sldId="309"/>
        </pc:sldMkLst>
        <pc:spChg chg="mod">
          <ac:chgData name="olivier bonheur" userId="de1ed9d4d31b0123" providerId="LiveId" clId="{61C5CE01-FA13-4328-9D08-EBD16AFA3A23}" dt="2020-06-16T12:41:36.156" v="223" actId="20577"/>
          <ac:spMkLst>
            <pc:docMk/>
            <pc:sldMk cId="696001550" sldId="309"/>
            <ac:spMk id="3" creationId="{00000000-0000-0000-0000-000000000000}"/>
          </ac:spMkLst>
        </pc:spChg>
        <pc:picChg chg="mod">
          <ac:chgData name="olivier bonheur" userId="de1ed9d4d31b0123" providerId="LiveId" clId="{61C5CE01-FA13-4328-9D08-EBD16AFA3A23}" dt="2020-06-16T12:41:29.812" v="222" actId="1076"/>
          <ac:picMkLst>
            <pc:docMk/>
            <pc:sldMk cId="696001550" sldId="309"/>
            <ac:picMk id="5" creationId="{00000000-0000-0000-0000-000000000000}"/>
          </ac:picMkLst>
        </pc:picChg>
      </pc:sldChg>
      <pc:sldChg chg="modSp mod">
        <pc:chgData name="olivier bonheur" userId="de1ed9d4d31b0123" providerId="LiveId" clId="{61C5CE01-FA13-4328-9D08-EBD16AFA3A23}" dt="2020-06-16T12:36:28.016" v="68" actId="20577"/>
        <pc:sldMkLst>
          <pc:docMk/>
          <pc:sldMk cId="868550641" sldId="314"/>
        </pc:sldMkLst>
        <pc:spChg chg="mod">
          <ac:chgData name="olivier bonheur" userId="de1ed9d4d31b0123" providerId="LiveId" clId="{61C5CE01-FA13-4328-9D08-EBD16AFA3A23}" dt="2020-06-16T12:36:28.016" v="68" actId="20577"/>
          <ac:spMkLst>
            <pc:docMk/>
            <pc:sldMk cId="868550641" sldId="314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35:46.856" v="45" actId="20577"/>
        <pc:sldMkLst>
          <pc:docMk/>
          <pc:sldMk cId="2194106866" sldId="317"/>
        </pc:sldMkLst>
        <pc:spChg chg="mod">
          <ac:chgData name="olivier bonheur" userId="de1ed9d4d31b0123" providerId="LiveId" clId="{61C5CE01-FA13-4328-9D08-EBD16AFA3A23}" dt="2020-06-16T12:35:46.856" v="45" actId="20577"/>
          <ac:spMkLst>
            <pc:docMk/>
            <pc:sldMk cId="2194106866" sldId="317"/>
            <ac:spMk id="3" creationId="{00000000-0000-0000-0000-000000000000}"/>
          </ac:spMkLst>
        </pc:spChg>
      </pc:sldChg>
    </pc:docChg>
  </pc:docChgLst>
  <pc:docChgLst>
    <pc:chgData name="olivier bonheur" userId="de1ed9d4d31b0123" providerId="LiveId" clId="{CE292A81-1E84-4AF7-9262-93B9A61974AF}"/>
    <pc:docChg chg="custSel modSld">
      <pc:chgData name="olivier bonheur" userId="de1ed9d4d31b0123" providerId="LiveId" clId="{CE292A81-1E84-4AF7-9262-93B9A61974AF}" dt="2020-06-15T12:20:27.167" v="132" actId="20577"/>
      <pc:docMkLst>
        <pc:docMk/>
      </pc:docMkLst>
      <pc:sldChg chg="modSp mod">
        <pc:chgData name="olivier bonheur" userId="de1ed9d4d31b0123" providerId="LiveId" clId="{CE292A81-1E84-4AF7-9262-93B9A61974AF}" dt="2020-06-15T12:15:06.098" v="32" actId="20577"/>
        <pc:sldMkLst>
          <pc:docMk/>
          <pc:sldMk cId="894082202" sldId="289"/>
        </pc:sldMkLst>
        <pc:spChg chg="mod">
          <ac:chgData name="olivier bonheur" userId="de1ed9d4d31b0123" providerId="LiveId" clId="{CE292A81-1E84-4AF7-9262-93B9A61974AF}" dt="2020-06-15T12:15:06.098" v="32" actId="20577"/>
          <ac:spMkLst>
            <pc:docMk/>
            <pc:sldMk cId="894082202" sldId="289"/>
            <ac:spMk id="3" creationId="{00000000-0000-0000-0000-000000000000}"/>
          </ac:spMkLst>
        </pc:spChg>
      </pc:sldChg>
      <pc:sldChg chg="modSp mod">
        <pc:chgData name="olivier bonheur" userId="de1ed9d4d31b0123" providerId="LiveId" clId="{CE292A81-1E84-4AF7-9262-93B9A61974AF}" dt="2020-06-15T12:16:02.804" v="75"/>
        <pc:sldMkLst>
          <pc:docMk/>
          <pc:sldMk cId="2327594134" sldId="291"/>
        </pc:sldMkLst>
        <pc:spChg chg="mod">
          <ac:chgData name="olivier bonheur" userId="de1ed9d4d31b0123" providerId="LiveId" clId="{CE292A81-1E84-4AF7-9262-93B9A61974AF}" dt="2020-06-15T12:16:02.804" v="75"/>
          <ac:spMkLst>
            <pc:docMk/>
            <pc:sldMk cId="2327594134" sldId="291"/>
            <ac:spMk id="3" creationId="{00000000-0000-0000-0000-000000000000}"/>
          </ac:spMkLst>
        </pc:spChg>
      </pc:sldChg>
      <pc:sldChg chg="modSp mod">
        <pc:chgData name="olivier bonheur" userId="de1ed9d4d31b0123" providerId="LiveId" clId="{CE292A81-1E84-4AF7-9262-93B9A61974AF}" dt="2020-06-15T12:17:05.156" v="131" actId="6549"/>
        <pc:sldMkLst>
          <pc:docMk/>
          <pc:sldMk cId="3042130003" sldId="293"/>
        </pc:sldMkLst>
        <pc:spChg chg="mod">
          <ac:chgData name="olivier bonheur" userId="de1ed9d4d31b0123" providerId="LiveId" clId="{CE292A81-1E84-4AF7-9262-93B9A61974AF}" dt="2020-06-15T12:17:05.156" v="131" actId="6549"/>
          <ac:spMkLst>
            <pc:docMk/>
            <pc:sldMk cId="3042130003" sldId="293"/>
            <ac:spMk id="3" creationId="{00000000-0000-0000-0000-000000000000}"/>
          </ac:spMkLst>
        </pc:spChg>
      </pc:sldChg>
      <pc:sldChg chg="modSp mod">
        <pc:chgData name="olivier bonheur" userId="de1ed9d4d31b0123" providerId="LiveId" clId="{CE292A81-1E84-4AF7-9262-93B9A61974AF}" dt="2020-06-15T12:20:27.167" v="132" actId="20577"/>
        <pc:sldMkLst>
          <pc:docMk/>
          <pc:sldMk cId="3381131343" sldId="310"/>
        </pc:sldMkLst>
        <pc:spChg chg="mod">
          <ac:chgData name="olivier bonheur" userId="de1ed9d4d31b0123" providerId="LiveId" clId="{CE292A81-1E84-4AF7-9262-93B9A61974AF}" dt="2020-06-15T12:20:27.167" v="132" actId="20577"/>
          <ac:spMkLst>
            <pc:docMk/>
            <pc:sldMk cId="3381131343" sldId="310"/>
            <ac:spMk id="2" creationId="{00000000-0000-0000-0000-000000000000}"/>
          </ac:spMkLst>
        </pc:spChg>
      </pc:sldChg>
    </pc:docChg>
  </pc:docChgLst>
  <pc:docChgLst>
    <pc:chgData name="olivier bonheur" userId="de1ed9d4d31b0123" providerId="LiveId" clId="{84B85A86-1F0D-4A03-919F-7D37FEB74B8A}"/>
    <pc:docChg chg="modSld">
      <pc:chgData name="olivier bonheur" userId="de1ed9d4d31b0123" providerId="LiveId" clId="{84B85A86-1F0D-4A03-919F-7D37FEB74B8A}" dt="2020-06-17T12:25:52.258" v="73" actId="1076"/>
      <pc:docMkLst>
        <pc:docMk/>
      </pc:docMkLst>
      <pc:sldChg chg="modSp mod">
        <pc:chgData name="olivier bonheur" userId="de1ed9d4d31b0123" providerId="LiveId" clId="{84B85A86-1F0D-4A03-919F-7D37FEB74B8A}" dt="2020-06-17T12:25:52.258" v="73" actId="1076"/>
        <pc:sldMkLst>
          <pc:docMk/>
          <pc:sldMk cId="2327594134" sldId="291"/>
        </pc:sldMkLst>
        <pc:spChg chg="mod">
          <ac:chgData name="olivier bonheur" userId="de1ed9d4d31b0123" providerId="LiveId" clId="{84B85A86-1F0D-4A03-919F-7D37FEB74B8A}" dt="2020-06-17T12:25:49.706" v="72" actId="1076"/>
          <ac:spMkLst>
            <pc:docMk/>
            <pc:sldMk cId="2327594134" sldId="291"/>
            <ac:spMk id="2" creationId="{00000000-0000-0000-0000-000000000000}"/>
          </ac:spMkLst>
        </pc:spChg>
        <pc:spChg chg="mod">
          <ac:chgData name="olivier bonheur" userId="de1ed9d4d31b0123" providerId="LiveId" clId="{84B85A86-1F0D-4A03-919F-7D37FEB74B8A}" dt="2020-06-17T12:25:52.258" v="73" actId="1076"/>
          <ac:spMkLst>
            <pc:docMk/>
            <pc:sldMk cId="2327594134" sldId="291"/>
            <ac:spMk id="3" creationId="{00000000-0000-0000-0000-000000000000}"/>
          </ac:spMkLst>
        </pc:spChg>
      </pc:sldChg>
      <pc:sldChg chg="modSp mod">
        <pc:chgData name="olivier bonheur" userId="de1ed9d4d31b0123" providerId="LiveId" clId="{84B85A86-1F0D-4A03-919F-7D37FEB74B8A}" dt="2020-06-17T12:25:00.270" v="71" actId="20577"/>
        <pc:sldMkLst>
          <pc:docMk/>
          <pc:sldMk cId="379000329" sldId="300"/>
        </pc:sldMkLst>
        <pc:spChg chg="mod">
          <ac:chgData name="olivier bonheur" userId="de1ed9d4d31b0123" providerId="LiveId" clId="{84B85A86-1F0D-4A03-919F-7D37FEB74B8A}" dt="2020-06-17T12:25:00.270" v="71" actId="20577"/>
          <ac:spMkLst>
            <pc:docMk/>
            <pc:sldMk cId="379000329" sldId="300"/>
            <ac:spMk id="3" creationId="{00000000-0000-0000-0000-000000000000}"/>
          </ac:spMkLst>
        </pc:spChg>
      </pc:sldChg>
      <pc:sldChg chg="modSp mod">
        <pc:chgData name="olivier bonheur" userId="de1ed9d4d31b0123" providerId="LiveId" clId="{84B85A86-1F0D-4A03-919F-7D37FEB74B8A}" dt="2020-06-17T12:24:25.213" v="69" actId="20577"/>
        <pc:sldMkLst>
          <pc:docMk/>
          <pc:sldMk cId="1920283664" sldId="312"/>
        </pc:sldMkLst>
        <pc:spChg chg="mod">
          <ac:chgData name="olivier bonheur" userId="de1ed9d4d31b0123" providerId="LiveId" clId="{84B85A86-1F0D-4A03-919F-7D37FEB74B8A}" dt="2020-06-17T12:24:25.213" v="69" actId="20577"/>
          <ac:spMkLst>
            <pc:docMk/>
            <pc:sldMk cId="1920283664" sldId="312"/>
            <ac:spMk id="3" creationId="{00000000-0000-0000-0000-000000000000}"/>
          </ac:spMkLst>
        </pc:spChg>
      </pc:sldChg>
    </pc:docChg>
  </pc:docChgLst>
  <pc:docChgLst>
    <pc:chgData name="olivier bonheur" userId="de1ed9d4d31b0123" providerId="LiveId" clId="{DFD77CE9-894C-4C46-9029-56FF9BFC97EB}"/>
    <pc:docChg chg="modSld">
      <pc:chgData name="olivier bonheur" userId="de1ed9d4d31b0123" providerId="LiveId" clId="{DFD77CE9-894C-4C46-9029-56FF9BFC97EB}" dt="2020-06-15T16:34:40.837" v="19" actId="20577"/>
      <pc:docMkLst>
        <pc:docMk/>
      </pc:docMkLst>
      <pc:sldChg chg="modSp mod">
        <pc:chgData name="olivier bonheur" userId="de1ed9d4d31b0123" providerId="LiveId" clId="{DFD77CE9-894C-4C46-9029-56FF9BFC97EB}" dt="2020-06-15T16:32:29.676" v="0" actId="20577"/>
        <pc:sldMkLst>
          <pc:docMk/>
          <pc:sldMk cId="894082202" sldId="289"/>
        </pc:sldMkLst>
        <pc:spChg chg="mod">
          <ac:chgData name="olivier bonheur" userId="de1ed9d4d31b0123" providerId="LiveId" clId="{DFD77CE9-894C-4C46-9029-56FF9BFC97EB}" dt="2020-06-15T16:32:29.676" v="0" actId="20577"/>
          <ac:spMkLst>
            <pc:docMk/>
            <pc:sldMk cId="894082202" sldId="289"/>
            <ac:spMk id="3" creationId="{00000000-0000-0000-0000-000000000000}"/>
          </ac:spMkLst>
        </pc:spChg>
      </pc:sldChg>
      <pc:sldChg chg="modSp mod">
        <pc:chgData name="olivier bonheur" userId="de1ed9d4d31b0123" providerId="LiveId" clId="{DFD77CE9-894C-4C46-9029-56FF9BFC97EB}" dt="2020-06-15T16:33:04.012" v="9" actId="20577"/>
        <pc:sldMkLst>
          <pc:docMk/>
          <pc:sldMk cId="663796943" sldId="290"/>
        </pc:sldMkLst>
        <pc:spChg chg="mod">
          <ac:chgData name="olivier bonheur" userId="de1ed9d4d31b0123" providerId="LiveId" clId="{DFD77CE9-894C-4C46-9029-56FF9BFC97EB}" dt="2020-06-15T16:33:04.012" v="9" actId="20577"/>
          <ac:spMkLst>
            <pc:docMk/>
            <pc:sldMk cId="663796943" sldId="290"/>
            <ac:spMk id="3" creationId="{00000000-0000-0000-0000-000000000000}"/>
          </ac:spMkLst>
        </pc:spChg>
      </pc:sldChg>
      <pc:sldChg chg="modSp mod">
        <pc:chgData name="olivier bonheur" userId="de1ed9d4d31b0123" providerId="LiveId" clId="{DFD77CE9-894C-4C46-9029-56FF9BFC97EB}" dt="2020-06-15T16:34:40.837" v="19" actId="20577"/>
        <pc:sldMkLst>
          <pc:docMk/>
          <pc:sldMk cId="1707374166" sldId="294"/>
        </pc:sldMkLst>
        <pc:spChg chg="mod">
          <ac:chgData name="olivier bonheur" userId="de1ed9d4d31b0123" providerId="LiveId" clId="{DFD77CE9-894C-4C46-9029-56FF9BFC97EB}" dt="2020-06-15T16:34:40.837" v="19" actId="20577"/>
          <ac:spMkLst>
            <pc:docMk/>
            <pc:sldMk cId="1707374166" sldId="294"/>
            <ac:spMk id="3" creationId="{00000000-0000-0000-0000-000000000000}"/>
          </ac:spMkLst>
        </pc:spChg>
      </pc:sldChg>
    </pc:docChg>
  </pc:docChgLst>
  <pc:docChgLst>
    <pc:chgData name="olivier bonheur" userId="de1ed9d4d31b0123" providerId="LiveId" clId="{0D1B3C29-0DE3-4494-B4BB-809988CC91C7}"/>
    <pc:docChg chg="modSld">
      <pc:chgData name="olivier bonheur" userId="de1ed9d4d31b0123" providerId="LiveId" clId="{0D1B3C29-0DE3-4494-B4BB-809988CC91C7}" dt="2020-05-08T14:58:31.736" v="27" actId="20577"/>
      <pc:docMkLst>
        <pc:docMk/>
      </pc:docMkLst>
      <pc:sldChg chg="modSp mod">
        <pc:chgData name="olivier bonheur" userId="de1ed9d4d31b0123" providerId="LiveId" clId="{0D1B3C29-0DE3-4494-B4BB-809988CC91C7}" dt="2020-05-08T14:58:09.575" v="17" actId="20577"/>
        <pc:sldMkLst>
          <pc:docMk/>
          <pc:sldMk cId="1112530417" sldId="266"/>
        </pc:sldMkLst>
        <pc:spChg chg="mod">
          <ac:chgData name="olivier bonheur" userId="de1ed9d4d31b0123" providerId="LiveId" clId="{0D1B3C29-0DE3-4494-B4BB-809988CC91C7}" dt="2020-05-08T14:58:09.575" v="17" actId="20577"/>
          <ac:spMkLst>
            <pc:docMk/>
            <pc:sldMk cId="1112530417" sldId="266"/>
            <ac:spMk id="3" creationId="{00000000-0000-0000-0000-000000000000}"/>
          </ac:spMkLst>
        </pc:spChg>
      </pc:sldChg>
      <pc:sldChg chg="modSp mod">
        <pc:chgData name="olivier bonheur" userId="de1ed9d4d31b0123" providerId="LiveId" clId="{0D1B3C29-0DE3-4494-B4BB-809988CC91C7}" dt="2020-05-08T14:58:31.736" v="27" actId="20577"/>
        <pc:sldMkLst>
          <pc:docMk/>
          <pc:sldMk cId="3408791503" sldId="274"/>
        </pc:sldMkLst>
        <pc:spChg chg="mod">
          <ac:chgData name="olivier bonheur" userId="de1ed9d4d31b0123" providerId="LiveId" clId="{0D1B3C29-0DE3-4494-B4BB-809988CC91C7}" dt="2020-05-08T14:58:31.736" v="27" actId="20577"/>
          <ac:spMkLst>
            <pc:docMk/>
            <pc:sldMk cId="3408791503" sldId="274"/>
            <ac:spMk id="3" creationId="{00000000-0000-0000-0000-000000000000}"/>
          </ac:spMkLst>
        </pc:spChg>
      </pc:sldChg>
      <pc:sldChg chg="modSp mod">
        <pc:chgData name="olivier bonheur" userId="de1ed9d4d31b0123" providerId="LiveId" clId="{0D1B3C29-0DE3-4494-B4BB-809988CC91C7}" dt="2020-05-08T14:57:43.651" v="0" actId="20577"/>
        <pc:sldMkLst>
          <pc:docMk/>
          <pc:sldMk cId="817221153" sldId="284"/>
        </pc:sldMkLst>
        <pc:spChg chg="mod">
          <ac:chgData name="olivier bonheur" userId="de1ed9d4d31b0123" providerId="LiveId" clId="{0D1B3C29-0DE3-4494-B4BB-809988CC91C7}" dt="2020-05-08T14:57:43.651" v="0" actId="20577"/>
          <ac:spMkLst>
            <pc:docMk/>
            <pc:sldMk cId="817221153" sldId="28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64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82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306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209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925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433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707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67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54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05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28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19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38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94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10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89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D00A-D0DD-4B60-9ECB-6D257A70D4CD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70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840543"/>
            <a:ext cx="7766936" cy="1646302"/>
          </a:xfrm>
        </p:spPr>
        <p:txBody>
          <a:bodyPr/>
          <a:lstStyle/>
          <a:p>
            <a:pPr algn="ctr"/>
            <a:r>
              <a:rPr lang="fr-FR" dirty="0" smtClean="0"/>
              <a:t>Application </a:t>
            </a:r>
            <a:r>
              <a:rPr lang="fr-FR" dirty="0" err="1" smtClean="0"/>
              <a:t>Poseidon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452" y="2815359"/>
            <a:ext cx="7766936" cy="1096899"/>
          </a:xfrm>
        </p:spPr>
        <p:txBody>
          <a:bodyPr/>
          <a:lstStyle/>
          <a:p>
            <a:pPr algn="ctr"/>
            <a:r>
              <a:rPr lang="fr-FR" dirty="0"/>
              <a:t>Une application web </a:t>
            </a:r>
            <a:r>
              <a:rPr lang="fr-FR" dirty="0" smtClean="0"/>
              <a:t>pour gérer des entités financières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387" y="3608447"/>
            <a:ext cx="2378643" cy="235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085" y="515471"/>
            <a:ext cx="8596668" cy="1177419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Application </a:t>
            </a:r>
            <a:r>
              <a:rPr lang="fr-FR" sz="3200" dirty="0" err="1"/>
              <a:t>Poseidon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 smtClean="0"/>
              <a:t>Développement – Partie </a:t>
            </a:r>
            <a:r>
              <a:rPr lang="fr-FR" sz="2800" dirty="0" err="1" smtClean="0"/>
              <a:t>BackEnd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085" y="1617148"/>
            <a:ext cx="10053927" cy="5240852"/>
          </a:xfrm>
        </p:spPr>
        <p:txBody>
          <a:bodyPr>
            <a:normAutofit/>
          </a:bodyPr>
          <a:lstStyle/>
          <a:p>
            <a:pPr lvl="3">
              <a:buFont typeface="Wingdings" panose="05000000000000000000" pitchFamily="2" charset="2"/>
              <a:buChar char="v"/>
            </a:pPr>
            <a:endParaRPr lang="fr-FR" sz="100" dirty="0"/>
          </a:p>
          <a:p>
            <a:pPr marL="342900" lvl="2" indent="-342900"/>
            <a:r>
              <a:rPr lang="fr-FR" sz="1800" dirty="0" smtClean="0"/>
              <a:t>Couche </a:t>
            </a:r>
            <a:r>
              <a:rPr lang="fr-FR" sz="1800" b="1" dirty="0" smtClean="0"/>
              <a:t>DOMAIN</a:t>
            </a:r>
            <a:r>
              <a:rPr lang="fr-FR" sz="1800" dirty="0" smtClean="0"/>
              <a:t> :</a:t>
            </a:r>
            <a:endParaRPr lang="fr-FR" sz="18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5 entités financières : </a:t>
            </a:r>
            <a:r>
              <a:rPr lang="fr-FR" b="1" i="1" dirty="0" err="1"/>
              <a:t>BidList</a:t>
            </a:r>
            <a:r>
              <a:rPr lang="fr-FR" dirty="0"/>
              <a:t>, </a:t>
            </a:r>
            <a:r>
              <a:rPr lang="fr-FR" b="1" i="1" dirty="0" err="1"/>
              <a:t>CurvePoint</a:t>
            </a:r>
            <a:r>
              <a:rPr lang="fr-FR" dirty="0"/>
              <a:t>, </a:t>
            </a:r>
            <a:r>
              <a:rPr lang="fr-FR" b="1" i="1" dirty="0"/>
              <a:t>Rating</a:t>
            </a:r>
            <a:r>
              <a:rPr lang="fr-FR" dirty="0"/>
              <a:t>, </a:t>
            </a:r>
            <a:r>
              <a:rPr lang="fr-FR" b="1" i="1" dirty="0" err="1"/>
              <a:t>RuleName</a:t>
            </a:r>
            <a:r>
              <a:rPr lang="fr-FR" dirty="0"/>
              <a:t>, </a:t>
            </a:r>
            <a:r>
              <a:rPr lang="fr-FR" b="1" i="1" dirty="0"/>
              <a:t>Trade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Nombres (entiers et décimaux), Chaines de caractères et Dates</a:t>
            </a:r>
            <a:endParaRPr lang="fr-FR" b="1" dirty="0" smtClean="0"/>
          </a:p>
          <a:p>
            <a:pPr marL="914400" lvl="2" indent="0">
              <a:buNone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1 entité pour la gestion des utilisateurs : </a:t>
            </a:r>
            <a:r>
              <a:rPr lang="fr-FR" b="1" i="1" dirty="0" smtClean="0"/>
              <a:t>User</a:t>
            </a:r>
            <a:endParaRPr lang="fr-FR" dirty="0" smtClean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 err="1" smtClean="0"/>
              <a:t>Username</a:t>
            </a:r>
            <a:r>
              <a:rPr lang="fr-FR" dirty="0" smtClean="0"/>
              <a:t>, </a:t>
            </a:r>
            <a:r>
              <a:rPr lang="fr-FR" dirty="0" err="1" smtClean="0"/>
              <a:t>Password</a:t>
            </a:r>
            <a:r>
              <a:rPr lang="fr-FR" dirty="0" smtClean="0"/>
              <a:t>, </a:t>
            </a:r>
            <a:r>
              <a:rPr lang="fr-FR" dirty="0" err="1" smtClean="0"/>
              <a:t>Fullname</a:t>
            </a:r>
            <a:r>
              <a:rPr lang="fr-FR" dirty="0" smtClean="0"/>
              <a:t>, </a:t>
            </a:r>
            <a:r>
              <a:rPr lang="fr-FR" dirty="0" err="1" smtClean="0"/>
              <a:t>Role</a:t>
            </a:r>
            <a:r>
              <a:rPr lang="fr-FR" dirty="0" smtClean="0"/>
              <a:t> (ADMIN ou USER)</a:t>
            </a:r>
          </a:p>
          <a:p>
            <a:pPr marL="342900" lvl="2" indent="-342900"/>
            <a:endParaRPr lang="fr-FR" sz="5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 smtClean="0"/>
              <a:t>Rôle </a:t>
            </a:r>
            <a:r>
              <a:rPr lang="fr-FR" b="1" dirty="0"/>
              <a:t>ADMIN</a:t>
            </a:r>
            <a:r>
              <a:rPr lang="fr-FR" dirty="0"/>
              <a:t> : </a:t>
            </a:r>
            <a:r>
              <a:rPr lang="fr-FR" dirty="0" smtClean="0"/>
              <a:t>Administrateur</a:t>
            </a:r>
            <a:endParaRPr lang="fr-FR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rgbClr val="00B050"/>
                </a:solidFill>
              </a:rPr>
              <a:t>Opérations </a:t>
            </a:r>
            <a:r>
              <a:rPr lang="fr-FR" dirty="0">
                <a:solidFill>
                  <a:srgbClr val="00B050"/>
                </a:solidFill>
              </a:rPr>
              <a:t>sur les entités financières : autorisé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B050"/>
                </a:solidFill>
              </a:rPr>
              <a:t>O</a:t>
            </a:r>
            <a:r>
              <a:rPr lang="fr-FR" dirty="0" smtClean="0">
                <a:solidFill>
                  <a:srgbClr val="00B050"/>
                </a:solidFill>
              </a:rPr>
              <a:t>pérations </a:t>
            </a:r>
            <a:r>
              <a:rPr lang="fr-FR" dirty="0">
                <a:solidFill>
                  <a:srgbClr val="00B050"/>
                </a:solidFill>
              </a:rPr>
              <a:t>sur les utilisateurs : autorisé</a:t>
            </a:r>
            <a:endParaRPr lang="fr-FR" b="1" i="1" dirty="0">
              <a:solidFill>
                <a:srgbClr val="00B050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 smtClean="0"/>
              <a:t>Rôle </a:t>
            </a:r>
            <a:r>
              <a:rPr lang="fr-FR" b="1" dirty="0"/>
              <a:t>USER</a:t>
            </a:r>
            <a:r>
              <a:rPr lang="fr-FR" dirty="0"/>
              <a:t> : </a:t>
            </a:r>
            <a:r>
              <a:rPr lang="fr-FR" dirty="0" smtClean="0"/>
              <a:t>Utilisateur </a:t>
            </a:r>
            <a:endParaRPr lang="fr-FR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B050"/>
                </a:solidFill>
              </a:rPr>
              <a:t>O</a:t>
            </a:r>
            <a:r>
              <a:rPr lang="fr-FR" dirty="0" smtClean="0">
                <a:solidFill>
                  <a:srgbClr val="00B050"/>
                </a:solidFill>
              </a:rPr>
              <a:t>pérations </a:t>
            </a:r>
            <a:r>
              <a:rPr lang="fr-FR" dirty="0">
                <a:solidFill>
                  <a:srgbClr val="00B050"/>
                </a:solidFill>
              </a:rPr>
              <a:t>sur les entités financières : autorisé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rgbClr val="FF0000"/>
                </a:solidFill>
              </a:rPr>
              <a:t>Opérations </a:t>
            </a:r>
            <a:r>
              <a:rPr lang="fr-FR" dirty="0">
                <a:solidFill>
                  <a:srgbClr val="FF0000"/>
                </a:solidFill>
              </a:rPr>
              <a:t>sur les utilisateurs : non autorisé</a:t>
            </a:r>
            <a:endParaRPr lang="fr-FR" b="1" i="1" dirty="0">
              <a:solidFill>
                <a:srgbClr val="FF0000"/>
              </a:solidFill>
            </a:endParaRPr>
          </a:p>
          <a:p>
            <a:pPr marL="342900" lvl="2" indent="-342900"/>
            <a:endParaRPr lang="fr-FR" sz="1800" dirty="0"/>
          </a:p>
          <a:p>
            <a:pPr marL="342900" lvl="2" indent="-342900"/>
            <a:endParaRPr lang="fr-FR" sz="1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438" y="106122"/>
            <a:ext cx="1009179" cy="9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085" y="515471"/>
            <a:ext cx="8596668" cy="1177419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Application </a:t>
            </a:r>
            <a:r>
              <a:rPr lang="fr-FR" sz="3200" dirty="0" err="1"/>
              <a:t>Poseidon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Développement – Partie </a:t>
            </a:r>
            <a:r>
              <a:rPr lang="fr-FR" sz="2800" dirty="0" err="1"/>
              <a:t>BackEnd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085" y="1669123"/>
            <a:ext cx="10053927" cy="5240852"/>
          </a:xfrm>
        </p:spPr>
        <p:txBody>
          <a:bodyPr>
            <a:normAutofit/>
          </a:bodyPr>
          <a:lstStyle/>
          <a:p>
            <a:pPr lvl="3">
              <a:buFont typeface="Wingdings" panose="05000000000000000000" pitchFamily="2" charset="2"/>
              <a:buChar char="v"/>
            </a:pPr>
            <a:endParaRPr lang="fr-FR" sz="100" dirty="0"/>
          </a:p>
          <a:p>
            <a:pPr marL="342900" lvl="2" indent="-342900"/>
            <a:r>
              <a:rPr lang="fr-FR" sz="1800" dirty="0" smtClean="0"/>
              <a:t>Couche </a:t>
            </a:r>
            <a:r>
              <a:rPr lang="fr-FR" sz="1800" b="1" dirty="0" smtClean="0"/>
              <a:t>DOMAIN</a:t>
            </a:r>
            <a:r>
              <a:rPr lang="fr-FR" sz="1800" dirty="0" smtClean="0"/>
              <a:t> :</a:t>
            </a:r>
          </a:p>
          <a:p>
            <a:pPr marL="800100" lvl="3" indent="-342900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fr-FR" sz="1600" dirty="0" smtClean="0"/>
              <a:t>Annotations </a:t>
            </a:r>
            <a:r>
              <a:rPr lang="fr-FR" sz="1600" dirty="0" smtClean="0"/>
              <a:t>pour la </a:t>
            </a:r>
            <a:r>
              <a:rPr lang="fr-FR" sz="1600" b="1" dirty="0" smtClean="0"/>
              <a:t>validation</a:t>
            </a:r>
            <a:r>
              <a:rPr lang="fr-FR" sz="1600" dirty="0" smtClean="0"/>
              <a:t> </a:t>
            </a:r>
            <a:r>
              <a:rPr lang="fr-FR" sz="1600" dirty="0"/>
              <a:t>des données saisies par </a:t>
            </a:r>
            <a:r>
              <a:rPr lang="fr-FR" sz="1600" dirty="0" smtClean="0"/>
              <a:t>l’utilisateur </a:t>
            </a:r>
          </a:p>
          <a:p>
            <a:pPr marL="800100" lvl="3" indent="-342900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fr-FR" sz="1600" dirty="0" smtClean="0"/>
              <a:t>API Java </a:t>
            </a:r>
            <a:r>
              <a:rPr lang="fr-FR" sz="1600" b="1" i="1" dirty="0" err="1" smtClean="0"/>
              <a:t>javax.validation.constraints</a:t>
            </a:r>
            <a:endParaRPr lang="fr-FR" sz="1600" b="1" i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 smtClean="0"/>
              <a:t>Vérification que les champs </a:t>
            </a:r>
            <a:r>
              <a:rPr lang="fr-FR" b="1" dirty="0" smtClean="0"/>
              <a:t>obligatoires</a:t>
            </a:r>
            <a:r>
              <a:rPr lang="fr-FR" dirty="0" smtClean="0"/>
              <a:t> sont bien remplis </a:t>
            </a:r>
            <a:r>
              <a:rPr lang="fr-FR" i="1" dirty="0" smtClean="0"/>
              <a:t>(@</a:t>
            </a:r>
            <a:r>
              <a:rPr lang="fr-FR" b="1" i="1" dirty="0" err="1" smtClean="0"/>
              <a:t>NotNull</a:t>
            </a:r>
            <a:r>
              <a:rPr lang="fr-FR" i="1" dirty="0" smtClean="0"/>
              <a:t> </a:t>
            </a:r>
            <a:r>
              <a:rPr lang="fr-FR" dirty="0" smtClean="0"/>
              <a:t>/ </a:t>
            </a:r>
            <a:r>
              <a:rPr lang="fr-FR" i="1" dirty="0" smtClean="0"/>
              <a:t>@</a:t>
            </a:r>
            <a:r>
              <a:rPr lang="fr-FR" b="1" i="1" dirty="0" err="1" smtClean="0"/>
              <a:t>NotBlank</a:t>
            </a:r>
            <a:r>
              <a:rPr lang="fr-FR" dirty="0" smtClean="0"/>
              <a:t>)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 smtClean="0"/>
              <a:t>Validation des </a:t>
            </a:r>
            <a:r>
              <a:rPr lang="fr-FR" b="1" dirty="0" smtClean="0"/>
              <a:t>champs numériques</a:t>
            </a:r>
            <a:r>
              <a:rPr lang="fr-FR" dirty="0" smtClean="0"/>
              <a:t>, avec nombre de chiffres avant et après la virgule </a:t>
            </a:r>
            <a:r>
              <a:rPr lang="fr-FR" i="1" dirty="0" smtClean="0"/>
              <a:t>(</a:t>
            </a:r>
            <a:r>
              <a:rPr lang="fr-FR" b="1" i="1" dirty="0" smtClean="0"/>
              <a:t>@Digits</a:t>
            </a:r>
            <a:r>
              <a:rPr lang="fr-FR" dirty="0" smtClean="0"/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 smtClean="0"/>
              <a:t>Validation de </a:t>
            </a:r>
            <a:r>
              <a:rPr lang="fr-FR" b="1" dirty="0" smtClean="0"/>
              <a:t>la longueur maximale </a:t>
            </a:r>
            <a:r>
              <a:rPr lang="fr-FR" dirty="0" smtClean="0"/>
              <a:t>des chaines de caractères pour être cohérent avec la BDD </a:t>
            </a:r>
            <a:r>
              <a:rPr lang="fr-FR" i="1" dirty="0" smtClean="0"/>
              <a:t>(</a:t>
            </a:r>
            <a:r>
              <a:rPr lang="fr-FR" b="1" i="1" dirty="0" smtClean="0"/>
              <a:t>@Size</a:t>
            </a:r>
            <a:r>
              <a:rPr lang="fr-FR" dirty="0" smtClean="0"/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 smtClean="0"/>
              <a:t>Validation du </a:t>
            </a:r>
            <a:r>
              <a:rPr lang="fr-FR" b="1" dirty="0" err="1"/>
              <a:t>P</a:t>
            </a:r>
            <a:r>
              <a:rPr lang="fr-FR" b="1" dirty="0" err="1" smtClean="0"/>
              <a:t>assword</a:t>
            </a:r>
            <a:r>
              <a:rPr lang="fr-FR" dirty="0" smtClean="0"/>
              <a:t> devant contenir 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dirty="0" smtClean="0"/>
              <a:t>Au moins 8 caractères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dirty="0" smtClean="0"/>
              <a:t>Au moins une lettre majuscule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dirty="0" smtClean="0"/>
              <a:t>Au moins un chiffre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dirty="0" smtClean="0"/>
              <a:t>Au moins un symbole</a:t>
            </a:r>
            <a:endParaRPr lang="fr-FR" dirty="0"/>
          </a:p>
          <a:p>
            <a:pPr marL="0" lvl="2" indent="0">
              <a:buNone/>
            </a:pPr>
            <a:r>
              <a:rPr lang="fr-FR" sz="500" dirty="0" smtClean="0"/>
              <a:t>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S</a:t>
            </a:r>
            <a:r>
              <a:rPr lang="fr-FR" dirty="0" smtClean="0"/>
              <a:t>i </a:t>
            </a:r>
            <a:r>
              <a:rPr lang="fr-FR" dirty="0"/>
              <a:t>champs non </a:t>
            </a:r>
            <a:r>
              <a:rPr lang="fr-FR" dirty="0" smtClean="0"/>
              <a:t>valide(s), </a:t>
            </a:r>
            <a:r>
              <a:rPr lang="fr-FR" dirty="0"/>
              <a:t>on affiche un </a:t>
            </a:r>
            <a:r>
              <a:rPr lang="fr-FR" b="1" dirty="0"/>
              <a:t>message explicite </a:t>
            </a:r>
            <a:r>
              <a:rPr lang="fr-FR" dirty="0"/>
              <a:t>à l'utilisateur </a:t>
            </a:r>
          </a:p>
          <a:p>
            <a:pPr marL="342900" lvl="2" indent="-342900"/>
            <a:endParaRPr lang="fr-FR" sz="1800" dirty="0"/>
          </a:p>
          <a:p>
            <a:pPr marL="342900" lvl="2" indent="-342900"/>
            <a:endParaRPr lang="fr-FR" sz="1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438" y="106122"/>
            <a:ext cx="1009179" cy="9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2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085" y="646153"/>
            <a:ext cx="8596668" cy="1177419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Application </a:t>
            </a:r>
            <a:r>
              <a:rPr lang="fr-FR" sz="3200" dirty="0" err="1"/>
              <a:t>Poseidon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Développement – Partie </a:t>
            </a:r>
            <a:r>
              <a:rPr lang="fr-FR" sz="2800" dirty="0" err="1"/>
              <a:t>BackEnd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085" y="1978847"/>
            <a:ext cx="10053927" cy="5240852"/>
          </a:xfrm>
        </p:spPr>
        <p:txBody>
          <a:bodyPr>
            <a:normAutofit/>
          </a:bodyPr>
          <a:lstStyle/>
          <a:p>
            <a:pPr lvl="3">
              <a:buFont typeface="Wingdings" panose="05000000000000000000" pitchFamily="2" charset="2"/>
              <a:buChar char="v"/>
            </a:pPr>
            <a:endParaRPr lang="fr-FR" sz="100" dirty="0"/>
          </a:p>
          <a:p>
            <a:pPr marL="342900" lvl="2" indent="-342900"/>
            <a:r>
              <a:rPr lang="fr-FR" sz="1800" dirty="0" smtClean="0"/>
              <a:t>Couche </a:t>
            </a:r>
            <a:r>
              <a:rPr lang="fr-FR" sz="1800" b="1" dirty="0" smtClean="0"/>
              <a:t>REPOSITORY</a:t>
            </a:r>
            <a:r>
              <a:rPr lang="fr-FR" sz="1800" dirty="0" smtClean="0"/>
              <a:t> :</a:t>
            </a:r>
          </a:p>
          <a:p>
            <a:pPr marL="800100" lvl="3" indent="-342900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fr-FR" sz="1600" dirty="0" smtClean="0"/>
              <a:t>Pour chaque entité : </a:t>
            </a:r>
            <a:r>
              <a:rPr lang="fr-FR" sz="1600" b="1" dirty="0" smtClean="0"/>
              <a:t>Interface </a:t>
            </a:r>
            <a:r>
              <a:rPr lang="fr-FR" sz="1600" dirty="0" smtClean="0"/>
              <a:t>héritant de l’Interface </a:t>
            </a:r>
            <a:r>
              <a:rPr lang="fr-FR" sz="1600" b="1" dirty="0" err="1" smtClean="0"/>
              <a:t>JpaRepository</a:t>
            </a:r>
            <a:r>
              <a:rPr lang="fr-FR" sz="1600" b="1" dirty="0" smtClean="0"/>
              <a:t> </a:t>
            </a:r>
            <a:r>
              <a:rPr lang="fr-FR" sz="1600" dirty="0" smtClean="0"/>
              <a:t>:</a:t>
            </a:r>
          </a:p>
          <a:p>
            <a:pPr marL="914400" lvl="4" indent="0">
              <a:buNone/>
            </a:pPr>
            <a:r>
              <a:rPr lang="en-US" sz="1600" i="1" dirty="0"/>
              <a:t>@Repository</a:t>
            </a:r>
          </a:p>
          <a:p>
            <a:pPr marL="914400" lvl="4" indent="0">
              <a:buNone/>
            </a:pPr>
            <a:r>
              <a:rPr lang="en-US" sz="1600" i="1" dirty="0"/>
              <a:t>public interface </a:t>
            </a:r>
            <a:r>
              <a:rPr lang="en-US" sz="1600" i="1" dirty="0" err="1"/>
              <a:t>RatingRepository</a:t>
            </a:r>
            <a:r>
              <a:rPr lang="en-US" sz="1600" i="1" dirty="0"/>
              <a:t> extends </a:t>
            </a:r>
            <a:r>
              <a:rPr lang="en-US" sz="1600" i="1" dirty="0" err="1"/>
              <a:t>JpaRepository</a:t>
            </a:r>
            <a:r>
              <a:rPr lang="en-US" sz="1600" i="1" dirty="0"/>
              <a:t>&lt;Rating, Integer&gt; </a:t>
            </a:r>
            <a:r>
              <a:rPr lang="en-US" sz="1600" i="1" dirty="0" smtClean="0"/>
              <a:t>{ </a:t>
            </a:r>
            <a:r>
              <a:rPr lang="fr-FR" sz="1600" i="1" dirty="0" smtClean="0"/>
              <a:t>}</a:t>
            </a:r>
            <a:endParaRPr lang="fr-FR" sz="1600" i="1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Permet d’utiliser les méthodes </a:t>
            </a:r>
            <a:r>
              <a:rPr lang="fr-FR" b="1" dirty="0" smtClean="0"/>
              <a:t>CRUD</a:t>
            </a:r>
            <a:r>
              <a:rPr lang="fr-FR" dirty="0" smtClean="0"/>
              <a:t> </a:t>
            </a:r>
            <a:r>
              <a:rPr lang="fr-FR" dirty="0" err="1" smtClean="0"/>
              <a:t>pré-existantes</a:t>
            </a:r>
            <a:r>
              <a:rPr lang="fr-FR" dirty="0" smtClean="0"/>
              <a:t> fournies par </a:t>
            </a:r>
            <a:r>
              <a:rPr lang="fr-FR" b="1" dirty="0" err="1" smtClean="0"/>
              <a:t>Spring</a:t>
            </a:r>
            <a:r>
              <a:rPr lang="fr-FR" b="1" dirty="0" smtClean="0"/>
              <a:t>-Data-</a:t>
            </a:r>
            <a:r>
              <a:rPr lang="fr-FR" b="1" dirty="0" err="1" smtClean="0"/>
              <a:t>Jpa</a:t>
            </a:r>
            <a:endParaRPr lang="fr-FR" b="1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fr-FR" sz="10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fr-FR" sz="100" i="1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Pour l’entité User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smtClean="0"/>
              <a:t>Ajout de la méthode : </a:t>
            </a:r>
            <a:r>
              <a:rPr lang="fr-FR" i="1" dirty="0" smtClean="0"/>
              <a:t>User </a:t>
            </a:r>
            <a:r>
              <a:rPr lang="fr-FR" i="1" dirty="0" err="1"/>
              <a:t>findUserByUsername</a:t>
            </a:r>
            <a:r>
              <a:rPr lang="fr-FR" i="1" dirty="0"/>
              <a:t>(String </a:t>
            </a:r>
            <a:r>
              <a:rPr lang="fr-FR" i="1" dirty="0" err="1"/>
              <a:t>username</a:t>
            </a:r>
            <a:r>
              <a:rPr lang="fr-FR" i="1" dirty="0" smtClean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smtClean="0"/>
              <a:t>Permet d’obtenir un utilisateur par son </a:t>
            </a:r>
            <a:r>
              <a:rPr lang="fr-FR" b="1" dirty="0" err="1" smtClean="0"/>
              <a:t>Username</a:t>
            </a:r>
            <a:endParaRPr lang="fr-FR" b="1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smtClean="0"/>
              <a:t>Afin de s’assurer </a:t>
            </a:r>
            <a:r>
              <a:rPr lang="fr-FR" b="1" dirty="0" smtClean="0"/>
              <a:t>que chaque </a:t>
            </a:r>
            <a:r>
              <a:rPr lang="fr-FR" b="1" dirty="0" err="1" smtClean="0"/>
              <a:t>Username</a:t>
            </a:r>
            <a:r>
              <a:rPr lang="fr-FR" b="1" dirty="0" smtClean="0"/>
              <a:t> est unique </a:t>
            </a:r>
            <a:r>
              <a:rPr lang="fr-FR" dirty="0" smtClean="0"/>
              <a:t>pour la gestion des utilisateurs</a:t>
            </a:r>
            <a:endParaRPr lang="fr-FR" dirty="0"/>
          </a:p>
          <a:p>
            <a:pPr marL="342900" lvl="2" indent="-342900"/>
            <a:endParaRPr lang="fr-FR" sz="1800" dirty="0"/>
          </a:p>
          <a:p>
            <a:pPr marL="342900" lvl="2" indent="-342900"/>
            <a:endParaRPr lang="fr-FR" sz="1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438" y="106122"/>
            <a:ext cx="1009179" cy="9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085" y="665536"/>
            <a:ext cx="8596668" cy="1177419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Application </a:t>
            </a:r>
            <a:r>
              <a:rPr lang="fr-FR" sz="3200" dirty="0" err="1"/>
              <a:t>Poseidon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Développement – Partie </a:t>
            </a:r>
            <a:r>
              <a:rPr lang="fr-FR" sz="2800" dirty="0" err="1"/>
              <a:t>BackEnd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085" y="1907623"/>
            <a:ext cx="10053927" cy="5240852"/>
          </a:xfrm>
        </p:spPr>
        <p:txBody>
          <a:bodyPr>
            <a:normAutofit/>
          </a:bodyPr>
          <a:lstStyle/>
          <a:p>
            <a:pPr lvl="3">
              <a:buFont typeface="Wingdings" panose="05000000000000000000" pitchFamily="2" charset="2"/>
              <a:buChar char="v"/>
            </a:pPr>
            <a:endParaRPr lang="fr-FR" sz="100" dirty="0"/>
          </a:p>
          <a:p>
            <a:pPr marL="342900" lvl="2" indent="-342900"/>
            <a:r>
              <a:rPr lang="fr-FR" sz="1800" dirty="0" smtClean="0"/>
              <a:t>Couche </a:t>
            </a:r>
            <a:r>
              <a:rPr lang="fr-FR" sz="1800" b="1" dirty="0" smtClean="0"/>
              <a:t>SERVICE</a:t>
            </a:r>
            <a:r>
              <a:rPr lang="fr-FR" sz="1800" dirty="0" smtClean="0"/>
              <a:t> :</a:t>
            </a:r>
          </a:p>
          <a:p>
            <a:pPr marL="800100" lvl="3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sz="1600" dirty="0" smtClean="0"/>
              <a:t>Pour chaque entité : </a:t>
            </a:r>
            <a:r>
              <a:rPr lang="fr-FR" sz="1600" b="1" dirty="0" smtClean="0"/>
              <a:t>1 Interface </a:t>
            </a:r>
            <a:r>
              <a:rPr lang="fr-FR" sz="1600" dirty="0" smtClean="0"/>
              <a:t>+ </a:t>
            </a:r>
            <a:r>
              <a:rPr lang="fr-FR" sz="1600" b="1" dirty="0" smtClean="0"/>
              <a:t>1 Implémentation</a:t>
            </a:r>
          </a:p>
          <a:p>
            <a:pPr marL="800100" lvl="3" indent="-342900">
              <a:buFont typeface="Wingdings" panose="05000000000000000000" pitchFamily="2" charset="2"/>
              <a:buChar char="v"/>
            </a:pPr>
            <a:endParaRPr lang="fr-FR" sz="1000" dirty="0" smtClean="0"/>
          </a:p>
          <a:p>
            <a:pPr marL="800100" lvl="3" indent="-342900">
              <a:buFont typeface="Wingdings" panose="05000000000000000000" pitchFamily="2" charset="2"/>
              <a:buChar char="v"/>
            </a:pPr>
            <a:r>
              <a:rPr lang="fr-FR" sz="1600" dirty="0"/>
              <a:t>Implémentation des méthodes </a:t>
            </a:r>
            <a:r>
              <a:rPr lang="fr-FR" sz="1600" b="1" dirty="0"/>
              <a:t>CRUD</a:t>
            </a:r>
            <a:r>
              <a:rPr lang="fr-FR" sz="1600" dirty="0"/>
              <a:t> en faisant appel à la couche </a:t>
            </a:r>
            <a:r>
              <a:rPr lang="fr-FR" sz="1600" b="1" dirty="0" err="1" smtClean="0"/>
              <a:t>Repository</a:t>
            </a:r>
            <a:r>
              <a:rPr lang="fr-FR" sz="1600" dirty="0" smtClean="0"/>
              <a:t> :</a:t>
            </a:r>
            <a:endParaRPr lang="fr-FR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u="sng" dirty="0" err="1"/>
              <a:t>Create</a:t>
            </a:r>
            <a:r>
              <a:rPr lang="fr-FR" dirty="0"/>
              <a:t> : </a:t>
            </a:r>
            <a:r>
              <a:rPr lang="fr-FR" i="1" dirty="0"/>
              <a:t>Rating </a:t>
            </a:r>
            <a:r>
              <a:rPr lang="fr-FR" i="1" dirty="0" err="1"/>
              <a:t>createRating</a:t>
            </a:r>
            <a:r>
              <a:rPr lang="fr-FR" i="1" dirty="0"/>
              <a:t>(Rating </a:t>
            </a:r>
            <a:r>
              <a:rPr lang="fr-FR" i="1" dirty="0" err="1"/>
              <a:t>rating</a:t>
            </a:r>
            <a:r>
              <a:rPr lang="fr-FR" i="1" dirty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u="sng" dirty="0"/>
              <a:t>Read</a:t>
            </a:r>
            <a:r>
              <a:rPr lang="fr-FR" dirty="0"/>
              <a:t> </a:t>
            </a:r>
            <a:r>
              <a:rPr lang="fr-FR" i="1" dirty="0"/>
              <a:t>: Rating </a:t>
            </a:r>
            <a:r>
              <a:rPr lang="fr-FR" i="1" dirty="0" err="1"/>
              <a:t>findRatingById</a:t>
            </a:r>
            <a:r>
              <a:rPr lang="fr-FR" i="1" dirty="0"/>
              <a:t>(</a:t>
            </a:r>
            <a:r>
              <a:rPr lang="fr-FR" i="1" dirty="0" err="1"/>
              <a:t>Integer</a:t>
            </a:r>
            <a:r>
              <a:rPr lang="fr-FR" i="1" dirty="0"/>
              <a:t> id) </a:t>
            </a:r>
            <a:r>
              <a:rPr lang="fr-FR" dirty="0"/>
              <a:t>&amp; </a:t>
            </a:r>
            <a:r>
              <a:rPr lang="fr-FR" i="1" dirty="0"/>
              <a:t>List&lt;Rating&gt; </a:t>
            </a:r>
            <a:r>
              <a:rPr lang="fr-FR" i="1" dirty="0" err="1"/>
              <a:t>findAllRatings</a:t>
            </a:r>
            <a:r>
              <a:rPr lang="fr-FR" i="1" dirty="0"/>
              <a:t>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u="sng" dirty="0"/>
              <a:t>Update</a:t>
            </a:r>
            <a:r>
              <a:rPr lang="fr-FR" dirty="0"/>
              <a:t> : </a:t>
            </a:r>
            <a:r>
              <a:rPr lang="fr-FR" i="1" dirty="0"/>
              <a:t>Rating </a:t>
            </a:r>
            <a:r>
              <a:rPr lang="fr-FR" i="1" dirty="0" err="1"/>
              <a:t>updateRating</a:t>
            </a:r>
            <a:r>
              <a:rPr lang="fr-FR" i="1" dirty="0"/>
              <a:t>(Rating </a:t>
            </a:r>
            <a:r>
              <a:rPr lang="fr-FR" i="1" dirty="0" err="1"/>
              <a:t>rating</a:t>
            </a:r>
            <a:r>
              <a:rPr lang="fr-FR" i="1" dirty="0"/>
              <a:t>)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u="sng" dirty="0"/>
              <a:t>Delete</a:t>
            </a:r>
            <a:r>
              <a:rPr lang="fr-FR" dirty="0"/>
              <a:t> : </a:t>
            </a:r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i="1" dirty="0" err="1"/>
              <a:t>deleteRatingById</a:t>
            </a:r>
            <a:r>
              <a:rPr lang="fr-FR" i="1" dirty="0"/>
              <a:t>(</a:t>
            </a:r>
            <a:r>
              <a:rPr lang="fr-FR" i="1" dirty="0" err="1"/>
              <a:t>Integer</a:t>
            </a:r>
            <a:r>
              <a:rPr lang="fr-FR" i="1" dirty="0"/>
              <a:t> id)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1200" dirty="0" smtClean="0"/>
          </a:p>
          <a:p>
            <a:pPr marL="800100" lvl="3" indent="-342900">
              <a:buFont typeface="Wingdings" panose="05000000000000000000" pitchFamily="2" charset="2"/>
              <a:buChar char="v"/>
            </a:pPr>
            <a:r>
              <a:rPr lang="fr-FR" sz="1600" dirty="0" smtClean="0"/>
              <a:t>Pour </a:t>
            </a:r>
            <a:r>
              <a:rPr lang="fr-FR" sz="1600" dirty="0"/>
              <a:t>l’entité </a:t>
            </a:r>
            <a:r>
              <a:rPr lang="fr-FR" sz="1600" dirty="0" smtClean="0"/>
              <a:t>User :</a:t>
            </a:r>
            <a:endParaRPr lang="fr-FR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b="1" dirty="0" smtClean="0"/>
              <a:t>Mots de passe </a:t>
            </a:r>
            <a:r>
              <a:rPr lang="fr-FR" b="1" dirty="0" err="1" smtClean="0"/>
              <a:t>hashés</a:t>
            </a:r>
            <a:r>
              <a:rPr lang="fr-FR" b="1" dirty="0" smtClean="0"/>
              <a:t> </a:t>
            </a:r>
            <a:r>
              <a:rPr lang="fr-FR" dirty="0" smtClean="0"/>
              <a:t>avant de les sauvegarder en base de données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smtClean="0"/>
              <a:t>Utilisation de l’algorithme </a:t>
            </a:r>
            <a:r>
              <a:rPr lang="fr-FR" b="1" dirty="0" smtClean="0"/>
              <a:t>BCRYPT</a:t>
            </a:r>
            <a:r>
              <a:rPr lang="fr-FR" dirty="0" smtClean="0"/>
              <a:t> fourni par </a:t>
            </a:r>
            <a:r>
              <a:rPr lang="fr-FR" dirty="0" err="1" smtClean="0"/>
              <a:t>Spring</a:t>
            </a:r>
            <a:r>
              <a:rPr lang="fr-FR" dirty="0" smtClean="0"/>
              <a:t> Security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sz="100" i="1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342900" lvl="2" indent="-342900"/>
            <a:endParaRPr lang="fr-FR" sz="1800" dirty="0"/>
          </a:p>
          <a:p>
            <a:pPr marL="342900" lvl="2" indent="-342900"/>
            <a:endParaRPr lang="fr-FR" sz="1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438" y="106122"/>
            <a:ext cx="1009179" cy="9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085" y="134981"/>
            <a:ext cx="8596668" cy="1177419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Application </a:t>
            </a:r>
            <a:r>
              <a:rPr lang="fr-FR" sz="3200" dirty="0" err="1"/>
              <a:t>Poseidon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Développement – Partie </a:t>
            </a:r>
            <a:r>
              <a:rPr lang="fr-FR" sz="2800" dirty="0" err="1"/>
              <a:t>BackEnd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085" y="1104180"/>
            <a:ext cx="10053927" cy="5676181"/>
          </a:xfrm>
        </p:spPr>
        <p:txBody>
          <a:bodyPr>
            <a:normAutofit/>
          </a:bodyPr>
          <a:lstStyle/>
          <a:p>
            <a:pPr lvl="3">
              <a:buFont typeface="Wingdings" panose="05000000000000000000" pitchFamily="2" charset="2"/>
              <a:buChar char="v"/>
            </a:pPr>
            <a:endParaRPr lang="fr-FR" sz="100" dirty="0"/>
          </a:p>
          <a:p>
            <a:pPr marL="342900" lvl="2" indent="-342900"/>
            <a:r>
              <a:rPr lang="fr-FR" sz="1800" dirty="0" smtClean="0"/>
              <a:t>Couche </a:t>
            </a:r>
            <a:r>
              <a:rPr lang="fr-FR" sz="1800" b="1" dirty="0" smtClean="0"/>
              <a:t>CONTROLLER</a:t>
            </a:r>
            <a:r>
              <a:rPr lang="fr-FR" sz="1800" dirty="0" smtClean="0"/>
              <a:t> :</a:t>
            </a:r>
          </a:p>
          <a:p>
            <a:pPr marL="800100" lvl="3" indent="-342900">
              <a:buFont typeface="Wingdings" panose="05000000000000000000" pitchFamily="2" charset="2"/>
              <a:buChar char="v"/>
            </a:pPr>
            <a:r>
              <a:rPr lang="fr-FR" sz="1600" dirty="0" smtClean="0"/>
              <a:t>Une Classe </a:t>
            </a:r>
            <a:r>
              <a:rPr lang="fr-FR" sz="1600" b="1" dirty="0" smtClean="0"/>
              <a:t>Controller REST </a:t>
            </a:r>
            <a:r>
              <a:rPr lang="fr-FR" sz="1600" dirty="0" smtClean="0"/>
              <a:t>pour chaque entité</a:t>
            </a:r>
          </a:p>
          <a:p>
            <a:pPr marL="800100" lvl="3" indent="-342900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fr-FR" sz="1600" dirty="0" smtClean="0"/>
              <a:t>Chaque Controller contient 6 méthodes permettant de gérer les </a:t>
            </a:r>
            <a:r>
              <a:rPr lang="fr-FR" sz="1600" b="1" dirty="0" err="1" smtClean="0"/>
              <a:t>Endpoints</a:t>
            </a:r>
            <a:r>
              <a:rPr lang="fr-FR" sz="1600" b="1" dirty="0" smtClean="0"/>
              <a:t> </a:t>
            </a:r>
            <a:r>
              <a:rPr lang="fr-FR" sz="1600" dirty="0" smtClean="0"/>
              <a:t>de l’API :</a:t>
            </a:r>
            <a:endParaRPr lang="fr-FR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u="sng" dirty="0" smtClean="0"/>
              <a:t>Read</a:t>
            </a:r>
            <a:r>
              <a:rPr lang="fr-FR" dirty="0" smtClean="0"/>
              <a:t> 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 smtClean="0"/>
              <a:t>Méthode permettant d’obtenir la liste de tous les Ratings : </a:t>
            </a:r>
            <a:r>
              <a:rPr lang="fr-FR" i="1" u="sng" dirty="0" err="1" smtClean="0"/>
              <a:t>Endpoint</a:t>
            </a:r>
            <a:r>
              <a:rPr lang="fr-FR" i="1" u="sng" dirty="0" smtClean="0"/>
              <a:t> GET "/</a:t>
            </a:r>
            <a:r>
              <a:rPr lang="fr-FR" i="1" u="sng" dirty="0"/>
              <a:t>rating/</a:t>
            </a:r>
            <a:r>
              <a:rPr lang="fr-FR" i="1" u="sng" dirty="0" err="1"/>
              <a:t>list</a:t>
            </a:r>
            <a:r>
              <a:rPr lang="fr-FR" i="1" u="sng" dirty="0" smtClean="0"/>
              <a:t>"</a:t>
            </a:r>
            <a:endParaRPr lang="fr-FR" i="1" u="sng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u="sng" dirty="0" err="1" smtClean="0"/>
              <a:t>Create</a:t>
            </a:r>
            <a:r>
              <a:rPr lang="fr-FR" dirty="0" smtClean="0"/>
              <a:t> 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 smtClean="0"/>
              <a:t>Méthode permettant d’obtenir le formulaire à remplir </a:t>
            </a:r>
            <a:r>
              <a:rPr lang="fr-FR" dirty="0"/>
              <a:t>: </a:t>
            </a:r>
            <a:r>
              <a:rPr lang="fr-FR" i="1" u="sng" dirty="0" err="1" smtClean="0"/>
              <a:t>Endpoint</a:t>
            </a:r>
            <a:r>
              <a:rPr lang="fr-FR" i="1" u="sng" dirty="0" smtClean="0"/>
              <a:t> GET "/</a:t>
            </a:r>
            <a:r>
              <a:rPr lang="fr-FR" i="1" u="sng" dirty="0"/>
              <a:t>rating/add</a:t>
            </a:r>
            <a:r>
              <a:rPr lang="fr-FR" i="1" u="sng" dirty="0" smtClean="0"/>
              <a:t>"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Méthode </a:t>
            </a:r>
            <a:r>
              <a:rPr lang="fr-FR" dirty="0" smtClean="0"/>
              <a:t>permettant d’envoyer </a:t>
            </a:r>
            <a:r>
              <a:rPr lang="fr-FR" dirty="0"/>
              <a:t>le formulaire </a:t>
            </a:r>
            <a:r>
              <a:rPr lang="fr-FR" dirty="0" smtClean="0"/>
              <a:t>rempli : </a:t>
            </a:r>
            <a:r>
              <a:rPr lang="fr-FR" i="1" u="sng" dirty="0" err="1" smtClean="0"/>
              <a:t>Endpoint</a:t>
            </a:r>
            <a:r>
              <a:rPr lang="fr-FR" i="1" u="sng" dirty="0" smtClean="0"/>
              <a:t> POST "/</a:t>
            </a:r>
            <a:r>
              <a:rPr lang="fr-FR" i="1" u="sng" dirty="0"/>
              <a:t>rating/</a:t>
            </a:r>
            <a:r>
              <a:rPr lang="fr-FR" i="1" u="sng" dirty="0" err="1"/>
              <a:t>validate</a:t>
            </a:r>
            <a:r>
              <a:rPr lang="fr-FR" i="1" u="sng" dirty="0" smtClean="0"/>
              <a:t>"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u="sng" dirty="0" smtClean="0"/>
              <a:t>Update</a:t>
            </a:r>
            <a:r>
              <a:rPr lang="fr-FR" dirty="0" smtClean="0"/>
              <a:t> </a:t>
            </a:r>
            <a:r>
              <a:rPr lang="fr-FR" dirty="0"/>
              <a:t>: </a:t>
            </a:r>
            <a:endParaRPr lang="fr-FR" i="1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Méthode permettant d’obtenir le formulaire à remplir : </a:t>
            </a:r>
            <a:r>
              <a:rPr lang="fr-FR" i="1" u="sng" dirty="0" err="1" smtClean="0"/>
              <a:t>Endpoint</a:t>
            </a:r>
            <a:r>
              <a:rPr lang="fr-FR" i="1" u="sng" dirty="0" smtClean="0"/>
              <a:t> GET "/</a:t>
            </a:r>
            <a:r>
              <a:rPr lang="fr-FR" i="1" u="sng" dirty="0"/>
              <a:t>rating/update/{id</a:t>
            </a:r>
            <a:r>
              <a:rPr lang="fr-FR" i="1" u="sng" dirty="0" smtClean="0"/>
              <a:t>}"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 smtClean="0"/>
              <a:t>Méthode </a:t>
            </a:r>
            <a:r>
              <a:rPr lang="fr-FR" dirty="0"/>
              <a:t>permettant </a:t>
            </a:r>
            <a:r>
              <a:rPr lang="fr-FR" dirty="0" smtClean="0"/>
              <a:t>d’envoyer </a:t>
            </a:r>
            <a:r>
              <a:rPr lang="fr-FR" dirty="0"/>
              <a:t>le formulaire </a:t>
            </a:r>
            <a:r>
              <a:rPr lang="fr-FR" dirty="0" smtClean="0"/>
              <a:t>rempli </a:t>
            </a:r>
            <a:r>
              <a:rPr lang="fr-FR" dirty="0"/>
              <a:t>: </a:t>
            </a:r>
            <a:r>
              <a:rPr lang="fr-FR" i="1" u="sng" dirty="0" err="1" smtClean="0"/>
              <a:t>Endpoint</a:t>
            </a:r>
            <a:r>
              <a:rPr lang="fr-FR" i="1" u="sng" dirty="0" smtClean="0"/>
              <a:t> POST "/</a:t>
            </a:r>
            <a:r>
              <a:rPr lang="fr-FR" i="1" u="sng" dirty="0"/>
              <a:t>rating/update/{id</a:t>
            </a:r>
            <a:r>
              <a:rPr lang="fr-FR" i="1" u="sng" dirty="0" smtClean="0"/>
              <a:t>}"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u="sng" dirty="0"/>
              <a:t>Delete</a:t>
            </a:r>
            <a:r>
              <a:rPr lang="fr-FR" dirty="0"/>
              <a:t> :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Méthode permettant </a:t>
            </a:r>
            <a:r>
              <a:rPr lang="fr-FR" dirty="0" smtClean="0"/>
              <a:t>de supprimer un Rating: </a:t>
            </a:r>
            <a:r>
              <a:rPr lang="fr-FR" i="1" u="sng" dirty="0" err="1" smtClean="0"/>
              <a:t>Endpoint</a:t>
            </a:r>
            <a:r>
              <a:rPr lang="fr-FR" i="1" u="sng" dirty="0" smtClean="0"/>
              <a:t> GET "/</a:t>
            </a:r>
            <a:r>
              <a:rPr lang="fr-FR" i="1" u="sng" dirty="0"/>
              <a:t>rating/delete/{id</a:t>
            </a:r>
            <a:r>
              <a:rPr lang="fr-FR" i="1" u="sng" dirty="0" smtClean="0"/>
              <a:t>}"</a:t>
            </a:r>
          </a:p>
          <a:p>
            <a:pPr marL="800100" lvl="3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fr-FR" sz="1600" dirty="0" smtClean="0"/>
              <a:t>Validation des données saisies par l’utilisateur : </a:t>
            </a:r>
            <a:r>
              <a:rPr lang="fr-FR" sz="1600" b="1" i="1" dirty="0" smtClean="0"/>
              <a:t>@</a:t>
            </a:r>
            <a:r>
              <a:rPr lang="fr-FR" sz="1600" b="1" i="1" dirty="0" err="1" smtClean="0"/>
              <a:t>Valid</a:t>
            </a:r>
            <a:endParaRPr lang="fr-FR" sz="1600" b="1" i="1" dirty="0" smtClean="0"/>
          </a:p>
          <a:p>
            <a:pPr marL="800100" lvl="3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fr-FR" sz="1600" dirty="0" smtClean="0"/>
              <a:t>Toutes </a:t>
            </a:r>
            <a:r>
              <a:rPr lang="fr-FR" sz="1600" dirty="0"/>
              <a:t>les requêtes sur les </a:t>
            </a:r>
            <a:r>
              <a:rPr lang="fr-FR" sz="1600" dirty="0" err="1"/>
              <a:t>Endpoints</a:t>
            </a:r>
            <a:r>
              <a:rPr lang="fr-FR" sz="1600" dirty="0"/>
              <a:t> </a:t>
            </a:r>
            <a:r>
              <a:rPr lang="fr-FR" sz="1600" dirty="0" smtClean="0"/>
              <a:t>sont </a:t>
            </a:r>
            <a:r>
              <a:rPr lang="fr-FR" sz="1600" b="1" dirty="0" smtClean="0"/>
              <a:t>loguées</a:t>
            </a:r>
            <a:endParaRPr lang="fr-FR" sz="1600" b="1" dirty="0"/>
          </a:p>
          <a:p>
            <a:pPr lvl="3">
              <a:buFont typeface="Wingdings" panose="05000000000000000000" pitchFamily="2" charset="2"/>
              <a:buChar char="Ø"/>
            </a:pPr>
            <a:endParaRPr lang="fr-FR" dirty="0"/>
          </a:p>
          <a:p>
            <a:pPr lvl="2">
              <a:buFont typeface="Wingdings" panose="05000000000000000000" pitchFamily="2" charset="2"/>
              <a:buChar char="Ø"/>
            </a:pPr>
            <a:endParaRPr lang="fr-FR" sz="100" i="1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342900" lvl="2" indent="-342900"/>
            <a:endParaRPr lang="fr-FR" sz="1800" dirty="0"/>
          </a:p>
          <a:p>
            <a:pPr marL="342900" lvl="2" indent="-342900"/>
            <a:endParaRPr lang="fr-FR" sz="1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438" y="106122"/>
            <a:ext cx="1009179" cy="9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6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085" y="409231"/>
            <a:ext cx="8596668" cy="1177419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Application </a:t>
            </a:r>
            <a:r>
              <a:rPr lang="fr-FR" sz="3200" dirty="0" err="1"/>
              <a:t>Poseidon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Développement – Partie </a:t>
            </a:r>
            <a:r>
              <a:rPr lang="fr-FR" sz="2800" dirty="0" err="1"/>
              <a:t>BackEnd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085" y="1407290"/>
            <a:ext cx="10053927" cy="5240852"/>
          </a:xfrm>
        </p:spPr>
        <p:txBody>
          <a:bodyPr>
            <a:normAutofit/>
          </a:bodyPr>
          <a:lstStyle/>
          <a:p>
            <a:pPr lvl="3">
              <a:buFont typeface="Wingdings" panose="05000000000000000000" pitchFamily="2" charset="2"/>
              <a:buChar char="v"/>
            </a:pPr>
            <a:endParaRPr lang="fr-FR" sz="100" dirty="0"/>
          </a:p>
          <a:p>
            <a:pPr marL="342900" lvl="2" indent="-342900"/>
            <a:r>
              <a:rPr lang="fr-FR" sz="1800" dirty="0" smtClean="0"/>
              <a:t>Couche </a:t>
            </a:r>
            <a:r>
              <a:rPr lang="fr-FR" sz="1800" b="1" dirty="0" smtClean="0"/>
              <a:t>EXCEPTIONS</a:t>
            </a:r>
            <a:r>
              <a:rPr lang="fr-FR" sz="1800" dirty="0" smtClean="0"/>
              <a:t> :</a:t>
            </a:r>
          </a:p>
          <a:p>
            <a:pPr marL="800100" lvl="3" indent="-342900">
              <a:buFont typeface="Wingdings" panose="05000000000000000000" pitchFamily="2" charset="2"/>
              <a:buChar char="v"/>
            </a:pPr>
            <a:r>
              <a:rPr lang="fr-FR" sz="1600" dirty="0" smtClean="0"/>
              <a:t>Couche transverse à l’application permettant la gestion des Exceptions</a:t>
            </a:r>
          </a:p>
          <a:p>
            <a:pPr marL="800100" lvl="3" indent="-342900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fr-FR" sz="1600" dirty="0" smtClean="0"/>
              <a:t>Classes permettant le construction des Exceptions :</a:t>
            </a:r>
          </a:p>
          <a:p>
            <a:pPr marL="1257300" lvl="4" indent="-342900">
              <a:buFont typeface="Wingdings" panose="05000000000000000000" pitchFamily="2" charset="2"/>
              <a:buChar char="ü"/>
            </a:pPr>
            <a:r>
              <a:rPr lang="fr-FR" sz="1600" b="1" i="1" dirty="0" err="1" smtClean="0"/>
              <a:t>ResourceNotFoundException</a:t>
            </a:r>
            <a:endParaRPr lang="fr-FR" sz="1600" b="1" i="1" dirty="0" smtClean="0"/>
          </a:p>
          <a:p>
            <a:pPr marL="1714500" lvl="5" indent="-342900">
              <a:buFont typeface="Wingdings" panose="05000000000000000000" pitchFamily="2" charset="2"/>
              <a:buChar char="Ø"/>
            </a:pPr>
            <a:r>
              <a:rPr lang="fr-FR" sz="1400" dirty="0" smtClean="0"/>
              <a:t>Cas où une ressource cherchée n’existe pas en base de données</a:t>
            </a:r>
          </a:p>
          <a:p>
            <a:pPr marL="1257300" lvl="4" indent="-342900">
              <a:buFont typeface="Wingdings" panose="05000000000000000000" pitchFamily="2" charset="2"/>
              <a:buChar char="ü"/>
            </a:pPr>
            <a:r>
              <a:rPr lang="fr-FR" sz="1600" b="1" i="1" dirty="0" err="1" smtClean="0"/>
              <a:t>ResourceAlreadyExistException</a:t>
            </a:r>
            <a:endParaRPr lang="fr-FR" sz="1600" b="1" i="1" dirty="0"/>
          </a:p>
          <a:p>
            <a:pPr marL="1714500" lvl="5" indent="-342900">
              <a:buFont typeface="Wingdings" panose="05000000000000000000" pitchFamily="2" charset="2"/>
              <a:buChar char="Ø"/>
            </a:pPr>
            <a:r>
              <a:rPr lang="fr-FR" sz="1400" dirty="0"/>
              <a:t>Cas où une </a:t>
            </a:r>
            <a:r>
              <a:rPr lang="fr-FR" sz="1400" dirty="0" smtClean="0"/>
              <a:t>ressource existe déjà en </a:t>
            </a:r>
            <a:r>
              <a:rPr lang="fr-FR" sz="1400" dirty="0"/>
              <a:t>base de </a:t>
            </a:r>
            <a:r>
              <a:rPr lang="fr-FR" sz="1400" dirty="0" smtClean="0"/>
              <a:t>données</a:t>
            </a:r>
          </a:p>
          <a:p>
            <a:pPr marL="1714500" lvl="5" indent="-342900">
              <a:buFont typeface="Wingdings" panose="05000000000000000000" pitchFamily="2" charset="2"/>
              <a:buChar char="Ø"/>
            </a:pPr>
            <a:r>
              <a:rPr lang="fr-FR" sz="1400" dirty="0" smtClean="0"/>
              <a:t>Utilisée pour s’assurer que le </a:t>
            </a:r>
            <a:r>
              <a:rPr lang="fr-FR" sz="1400" b="1" i="1" dirty="0" err="1" smtClean="0"/>
              <a:t>Username</a:t>
            </a:r>
            <a:r>
              <a:rPr lang="fr-FR" sz="1400" dirty="0" smtClean="0"/>
              <a:t> des utilisateurs est unique</a:t>
            </a:r>
          </a:p>
          <a:p>
            <a:pPr marL="800100" lvl="3" indent="-342900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fr-FR" sz="1600" dirty="0"/>
              <a:t>Classe </a:t>
            </a:r>
            <a:r>
              <a:rPr lang="fr-FR" sz="1600" b="1" i="1" dirty="0" err="1" smtClean="0"/>
              <a:t>ExceptionHandlerAdvice</a:t>
            </a:r>
            <a:r>
              <a:rPr lang="fr-FR" sz="1600" dirty="0" smtClean="0"/>
              <a:t> : gestion centralisée de ces Exceptions</a:t>
            </a:r>
            <a:endParaRPr lang="fr-FR" sz="1600" dirty="0"/>
          </a:p>
          <a:p>
            <a:pPr lvl="1">
              <a:buFont typeface="Wingdings" panose="05000000000000000000" pitchFamily="2" charset="2"/>
              <a:buChar char="Ø"/>
            </a:pPr>
            <a:endParaRPr lang="fr-FR" sz="500" dirty="0" smtClean="0"/>
          </a:p>
          <a:p>
            <a:pPr marL="800100" lvl="3" indent="-342900">
              <a:buFont typeface="Wingdings" panose="05000000000000000000" pitchFamily="2" charset="2"/>
              <a:buChar char="Ø"/>
            </a:pPr>
            <a:r>
              <a:rPr lang="fr-FR" sz="1600" dirty="0" smtClean="0"/>
              <a:t>Avantage de la gestion des Exceptions :</a:t>
            </a:r>
          </a:p>
          <a:p>
            <a:pPr marL="1257300" lvl="4" indent="-342900">
              <a:buFont typeface="Wingdings" panose="05000000000000000000" pitchFamily="2" charset="2"/>
              <a:buChar char="ü"/>
            </a:pPr>
            <a:r>
              <a:rPr lang="fr-FR" sz="1400" dirty="0"/>
              <a:t>Permet de renvoyer un code </a:t>
            </a:r>
            <a:r>
              <a:rPr lang="fr-FR" sz="1400" b="1" dirty="0" err="1"/>
              <a:t>Status</a:t>
            </a:r>
            <a:r>
              <a:rPr lang="fr-FR" sz="1400" b="1" dirty="0"/>
              <a:t> </a:t>
            </a:r>
            <a:r>
              <a:rPr lang="fr-FR" sz="1400" b="1" dirty="0" smtClean="0"/>
              <a:t>HTTP </a:t>
            </a:r>
            <a:r>
              <a:rPr lang="fr-FR" sz="1400" dirty="0" smtClean="0"/>
              <a:t>correct et un </a:t>
            </a:r>
            <a:r>
              <a:rPr lang="fr-FR" sz="1400" b="1" dirty="0"/>
              <a:t>message explicite </a:t>
            </a:r>
            <a:r>
              <a:rPr lang="fr-FR" sz="1400" dirty="0"/>
              <a:t>à l’utilisateur </a:t>
            </a:r>
            <a:endParaRPr lang="fr-FR" sz="1400" dirty="0" smtClean="0"/>
          </a:p>
          <a:p>
            <a:pPr marL="1257300" lvl="4" indent="-342900">
              <a:buFont typeface="Wingdings" panose="05000000000000000000" pitchFamily="2" charset="2"/>
              <a:buChar char="ü"/>
            </a:pPr>
            <a:r>
              <a:rPr lang="fr-FR" sz="1400" dirty="0" smtClean="0"/>
              <a:t>Bonne pratique de développement</a:t>
            </a:r>
            <a:endParaRPr lang="fr-FR" sz="1400" dirty="0"/>
          </a:p>
          <a:p>
            <a:pPr marL="342900" lvl="2" indent="-342900"/>
            <a:endParaRPr lang="fr-FR" sz="1800" dirty="0"/>
          </a:p>
          <a:p>
            <a:pPr marL="342900" lvl="2" indent="-342900"/>
            <a:endParaRPr lang="fr-FR" sz="1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438" y="106122"/>
            <a:ext cx="1009179" cy="9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6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085" y="430493"/>
            <a:ext cx="8596668" cy="1177419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Application </a:t>
            </a:r>
            <a:r>
              <a:rPr lang="fr-FR" sz="3200" dirty="0" err="1"/>
              <a:t>Poseidon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Développement – Partie </a:t>
            </a:r>
            <a:r>
              <a:rPr lang="fr-FR" sz="2800" dirty="0" err="1"/>
              <a:t>BackEnd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085" y="1607912"/>
            <a:ext cx="10775772" cy="5240852"/>
          </a:xfrm>
        </p:spPr>
        <p:txBody>
          <a:bodyPr>
            <a:normAutofit/>
          </a:bodyPr>
          <a:lstStyle/>
          <a:p>
            <a:pPr lvl="3">
              <a:buFont typeface="Wingdings" panose="05000000000000000000" pitchFamily="2" charset="2"/>
              <a:buChar char="v"/>
            </a:pPr>
            <a:endParaRPr lang="fr-FR" sz="100" dirty="0"/>
          </a:p>
          <a:p>
            <a:pPr marL="342900" lvl="2" indent="-342900"/>
            <a:r>
              <a:rPr lang="fr-FR" sz="1800" dirty="0" smtClean="0"/>
              <a:t>Couche </a:t>
            </a:r>
            <a:r>
              <a:rPr lang="fr-FR" sz="1800" b="1" dirty="0" smtClean="0"/>
              <a:t>SECURITE</a:t>
            </a:r>
            <a:r>
              <a:rPr lang="fr-FR" sz="1800" dirty="0" smtClean="0"/>
              <a:t> :</a:t>
            </a:r>
          </a:p>
          <a:p>
            <a:pPr marL="800100" lvl="3" indent="-342900">
              <a:buFont typeface="Wingdings" panose="05000000000000000000" pitchFamily="2" charset="2"/>
              <a:buChar char="v"/>
            </a:pPr>
            <a:r>
              <a:rPr lang="fr-FR" sz="1600" dirty="0" smtClean="0"/>
              <a:t>Utilisation de </a:t>
            </a:r>
            <a:r>
              <a:rPr lang="fr-FR" sz="1600" b="1" dirty="0" err="1" smtClean="0"/>
              <a:t>Spring</a:t>
            </a:r>
            <a:r>
              <a:rPr lang="fr-FR" sz="1600" b="1" dirty="0" smtClean="0"/>
              <a:t> Security</a:t>
            </a:r>
          </a:p>
          <a:p>
            <a:pPr marL="800100" lvl="3" indent="-342900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fr-FR" sz="1600" dirty="0" smtClean="0"/>
              <a:t>2 parties : </a:t>
            </a:r>
          </a:p>
          <a:p>
            <a:pPr marL="1257300" lvl="4" indent="-342900">
              <a:buFont typeface="Wingdings" panose="05000000000000000000" pitchFamily="2" charset="2"/>
              <a:buChar char="ü"/>
            </a:pPr>
            <a:r>
              <a:rPr lang="fr-FR" sz="1600" dirty="0"/>
              <a:t>G</a:t>
            </a:r>
            <a:r>
              <a:rPr lang="fr-FR" sz="1600" dirty="0" smtClean="0"/>
              <a:t>estion de l’</a:t>
            </a:r>
            <a:r>
              <a:rPr lang="fr-FR" sz="1600" b="1" dirty="0" smtClean="0"/>
              <a:t>authentification</a:t>
            </a:r>
            <a:r>
              <a:rPr lang="fr-FR" sz="1600" dirty="0" smtClean="0"/>
              <a:t> des utilisateurs</a:t>
            </a:r>
          </a:p>
          <a:p>
            <a:pPr marL="1257300" lvl="4" indent="-342900">
              <a:buFont typeface="Wingdings" panose="05000000000000000000" pitchFamily="2" charset="2"/>
              <a:buChar char="ü"/>
            </a:pPr>
            <a:r>
              <a:rPr lang="fr-FR" sz="1600" dirty="0"/>
              <a:t>G</a:t>
            </a:r>
            <a:r>
              <a:rPr lang="fr-FR" sz="1600" dirty="0" smtClean="0"/>
              <a:t>estion des </a:t>
            </a:r>
            <a:r>
              <a:rPr lang="fr-FR" sz="1600" b="1" dirty="0" smtClean="0"/>
              <a:t>autorisations</a:t>
            </a:r>
            <a:r>
              <a:rPr lang="fr-FR" sz="1600" dirty="0" smtClean="0"/>
              <a:t> des </a:t>
            </a:r>
            <a:r>
              <a:rPr lang="fr-FR" sz="1600" dirty="0"/>
              <a:t>utilisateurs </a:t>
            </a:r>
            <a:endParaRPr lang="fr-FR" sz="1600" dirty="0" smtClean="0"/>
          </a:p>
          <a:p>
            <a:pPr marL="800100" lvl="3" indent="-342900">
              <a:buFont typeface="Wingdings" panose="05000000000000000000" pitchFamily="2" charset="2"/>
              <a:buChar char="v"/>
            </a:pPr>
            <a:endParaRPr lang="fr-FR" sz="1600" dirty="0" smtClean="0"/>
          </a:p>
          <a:p>
            <a:pPr marL="800100" lvl="3" indent="-342900">
              <a:buFont typeface="+mj-lt"/>
              <a:buAutoNum type="arabicPeriod"/>
            </a:pPr>
            <a:r>
              <a:rPr lang="fr-FR" sz="1600" dirty="0" smtClean="0"/>
              <a:t>Gestion de l’</a:t>
            </a:r>
            <a:r>
              <a:rPr lang="fr-FR" sz="1600" b="1" dirty="0" smtClean="0"/>
              <a:t>authentification</a:t>
            </a:r>
            <a:r>
              <a:rPr lang="fr-FR" sz="1600" dirty="0" smtClean="0"/>
              <a:t> des utilisateurs :</a:t>
            </a:r>
          </a:p>
          <a:p>
            <a:pPr marL="1257300" lvl="4" indent="-342900">
              <a:buFont typeface="Wingdings" panose="05000000000000000000" pitchFamily="2" charset="2"/>
              <a:buChar char="ü"/>
            </a:pPr>
            <a:r>
              <a:rPr lang="fr-FR" sz="1600" dirty="0" smtClean="0"/>
              <a:t>Configuration d’un objet </a:t>
            </a:r>
            <a:r>
              <a:rPr lang="fr-FR" sz="1600" dirty="0" err="1" smtClean="0"/>
              <a:t>Spring</a:t>
            </a:r>
            <a:r>
              <a:rPr lang="fr-FR" sz="1600" dirty="0" smtClean="0"/>
              <a:t> de type : </a:t>
            </a:r>
            <a:r>
              <a:rPr lang="fr-FR" sz="1600" b="1" i="1" dirty="0" err="1" smtClean="0"/>
              <a:t>AuthenticationManagerBuilder</a:t>
            </a:r>
            <a:endParaRPr lang="fr-FR" sz="1600" b="1" i="1" dirty="0" smtClean="0"/>
          </a:p>
          <a:p>
            <a:pPr marL="1257300" lvl="4" indent="-342900">
              <a:buFont typeface="Wingdings" panose="05000000000000000000" pitchFamily="2" charset="2"/>
              <a:buChar char="ü"/>
            </a:pPr>
            <a:r>
              <a:rPr lang="fr-FR" sz="1600" dirty="0"/>
              <a:t>Utilisation d’une authentification de type </a:t>
            </a:r>
            <a:r>
              <a:rPr lang="fr-FR" sz="1600" b="1" i="1" dirty="0" err="1"/>
              <a:t>jdbcAuthentication</a:t>
            </a:r>
            <a:r>
              <a:rPr lang="fr-FR" sz="1600" dirty="0"/>
              <a:t> :</a:t>
            </a:r>
          </a:p>
          <a:p>
            <a:pPr marL="1714500" lvl="5" indent="-342900">
              <a:buFont typeface="Wingdings" panose="05000000000000000000" pitchFamily="2" charset="2"/>
              <a:buChar char="Ø"/>
            </a:pPr>
            <a:r>
              <a:rPr lang="fr-FR" sz="1400" dirty="0" smtClean="0"/>
              <a:t>Les login (</a:t>
            </a:r>
            <a:r>
              <a:rPr lang="fr-FR" sz="1400" dirty="0" err="1" smtClean="0"/>
              <a:t>username</a:t>
            </a:r>
            <a:r>
              <a:rPr lang="fr-FR" sz="1400" dirty="0" smtClean="0"/>
              <a:t>) et </a:t>
            </a:r>
            <a:r>
              <a:rPr lang="fr-FR" sz="1400" dirty="0" err="1" smtClean="0"/>
              <a:t>password</a:t>
            </a:r>
            <a:r>
              <a:rPr lang="fr-FR" sz="1400" dirty="0" smtClean="0"/>
              <a:t> sont sauvegardés en </a:t>
            </a:r>
            <a:r>
              <a:rPr lang="fr-FR" sz="1400" b="1" dirty="0" smtClean="0"/>
              <a:t>base de données</a:t>
            </a:r>
          </a:p>
          <a:p>
            <a:pPr marL="1257300" lvl="4" indent="-342900">
              <a:buFont typeface="Wingdings" panose="05000000000000000000" pitchFamily="2" charset="2"/>
              <a:buChar char="ü"/>
            </a:pPr>
            <a:r>
              <a:rPr lang="fr-FR" sz="1600" dirty="0"/>
              <a:t>Les </a:t>
            </a:r>
            <a:r>
              <a:rPr lang="fr-FR" sz="1600" dirty="0" smtClean="0"/>
              <a:t>mots de passe sont </a:t>
            </a:r>
            <a:r>
              <a:rPr lang="fr-FR" sz="1600" b="1" dirty="0" err="1"/>
              <a:t>hashés</a:t>
            </a:r>
            <a:r>
              <a:rPr lang="fr-FR" sz="1600" dirty="0"/>
              <a:t> pour ne pas apparaitre en </a:t>
            </a:r>
            <a:r>
              <a:rPr lang="fr-FR" sz="1600" dirty="0" smtClean="0"/>
              <a:t>clair </a:t>
            </a:r>
            <a:r>
              <a:rPr lang="fr-FR" sz="1600" dirty="0"/>
              <a:t>dans la base de </a:t>
            </a:r>
            <a:r>
              <a:rPr lang="fr-FR" sz="1600" dirty="0" smtClean="0"/>
              <a:t>données</a:t>
            </a:r>
          </a:p>
          <a:p>
            <a:pPr marL="1714500" lvl="5" indent="-342900">
              <a:buFont typeface="Wingdings" panose="05000000000000000000" pitchFamily="2" charset="2"/>
              <a:buChar char="ü"/>
            </a:pPr>
            <a:r>
              <a:rPr lang="fr-FR" sz="1400" dirty="0" smtClean="0"/>
              <a:t>Utilisation de l’algorithme </a:t>
            </a:r>
            <a:r>
              <a:rPr lang="fr-FR" sz="1400" b="1" dirty="0" smtClean="0"/>
              <a:t>BCRYPT</a:t>
            </a:r>
            <a:r>
              <a:rPr lang="fr-FR" sz="1400" dirty="0" smtClean="0"/>
              <a:t> (suffisamment robuste + </a:t>
            </a:r>
            <a:r>
              <a:rPr lang="fr-FR" sz="1400" dirty="0" err="1" smtClean="0"/>
              <a:t>salt</a:t>
            </a:r>
            <a:r>
              <a:rPr lang="fr-FR" sz="1400" dirty="0" smtClean="0"/>
              <a:t>)</a:t>
            </a:r>
            <a:endParaRPr lang="fr-FR" sz="1400" dirty="0"/>
          </a:p>
          <a:p>
            <a:pPr marL="1257300" lvl="4" indent="-342900">
              <a:buFont typeface="Wingdings" panose="05000000000000000000" pitchFamily="2" charset="2"/>
              <a:buChar char="ü"/>
            </a:pPr>
            <a:endParaRPr lang="fr-FR" sz="1600" dirty="0"/>
          </a:p>
          <a:p>
            <a:pPr lvl="1">
              <a:buFont typeface="Wingdings" panose="05000000000000000000" pitchFamily="2" charset="2"/>
              <a:buChar char="Ø"/>
            </a:pPr>
            <a:endParaRPr lang="fr-FR" sz="500" dirty="0" smtClean="0"/>
          </a:p>
          <a:p>
            <a:pPr marL="800100" lvl="3" indent="-342900"/>
            <a:endParaRPr lang="fr-FR" sz="1600" dirty="0"/>
          </a:p>
          <a:p>
            <a:pPr marL="342900" lvl="2" indent="-342900"/>
            <a:endParaRPr lang="fr-FR" sz="1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438" y="106122"/>
            <a:ext cx="1009179" cy="9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5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304" y="314341"/>
            <a:ext cx="8596668" cy="1177419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Application </a:t>
            </a:r>
            <a:r>
              <a:rPr lang="fr-FR" sz="3200" dirty="0" err="1"/>
              <a:t>Poseidon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Développement – Partie </a:t>
            </a:r>
            <a:r>
              <a:rPr lang="fr-FR" sz="2800" dirty="0" err="1"/>
              <a:t>BackEnd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3906" y="1491760"/>
            <a:ext cx="10775772" cy="5240852"/>
          </a:xfrm>
        </p:spPr>
        <p:txBody>
          <a:bodyPr>
            <a:normAutofit/>
          </a:bodyPr>
          <a:lstStyle/>
          <a:p>
            <a:pPr lvl="3">
              <a:buFont typeface="Wingdings" panose="05000000000000000000" pitchFamily="2" charset="2"/>
              <a:buChar char="v"/>
            </a:pPr>
            <a:endParaRPr lang="fr-FR" sz="100" dirty="0"/>
          </a:p>
          <a:p>
            <a:pPr marL="800100" lvl="3" indent="-342900">
              <a:buFont typeface="+mj-lt"/>
              <a:buAutoNum type="arabicPeriod" startAt="2"/>
            </a:pPr>
            <a:r>
              <a:rPr lang="fr-FR" sz="1600" dirty="0" smtClean="0"/>
              <a:t>Gestion de l’</a:t>
            </a:r>
            <a:r>
              <a:rPr lang="fr-FR" sz="1600" b="1" dirty="0" smtClean="0"/>
              <a:t>autorisation</a:t>
            </a:r>
            <a:r>
              <a:rPr lang="fr-FR" sz="1600" dirty="0" smtClean="0"/>
              <a:t> des utilisateurs :</a:t>
            </a:r>
          </a:p>
          <a:p>
            <a:pPr marL="1257300" lvl="4" indent="-34290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fr-FR" sz="1600" dirty="0"/>
              <a:t>Configuration d’un objet </a:t>
            </a:r>
            <a:r>
              <a:rPr lang="fr-FR" sz="1600" dirty="0" err="1"/>
              <a:t>Spring</a:t>
            </a:r>
            <a:r>
              <a:rPr lang="fr-FR" sz="1600" dirty="0"/>
              <a:t> de type : </a:t>
            </a:r>
            <a:r>
              <a:rPr lang="fr-FR" sz="1600" b="1" i="1" dirty="0" err="1" smtClean="0"/>
              <a:t>HttpSecurity</a:t>
            </a:r>
            <a:endParaRPr lang="fr-FR" sz="1600" b="1" i="1" dirty="0" smtClean="0"/>
          </a:p>
          <a:p>
            <a:pPr marL="1257300" lvl="4" indent="-34290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fr-FR" sz="1600" dirty="0" smtClean="0"/>
              <a:t>Toute requête nécessite d’être authentifié :</a:t>
            </a:r>
          </a:p>
          <a:p>
            <a:pPr marL="1714500" lvl="5" indent="-342900">
              <a:buFont typeface="Wingdings" panose="05000000000000000000" pitchFamily="2" charset="2"/>
              <a:buChar char="Ø"/>
            </a:pPr>
            <a:r>
              <a:rPr lang="fr-FR" b="1" i="1" dirty="0" err="1">
                <a:solidFill>
                  <a:schemeClr val="tx2"/>
                </a:solidFill>
              </a:rPr>
              <a:t>http.anyRequest</a:t>
            </a:r>
            <a:r>
              <a:rPr lang="fr-FR" b="1" i="1" dirty="0">
                <a:solidFill>
                  <a:schemeClr val="tx2"/>
                </a:solidFill>
              </a:rPr>
              <a:t>().</a:t>
            </a:r>
            <a:r>
              <a:rPr lang="fr-FR" b="1" i="1" dirty="0" err="1">
                <a:solidFill>
                  <a:schemeClr val="tx2"/>
                </a:solidFill>
              </a:rPr>
              <a:t>authenticated</a:t>
            </a:r>
            <a:r>
              <a:rPr lang="fr-FR" b="1" i="1" dirty="0">
                <a:solidFill>
                  <a:schemeClr val="tx2"/>
                </a:solidFill>
              </a:rPr>
              <a:t>()</a:t>
            </a:r>
          </a:p>
          <a:p>
            <a:pPr marL="1257300" lvl="4" indent="-34290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fr-FR" sz="1600" dirty="0" smtClean="0"/>
              <a:t>2 rôles : </a:t>
            </a:r>
            <a:r>
              <a:rPr lang="fr-FR" sz="1600" b="1" dirty="0" smtClean="0"/>
              <a:t>ADMIN</a:t>
            </a:r>
            <a:r>
              <a:rPr lang="fr-FR" sz="1600" dirty="0" smtClean="0"/>
              <a:t> (Administrateur) et </a:t>
            </a:r>
            <a:r>
              <a:rPr lang="fr-FR" sz="1600" b="1" dirty="0" smtClean="0"/>
              <a:t>USER</a:t>
            </a:r>
            <a:r>
              <a:rPr lang="fr-FR" sz="1600" dirty="0" smtClean="0"/>
              <a:t> (Utilisateur)</a:t>
            </a:r>
          </a:p>
          <a:p>
            <a:pPr lvl="2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fr-FR" sz="1600" dirty="0"/>
              <a:t>  La gestion </a:t>
            </a:r>
            <a:r>
              <a:rPr lang="fr-FR" sz="1600" dirty="0" smtClean="0"/>
              <a:t>des </a:t>
            </a:r>
            <a:r>
              <a:rPr lang="fr-FR" sz="1600" u="sng" dirty="0" smtClean="0"/>
              <a:t>entités financières </a:t>
            </a:r>
            <a:r>
              <a:rPr lang="fr-FR" sz="1600" dirty="0" smtClean="0"/>
              <a:t>est autorisée à la fois pour </a:t>
            </a:r>
            <a:r>
              <a:rPr lang="fr-FR" sz="1600" u="sng" dirty="0" smtClean="0"/>
              <a:t>les administrateur et utilisateurs</a:t>
            </a:r>
            <a:r>
              <a:rPr lang="fr-FR" sz="1600" dirty="0" smtClean="0"/>
              <a:t> 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2"/>
                </a:solidFill>
              </a:rPr>
              <a:t>.</a:t>
            </a:r>
            <a:r>
              <a:rPr lang="en-US" b="1" i="1" dirty="0" err="1">
                <a:solidFill>
                  <a:schemeClr val="tx2"/>
                </a:solidFill>
              </a:rPr>
              <a:t>antMatchers</a:t>
            </a:r>
            <a:r>
              <a:rPr lang="en-US" b="1" i="1" dirty="0">
                <a:solidFill>
                  <a:schemeClr val="tx2"/>
                </a:solidFill>
              </a:rPr>
              <a:t>("/", "/</a:t>
            </a:r>
            <a:r>
              <a:rPr lang="en-US" b="1" i="1" dirty="0" err="1">
                <a:solidFill>
                  <a:schemeClr val="tx2"/>
                </a:solidFill>
              </a:rPr>
              <a:t>bidList</a:t>
            </a:r>
            <a:r>
              <a:rPr lang="en-US" b="1" i="1" dirty="0">
                <a:solidFill>
                  <a:schemeClr val="tx2"/>
                </a:solidFill>
              </a:rPr>
              <a:t>/**", "/</a:t>
            </a:r>
            <a:r>
              <a:rPr lang="en-US" b="1" i="1" dirty="0" err="1">
                <a:solidFill>
                  <a:schemeClr val="tx2"/>
                </a:solidFill>
              </a:rPr>
              <a:t>curvePoint</a:t>
            </a:r>
            <a:r>
              <a:rPr lang="en-US" b="1" i="1" dirty="0">
                <a:solidFill>
                  <a:schemeClr val="tx2"/>
                </a:solidFill>
              </a:rPr>
              <a:t>/**", "/rating/**", "/</a:t>
            </a:r>
            <a:r>
              <a:rPr lang="en-US" b="1" i="1" dirty="0" err="1">
                <a:solidFill>
                  <a:schemeClr val="tx2"/>
                </a:solidFill>
              </a:rPr>
              <a:t>ruleName</a:t>
            </a:r>
            <a:r>
              <a:rPr lang="en-US" b="1" i="1" dirty="0">
                <a:solidFill>
                  <a:schemeClr val="tx2"/>
                </a:solidFill>
              </a:rPr>
              <a:t>/**", "/trade/**").</a:t>
            </a:r>
            <a:r>
              <a:rPr lang="en-US" b="1" i="1" dirty="0" err="1">
                <a:solidFill>
                  <a:schemeClr val="tx2"/>
                </a:solidFill>
              </a:rPr>
              <a:t>hasAnyAuthority</a:t>
            </a:r>
            <a:r>
              <a:rPr lang="en-US" b="1" i="1" dirty="0">
                <a:solidFill>
                  <a:schemeClr val="tx2"/>
                </a:solidFill>
              </a:rPr>
              <a:t>("USER", "ADMIN</a:t>
            </a:r>
            <a:r>
              <a:rPr lang="en-US" b="1" i="1" dirty="0" smtClean="0">
                <a:solidFill>
                  <a:schemeClr val="tx2"/>
                </a:solidFill>
              </a:rPr>
              <a:t>")</a:t>
            </a:r>
          </a:p>
          <a:p>
            <a:pPr marL="1257300" lvl="4" indent="-34290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fr-FR" sz="1600" dirty="0" smtClean="0"/>
              <a:t>La </a:t>
            </a:r>
            <a:r>
              <a:rPr lang="fr-FR" sz="1600" dirty="0"/>
              <a:t>gestion des </a:t>
            </a:r>
            <a:r>
              <a:rPr lang="fr-FR" sz="1600" u="sng" dirty="0" smtClean="0"/>
              <a:t>utilisateurs</a:t>
            </a:r>
            <a:r>
              <a:rPr lang="fr-FR" sz="1600" dirty="0" smtClean="0"/>
              <a:t> </a:t>
            </a:r>
            <a:r>
              <a:rPr lang="fr-FR" sz="1600" dirty="0"/>
              <a:t>est </a:t>
            </a:r>
            <a:r>
              <a:rPr lang="fr-FR" sz="1600" dirty="0" smtClean="0"/>
              <a:t>autorisée uniquement pour </a:t>
            </a:r>
            <a:r>
              <a:rPr lang="fr-FR" sz="1600" u="sng" dirty="0" smtClean="0"/>
              <a:t>les administrateurs</a:t>
            </a:r>
            <a:r>
              <a:rPr lang="fr-FR" sz="1600" dirty="0" smtClean="0"/>
              <a:t> :</a:t>
            </a:r>
          </a:p>
          <a:p>
            <a:pPr marL="1714500" lvl="5" indent="-342900">
              <a:buFont typeface="Wingdings" panose="05000000000000000000" pitchFamily="2" charset="2"/>
              <a:buChar char="Ø"/>
            </a:pPr>
            <a:r>
              <a:rPr lang="en-US" b="1" i="1" dirty="0" smtClean="0">
                <a:solidFill>
                  <a:schemeClr val="tx2"/>
                </a:solidFill>
              </a:rPr>
              <a:t>.</a:t>
            </a:r>
            <a:r>
              <a:rPr lang="en-US" b="1" i="1" dirty="0" err="1">
                <a:solidFill>
                  <a:schemeClr val="tx2"/>
                </a:solidFill>
              </a:rPr>
              <a:t>antMatchers</a:t>
            </a:r>
            <a:r>
              <a:rPr lang="en-US" b="1" i="1" dirty="0">
                <a:solidFill>
                  <a:schemeClr val="tx2"/>
                </a:solidFill>
              </a:rPr>
              <a:t>("/user/**", "/admin/home").</a:t>
            </a:r>
            <a:r>
              <a:rPr lang="en-US" b="1" i="1" dirty="0" err="1">
                <a:solidFill>
                  <a:schemeClr val="tx2"/>
                </a:solidFill>
              </a:rPr>
              <a:t>hasAuthority</a:t>
            </a:r>
            <a:r>
              <a:rPr lang="en-US" b="1" i="1" dirty="0">
                <a:solidFill>
                  <a:schemeClr val="tx2"/>
                </a:solidFill>
              </a:rPr>
              <a:t>("ADMIN")</a:t>
            </a:r>
            <a:endParaRPr lang="fr-FR" b="1" i="1" dirty="0">
              <a:solidFill>
                <a:schemeClr val="tx2"/>
              </a:solidFill>
            </a:endParaRPr>
          </a:p>
          <a:p>
            <a:pPr marL="1257300" lvl="4" indent="-34290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fr-FR" sz="1600" dirty="0" smtClean="0"/>
              <a:t>En cas d’accès à une page </a:t>
            </a:r>
            <a:r>
              <a:rPr lang="fr-FR" sz="1600" u="sng" dirty="0" smtClean="0"/>
              <a:t>non autorisée</a:t>
            </a:r>
            <a:r>
              <a:rPr lang="fr-FR" sz="1600" dirty="0" smtClean="0"/>
              <a:t>, l’utilisateur reçoit une </a:t>
            </a:r>
            <a:r>
              <a:rPr lang="fr-FR" sz="1600" u="sng" dirty="0" smtClean="0"/>
              <a:t>page erreur dédiée</a:t>
            </a:r>
            <a:r>
              <a:rPr lang="fr-FR" sz="1600" dirty="0" smtClean="0"/>
              <a:t> :</a:t>
            </a:r>
          </a:p>
          <a:p>
            <a:pPr marL="1714500" lvl="5" indent="-342900">
              <a:buFont typeface="Wingdings" panose="05000000000000000000" pitchFamily="2" charset="2"/>
              <a:buChar char="Ø"/>
            </a:pPr>
            <a:r>
              <a:rPr lang="fr-FR" b="1" i="1" dirty="0">
                <a:solidFill>
                  <a:schemeClr val="tx2"/>
                </a:solidFill>
              </a:rPr>
              <a:t>.</a:t>
            </a:r>
            <a:r>
              <a:rPr lang="fr-FR" b="1" i="1" dirty="0" err="1">
                <a:solidFill>
                  <a:schemeClr val="tx2"/>
                </a:solidFill>
              </a:rPr>
              <a:t>exceptionHandling</a:t>
            </a:r>
            <a:r>
              <a:rPr lang="fr-FR" b="1" i="1" dirty="0">
                <a:solidFill>
                  <a:schemeClr val="tx2"/>
                </a:solidFill>
              </a:rPr>
              <a:t>().</a:t>
            </a:r>
            <a:r>
              <a:rPr lang="fr-FR" b="1" i="1" dirty="0" err="1">
                <a:solidFill>
                  <a:schemeClr val="tx2"/>
                </a:solidFill>
              </a:rPr>
              <a:t>accessDeniedPage</a:t>
            </a:r>
            <a:r>
              <a:rPr lang="fr-FR" b="1" i="1" dirty="0">
                <a:solidFill>
                  <a:schemeClr val="tx2"/>
                </a:solidFill>
              </a:rPr>
              <a:t>("/</a:t>
            </a:r>
            <a:r>
              <a:rPr lang="fr-FR" b="1" i="1" dirty="0" err="1">
                <a:solidFill>
                  <a:schemeClr val="tx2"/>
                </a:solidFill>
              </a:rPr>
              <a:t>errorAccessDenied</a:t>
            </a:r>
            <a:r>
              <a:rPr lang="fr-FR" b="1" i="1" dirty="0">
                <a:solidFill>
                  <a:schemeClr val="tx2"/>
                </a:solidFill>
              </a:rPr>
              <a:t>");</a:t>
            </a:r>
          </a:p>
          <a:p>
            <a:pPr marL="1257300" lvl="4" indent="-342900">
              <a:buFont typeface="Wingdings" panose="05000000000000000000" pitchFamily="2" charset="2"/>
              <a:buChar char="ü"/>
            </a:pPr>
            <a:endParaRPr lang="fr-FR" sz="1600" dirty="0" smtClean="0"/>
          </a:p>
          <a:p>
            <a:pPr marL="1257300" lvl="4" indent="-342900">
              <a:buFont typeface="Wingdings" panose="05000000000000000000" pitchFamily="2" charset="2"/>
              <a:buChar char="ü"/>
            </a:pPr>
            <a:endParaRPr lang="fr-FR" sz="1600" dirty="0"/>
          </a:p>
          <a:p>
            <a:pPr lvl="1">
              <a:buFont typeface="Wingdings" panose="05000000000000000000" pitchFamily="2" charset="2"/>
              <a:buChar char="Ø"/>
            </a:pPr>
            <a:endParaRPr lang="fr-FR" sz="500" dirty="0" smtClean="0"/>
          </a:p>
          <a:p>
            <a:pPr marL="800100" lvl="3" indent="-342900"/>
            <a:endParaRPr lang="fr-FR" sz="1600" dirty="0"/>
          </a:p>
          <a:p>
            <a:pPr marL="342900" lvl="2" indent="-342900"/>
            <a:endParaRPr lang="fr-FR" sz="1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438" y="106122"/>
            <a:ext cx="1009179" cy="9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085" y="314341"/>
            <a:ext cx="8596668" cy="1177419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Application </a:t>
            </a:r>
            <a:r>
              <a:rPr lang="fr-FR" sz="3200" dirty="0" err="1"/>
              <a:t>Poseidon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Développement – Partie </a:t>
            </a:r>
            <a:r>
              <a:rPr lang="fr-FR" sz="2800" dirty="0" err="1" smtClean="0"/>
              <a:t>FrontEnd</a:t>
            </a: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085" y="1312400"/>
            <a:ext cx="10053927" cy="5240852"/>
          </a:xfrm>
        </p:spPr>
        <p:txBody>
          <a:bodyPr>
            <a:normAutofit/>
          </a:bodyPr>
          <a:lstStyle/>
          <a:p>
            <a:pPr lvl="3">
              <a:buFont typeface="Wingdings" panose="05000000000000000000" pitchFamily="2" charset="2"/>
              <a:buChar char="v"/>
            </a:pPr>
            <a:endParaRPr lang="fr-FR" sz="100" dirty="0"/>
          </a:p>
          <a:p>
            <a:pPr marL="342900" lvl="2" indent="-342900"/>
            <a:r>
              <a:rPr lang="fr-FR" sz="1800" dirty="0" smtClean="0"/>
              <a:t>Utilisation des langages </a:t>
            </a:r>
            <a:r>
              <a:rPr lang="fr-FR" sz="1800" b="1" dirty="0" smtClean="0"/>
              <a:t>HTML </a:t>
            </a:r>
            <a:r>
              <a:rPr lang="fr-FR" sz="1800" dirty="0" smtClean="0"/>
              <a:t>/ </a:t>
            </a:r>
            <a:r>
              <a:rPr lang="fr-FR" sz="1800" b="1" dirty="0" smtClean="0"/>
              <a:t>CSS</a:t>
            </a:r>
            <a:r>
              <a:rPr lang="fr-FR" sz="1800" dirty="0" smtClean="0"/>
              <a:t> et du </a:t>
            </a:r>
            <a:r>
              <a:rPr lang="fr-FR" sz="1800" dirty="0" err="1" smtClean="0"/>
              <a:t>framework</a:t>
            </a:r>
            <a:r>
              <a:rPr lang="fr-FR" sz="1800" dirty="0" smtClean="0"/>
              <a:t> </a:t>
            </a:r>
            <a:r>
              <a:rPr lang="fr-FR" sz="1800" b="1" dirty="0" err="1" smtClean="0"/>
              <a:t>Bootstrap</a:t>
            </a:r>
            <a:endParaRPr lang="fr-FR" sz="1800" b="1" dirty="0" smtClean="0"/>
          </a:p>
          <a:p>
            <a:pPr marL="342900" lvl="2" indent="-342900">
              <a:spcBef>
                <a:spcPts val="2000"/>
              </a:spcBef>
            </a:pPr>
            <a:r>
              <a:rPr lang="fr-FR" sz="1800" dirty="0" smtClean="0"/>
              <a:t>Utilisation du moteur de Template </a:t>
            </a:r>
            <a:r>
              <a:rPr lang="fr-FR" sz="1800" b="1" dirty="0" err="1" smtClean="0"/>
              <a:t>Thymeleaf</a:t>
            </a:r>
            <a:r>
              <a:rPr lang="fr-FR" sz="1800" dirty="0" smtClean="0"/>
              <a:t>:</a:t>
            </a:r>
          </a:p>
          <a:p>
            <a:pPr marL="800100" lvl="3" indent="-342900">
              <a:buFont typeface="Wingdings" panose="05000000000000000000" pitchFamily="2" charset="2"/>
              <a:buChar char="v"/>
            </a:pPr>
            <a:r>
              <a:rPr lang="fr-FR" sz="1600" dirty="0" smtClean="0"/>
              <a:t>Permet de générer dynamiquement les vues à envoyer à l’utilisateur</a:t>
            </a:r>
          </a:p>
          <a:p>
            <a:pPr marL="800100" lvl="3" indent="-342900">
              <a:buFont typeface="Wingdings" panose="05000000000000000000" pitchFamily="2" charset="2"/>
              <a:buChar char="v"/>
            </a:pPr>
            <a:r>
              <a:rPr lang="fr-FR" sz="1600" dirty="0" smtClean="0"/>
              <a:t>3 pages Web pour chaque entité :</a:t>
            </a:r>
          </a:p>
          <a:p>
            <a:pPr marL="1257300" lvl="4" indent="-342900">
              <a:buFont typeface="Wingdings" panose="05000000000000000000" pitchFamily="2" charset="2"/>
              <a:buChar char="ü"/>
            </a:pPr>
            <a:r>
              <a:rPr lang="fr-FR" sz="1400" b="1" u="sng" dirty="0"/>
              <a:t>l</a:t>
            </a:r>
            <a:r>
              <a:rPr lang="fr-FR" sz="1400" b="1" u="sng" dirty="0" smtClean="0"/>
              <a:t>ist.html </a:t>
            </a:r>
            <a:r>
              <a:rPr lang="fr-FR" sz="1400" dirty="0" smtClean="0"/>
              <a:t>: </a:t>
            </a:r>
            <a:r>
              <a:rPr lang="fr-FR" sz="1400" b="1" dirty="0" smtClean="0"/>
              <a:t>affichage</a:t>
            </a:r>
            <a:r>
              <a:rPr lang="fr-FR" sz="1400" dirty="0" smtClean="0"/>
              <a:t> des entités + boutons pour </a:t>
            </a:r>
            <a:r>
              <a:rPr lang="fr-FR" sz="1400" b="1" dirty="0" smtClean="0"/>
              <a:t>mettre à jour</a:t>
            </a:r>
            <a:r>
              <a:rPr lang="fr-FR" sz="1400" dirty="0" smtClean="0"/>
              <a:t> et </a:t>
            </a:r>
            <a:r>
              <a:rPr lang="fr-FR" sz="1400" b="1" dirty="0" smtClean="0"/>
              <a:t>supprimer</a:t>
            </a:r>
            <a:r>
              <a:rPr lang="fr-FR" sz="1400" dirty="0" smtClean="0"/>
              <a:t> une entité</a:t>
            </a:r>
          </a:p>
          <a:p>
            <a:pPr marL="1257300" lvl="4" indent="-342900">
              <a:buFont typeface="Wingdings" panose="05000000000000000000" pitchFamily="2" charset="2"/>
              <a:buChar char="ü"/>
            </a:pPr>
            <a:r>
              <a:rPr lang="fr-FR" sz="1400" b="1" u="sng" dirty="0" smtClean="0"/>
              <a:t>add.html</a:t>
            </a:r>
            <a:r>
              <a:rPr lang="fr-FR" sz="1400" dirty="0" smtClean="0"/>
              <a:t> : formulaire pour la </a:t>
            </a:r>
            <a:r>
              <a:rPr lang="fr-FR" sz="1400" b="1" dirty="0" smtClean="0"/>
              <a:t>création</a:t>
            </a:r>
            <a:r>
              <a:rPr lang="fr-FR" sz="1400" dirty="0" smtClean="0"/>
              <a:t> d’une entité</a:t>
            </a:r>
          </a:p>
          <a:p>
            <a:pPr marL="1714500" lvl="5" indent="-342900">
              <a:buFont typeface="Wingdings" panose="05000000000000000000" pitchFamily="2" charset="2"/>
              <a:buChar char="§"/>
            </a:pPr>
            <a:r>
              <a:rPr lang="fr-FR" sz="1400" dirty="0" smtClean="0"/>
              <a:t>Affiche un formulaire vide</a:t>
            </a:r>
          </a:p>
          <a:p>
            <a:pPr marL="1714500" lvl="5" indent="-342900">
              <a:buFont typeface="Wingdings" panose="05000000000000000000" pitchFamily="2" charset="2"/>
              <a:buChar char="§"/>
            </a:pPr>
            <a:r>
              <a:rPr lang="fr-FR" sz="1400" dirty="0" smtClean="0"/>
              <a:t>Retourne des messages d’erreurs explicites en cas d’erreur de saisie</a:t>
            </a:r>
          </a:p>
          <a:p>
            <a:pPr marL="1257300" lvl="4" indent="-342900">
              <a:buFont typeface="Wingdings" panose="05000000000000000000" pitchFamily="2" charset="2"/>
              <a:buChar char="ü"/>
            </a:pPr>
            <a:r>
              <a:rPr lang="fr-FR" sz="1400" b="1" u="sng" dirty="0" smtClean="0"/>
              <a:t>update.html</a:t>
            </a:r>
            <a:r>
              <a:rPr lang="fr-FR" sz="1400" dirty="0" smtClean="0"/>
              <a:t> : formulaire pour la </a:t>
            </a:r>
            <a:r>
              <a:rPr lang="fr-FR" sz="1400" b="1" dirty="0" smtClean="0"/>
              <a:t>mise à jour</a:t>
            </a:r>
            <a:r>
              <a:rPr lang="fr-FR" sz="1400" dirty="0" smtClean="0"/>
              <a:t> d’une entité</a:t>
            </a:r>
          </a:p>
          <a:p>
            <a:pPr marL="1714500" lvl="5" indent="-342900">
              <a:buFont typeface="Wingdings" panose="05000000000000000000" pitchFamily="2" charset="2"/>
              <a:buChar char="§"/>
            </a:pPr>
            <a:r>
              <a:rPr lang="fr-FR" sz="1400" dirty="0"/>
              <a:t>Affiche un formulaire </a:t>
            </a:r>
            <a:r>
              <a:rPr lang="fr-FR" sz="1400" dirty="0" smtClean="0"/>
              <a:t>contenant les attributs de l’entité à mettre à jour</a:t>
            </a:r>
          </a:p>
          <a:p>
            <a:pPr marL="1714500" lvl="5" indent="-342900">
              <a:buFont typeface="Wingdings" panose="05000000000000000000" pitchFamily="2" charset="2"/>
              <a:buChar char="§"/>
            </a:pPr>
            <a:r>
              <a:rPr lang="fr-FR" sz="1400" dirty="0"/>
              <a:t>Retourne </a:t>
            </a:r>
            <a:r>
              <a:rPr lang="fr-FR" sz="1400" dirty="0" smtClean="0"/>
              <a:t>des </a:t>
            </a:r>
            <a:r>
              <a:rPr lang="fr-FR" sz="1400" dirty="0"/>
              <a:t>messages d’erreurs explicites en cas d’erreur de saisie</a:t>
            </a:r>
          </a:p>
          <a:p>
            <a:pPr marL="800100" lvl="3" indent="-342900">
              <a:buFont typeface="Wingdings" panose="05000000000000000000" pitchFamily="2" charset="2"/>
              <a:buChar char="v"/>
            </a:pPr>
            <a:r>
              <a:rPr lang="fr-FR" sz="1600" dirty="0"/>
              <a:t>Utilisation de la </a:t>
            </a:r>
            <a:r>
              <a:rPr lang="fr-FR" sz="1600" b="1" dirty="0"/>
              <a:t>contextualisation</a:t>
            </a:r>
            <a:r>
              <a:rPr lang="fr-FR" sz="1600" dirty="0"/>
              <a:t> </a:t>
            </a:r>
            <a:r>
              <a:rPr lang="fr-FR" sz="1600" dirty="0" err="1" smtClean="0"/>
              <a:t>Spring</a:t>
            </a:r>
            <a:r>
              <a:rPr lang="fr-FR" sz="1600" dirty="0" smtClean="0"/>
              <a:t> Security dans </a:t>
            </a:r>
            <a:r>
              <a:rPr lang="fr-FR" sz="1600" dirty="0" err="1" smtClean="0"/>
              <a:t>Thymeleaf</a:t>
            </a:r>
            <a:endParaRPr lang="fr-FR" sz="1600" dirty="0" smtClean="0"/>
          </a:p>
          <a:p>
            <a:pPr marL="1257300" lvl="4" indent="-342900">
              <a:buFont typeface="Wingdings" panose="05000000000000000000" pitchFamily="2" charset="2"/>
              <a:buChar char="ü"/>
            </a:pPr>
            <a:r>
              <a:rPr lang="fr-FR" sz="1400" dirty="0" smtClean="0"/>
              <a:t>Grace à l’ajout de </a:t>
            </a:r>
            <a:r>
              <a:rPr lang="fr-FR" sz="1400" dirty="0"/>
              <a:t>la dépendance : </a:t>
            </a:r>
            <a:r>
              <a:rPr lang="fr-FR" sz="1400" b="1" i="1" dirty="0"/>
              <a:t>thymeleaf-extras-springsecurity5</a:t>
            </a:r>
            <a:endParaRPr lang="fr-FR" sz="1400" b="1" i="1" dirty="0" smtClean="0"/>
          </a:p>
          <a:p>
            <a:pPr marL="1257300" lvl="4" indent="-342900">
              <a:buFont typeface="Wingdings" panose="05000000000000000000" pitchFamily="2" charset="2"/>
              <a:buChar char="ü"/>
            </a:pPr>
            <a:r>
              <a:rPr lang="fr-FR" sz="1400" dirty="0" smtClean="0"/>
              <a:t>Permet d’afficher le lien de gestion des utilisateurs </a:t>
            </a:r>
            <a:r>
              <a:rPr lang="fr-FR" sz="1400" u="sng" dirty="0" smtClean="0"/>
              <a:t>uniquement pour les administrateurs</a:t>
            </a:r>
            <a:endParaRPr lang="fr-FR" sz="1400" u="sng" dirty="0"/>
          </a:p>
          <a:p>
            <a:pPr marL="1714500" lvl="5" indent="-342900">
              <a:buFont typeface="Wingdings" panose="05000000000000000000" pitchFamily="2" charset="2"/>
              <a:buChar char="v"/>
            </a:pPr>
            <a:endParaRPr lang="fr-FR" sz="1400" dirty="0"/>
          </a:p>
          <a:p>
            <a:pPr lvl="1">
              <a:buFont typeface="Wingdings" panose="05000000000000000000" pitchFamily="2" charset="2"/>
              <a:buChar char="Ø"/>
            </a:pPr>
            <a:endParaRPr lang="fr-FR" sz="500" dirty="0" smtClean="0"/>
          </a:p>
          <a:p>
            <a:pPr marL="342900" lvl="2" indent="-342900"/>
            <a:endParaRPr lang="fr-FR" sz="1800" dirty="0"/>
          </a:p>
          <a:p>
            <a:pPr marL="342900" lvl="2" indent="-342900"/>
            <a:endParaRPr lang="fr-FR" sz="1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438" y="106122"/>
            <a:ext cx="1009179" cy="9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79" y="333655"/>
            <a:ext cx="8596668" cy="1177419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Application </a:t>
            </a:r>
            <a:r>
              <a:rPr lang="fr-FR" sz="3200" dirty="0" err="1" smtClean="0"/>
              <a:t>Poseidon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 smtClean="0"/>
              <a:t>Tests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79" y="1450689"/>
            <a:ext cx="10847255" cy="5240852"/>
          </a:xfrm>
        </p:spPr>
        <p:txBody>
          <a:bodyPr>
            <a:normAutofit/>
          </a:bodyPr>
          <a:lstStyle/>
          <a:p>
            <a:r>
              <a:rPr lang="fr-FR" b="1" dirty="0"/>
              <a:t>Tests </a:t>
            </a:r>
            <a:r>
              <a:rPr lang="fr-FR" dirty="0" smtClean="0"/>
              <a:t>pour </a:t>
            </a:r>
            <a:r>
              <a:rPr lang="fr-FR" dirty="0"/>
              <a:t>chaque </a:t>
            </a:r>
            <a:r>
              <a:rPr lang="fr-FR" dirty="0" smtClean="0"/>
              <a:t>couche :</a:t>
            </a:r>
            <a:endParaRPr lang="fr-FR" b="1" dirty="0"/>
          </a:p>
          <a:p>
            <a:endParaRPr lang="fr-FR" sz="1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Couche </a:t>
            </a:r>
            <a:r>
              <a:rPr lang="fr-FR" b="1" dirty="0" smtClean="0"/>
              <a:t>REPOSITORY</a:t>
            </a:r>
            <a:r>
              <a:rPr lang="fr-FR" dirty="0" smtClean="0"/>
              <a:t> </a:t>
            </a:r>
            <a:r>
              <a:rPr lang="fr-FR" dirty="0"/>
              <a:t>: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b="1" dirty="0"/>
              <a:t>Tests </a:t>
            </a:r>
            <a:r>
              <a:rPr lang="fr-FR" b="1" dirty="0" smtClean="0"/>
              <a:t>Unitaires </a:t>
            </a:r>
            <a:r>
              <a:rPr lang="fr-FR" dirty="0" smtClean="0"/>
              <a:t>des méthodes </a:t>
            </a:r>
            <a:r>
              <a:rPr lang="fr-FR" b="1" dirty="0" smtClean="0"/>
              <a:t>CRUD</a:t>
            </a:r>
            <a:r>
              <a:rPr lang="fr-FR" dirty="0" smtClean="0"/>
              <a:t> :</a:t>
            </a:r>
          </a:p>
          <a:p>
            <a:pPr lvl="3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fr-FR" sz="1400" dirty="0" smtClean="0"/>
              <a:t>Pour les entités financières et les utilisateurs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dirty="0" smtClean="0"/>
              <a:t>Utilisation de l’annotation </a:t>
            </a:r>
            <a:r>
              <a:rPr lang="fr-FR" b="1" i="1" dirty="0" smtClean="0"/>
              <a:t>@</a:t>
            </a:r>
            <a:r>
              <a:rPr lang="fr-FR" b="1" i="1" dirty="0" err="1" smtClean="0"/>
              <a:t>DataJpaTest</a:t>
            </a:r>
            <a:r>
              <a:rPr lang="fr-FR" i="1" dirty="0" smtClean="0"/>
              <a:t> </a:t>
            </a:r>
            <a:r>
              <a:rPr lang="fr-FR" dirty="0" smtClean="0"/>
              <a:t>: </a:t>
            </a:r>
          </a:p>
          <a:p>
            <a:pPr lvl="3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fr-FR" sz="1400" dirty="0" smtClean="0"/>
              <a:t>Annotation dédiée </a:t>
            </a:r>
            <a:r>
              <a:rPr lang="fr-FR" sz="1400" dirty="0"/>
              <a:t>à la mise en place du </a:t>
            </a:r>
            <a:r>
              <a:rPr lang="fr-FR" sz="1400" b="1" dirty="0"/>
              <a:t>contexte de test </a:t>
            </a:r>
            <a:r>
              <a:rPr lang="fr-FR" sz="1400" dirty="0" err="1"/>
              <a:t>Spring</a:t>
            </a:r>
            <a:r>
              <a:rPr lang="fr-FR" sz="1400" dirty="0"/>
              <a:t> pour la couche </a:t>
            </a:r>
            <a:r>
              <a:rPr lang="fr-FR" sz="1400" dirty="0" err="1"/>
              <a:t>Repository</a:t>
            </a:r>
            <a:endParaRPr lang="fr-FR" sz="1400" dirty="0"/>
          </a:p>
          <a:p>
            <a:pPr lvl="1">
              <a:buFont typeface="Wingdings" panose="05000000000000000000" pitchFamily="2" charset="2"/>
              <a:buChar char="v"/>
            </a:pPr>
            <a:endParaRPr lang="fr-FR" sz="100" dirty="0"/>
          </a:p>
          <a:p>
            <a:pPr lvl="1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Couche </a:t>
            </a:r>
            <a:r>
              <a:rPr lang="fr-FR" b="1" dirty="0" smtClean="0"/>
              <a:t>SERVICE</a:t>
            </a:r>
            <a:r>
              <a:rPr lang="fr-FR" dirty="0" smtClean="0"/>
              <a:t> </a:t>
            </a:r>
            <a:r>
              <a:rPr lang="fr-FR" dirty="0"/>
              <a:t>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b="1" dirty="0" smtClean="0"/>
              <a:t>Tests Unitaires </a:t>
            </a:r>
            <a:r>
              <a:rPr lang="fr-FR" dirty="0" smtClean="0"/>
              <a:t>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 smtClean="0"/>
              <a:t>Ces </a:t>
            </a:r>
            <a:r>
              <a:rPr lang="fr-FR" dirty="0"/>
              <a:t>classes utilisent les classes de la couche </a:t>
            </a:r>
            <a:r>
              <a:rPr lang="fr-FR" dirty="0" err="1"/>
              <a:t>Repository</a:t>
            </a:r>
            <a:r>
              <a:rPr lang="fr-FR" dirty="0"/>
              <a:t> :</a:t>
            </a:r>
          </a:p>
          <a:p>
            <a:pPr lvl="3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fr-FR" sz="1400" dirty="0"/>
              <a:t>Utilisation de </a:t>
            </a:r>
            <a:r>
              <a:rPr lang="fr-FR" sz="1400" b="1" dirty="0" err="1"/>
              <a:t>Mockito</a:t>
            </a:r>
            <a:r>
              <a:rPr lang="fr-FR" sz="1400" dirty="0"/>
              <a:t> pour </a:t>
            </a:r>
            <a:r>
              <a:rPr lang="fr-FR" sz="1400" b="1" dirty="0" err="1"/>
              <a:t>mocker</a:t>
            </a:r>
            <a:r>
              <a:rPr lang="fr-FR" sz="1400" dirty="0"/>
              <a:t> les fonctionnalités de la couche Repository </a:t>
            </a:r>
            <a:endParaRPr lang="fr-FR" sz="1400" dirty="0" smtClean="0"/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fr-FR" dirty="0"/>
              <a:t>Tests des cas où la ressource existe et des cas </a:t>
            </a:r>
            <a:r>
              <a:rPr lang="fr-FR" dirty="0" smtClean="0"/>
              <a:t>où </a:t>
            </a:r>
            <a:r>
              <a:rPr lang="fr-FR" dirty="0"/>
              <a:t>elle n’existe pas </a:t>
            </a:r>
          </a:p>
          <a:p>
            <a:pPr lvl="3"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fr-FR" sz="100" dirty="0"/>
          </a:p>
          <a:p>
            <a:pPr lvl="3"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fr-FR" sz="1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fr-FR" b="1" dirty="0"/>
              <a:t>Tests </a:t>
            </a:r>
            <a:r>
              <a:rPr lang="fr-FR" b="1" dirty="0" smtClean="0"/>
              <a:t>d’Intégration </a:t>
            </a:r>
            <a:r>
              <a:rPr lang="fr-FR" dirty="0" smtClean="0"/>
              <a:t>avec la couche </a:t>
            </a:r>
            <a:r>
              <a:rPr lang="fr-FR" dirty="0" err="1" smtClean="0"/>
              <a:t>Repository</a:t>
            </a:r>
            <a:r>
              <a:rPr lang="fr-FR" b="1" dirty="0" smtClean="0"/>
              <a:t> </a:t>
            </a:r>
            <a:r>
              <a:rPr lang="fr-FR" dirty="0" smtClean="0"/>
              <a:t>:</a:t>
            </a:r>
            <a:endParaRPr lang="fr-FR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fr-FR" sz="1400" dirty="0"/>
              <a:t>Utilisation de </a:t>
            </a:r>
            <a:r>
              <a:rPr lang="fr-FR" sz="1400" b="1" i="1" dirty="0"/>
              <a:t>@</a:t>
            </a:r>
            <a:r>
              <a:rPr lang="fr-FR" sz="1400" b="1" i="1" dirty="0" err="1"/>
              <a:t>Sql</a:t>
            </a:r>
            <a:r>
              <a:rPr lang="fr-FR" sz="1400" b="1" i="1" dirty="0"/>
              <a:t> </a:t>
            </a:r>
            <a:r>
              <a:rPr lang="fr-FR" sz="1400" dirty="0"/>
              <a:t>pour lancer des </a:t>
            </a:r>
            <a:r>
              <a:rPr lang="fr-FR" sz="1400" dirty="0" smtClean="0"/>
              <a:t>scripts SQL d’</a:t>
            </a:r>
            <a:r>
              <a:rPr lang="fr-FR" sz="1400" b="1" dirty="0" smtClean="0"/>
              <a:t>initialisation</a:t>
            </a:r>
            <a:r>
              <a:rPr lang="fr-FR" sz="1400" dirty="0" smtClean="0"/>
              <a:t> et </a:t>
            </a:r>
            <a:r>
              <a:rPr lang="fr-FR" sz="1400" b="1" dirty="0" smtClean="0"/>
              <a:t>nettoyage</a:t>
            </a:r>
            <a:r>
              <a:rPr lang="fr-FR" sz="1400" dirty="0" smtClean="0"/>
              <a:t> </a:t>
            </a:r>
            <a:r>
              <a:rPr lang="fr-FR" sz="1400" dirty="0"/>
              <a:t>de la base de </a:t>
            </a:r>
            <a:r>
              <a:rPr lang="fr-FR" sz="1400" dirty="0" smtClean="0"/>
              <a:t>données</a:t>
            </a:r>
            <a:endParaRPr lang="fr-FR" sz="1400" dirty="0"/>
          </a:p>
          <a:p>
            <a:pPr lvl="2">
              <a:buFont typeface="Wingdings" panose="05000000000000000000" pitchFamily="2" charset="2"/>
              <a:buChar char="ü"/>
            </a:pPr>
            <a:endParaRPr lang="fr-FR" dirty="0"/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endParaRPr lang="fr-FR" sz="1000" dirty="0"/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v"/>
            </a:pPr>
            <a:endParaRPr lang="fr-FR" sz="6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fr-FR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438" y="106122"/>
            <a:ext cx="1009179" cy="9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949" y="504955"/>
            <a:ext cx="8596668" cy="1320800"/>
          </a:xfrm>
        </p:spPr>
        <p:txBody>
          <a:bodyPr/>
          <a:lstStyle/>
          <a:p>
            <a:r>
              <a:rPr lang="fr-FR" sz="3200" dirty="0" smtClean="0"/>
              <a:t>Application </a:t>
            </a:r>
            <a:r>
              <a:rPr lang="fr-FR" sz="3200" dirty="0" err="1" smtClean="0"/>
              <a:t>Poseidon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Sommaire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949" y="1825755"/>
            <a:ext cx="8596668" cy="4608575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dirty="0" smtClean="0"/>
              <a:t>Contexte </a:t>
            </a:r>
          </a:p>
          <a:p>
            <a:pPr>
              <a:spcBef>
                <a:spcPts val="2200"/>
              </a:spcBef>
            </a:pPr>
            <a:r>
              <a:rPr lang="fr-FR" dirty="0" smtClean="0"/>
              <a:t>Domaine </a:t>
            </a:r>
            <a:r>
              <a:rPr lang="fr-FR" dirty="0"/>
              <a:t>métier </a:t>
            </a:r>
            <a:endParaRPr lang="fr-FR" dirty="0" smtClean="0"/>
          </a:p>
          <a:p>
            <a:pPr>
              <a:spcBef>
                <a:spcPts val="2200"/>
              </a:spcBef>
            </a:pPr>
            <a:r>
              <a:rPr lang="fr-FR" dirty="0" smtClean="0"/>
              <a:t>Objectifs</a:t>
            </a:r>
            <a:endParaRPr lang="fr-FR" dirty="0"/>
          </a:p>
          <a:p>
            <a:pPr marL="342900" lvl="1" indent="-342900">
              <a:spcBef>
                <a:spcPts val="2200"/>
              </a:spcBef>
            </a:pPr>
            <a:r>
              <a:rPr lang="fr-FR" sz="1800" dirty="0" smtClean="0"/>
              <a:t>Architecture </a:t>
            </a:r>
            <a:r>
              <a:rPr lang="fr-FR" sz="1800" dirty="0"/>
              <a:t>de l'application</a:t>
            </a:r>
          </a:p>
          <a:p>
            <a:pPr marL="342900" lvl="1" indent="-342900">
              <a:spcBef>
                <a:spcPts val="2200"/>
              </a:spcBef>
            </a:pPr>
            <a:r>
              <a:rPr lang="fr-FR" sz="1800" dirty="0" smtClean="0"/>
              <a:t>Technologies utilisées </a:t>
            </a:r>
            <a:endParaRPr lang="fr-FR" sz="1800" dirty="0"/>
          </a:p>
          <a:p>
            <a:pPr marL="342900" lvl="1" indent="-342900">
              <a:spcBef>
                <a:spcPts val="2200"/>
              </a:spcBef>
            </a:pPr>
            <a:r>
              <a:rPr lang="fr-FR" sz="1800" dirty="0" smtClean="0"/>
              <a:t>Développement de l’application (Partie </a:t>
            </a:r>
            <a:r>
              <a:rPr lang="fr-FR" sz="1800" dirty="0" err="1" smtClean="0"/>
              <a:t>BackEnd</a:t>
            </a:r>
            <a:r>
              <a:rPr lang="fr-FR" sz="1800" dirty="0" smtClean="0"/>
              <a:t> et </a:t>
            </a:r>
            <a:r>
              <a:rPr lang="fr-FR" sz="1800" dirty="0" err="1" smtClean="0"/>
              <a:t>FrontEnd</a:t>
            </a:r>
            <a:r>
              <a:rPr lang="fr-FR" sz="1800" dirty="0" smtClean="0"/>
              <a:t>)</a:t>
            </a:r>
            <a:endParaRPr lang="fr-FR" sz="1800" dirty="0"/>
          </a:p>
          <a:p>
            <a:pPr marL="342900" lvl="1" indent="-342900">
              <a:spcBef>
                <a:spcPts val="2200"/>
              </a:spcBef>
            </a:pPr>
            <a:r>
              <a:rPr lang="fr-FR" sz="1800" dirty="0" smtClean="0"/>
              <a:t>Tests</a:t>
            </a:r>
          </a:p>
          <a:p>
            <a:pPr marL="342900" lvl="1" indent="-342900">
              <a:spcBef>
                <a:spcPts val="2200"/>
              </a:spcBef>
            </a:pPr>
            <a:r>
              <a:rPr lang="fr-FR" sz="1800" dirty="0" smtClean="0"/>
              <a:t>Respect </a:t>
            </a:r>
            <a:r>
              <a:rPr lang="fr-FR" sz="1800" dirty="0"/>
              <a:t>des </a:t>
            </a:r>
            <a:r>
              <a:rPr lang="fr-FR" sz="1800" dirty="0" smtClean="0"/>
              <a:t>bonnes pratiques de développement</a:t>
            </a:r>
            <a:endParaRPr lang="fr-FR" sz="1800" dirty="0"/>
          </a:p>
          <a:p>
            <a:pPr marL="0" lvl="1" indent="0">
              <a:spcBef>
                <a:spcPts val="2200"/>
              </a:spcBef>
              <a:buNone/>
            </a:pPr>
            <a:endParaRPr lang="fr-FR" sz="1700" dirty="0"/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214" y="399420"/>
            <a:ext cx="1442227" cy="142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79" y="411293"/>
            <a:ext cx="8596668" cy="1177419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Application </a:t>
            </a:r>
            <a:r>
              <a:rPr lang="fr-FR" sz="3200" dirty="0" err="1" smtClean="0"/>
              <a:t>Poseidon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 smtClean="0"/>
              <a:t>Tests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79" y="1504243"/>
            <a:ext cx="10079503" cy="5240852"/>
          </a:xfrm>
        </p:spPr>
        <p:txBody>
          <a:bodyPr>
            <a:normAutofit/>
          </a:bodyPr>
          <a:lstStyle/>
          <a:p>
            <a:r>
              <a:rPr lang="fr-FR" b="1" dirty="0"/>
              <a:t>Tests </a:t>
            </a:r>
            <a:r>
              <a:rPr lang="fr-FR" dirty="0" smtClean="0"/>
              <a:t>pour </a:t>
            </a:r>
            <a:r>
              <a:rPr lang="fr-FR" dirty="0"/>
              <a:t>chaque </a:t>
            </a:r>
            <a:r>
              <a:rPr lang="fr-FR" dirty="0" smtClean="0"/>
              <a:t>couche :</a:t>
            </a:r>
            <a:endParaRPr lang="fr-FR" b="1" dirty="0"/>
          </a:p>
          <a:p>
            <a:pPr lvl="3"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fr-FR" sz="1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Couche </a:t>
            </a:r>
            <a:r>
              <a:rPr lang="fr-FR" b="1" dirty="0" smtClean="0"/>
              <a:t>CONTROLLER</a:t>
            </a:r>
            <a:r>
              <a:rPr lang="fr-FR" dirty="0" smtClean="0"/>
              <a:t> :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fr-FR" b="1" dirty="0" smtClean="0"/>
              <a:t>Tests </a:t>
            </a:r>
            <a:r>
              <a:rPr lang="fr-FR" b="1" dirty="0"/>
              <a:t>U</a:t>
            </a:r>
            <a:r>
              <a:rPr lang="fr-FR" b="1" dirty="0" smtClean="0"/>
              <a:t>nitaires </a:t>
            </a:r>
            <a:r>
              <a:rPr lang="fr-FR" dirty="0" smtClean="0"/>
              <a:t>pour chaque </a:t>
            </a:r>
            <a:r>
              <a:rPr lang="fr-FR" b="1" dirty="0" err="1" smtClean="0"/>
              <a:t>controller</a:t>
            </a:r>
            <a:r>
              <a:rPr lang="fr-FR" dirty="0" smtClean="0"/>
              <a:t> et chaque </a:t>
            </a:r>
            <a:r>
              <a:rPr lang="fr-FR" b="1" dirty="0" err="1" smtClean="0"/>
              <a:t>endpoint</a:t>
            </a:r>
            <a:endParaRPr lang="fr-FR" b="1" dirty="0" smtClean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fr-FR" dirty="0" smtClean="0"/>
              <a:t>Utilisation de l’annotation @</a:t>
            </a:r>
            <a:r>
              <a:rPr lang="fr-FR" b="1" i="1" dirty="0" err="1" smtClean="0"/>
              <a:t>WebMvcTest</a:t>
            </a:r>
            <a:r>
              <a:rPr lang="fr-FR" dirty="0" smtClean="0"/>
              <a:t> : </a:t>
            </a:r>
          </a:p>
          <a:p>
            <a:pPr lvl="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fr-FR" sz="1400" dirty="0" smtClean="0"/>
              <a:t>Annotation dédiée </a:t>
            </a:r>
            <a:r>
              <a:rPr lang="fr-FR" sz="1400" dirty="0"/>
              <a:t>à la mise en place du </a:t>
            </a:r>
            <a:r>
              <a:rPr lang="fr-FR" sz="1400" b="1" dirty="0"/>
              <a:t>contexte de test </a:t>
            </a:r>
            <a:r>
              <a:rPr lang="fr-FR" sz="1400" dirty="0" err="1"/>
              <a:t>Spring</a:t>
            </a:r>
            <a:r>
              <a:rPr lang="fr-FR" sz="1400" dirty="0"/>
              <a:t> pour la couche </a:t>
            </a:r>
            <a:r>
              <a:rPr lang="fr-FR" sz="1400" dirty="0" smtClean="0"/>
              <a:t>Controller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fr-FR" dirty="0" smtClean="0"/>
              <a:t>Utilisation </a:t>
            </a:r>
            <a:r>
              <a:rPr lang="fr-FR" dirty="0"/>
              <a:t>de l'outil </a:t>
            </a:r>
            <a:r>
              <a:rPr lang="fr-FR" b="1" dirty="0" err="1"/>
              <a:t>MockMVC</a:t>
            </a:r>
            <a:r>
              <a:rPr lang="fr-FR" dirty="0"/>
              <a:t> fourni par </a:t>
            </a:r>
            <a:r>
              <a:rPr lang="fr-FR" dirty="0" err="1" smtClean="0"/>
              <a:t>Spring</a:t>
            </a:r>
            <a:r>
              <a:rPr lang="fr-FR" dirty="0" smtClean="0"/>
              <a:t> :</a:t>
            </a:r>
            <a:endParaRPr lang="fr-FR" dirty="0"/>
          </a:p>
          <a:p>
            <a:pPr lvl="3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fr-FR" sz="1400" dirty="0"/>
              <a:t>Construction de requête web HTTP, envoie au Controller et vérification de la réponse attendue</a:t>
            </a:r>
          </a:p>
          <a:p>
            <a:pPr lvl="3">
              <a:spcBef>
                <a:spcPts val="800"/>
              </a:spcBef>
              <a:buFont typeface="Wingdings" panose="05000000000000000000" pitchFamily="2" charset="2"/>
              <a:buChar char="ü"/>
            </a:pPr>
            <a:endParaRPr lang="fr-FR" sz="5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Couche </a:t>
            </a:r>
            <a:r>
              <a:rPr lang="fr-FR" b="1" dirty="0" smtClean="0"/>
              <a:t>SECURITY </a:t>
            </a:r>
            <a:r>
              <a:rPr lang="fr-FR" dirty="0" smtClean="0"/>
              <a:t>:</a:t>
            </a:r>
            <a:endParaRPr lang="fr-FR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fr-FR" b="1" dirty="0"/>
              <a:t>Tests </a:t>
            </a:r>
            <a:r>
              <a:rPr lang="fr-FR" b="1" dirty="0" smtClean="0"/>
              <a:t>Unitaires </a:t>
            </a:r>
            <a:r>
              <a:rPr lang="fr-FR" dirty="0" smtClean="0"/>
              <a:t>du </a:t>
            </a:r>
            <a:r>
              <a:rPr lang="fr-FR" dirty="0"/>
              <a:t>bon fonctionnement de </a:t>
            </a:r>
            <a:r>
              <a:rPr lang="fr-FR" dirty="0" smtClean="0"/>
              <a:t>:</a:t>
            </a:r>
          </a:p>
          <a:p>
            <a:pPr lvl="3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fr-FR" sz="1400" dirty="0"/>
              <a:t>L</a:t>
            </a:r>
            <a:r>
              <a:rPr lang="fr-FR" sz="1400" dirty="0" smtClean="0"/>
              <a:t>'</a:t>
            </a:r>
            <a:r>
              <a:rPr lang="fr-FR" sz="1400" b="1" dirty="0" smtClean="0"/>
              <a:t>authentification</a:t>
            </a:r>
            <a:r>
              <a:rPr lang="fr-FR" sz="1400" dirty="0"/>
              <a:t> </a:t>
            </a:r>
            <a:r>
              <a:rPr lang="fr-FR" sz="1400" dirty="0" smtClean="0"/>
              <a:t>: cas où le mot de passe est correct +</a:t>
            </a:r>
            <a:r>
              <a:rPr lang="fr-FR" sz="1400" dirty="0"/>
              <a:t> cas où </a:t>
            </a:r>
            <a:r>
              <a:rPr lang="fr-FR" sz="1400" dirty="0" smtClean="0"/>
              <a:t>il ne l’est pas</a:t>
            </a:r>
          </a:p>
          <a:p>
            <a:pPr lvl="3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fr-FR" sz="1400" dirty="0"/>
              <a:t>L</a:t>
            </a:r>
            <a:r>
              <a:rPr lang="fr-FR" sz="1400" dirty="0" smtClean="0"/>
              <a:t>'</a:t>
            </a:r>
            <a:r>
              <a:rPr lang="fr-FR" sz="1400" b="1" dirty="0" smtClean="0"/>
              <a:t>autorisation</a:t>
            </a:r>
            <a:r>
              <a:rPr lang="fr-FR" sz="1400" dirty="0"/>
              <a:t>  </a:t>
            </a:r>
            <a:r>
              <a:rPr lang="fr-FR" sz="1400" dirty="0" smtClean="0"/>
              <a:t>: accès aux différentes pages en fonction du rôle</a:t>
            </a:r>
          </a:p>
          <a:p>
            <a:pPr lvl="3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fr-FR" sz="1400" dirty="0"/>
              <a:t>L</a:t>
            </a:r>
            <a:r>
              <a:rPr lang="fr-FR" sz="1400" dirty="0" smtClean="0"/>
              <a:t>e </a:t>
            </a:r>
            <a:r>
              <a:rPr lang="fr-FR" sz="1400" b="1" dirty="0" err="1"/>
              <a:t>hashage</a:t>
            </a:r>
            <a:r>
              <a:rPr lang="fr-FR" sz="1400" dirty="0"/>
              <a:t> des mots de passe avec l'algorithme </a:t>
            </a:r>
            <a:r>
              <a:rPr lang="fr-FR" sz="1400" dirty="0" smtClean="0"/>
              <a:t>BCRYPT</a:t>
            </a:r>
          </a:p>
          <a:p>
            <a:pPr lvl="3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fr-FR" sz="1400" dirty="0" smtClean="0"/>
              <a:t>La </a:t>
            </a:r>
            <a:r>
              <a:rPr lang="fr-FR" sz="1400" b="1" dirty="0"/>
              <a:t>validation</a:t>
            </a:r>
            <a:r>
              <a:rPr lang="fr-FR" sz="1400" dirty="0"/>
              <a:t> des mots de passe : au moins 8 caractères...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v"/>
            </a:pPr>
            <a:endParaRPr lang="fr-FR" sz="6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fr-FR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438" y="106122"/>
            <a:ext cx="1009179" cy="9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6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79" y="106122"/>
            <a:ext cx="8596668" cy="1177419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Application </a:t>
            </a:r>
            <a:r>
              <a:rPr lang="fr-FR" sz="3200" dirty="0" err="1" smtClean="0"/>
              <a:t>Poseidon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 smtClean="0"/>
              <a:t>Tests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79" y="1181819"/>
            <a:ext cx="10079503" cy="5240852"/>
          </a:xfrm>
        </p:spPr>
        <p:txBody>
          <a:bodyPr>
            <a:normAutofit/>
          </a:bodyPr>
          <a:lstStyle/>
          <a:p>
            <a:r>
              <a:rPr lang="fr-FR" dirty="0"/>
              <a:t>Rapport de tests </a:t>
            </a:r>
            <a:r>
              <a:rPr lang="fr-FR" b="1" dirty="0" err="1"/>
              <a:t>Surefire</a:t>
            </a:r>
            <a:r>
              <a:rPr lang="fr-FR" b="1" dirty="0"/>
              <a:t> </a:t>
            </a:r>
            <a:r>
              <a:rPr lang="fr-FR" b="1" dirty="0" smtClean="0"/>
              <a:t> </a:t>
            </a:r>
            <a:r>
              <a:rPr lang="fr-FR" dirty="0" smtClean="0"/>
              <a:t>(</a:t>
            </a:r>
            <a:r>
              <a:rPr lang="fr-FR" b="1" i="1" dirty="0" smtClean="0"/>
              <a:t>186</a:t>
            </a:r>
            <a:r>
              <a:rPr lang="fr-FR" i="1" dirty="0" smtClean="0"/>
              <a:t> </a:t>
            </a:r>
            <a:r>
              <a:rPr lang="fr-FR" i="1" dirty="0"/>
              <a:t>tests</a:t>
            </a:r>
            <a:r>
              <a:rPr lang="fr-FR" dirty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Taux de </a:t>
            </a:r>
            <a:r>
              <a:rPr lang="fr-FR" dirty="0" smtClean="0"/>
              <a:t>succès </a:t>
            </a:r>
            <a:r>
              <a:rPr lang="fr-FR" dirty="0"/>
              <a:t>aux tests : </a:t>
            </a:r>
            <a:r>
              <a:rPr lang="fr-FR" b="1" dirty="0"/>
              <a:t>100%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sz="100" dirty="0"/>
          </a:p>
          <a:p>
            <a:pPr marL="914400" lvl="2" indent="0">
              <a:buNone/>
            </a:pPr>
            <a:endParaRPr lang="fr-FR" dirty="0"/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fr-FR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438" y="106122"/>
            <a:ext cx="1009179" cy="9980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921" y="2023891"/>
            <a:ext cx="5224552" cy="461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7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79" y="330446"/>
            <a:ext cx="8596668" cy="1177419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Application </a:t>
            </a:r>
            <a:r>
              <a:rPr lang="fr-FR" sz="3200" dirty="0" err="1" smtClean="0"/>
              <a:t>Poseidon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 smtClean="0"/>
              <a:t>Tests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79" y="1401187"/>
            <a:ext cx="10079503" cy="524085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Rapport </a:t>
            </a:r>
            <a:r>
              <a:rPr lang="fr-FR" dirty="0"/>
              <a:t>de </a:t>
            </a:r>
            <a:r>
              <a:rPr lang="fr-FR" b="1" dirty="0"/>
              <a:t>couverture</a:t>
            </a:r>
            <a:r>
              <a:rPr lang="fr-FR" dirty="0"/>
              <a:t> de code </a:t>
            </a:r>
            <a:r>
              <a:rPr lang="fr-FR" dirty="0" smtClean="0"/>
              <a:t>:</a:t>
            </a:r>
            <a:endParaRPr lang="fr-FR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/>
          </a:p>
          <a:p>
            <a:endParaRPr lang="fr-FR" sz="100" dirty="0"/>
          </a:p>
          <a:p>
            <a:endParaRPr lang="fr-FR" sz="100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Nombre de classes : </a:t>
            </a:r>
            <a:r>
              <a:rPr lang="fr-FR" b="1" dirty="0" smtClean="0">
                <a:solidFill>
                  <a:srgbClr val="00B050"/>
                </a:solidFill>
              </a:rPr>
              <a:t>100%</a:t>
            </a:r>
            <a:endParaRPr lang="fr-FR" b="1" dirty="0">
              <a:solidFill>
                <a:srgbClr val="00B050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Nombre de méthodes : </a:t>
            </a:r>
            <a:r>
              <a:rPr lang="fr-FR" b="1" dirty="0" smtClean="0">
                <a:solidFill>
                  <a:srgbClr val="00B050"/>
                </a:solidFill>
              </a:rPr>
              <a:t>99,6%</a:t>
            </a:r>
            <a:endParaRPr lang="fr-FR" b="1" dirty="0">
              <a:solidFill>
                <a:srgbClr val="00B050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Nombre de lignes </a:t>
            </a:r>
            <a:r>
              <a:rPr lang="fr-FR" dirty="0"/>
              <a:t>: </a:t>
            </a:r>
            <a:r>
              <a:rPr lang="fr-FR" b="1" dirty="0" smtClean="0">
                <a:solidFill>
                  <a:srgbClr val="00B050"/>
                </a:solidFill>
              </a:rPr>
              <a:t>99,7%</a:t>
            </a:r>
            <a:endParaRPr lang="fr-FR" b="1" dirty="0">
              <a:solidFill>
                <a:srgbClr val="00B050"/>
              </a:solidFill>
            </a:endParaRPr>
          </a:p>
          <a:p>
            <a:pPr lvl="1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tx1"/>
                </a:solidFill>
              </a:rPr>
              <a:t>Couverture </a:t>
            </a:r>
            <a:r>
              <a:rPr lang="fr-FR" b="1" dirty="0" smtClean="0">
                <a:solidFill>
                  <a:srgbClr val="00B050"/>
                </a:solidFill>
              </a:rPr>
              <a:t>proche de 100% </a:t>
            </a:r>
            <a:r>
              <a:rPr lang="fr-FR" b="1" dirty="0">
                <a:solidFill>
                  <a:schemeClr val="tx1"/>
                </a:solidFill>
              </a:rPr>
              <a:t>pour toutes ces métriques</a:t>
            </a:r>
            <a:endParaRPr lang="fr-FR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fr-FR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438" y="106122"/>
            <a:ext cx="1009179" cy="9980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032" y="1872129"/>
            <a:ext cx="6069840" cy="312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844" y="376787"/>
            <a:ext cx="8596668" cy="1177419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Application </a:t>
            </a:r>
            <a:r>
              <a:rPr lang="fr-FR" sz="3200" dirty="0" err="1"/>
              <a:t>Poseidon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 smtClean="0"/>
              <a:t>Bonnes pratiques </a:t>
            </a:r>
            <a:r>
              <a:rPr lang="fr-FR" sz="2800" dirty="0"/>
              <a:t>de développement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97" y="1385686"/>
            <a:ext cx="9523562" cy="5213522"/>
          </a:xfrm>
        </p:spPr>
        <p:txBody>
          <a:bodyPr>
            <a:normAutofit lnSpcReduction="10000"/>
          </a:bodyPr>
          <a:lstStyle/>
          <a:p>
            <a:endParaRPr lang="fr-FR" sz="1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800" dirty="0" smtClean="0"/>
              <a:t>Respect des principes </a:t>
            </a:r>
            <a:r>
              <a:rPr lang="fr-FR" sz="1800" b="1" dirty="0" smtClean="0"/>
              <a:t>SOLID</a:t>
            </a:r>
            <a:r>
              <a:rPr lang="fr-FR" sz="1800" dirty="0" smtClean="0"/>
              <a:t> 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1600" dirty="0"/>
              <a:t>Chaque Classe a une </a:t>
            </a:r>
            <a:r>
              <a:rPr lang="fr-FR" sz="1600" b="1" dirty="0"/>
              <a:t>responsabilité unique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sz="1400" dirty="0" smtClean="0"/>
              <a:t>Chaque Classe est dédiée à une seule tâche et a</a:t>
            </a:r>
            <a:r>
              <a:rPr lang="fr-FR" sz="1400" b="1" dirty="0" smtClean="0"/>
              <a:t> une seule raison de changer</a:t>
            </a:r>
          </a:p>
          <a:p>
            <a:pPr lvl="2">
              <a:spcBef>
                <a:spcPts val="1500"/>
              </a:spcBef>
              <a:buFont typeface="Wingdings" panose="05000000000000000000" pitchFamily="2" charset="2"/>
              <a:buChar char="ü"/>
            </a:pPr>
            <a:r>
              <a:rPr lang="fr-FR" sz="1600" dirty="0" smtClean="0"/>
              <a:t>Grâce </a:t>
            </a:r>
            <a:r>
              <a:rPr lang="fr-FR" sz="1600" dirty="0"/>
              <a:t>à l'utilisation d‘Interfaces on a un </a:t>
            </a:r>
            <a:r>
              <a:rPr lang="fr-FR" sz="1600" b="1" dirty="0"/>
              <a:t>couplage faible </a:t>
            </a:r>
            <a:r>
              <a:rPr lang="fr-FR" sz="1600" dirty="0"/>
              <a:t>entre les </a:t>
            </a:r>
            <a:r>
              <a:rPr lang="fr-FR" sz="1600" dirty="0" smtClean="0"/>
              <a:t>Classes</a:t>
            </a:r>
            <a:endParaRPr lang="fr-FR" sz="160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fr-FR" sz="1400" dirty="0"/>
              <a:t>L'application est ainsi </a:t>
            </a:r>
            <a:r>
              <a:rPr lang="fr-FR" sz="1400" b="1" dirty="0"/>
              <a:t>fermée aux modifications </a:t>
            </a:r>
            <a:r>
              <a:rPr lang="fr-FR" sz="1400" dirty="0"/>
              <a:t>mais </a:t>
            </a:r>
            <a:r>
              <a:rPr lang="fr-FR" sz="1400" b="1" dirty="0"/>
              <a:t>ouverte à l'extension</a:t>
            </a:r>
          </a:p>
          <a:p>
            <a:pPr lvl="2">
              <a:spcBef>
                <a:spcPts val="1500"/>
              </a:spcBef>
              <a:buFont typeface="Wingdings" panose="05000000000000000000" pitchFamily="2" charset="2"/>
              <a:buChar char="ü"/>
            </a:pPr>
            <a:r>
              <a:rPr lang="fr-FR" sz="1600" dirty="0" smtClean="0"/>
              <a:t>Les </a:t>
            </a:r>
            <a:r>
              <a:rPr lang="fr-FR" sz="1600" dirty="0"/>
              <a:t>Interfaces sont </a:t>
            </a:r>
            <a:r>
              <a:rPr lang="fr-FR" sz="1600" b="1" dirty="0" smtClean="0"/>
              <a:t>ségréguées</a:t>
            </a:r>
            <a:endParaRPr lang="fr-FR" sz="1600" b="1" dirty="0"/>
          </a:p>
          <a:p>
            <a:pPr lvl="2">
              <a:spcBef>
                <a:spcPts val="1500"/>
              </a:spcBef>
              <a:buFont typeface="Wingdings" panose="05000000000000000000" pitchFamily="2" charset="2"/>
              <a:buChar char="ü"/>
            </a:pPr>
            <a:r>
              <a:rPr lang="fr-FR" sz="1600" b="1" dirty="0"/>
              <a:t>Les couches hautes de l'application ne dépendent pas des couches basses </a:t>
            </a:r>
            <a:r>
              <a:rPr lang="fr-FR" sz="1600" dirty="0"/>
              <a:t>: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fr-FR" sz="1400" dirty="0"/>
              <a:t>Les couches hautes dépendent d‘Interfaces qui sont implémentées par les couches basses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fr-FR" sz="1400" dirty="0"/>
              <a:t>Les Classes ne dépendent pas d'implémentations mais d'abstractions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fr-FR" sz="12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b="1" dirty="0"/>
              <a:t>API REST </a:t>
            </a:r>
            <a:r>
              <a:rPr lang="fr-FR" dirty="0"/>
              <a:t>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1600" dirty="0"/>
              <a:t>Méthode </a:t>
            </a:r>
            <a:r>
              <a:rPr lang="fr-FR" sz="1600" b="1" dirty="0"/>
              <a:t>GET</a:t>
            </a:r>
            <a:r>
              <a:rPr lang="fr-FR" sz="1600" dirty="0"/>
              <a:t> pour </a:t>
            </a:r>
            <a:r>
              <a:rPr lang="fr-FR" sz="1600" dirty="0" smtClean="0"/>
              <a:t>obtenir </a:t>
            </a:r>
            <a:r>
              <a:rPr lang="fr-FR" sz="1600" dirty="0"/>
              <a:t>des informations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1600" dirty="0"/>
              <a:t>Méthode </a:t>
            </a:r>
            <a:r>
              <a:rPr lang="fr-FR" sz="1600" b="1" dirty="0"/>
              <a:t>POST</a:t>
            </a:r>
            <a:r>
              <a:rPr lang="fr-FR" sz="1600" dirty="0"/>
              <a:t> pour </a:t>
            </a:r>
            <a:r>
              <a:rPr lang="fr-FR" sz="1600" dirty="0" smtClean="0"/>
              <a:t>envoyer </a:t>
            </a:r>
            <a:r>
              <a:rPr lang="fr-FR" sz="1600" dirty="0"/>
              <a:t>des informations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1600" b="1" dirty="0"/>
              <a:t>Message explicite </a:t>
            </a:r>
            <a:r>
              <a:rPr lang="fr-FR" sz="1600" dirty="0"/>
              <a:t>et </a:t>
            </a:r>
            <a:r>
              <a:rPr lang="fr-FR" sz="1600" b="1" dirty="0"/>
              <a:t>code HTTP </a:t>
            </a:r>
            <a:r>
              <a:rPr lang="fr-FR" sz="1600" dirty="0" smtClean="0"/>
              <a:t>renvoyés </a:t>
            </a:r>
            <a:r>
              <a:rPr lang="fr-FR" sz="1600" dirty="0"/>
              <a:t>à l’utilisateur en cas d’exception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fr-FR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438" y="106122"/>
            <a:ext cx="1009179" cy="9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888" y="403467"/>
            <a:ext cx="8596668" cy="1177419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Application </a:t>
            </a:r>
            <a:r>
              <a:rPr lang="fr-FR" sz="3200" dirty="0" err="1" smtClean="0"/>
              <a:t>Poseidon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Bonnes pratiques de </a:t>
            </a:r>
            <a:r>
              <a:rPr lang="fr-FR" sz="2800" dirty="0" smtClean="0"/>
              <a:t>développement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986" y="1580886"/>
            <a:ext cx="10079503" cy="5240852"/>
          </a:xfrm>
        </p:spPr>
        <p:txBody>
          <a:bodyPr>
            <a:normAutofit/>
          </a:bodyPr>
          <a:lstStyle/>
          <a:p>
            <a:endParaRPr lang="fr-FR" sz="1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fr-FR" dirty="0"/>
              <a:t>L</a:t>
            </a:r>
            <a:r>
              <a:rPr lang="fr-FR" dirty="0" smtClean="0"/>
              <a:t>es </a:t>
            </a:r>
            <a:r>
              <a:rPr lang="fr-FR" dirty="0"/>
              <a:t>requêtes sur les </a:t>
            </a:r>
            <a:r>
              <a:rPr lang="fr-FR" dirty="0" err="1"/>
              <a:t>Endpoints</a:t>
            </a:r>
            <a:r>
              <a:rPr lang="fr-FR" dirty="0"/>
              <a:t> sont </a:t>
            </a:r>
            <a:r>
              <a:rPr lang="fr-FR" b="1" dirty="0" smtClean="0"/>
              <a:t>enregistrées </a:t>
            </a:r>
            <a:r>
              <a:rPr lang="fr-FR" dirty="0" smtClean="0"/>
              <a:t>:</a:t>
            </a:r>
            <a:endParaRPr lang="fr-FR" dirty="0"/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dirty="0"/>
              <a:t>Requêtes et réponses réussies : niveau </a:t>
            </a:r>
            <a:r>
              <a:rPr lang="fr-FR" i="1" dirty="0"/>
              <a:t>INFO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dirty="0"/>
              <a:t>Erreurs et exceptions : niveau </a:t>
            </a:r>
            <a:r>
              <a:rPr lang="fr-FR" i="1" dirty="0" smtClean="0"/>
              <a:t>ERROR</a:t>
            </a:r>
          </a:p>
          <a:p>
            <a:pPr lvl="1">
              <a:spcBef>
                <a:spcPts val="23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Utilisation </a:t>
            </a:r>
            <a:r>
              <a:rPr lang="fr-FR" dirty="0"/>
              <a:t>de </a:t>
            </a:r>
            <a:r>
              <a:rPr lang="fr-FR" b="1" dirty="0"/>
              <a:t>profiles</a:t>
            </a:r>
            <a:r>
              <a:rPr lang="fr-FR" dirty="0"/>
              <a:t> </a:t>
            </a:r>
            <a:r>
              <a:rPr lang="fr-FR" dirty="0" err="1"/>
              <a:t>SpringBoot</a:t>
            </a:r>
            <a:r>
              <a:rPr lang="fr-FR" dirty="0"/>
              <a:t> 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/>
              <a:t>Profil </a:t>
            </a:r>
            <a:r>
              <a:rPr lang="fr-FR" b="1" dirty="0" smtClean="0"/>
              <a:t>PROD</a:t>
            </a:r>
            <a:r>
              <a:rPr lang="fr-FR" dirty="0" smtClean="0"/>
              <a:t>: </a:t>
            </a:r>
            <a:r>
              <a:rPr lang="fr-FR" dirty="0"/>
              <a:t>utilisé pour la </a:t>
            </a:r>
            <a:r>
              <a:rPr lang="fr-FR" b="1" dirty="0"/>
              <a:t>p</a:t>
            </a:r>
            <a:r>
              <a:rPr lang="fr-FR" b="1" dirty="0" smtClean="0"/>
              <a:t>roduction</a:t>
            </a:r>
            <a:endParaRPr lang="fr-FR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/>
              <a:t>Profil </a:t>
            </a:r>
            <a:r>
              <a:rPr lang="fr-FR" b="1" dirty="0" smtClean="0"/>
              <a:t>DEV </a:t>
            </a:r>
            <a:r>
              <a:rPr lang="fr-FR" dirty="0"/>
              <a:t>: utilisé pour </a:t>
            </a:r>
            <a:r>
              <a:rPr lang="fr-FR" dirty="0" smtClean="0"/>
              <a:t>le </a:t>
            </a:r>
            <a:r>
              <a:rPr lang="fr-FR" b="1" dirty="0"/>
              <a:t>développement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/>
              <a:t>Profil </a:t>
            </a:r>
            <a:r>
              <a:rPr lang="fr-FR" b="1" dirty="0" smtClean="0"/>
              <a:t>TEST </a:t>
            </a:r>
            <a:r>
              <a:rPr lang="fr-FR" dirty="0"/>
              <a:t>: utilisé pour les </a:t>
            </a:r>
            <a:r>
              <a:rPr lang="fr-FR" b="1" dirty="0" smtClean="0"/>
              <a:t>tests</a:t>
            </a:r>
          </a:p>
          <a:p>
            <a:pPr lvl="1">
              <a:spcBef>
                <a:spcPts val="2300"/>
              </a:spcBef>
              <a:buFont typeface="Wingdings" panose="05000000000000000000" pitchFamily="2" charset="2"/>
              <a:buChar char="v"/>
            </a:pPr>
            <a:r>
              <a:rPr lang="fr-FR" b="1" dirty="0" smtClean="0"/>
              <a:t>Commentaires</a:t>
            </a:r>
            <a:r>
              <a:rPr lang="fr-FR" dirty="0" smtClean="0"/>
              <a:t> </a:t>
            </a:r>
            <a:r>
              <a:rPr lang="fr-FR" dirty="0"/>
              <a:t>: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dirty="0"/>
              <a:t>Commentaires dans le </a:t>
            </a:r>
            <a:r>
              <a:rPr lang="fr-FR" b="1" dirty="0"/>
              <a:t>code</a:t>
            </a:r>
            <a:r>
              <a:rPr lang="fr-FR" dirty="0"/>
              <a:t> et dans les </a:t>
            </a:r>
            <a:r>
              <a:rPr lang="fr-FR" b="1" dirty="0"/>
              <a:t>tests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dirty="0"/>
              <a:t>Dans les tests : utilisation de la convention  </a:t>
            </a:r>
            <a:r>
              <a:rPr lang="fr-FR" b="1" i="1" dirty="0"/>
              <a:t>ARRANGE // ACT // ASSERT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dirty="0"/>
              <a:t>Noms compréhensibles et cohérents pour tous les </a:t>
            </a:r>
            <a:r>
              <a:rPr lang="fr-FR" dirty="0" smtClean="0"/>
              <a:t>tests</a:t>
            </a:r>
          </a:p>
          <a:p>
            <a:pPr lvl="1">
              <a:spcBef>
                <a:spcPts val="23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Mise </a:t>
            </a:r>
            <a:r>
              <a:rPr lang="fr-FR" dirty="0"/>
              <a:t>en place de la </a:t>
            </a:r>
            <a:r>
              <a:rPr lang="fr-FR" b="1" dirty="0" err="1"/>
              <a:t>JavaDoc</a:t>
            </a:r>
            <a:endParaRPr lang="fr-FR" b="1" dirty="0"/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endParaRPr lang="fr-FR" sz="1600" dirty="0"/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v"/>
            </a:pPr>
            <a:endParaRPr lang="fr-FR" sz="6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fr-FR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438" y="106122"/>
            <a:ext cx="1009179" cy="9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7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075" y="47534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/>
              <a:t>Application </a:t>
            </a:r>
            <a:r>
              <a:rPr lang="fr-FR" dirty="0" err="1"/>
              <a:t>Poseidon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100" dirty="0" smtClean="0"/>
              <a:t>Conclusion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70" y="1796140"/>
            <a:ext cx="10726484" cy="5061860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dirty="0"/>
              <a:t>L’application </a:t>
            </a:r>
            <a:r>
              <a:rPr lang="fr-FR" dirty="0" err="1" smtClean="0"/>
              <a:t>Poseidon</a:t>
            </a:r>
            <a:r>
              <a:rPr lang="fr-FR" dirty="0" smtClean="0"/>
              <a:t> répond </a:t>
            </a:r>
            <a:r>
              <a:rPr lang="fr-FR" dirty="0"/>
              <a:t>aux exigences demandées :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Développement d’une </a:t>
            </a:r>
            <a:r>
              <a:rPr lang="fr-FR" dirty="0"/>
              <a:t>application web </a:t>
            </a:r>
            <a:r>
              <a:rPr lang="fr-FR" dirty="0" smtClean="0"/>
              <a:t>permettant </a:t>
            </a:r>
            <a:r>
              <a:rPr lang="fr-FR" dirty="0"/>
              <a:t>de gérer </a:t>
            </a:r>
            <a:r>
              <a:rPr lang="fr-FR" dirty="0" smtClean="0"/>
              <a:t>les </a:t>
            </a:r>
            <a:r>
              <a:rPr lang="fr-FR" dirty="0"/>
              <a:t>entités financières ainsi que les utilisateurs </a:t>
            </a:r>
            <a:r>
              <a:rPr lang="fr-FR" dirty="0" smtClean="0"/>
              <a:t>de l’application 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Application basée sur une </a:t>
            </a:r>
            <a:r>
              <a:rPr lang="fr-FR" b="1" dirty="0"/>
              <a:t>API </a:t>
            </a:r>
            <a:r>
              <a:rPr lang="fr-FR" b="1" dirty="0" smtClean="0"/>
              <a:t>REST </a:t>
            </a:r>
            <a:r>
              <a:rPr lang="fr-FR" dirty="0"/>
              <a:t>avec des </a:t>
            </a:r>
            <a:r>
              <a:rPr lang="fr-FR" b="1" dirty="0" err="1"/>
              <a:t>Endpoints</a:t>
            </a:r>
            <a:r>
              <a:rPr lang="fr-FR" dirty="0"/>
              <a:t> pour gérer les </a:t>
            </a:r>
            <a:r>
              <a:rPr lang="fr-FR" dirty="0" smtClean="0"/>
              <a:t>entités financières et utilisateurs</a:t>
            </a:r>
            <a:endParaRPr lang="fr-FR" b="1" dirty="0"/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Implémentation des méthodes </a:t>
            </a:r>
            <a:r>
              <a:rPr lang="fr-FR" b="1" dirty="0"/>
              <a:t>CRUD</a:t>
            </a:r>
            <a:r>
              <a:rPr lang="fr-FR" dirty="0"/>
              <a:t> permettant de </a:t>
            </a:r>
            <a:r>
              <a:rPr lang="fr-FR" dirty="0" smtClean="0"/>
              <a:t>créer, lire, mettre à jour et supprimer les entités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fr-FR" b="1" dirty="0" smtClean="0"/>
              <a:t>Validation </a:t>
            </a:r>
            <a:r>
              <a:rPr lang="fr-FR" dirty="0" smtClean="0"/>
              <a:t>des données saisies par l’utilisateur</a:t>
            </a:r>
            <a:endParaRPr lang="fr-FR" dirty="0"/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Mise en place du </a:t>
            </a:r>
            <a:r>
              <a:rPr lang="fr-FR" b="1" dirty="0" err="1" smtClean="0"/>
              <a:t>FrontEnd</a:t>
            </a:r>
            <a:r>
              <a:rPr lang="fr-FR" dirty="0" smtClean="0"/>
              <a:t> et du </a:t>
            </a:r>
            <a:r>
              <a:rPr lang="fr-FR" b="1" dirty="0" err="1" smtClean="0"/>
              <a:t>BackEnd</a:t>
            </a:r>
            <a:endParaRPr lang="fr-FR" b="1" dirty="0" smtClean="0"/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Mise en place </a:t>
            </a:r>
            <a:r>
              <a:rPr lang="fr-FR" b="1" dirty="0" smtClean="0"/>
              <a:t>d’une couche de connexion sécurisée </a:t>
            </a:r>
            <a:r>
              <a:rPr lang="fr-FR" dirty="0" smtClean="0"/>
              <a:t>à l’application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Les développements ont été </a:t>
            </a:r>
            <a:r>
              <a:rPr lang="fr-FR" b="1" dirty="0" smtClean="0"/>
              <a:t>testés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fr-FR" b="1" dirty="0" smtClean="0"/>
              <a:t>Respect des bonnes pratiques de développement</a:t>
            </a:r>
            <a:endParaRPr lang="fr-FR" b="1" dirty="0"/>
          </a:p>
          <a:p>
            <a:pPr marL="914400" lvl="2" indent="0">
              <a:spcBef>
                <a:spcPts val="1200"/>
              </a:spcBef>
              <a:buNone/>
            </a:pPr>
            <a:endParaRPr lang="fr-FR" sz="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402" y="200667"/>
            <a:ext cx="1442227" cy="142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9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60657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Application </a:t>
            </a:r>
            <a:r>
              <a:rPr lang="fr-FR" sz="3200" dirty="0" err="1" smtClean="0"/>
              <a:t>Poseidon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 smtClean="0"/>
              <a:t>Contexte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787513"/>
            <a:ext cx="9044636" cy="4678785"/>
          </a:xfrm>
        </p:spPr>
        <p:txBody>
          <a:bodyPr>
            <a:normAutofit/>
          </a:bodyPr>
          <a:lstStyle/>
          <a:p>
            <a:r>
              <a:rPr lang="fr-FR" dirty="0" smtClean="0"/>
              <a:t>Contexte :</a:t>
            </a:r>
            <a:endParaRPr lang="fr-FR" dirty="0"/>
          </a:p>
          <a:p>
            <a:endParaRPr lang="fr-FR" sz="100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dirty="0" err="1"/>
              <a:t>Poseidon</a:t>
            </a:r>
            <a:r>
              <a:rPr lang="fr-FR" dirty="0"/>
              <a:t> </a:t>
            </a:r>
            <a:r>
              <a:rPr lang="fr-FR" dirty="0" err="1"/>
              <a:t>Inc</a:t>
            </a:r>
            <a:r>
              <a:rPr lang="fr-FR" dirty="0"/>
              <a:t> est une société financière qui souhaite développer un logiciel d’entreprise déployé sur le web visant à générer des transactions sur des titres à revenus fixes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fr-FR" sz="1600" dirty="0" err="1" smtClean="0"/>
              <a:t>Poseidon</a:t>
            </a:r>
            <a:r>
              <a:rPr lang="fr-FR" sz="1600" dirty="0" smtClean="0"/>
              <a:t> regroupe des informations sur ces titres provenant de différentes sources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fr-FR" sz="1600" dirty="0" smtClean="0"/>
              <a:t>Les informations sont regroupées dans des </a:t>
            </a:r>
            <a:r>
              <a:rPr lang="fr-FR" sz="1600" b="1" dirty="0" smtClean="0"/>
              <a:t>entités financières</a:t>
            </a:r>
            <a:endParaRPr lang="fr-FR" sz="1600" b="1" dirty="0"/>
          </a:p>
          <a:p>
            <a:pPr marL="914400" lvl="2" indent="0">
              <a:spcBef>
                <a:spcPts val="1200"/>
              </a:spcBef>
              <a:buNone/>
            </a:pPr>
            <a:endParaRPr lang="fr-FR" sz="500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But du projet :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fr-FR" sz="1600" b="1" dirty="0" smtClean="0"/>
              <a:t>Développer une </a:t>
            </a:r>
            <a:r>
              <a:rPr lang="fr-FR" sz="1600" b="1" dirty="0"/>
              <a:t>application web </a:t>
            </a:r>
            <a:r>
              <a:rPr lang="fr-FR" sz="1600" b="1" dirty="0" smtClean="0"/>
              <a:t>permettant </a:t>
            </a:r>
            <a:r>
              <a:rPr lang="fr-FR" sz="1600" b="1" dirty="0"/>
              <a:t>de gérer ces entités </a:t>
            </a:r>
            <a:r>
              <a:rPr lang="fr-FR" sz="1600" b="1" dirty="0" smtClean="0"/>
              <a:t>financières </a:t>
            </a:r>
            <a:r>
              <a:rPr lang="fr-FR" sz="1600" b="1" dirty="0"/>
              <a:t>ainsi que les </a:t>
            </a:r>
            <a:r>
              <a:rPr lang="fr-FR" sz="1600" b="1" dirty="0" smtClean="0"/>
              <a:t>utilisateurs de l’application </a:t>
            </a:r>
            <a:endParaRPr lang="fr-FR" sz="1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438" y="106122"/>
            <a:ext cx="1009179" cy="9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32" y="27533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Application </a:t>
            </a:r>
            <a:r>
              <a:rPr lang="fr-FR" sz="3200" dirty="0" err="1" smtClean="0"/>
              <a:t>Poseidon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Domaine métier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332" y="1273391"/>
            <a:ext cx="10038620" cy="5370248"/>
          </a:xfrm>
        </p:spPr>
        <p:txBody>
          <a:bodyPr>
            <a:normAutofit/>
          </a:bodyPr>
          <a:lstStyle/>
          <a:p>
            <a:r>
              <a:rPr lang="fr-FR" dirty="0"/>
              <a:t>Le domaine métier est composé de deux parties :</a:t>
            </a:r>
          </a:p>
          <a:p>
            <a:pPr>
              <a:spcBef>
                <a:spcPts val="600"/>
              </a:spcBef>
            </a:pPr>
            <a:endParaRPr lang="fr-FR" sz="100" dirty="0"/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fr-FR" dirty="0"/>
              <a:t>Les </a:t>
            </a:r>
            <a:r>
              <a:rPr lang="fr-FR" b="1" dirty="0" smtClean="0"/>
              <a:t>entités financières : </a:t>
            </a:r>
            <a:endParaRPr lang="fr-FR" b="1" dirty="0"/>
          </a:p>
          <a:p>
            <a:pPr lvl="1">
              <a:buFont typeface="Wingdings" panose="05000000000000000000" pitchFamily="2" charset="2"/>
              <a:buChar char="v"/>
            </a:pPr>
            <a:endParaRPr lang="fr-FR" sz="100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fr-FR" dirty="0" err="1" smtClean="0"/>
              <a:t>BidList</a:t>
            </a:r>
            <a:endParaRPr lang="fr-FR" dirty="0" smtClean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fr-FR" dirty="0" err="1" smtClean="0"/>
              <a:t>CurvePoint</a:t>
            </a:r>
            <a:endParaRPr lang="fr-FR" dirty="0" smtClean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Rating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fr-FR" dirty="0" err="1"/>
              <a:t>RuleName</a:t>
            </a:r>
            <a:endParaRPr lang="fr-FR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Trade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fr-FR" sz="100" dirty="0" smtClean="0"/>
          </a:p>
          <a:p>
            <a:pPr lvl="2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dirty="0" smtClean="0"/>
              <a:t>Chacune comporte des données de différente nature : </a:t>
            </a:r>
          </a:p>
          <a:p>
            <a:pPr lvl="3"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fr-FR" dirty="0" smtClean="0"/>
              <a:t>Nombres (Entiers et Décimaux)</a:t>
            </a:r>
          </a:p>
          <a:p>
            <a:pPr lvl="3"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fr-FR" dirty="0" smtClean="0"/>
              <a:t>Chaines de caractères </a:t>
            </a:r>
          </a:p>
          <a:p>
            <a:pPr lvl="3"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fr-FR" dirty="0" smtClean="0"/>
              <a:t>Dates</a:t>
            </a:r>
          </a:p>
          <a:p>
            <a:pPr lvl="3">
              <a:spcBef>
                <a:spcPts val="400"/>
              </a:spcBef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800100" lvl="1" indent="-342900">
              <a:spcBef>
                <a:spcPts val="600"/>
              </a:spcBef>
              <a:buClr>
                <a:srgbClr val="DDDDDD">
                  <a:lumMod val="75000"/>
                </a:srgbClr>
              </a:buClr>
              <a:buFont typeface="+mj-lt"/>
              <a:buAutoNum type="arabicPeriod" startAt="2"/>
            </a:pPr>
            <a:r>
              <a:rPr lang="fr-FR" dirty="0" smtClean="0"/>
              <a:t>Les </a:t>
            </a:r>
            <a:r>
              <a:rPr lang="fr-F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utilisateurs de l’application (</a:t>
            </a:r>
            <a:r>
              <a:rPr lang="fr-FR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User)</a:t>
            </a:r>
            <a:r>
              <a:rPr lang="fr-F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caractérisés par : </a:t>
            </a:r>
            <a:endParaRPr lang="fr-F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 err="1" smtClean="0"/>
              <a:t>Username</a:t>
            </a:r>
            <a:endParaRPr lang="fr-FR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 err="1" smtClean="0"/>
              <a:t>Password</a:t>
            </a:r>
            <a:endParaRPr lang="fr-FR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 err="1" smtClean="0"/>
              <a:t>Fullname</a:t>
            </a:r>
            <a:endParaRPr lang="fr-FR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 err="1" smtClean="0"/>
              <a:t>Role</a:t>
            </a:r>
            <a:endParaRPr lang="fr-FR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sz="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438" y="106122"/>
            <a:ext cx="1009179" cy="9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0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96" y="23719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Application </a:t>
            </a:r>
            <a:r>
              <a:rPr lang="fr-FR" sz="3200" dirty="0" err="1"/>
              <a:t>Poseidon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 smtClean="0"/>
              <a:t>Objectifs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97" y="1407952"/>
            <a:ext cx="10476316" cy="5061860"/>
          </a:xfrm>
        </p:spPr>
        <p:txBody>
          <a:bodyPr>
            <a:normAutofit/>
          </a:bodyPr>
          <a:lstStyle/>
          <a:p>
            <a:r>
              <a:rPr lang="fr-FR" dirty="0" smtClean="0"/>
              <a:t>Objectif </a:t>
            </a:r>
            <a:r>
              <a:rPr lang="fr-FR" b="1" dirty="0" smtClean="0"/>
              <a:t>principal</a:t>
            </a:r>
            <a:r>
              <a:rPr lang="fr-FR" dirty="0" smtClean="0"/>
              <a:t> :</a:t>
            </a:r>
            <a:endParaRPr lang="fr-FR" dirty="0"/>
          </a:p>
          <a:p>
            <a:endParaRPr lang="fr-FR" sz="100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dirty="0"/>
              <a:t>Développer une application web </a:t>
            </a:r>
            <a:r>
              <a:rPr lang="fr-FR" dirty="0" smtClean="0"/>
              <a:t>permettant </a:t>
            </a:r>
            <a:r>
              <a:rPr lang="fr-FR" dirty="0"/>
              <a:t>de gérer ces entités financières ainsi que les utilisateurs </a:t>
            </a:r>
            <a:r>
              <a:rPr lang="fr-FR" dirty="0" smtClean="0"/>
              <a:t>de l’application :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dirty="0" smtClean="0"/>
              <a:t>Créer (</a:t>
            </a:r>
            <a:r>
              <a:rPr lang="fr-FR" b="1" i="1" u="sng" dirty="0" smtClean="0"/>
              <a:t>C</a:t>
            </a:r>
            <a:r>
              <a:rPr lang="fr-FR" b="1" i="1" dirty="0" smtClean="0"/>
              <a:t>REATE</a:t>
            </a:r>
            <a:r>
              <a:rPr lang="fr-FR" dirty="0" smtClean="0"/>
              <a:t>), Consulter (</a:t>
            </a:r>
            <a:r>
              <a:rPr lang="fr-FR" b="1" i="1" u="sng" dirty="0" smtClean="0"/>
              <a:t>R</a:t>
            </a:r>
            <a:r>
              <a:rPr lang="fr-FR" b="1" i="1" dirty="0" smtClean="0"/>
              <a:t>EAD</a:t>
            </a:r>
            <a:r>
              <a:rPr lang="fr-FR" dirty="0" smtClean="0"/>
              <a:t>), Mettre à jour (</a:t>
            </a:r>
            <a:r>
              <a:rPr lang="fr-FR" b="1" i="1" u="sng" dirty="0" smtClean="0"/>
              <a:t>U</a:t>
            </a:r>
            <a:r>
              <a:rPr lang="fr-FR" b="1" i="1" dirty="0" smtClean="0"/>
              <a:t>PDATE</a:t>
            </a:r>
            <a:r>
              <a:rPr lang="fr-FR" dirty="0" smtClean="0"/>
              <a:t>) et Supprimer (</a:t>
            </a:r>
            <a:r>
              <a:rPr lang="fr-FR" b="1" i="1" u="sng" dirty="0" smtClean="0"/>
              <a:t>D</a:t>
            </a:r>
            <a:r>
              <a:rPr lang="fr-FR" b="1" i="1" dirty="0" smtClean="0"/>
              <a:t>ELETE</a:t>
            </a:r>
            <a:r>
              <a:rPr lang="fr-FR" dirty="0" smtClean="0"/>
              <a:t>) </a:t>
            </a:r>
            <a:endParaRPr lang="fr-FR" dirty="0"/>
          </a:p>
          <a:p>
            <a:pPr marL="914400" lvl="2" indent="0">
              <a:spcBef>
                <a:spcPts val="1200"/>
              </a:spcBef>
              <a:buNone/>
            </a:pPr>
            <a:endParaRPr lang="fr-FR" sz="500" dirty="0"/>
          </a:p>
          <a:p>
            <a:r>
              <a:rPr lang="fr-FR" dirty="0" smtClean="0"/>
              <a:t>Objectifs </a:t>
            </a:r>
            <a:r>
              <a:rPr lang="fr-FR" b="1" dirty="0" smtClean="0"/>
              <a:t>intermédiaires</a:t>
            </a:r>
            <a:r>
              <a:rPr lang="fr-FR" dirty="0" smtClean="0"/>
              <a:t> :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Application basée sur une </a:t>
            </a:r>
            <a:r>
              <a:rPr lang="fr-FR" b="1" dirty="0"/>
              <a:t>API </a:t>
            </a:r>
            <a:r>
              <a:rPr lang="fr-FR" b="1" dirty="0" smtClean="0"/>
              <a:t>REST </a:t>
            </a:r>
            <a:r>
              <a:rPr lang="fr-FR" dirty="0" smtClean="0"/>
              <a:t>avec des </a:t>
            </a:r>
            <a:r>
              <a:rPr lang="fr-FR" b="1" dirty="0" err="1" smtClean="0"/>
              <a:t>Endpoints</a:t>
            </a:r>
            <a:r>
              <a:rPr lang="fr-FR" dirty="0" smtClean="0"/>
              <a:t> pour gérer les entités financières et utilisateurs</a:t>
            </a:r>
            <a:endParaRPr lang="fr-FR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Implémentation des méthodes </a:t>
            </a:r>
            <a:r>
              <a:rPr lang="fr-FR" b="1" dirty="0"/>
              <a:t>CRUD</a:t>
            </a:r>
            <a:r>
              <a:rPr lang="fr-FR" dirty="0"/>
              <a:t> permettant de </a:t>
            </a:r>
            <a:r>
              <a:rPr lang="fr-FR" dirty="0" smtClean="0"/>
              <a:t>gérer </a:t>
            </a:r>
            <a:r>
              <a:rPr lang="fr-FR" dirty="0"/>
              <a:t>les entités par </a:t>
            </a:r>
            <a:r>
              <a:rPr lang="fr-FR" dirty="0" smtClean="0"/>
              <a:t>l’intermédiaire </a:t>
            </a:r>
            <a:r>
              <a:rPr lang="fr-FR" dirty="0"/>
              <a:t>de </a:t>
            </a:r>
            <a:r>
              <a:rPr lang="fr-FR" dirty="0" smtClean="0"/>
              <a:t>l’API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b="1" dirty="0" smtClean="0"/>
              <a:t>Validation </a:t>
            </a:r>
            <a:r>
              <a:rPr lang="fr-FR" dirty="0" smtClean="0"/>
              <a:t>des données saisies par l’utilisateur</a:t>
            </a:r>
            <a:endParaRPr lang="fr-FR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Mise en place du </a:t>
            </a:r>
            <a:r>
              <a:rPr lang="fr-FR" b="1" dirty="0" err="1" smtClean="0"/>
              <a:t>FrontEnd</a:t>
            </a:r>
            <a:r>
              <a:rPr lang="fr-FR" dirty="0" smtClean="0"/>
              <a:t> et du </a:t>
            </a:r>
            <a:r>
              <a:rPr lang="fr-FR" b="1" dirty="0" err="1" smtClean="0"/>
              <a:t>BackEnd</a:t>
            </a:r>
            <a:endParaRPr lang="fr-FR" b="1" dirty="0" smtClean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Mise en place </a:t>
            </a:r>
            <a:r>
              <a:rPr lang="fr-FR" b="1" dirty="0" smtClean="0"/>
              <a:t>d’une couche de connexion sécurisée </a:t>
            </a:r>
            <a:r>
              <a:rPr lang="fr-FR" dirty="0" smtClean="0"/>
              <a:t>à l’application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Les développements doivent être </a:t>
            </a:r>
            <a:r>
              <a:rPr lang="fr-FR" b="1" dirty="0" smtClean="0"/>
              <a:t>testés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b="1" dirty="0" smtClean="0"/>
              <a:t>Respect des bonnes pratiques de développement</a:t>
            </a:r>
            <a:endParaRPr lang="fr-FR" b="1" dirty="0"/>
          </a:p>
          <a:p>
            <a:pPr marL="914400" lvl="2" indent="0">
              <a:spcBef>
                <a:spcPts val="1200"/>
              </a:spcBef>
              <a:buNone/>
            </a:pPr>
            <a:endParaRPr lang="fr-FR" sz="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438" y="106122"/>
            <a:ext cx="1009179" cy="9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7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79" y="162832"/>
            <a:ext cx="8596668" cy="829404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Application </a:t>
            </a:r>
            <a:r>
              <a:rPr lang="fr-FR" sz="3200" dirty="0" err="1"/>
              <a:t>Poseidon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 smtClean="0"/>
              <a:t>Architecture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79" y="1139963"/>
            <a:ext cx="10079503" cy="5240852"/>
          </a:xfrm>
        </p:spPr>
        <p:txBody>
          <a:bodyPr>
            <a:normAutofit/>
          </a:bodyPr>
          <a:lstStyle/>
          <a:p>
            <a:r>
              <a:rPr lang="fr-FR" dirty="0" smtClean="0"/>
              <a:t>Architecture </a:t>
            </a:r>
            <a:r>
              <a:rPr lang="fr-FR" b="1" dirty="0" smtClean="0"/>
              <a:t>MVC (Model </a:t>
            </a:r>
            <a:r>
              <a:rPr lang="fr-FR" b="1" dirty="0" err="1" smtClean="0"/>
              <a:t>View</a:t>
            </a:r>
            <a:r>
              <a:rPr lang="fr-FR" b="1" dirty="0" smtClean="0"/>
              <a:t> Controller)</a:t>
            </a:r>
            <a:r>
              <a:rPr lang="fr-FR" dirty="0" smtClean="0"/>
              <a:t> </a:t>
            </a:r>
            <a:r>
              <a:rPr lang="fr-FR" dirty="0" smtClean="0"/>
              <a:t>avec </a:t>
            </a:r>
            <a:r>
              <a:rPr lang="fr-FR" b="1" dirty="0" smtClean="0"/>
              <a:t>API REST </a:t>
            </a:r>
            <a:r>
              <a:rPr lang="fr-FR" dirty="0" smtClean="0"/>
              <a:t>et structurée </a:t>
            </a:r>
            <a:r>
              <a:rPr lang="fr-FR" dirty="0"/>
              <a:t>en </a:t>
            </a:r>
            <a:r>
              <a:rPr lang="fr-FR" b="1" dirty="0"/>
              <a:t>couches</a:t>
            </a:r>
            <a:r>
              <a:rPr lang="fr-FR" dirty="0"/>
              <a:t> :</a:t>
            </a:r>
            <a:endParaRPr lang="fr-FR" b="1" dirty="0"/>
          </a:p>
          <a:p>
            <a:endParaRPr lang="fr-FR" sz="100" dirty="0"/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v"/>
            </a:pPr>
            <a:endParaRPr lang="fr-FR" sz="6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fr-FR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438" y="106122"/>
            <a:ext cx="1009179" cy="9980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882" y="1682900"/>
            <a:ext cx="6629143" cy="497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605151"/>
            <a:ext cx="8596668" cy="1221901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Application </a:t>
            </a:r>
            <a:r>
              <a:rPr lang="fr-FR" sz="3200" dirty="0" err="1"/>
              <a:t>Poseidon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 smtClean="0"/>
              <a:t>Architecture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715131"/>
            <a:ext cx="10510824" cy="5240852"/>
          </a:xfrm>
        </p:spPr>
        <p:txBody>
          <a:bodyPr>
            <a:normAutofit/>
          </a:bodyPr>
          <a:lstStyle/>
          <a:p>
            <a:pPr lvl="2"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fr-FR" dirty="0"/>
          </a:p>
          <a:p>
            <a:r>
              <a:rPr lang="fr-FR" dirty="0"/>
              <a:t>Utilisation d’une </a:t>
            </a:r>
            <a:r>
              <a:rPr lang="fr-FR" b="1" dirty="0"/>
              <a:t>API REST </a:t>
            </a:r>
            <a:r>
              <a:rPr lang="fr-FR" dirty="0" smtClean="0"/>
              <a:t>pour la communication entre le </a:t>
            </a:r>
            <a:r>
              <a:rPr lang="fr-FR" dirty="0" err="1" smtClean="0"/>
              <a:t>FrontEnd</a:t>
            </a:r>
            <a:r>
              <a:rPr lang="fr-FR" dirty="0" smtClean="0"/>
              <a:t> et le </a:t>
            </a:r>
            <a:r>
              <a:rPr lang="fr-FR" dirty="0" err="1" smtClean="0"/>
              <a:t>BackEnd</a:t>
            </a:r>
            <a:r>
              <a:rPr lang="fr-FR" dirty="0" smtClean="0"/>
              <a:t> :</a:t>
            </a:r>
            <a:endParaRPr lang="fr-FR" sz="6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Avantages :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sz="1600" dirty="0" smtClean="0"/>
              <a:t>Type </a:t>
            </a:r>
            <a:r>
              <a:rPr lang="fr-FR" sz="1600" dirty="0"/>
              <a:t>d'API faisant référence pour les applications web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sz="1600" dirty="0"/>
              <a:t>S'appuie sur le protocole HTTP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sz="1600" dirty="0"/>
              <a:t>A la fois simple et </a:t>
            </a:r>
            <a:r>
              <a:rPr lang="fr-FR" sz="1600" dirty="0" smtClean="0"/>
              <a:t>performante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endParaRPr lang="fr-FR" dirty="0"/>
          </a:p>
          <a:p>
            <a:pPr marL="342900" lvl="1" indent="-342900"/>
            <a:r>
              <a:rPr lang="fr-FR" sz="1800" dirty="0" smtClean="0"/>
              <a:t>Utilisation d’</a:t>
            </a:r>
            <a:r>
              <a:rPr lang="fr-FR" sz="1800" b="1" dirty="0" smtClean="0"/>
              <a:t>Interfaces</a:t>
            </a:r>
            <a:r>
              <a:rPr lang="fr-FR" sz="1800" dirty="0" smtClean="0"/>
              <a:t> et des </a:t>
            </a:r>
            <a:r>
              <a:rPr lang="fr-FR" sz="1800" b="1" dirty="0" smtClean="0"/>
              <a:t>Implémentations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sz="1600" dirty="0"/>
              <a:t>Les Interfaces définissent </a:t>
            </a:r>
            <a:r>
              <a:rPr lang="fr-FR" sz="1600" b="1" dirty="0"/>
              <a:t>les contrats à respecter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sz="1600" dirty="0" smtClean="0"/>
              <a:t>Des </a:t>
            </a:r>
            <a:r>
              <a:rPr lang="fr-FR" sz="1600" dirty="0"/>
              <a:t>Classes concrètes </a:t>
            </a:r>
            <a:r>
              <a:rPr lang="fr-FR" sz="1600" b="1" dirty="0"/>
              <a:t>implémentent ces Interfaces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600" dirty="0" smtClean="0"/>
              <a:t>Permet </a:t>
            </a:r>
            <a:r>
              <a:rPr lang="fr-FR" sz="1600" dirty="0"/>
              <a:t>de respecter les bonne pratiques de développement en permettant </a:t>
            </a:r>
            <a:endParaRPr lang="fr-FR" sz="1600" dirty="0" smtClean="0"/>
          </a:p>
          <a:p>
            <a:pPr marL="914400" lvl="2" indent="0">
              <a:spcBef>
                <a:spcPts val="600"/>
              </a:spcBef>
              <a:buNone/>
            </a:pPr>
            <a:r>
              <a:rPr lang="fr-FR" sz="1600" b="1" dirty="0" smtClean="0"/>
              <a:t>    un </a:t>
            </a:r>
            <a:r>
              <a:rPr lang="fr-FR" sz="1600" b="1" dirty="0"/>
              <a:t>couplage faible </a:t>
            </a:r>
            <a:r>
              <a:rPr lang="fr-FR" sz="1600" dirty="0"/>
              <a:t>entre les </a:t>
            </a:r>
            <a:r>
              <a:rPr lang="fr-FR" sz="1600" dirty="0" smtClean="0"/>
              <a:t>différentes couches de l’application</a:t>
            </a:r>
            <a:endParaRPr lang="fr-FR" sz="1600" dirty="0"/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sz="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438" y="106122"/>
            <a:ext cx="1009179" cy="9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493230"/>
            <a:ext cx="8596668" cy="1221901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Application </a:t>
            </a:r>
            <a:r>
              <a:rPr lang="fr-FR" sz="3200" dirty="0" err="1"/>
              <a:t>Poseidon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 smtClean="0"/>
              <a:t>Technologies utilisées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838605"/>
            <a:ext cx="10510824" cy="5240852"/>
          </a:xfrm>
        </p:spPr>
        <p:txBody>
          <a:bodyPr>
            <a:normAutofit/>
          </a:bodyPr>
          <a:lstStyle/>
          <a:p>
            <a:r>
              <a:rPr lang="fr-FR" dirty="0" smtClean="0"/>
              <a:t>Utilisation du langage </a:t>
            </a:r>
            <a:r>
              <a:rPr lang="fr-FR" b="1" dirty="0" smtClean="0"/>
              <a:t>Java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Langage performant, </a:t>
            </a:r>
            <a:r>
              <a:rPr lang="fr-FR" dirty="0" smtClean="0"/>
              <a:t>robuste et </a:t>
            </a:r>
            <a:r>
              <a:rPr lang="fr-FR" dirty="0"/>
              <a:t>qui a fait ses preuves en environnement de production</a:t>
            </a:r>
          </a:p>
          <a:p>
            <a:pPr lvl="1"/>
            <a:endParaRPr lang="fr-FR" dirty="0"/>
          </a:p>
          <a:p>
            <a:r>
              <a:rPr lang="fr-FR" dirty="0" smtClean="0"/>
              <a:t>Utilisation </a:t>
            </a:r>
            <a:r>
              <a:rPr lang="fr-FR" dirty="0"/>
              <a:t>du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b="1" dirty="0" err="1"/>
              <a:t>SpringBoot</a:t>
            </a:r>
            <a:r>
              <a:rPr lang="fr-FR" dirty="0"/>
              <a:t> </a:t>
            </a:r>
            <a:r>
              <a:rPr lang="fr-FR" dirty="0" smtClean="0"/>
              <a:t>avec les starters :</a:t>
            </a:r>
            <a:endParaRPr lang="fr-FR" dirty="0"/>
          </a:p>
          <a:p>
            <a:pPr>
              <a:spcBef>
                <a:spcPts val="800"/>
              </a:spcBef>
            </a:pPr>
            <a:endParaRPr lang="fr-FR" sz="100" dirty="0"/>
          </a:p>
          <a:p>
            <a:pPr lvl="1">
              <a:spcBef>
                <a:spcPts val="800"/>
              </a:spcBef>
              <a:buFont typeface="Wingdings" panose="05000000000000000000" pitchFamily="2" charset="2"/>
              <a:buChar char="v"/>
            </a:pPr>
            <a:r>
              <a:rPr lang="fr-FR" i="1" dirty="0" err="1" smtClean="0"/>
              <a:t>Spring</a:t>
            </a:r>
            <a:r>
              <a:rPr lang="fr-FR" i="1" dirty="0" smtClean="0"/>
              <a:t>-boot-starter-</a:t>
            </a:r>
            <a:r>
              <a:rPr lang="fr-FR" b="1" i="1" dirty="0" smtClean="0"/>
              <a:t>web</a:t>
            </a:r>
            <a:r>
              <a:rPr lang="fr-FR" b="1" dirty="0" smtClean="0"/>
              <a:t> </a:t>
            </a:r>
            <a:r>
              <a:rPr lang="fr-FR" dirty="0" smtClean="0"/>
              <a:t>: </a:t>
            </a:r>
            <a:r>
              <a:rPr lang="fr-FR" b="1" dirty="0" smtClean="0"/>
              <a:t>MVC</a:t>
            </a:r>
            <a:r>
              <a:rPr lang="fr-FR" dirty="0"/>
              <a:t> </a:t>
            </a:r>
            <a:r>
              <a:rPr lang="fr-FR" dirty="0" smtClean="0"/>
              <a:t>+ </a:t>
            </a:r>
            <a:r>
              <a:rPr lang="fr-FR" b="1" dirty="0" smtClean="0"/>
              <a:t>API REST </a:t>
            </a:r>
            <a:r>
              <a:rPr lang="fr-FR" dirty="0" smtClean="0"/>
              <a:t>+ </a:t>
            </a:r>
            <a:r>
              <a:rPr lang="fr-FR" b="1" dirty="0" smtClean="0"/>
              <a:t>Server </a:t>
            </a:r>
            <a:r>
              <a:rPr lang="fr-FR" b="1" dirty="0" err="1" smtClean="0"/>
              <a:t>Tomcat</a:t>
            </a:r>
            <a:r>
              <a:rPr lang="fr-FR" b="1" dirty="0" smtClean="0"/>
              <a:t> embarqué</a:t>
            </a:r>
          </a:p>
          <a:p>
            <a:pPr lvl="1">
              <a:spcBef>
                <a:spcPts val="800"/>
              </a:spcBef>
              <a:buFont typeface="Wingdings" panose="05000000000000000000" pitchFamily="2" charset="2"/>
              <a:buChar char="v"/>
            </a:pPr>
            <a:r>
              <a:rPr lang="fr-FR" i="1" dirty="0" err="1" smtClean="0"/>
              <a:t>Spring</a:t>
            </a:r>
            <a:r>
              <a:rPr lang="fr-FR" i="1" dirty="0" smtClean="0"/>
              <a:t>-boot-starter-</a:t>
            </a:r>
            <a:r>
              <a:rPr lang="fr-FR" b="1" i="1" dirty="0" smtClean="0"/>
              <a:t>validation</a:t>
            </a:r>
            <a:r>
              <a:rPr lang="fr-FR" dirty="0" smtClean="0"/>
              <a:t> : </a:t>
            </a:r>
            <a:r>
              <a:rPr lang="fr-FR" b="1" dirty="0" smtClean="0"/>
              <a:t>validation</a:t>
            </a:r>
            <a:r>
              <a:rPr lang="fr-FR" dirty="0" smtClean="0"/>
              <a:t> des champs saisis par l’utilisateur</a:t>
            </a:r>
            <a:endParaRPr lang="fr-FR" b="1" dirty="0" smtClean="0"/>
          </a:p>
          <a:p>
            <a:pPr lvl="1">
              <a:spcBef>
                <a:spcPts val="800"/>
              </a:spcBef>
              <a:buFont typeface="Wingdings" panose="05000000000000000000" pitchFamily="2" charset="2"/>
              <a:buChar char="v"/>
            </a:pPr>
            <a:r>
              <a:rPr lang="fr-FR" i="1" dirty="0" err="1" smtClean="0"/>
              <a:t>Spring</a:t>
            </a:r>
            <a:r>
              <a:rPr lang="fr-FR" i="1" dirty="0" smtClean="0"/>
              <a:t>-boot-starter-</a:t>
            </a:r>
            <a:r>
              <a:rPr lang="fr-FR" b="1" i="1" dirty="0" smtClean="0"/>
              <a:t>data-</a:t>
            </a:r>
            <a:r>
              <a:rPr lang="fr-FR" b="1" i="1" dirty="0" err="1" smtClean="0"/>
              <a:t>jpa</a:t>
            </a:r>
            <a:r>
              <a:rPr lang="fr-FR" i="1" dirty="0" smtClean="0"/>
              <a:t> </a:t>
            </a:r>
            <a:r>
              <a:rPr lang="fr-FR" dirty="0" smtClean="0"/>
              <a:t>: couche </a:t>
            </a:r>
            <a:r>
              <a:rPr lang="fr-FR" b="1" dirty="0" err="1" smtClean="0"/>
              <a:t>Repository</a:t>
            </a:r>
            <a:r>
              <a:rPr lang="fr-FR" b="1" dirty="0" smtClean="0"/>
              <a:t> </a:t>
            </a:r>
            <a:r>
              <a:rPr lang="fr-FR" dirty="0" smtClean="0"/>
              <a:t>incluant le</a:t>
            </a:r>
            <a:r>
              <a:rPr lang="fr-FR" b="1" dirty="0" smtClean="0"/>
              <a:t> </a:t>
            </a:r>
            <a:r>
              <a:rPr lang="fr-FR" b="1" dirty="0" err="1" smtClean="0"/>
              <a:t>Mapping</a:t>
            </a:r>
            <a:r>
              <a:rPr lang="fr-FR" b="1" dirty="0" smtClean="0"/>
              <a:t> Objet-Relationnel</a:t>
            </a:r>
          </a:p>
          <a:p>
            <a:pPr lvl="1">
              <a:spcBef>
                <a:spcPts val="800"/>
              </a:spcBef>
              <a:buFont typeface="Wingdings" panose="05000000000000000000" pitchFamily="2" charset="2"/>
              <a:buChar char="v"/>
            </a:pPr>
            <a:r>
              <a:rPr lang="fr-FR" i="1" dirty="0" err="1" smtClean="0"/>
              <a:t>Spring</a:t>
            </a:r>
            <a:r>
              <a:rPr lang="fr-FR" i="1" dirty="0" smtClean="0"/>
              <a:t>-boot-starter-</a:t>
            </a:r>
            <a:r>
              <a:rPr lang="fr-FR" b="1" i="1" dirty="0" err="1" smtClean="0"/>
              <a:t>security</a:t>
            </a:r>
            <a:r>
              <a:rPr lang="fr-FR" dirty="0" smtClean="0"/>
              <a:t> : couche </a:t>
            </a:r>
            <a:r>
              <a:rPr lang="fr-FR" b="1" dirty="0" smtClean="0"/>
              <a:t>Security</a:t>
            </a:r>
          </a:p>
          <a:p>
            <a:pPr lvl="1">
              <a:spcBef>
                <a:spcPts val="800"/>
              </a:spcBef>
              <a:buFont typeface="Wingdings" panose="05000000000000000000" pitchFamily="2" charset="2"/>
              <a:buChar char="v"/>
            </a:pPr>
            <a:r>
              <a:rPr lang="fr-FR" i="1" dirty="0" err="1" smtClean="0"/>
              <a:t>Spring</a:t>
            </a:r>
            <a:r>
              <a:rPr lang="fr-FR" i="1" dirty="0" smtClean="0"/>
              <a:t>-boot-starter-</a:t>
            </a:r>
            <a:r>
              <a:rPr lang="fr-FR" b="1" i="1" dirty="0" smtClean="0"/>
              <a:t>test</a:t>
            </a:r>
            <a:r>
              <a:rPr lang="fr-FR" dirty="0" smtClean="0"/>
              <a:t> : partie </a:t>
            </a:r>
            <a:r>
              <a:rPr lang="fr-FR" b="1" dirty="0" smtClean="0"/>
              <a:t>Tests</a:t>
            </a:r>
          </a:p>
          <a:p>
            <a:pPr lvl="1">
              <a:spcBef>
                <a:spcPts val="800"/>
              </a:spcBef>
              <a:buFont typeface="Wingdings" panose="05000000000000000000" pitchFamily="2" charset="2"/>
              <a:buChar char="v"/>
            </a:pPr>
            <a:r>
              <a:rPr lang="fr-FR" i="1" dirty="0" err="1" smtClean="0"/>
              <a:t>Spring</a:t>
            </a:r>
            <a:r>
              <a:rPr lang="fr-FR" i="1" dirty="0" smtClean="0"/>
              <a:t>-boot-starter-</a:t>
            </a:r>
            <a:r>
              <a:rPr lang="fr-FR" b="1" i="1" dirty="0" err="1" smtClean="0"/>
              <a:t>thymeleaf</a:t>
            </a:r>
            <a:r>
              <a:rPr lang="fr-FR" dirty="0" smtClean="0"/>
              <a:t> : partie </a:t>
            </a:r>
            <a:r>
              <a:rPr lang="fr-FR" dirty="0" err="1" smtClean="0"/>
              <a:t>FrontEnd</a:t>
            </a:r>
            <a:r>
              <a:rPr lang="fr-FR" dirty="0" smtClean="0"/>
              <a:t> utilisant </a:t>
            </a:r>
            <a:r>
              <a:rPr lang="fr-FR" b="1" dirty="0" err="1" smtClean="0"/>
              <a:t>Thymeleaf</a:t>
            </a:r>
            <a:endParaRPr lang="fr-FR" b="1" dirty="0" smtClean="0"/>
          </a:p>
          <a:p>
            <a:pPr lvl="1">
              <a:spcBef>
                <a:spcPts val="800"/>
              </a:spcBef>
              <a:buFont typeface="Wingdings" panose="05000000000000000000" pitchFamily="2" charset="2"/>
              <a:buChar char="v"/>
            </a:pPr>
            <a:endParaRPr lang="fr-FR" sz="1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 smtClean="0"/>
              <a:t>SpringBoot</a:t>
            </a:r>
            <a:r>
              <a:rPr lang="fr-FR" dirty="0" smtClean="0"/>
              <a:t> permet de packager l’application sous forme d’un fichier </a:t>
            </a:r>
            <a:r>
              <a:rPr lang="fr-FR" b="1" dirty="0" smtClean="0"/>
              <a:t>JAR Java </a:t>
            </a:r>
            <a:r>
              <a:rPr lang="fr-FR" b="1" dirty="0" err="1" smtClean="0"/>
              <a:t>standalone</a:t>
            </a:r>
            <a:r>
              <a:rPr lang="fr-FR" b="1" dirty="0" smtClean="0"/>
              <a:t> exécutable</a:t>
            </a:r>
          </a:p>
          <a:p>
            <a:pPr marL="342900" lvl="2" indent="-342900"/>
            <a:endParaRPr lang="fr-FR" sz="18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sz="600" b="1" dirty="0" smtClean="0"/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sz="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438" y="106122"/>
            <a:ext cx="1009179" cy="9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085" y="400606"/>
            <a:ext cx="8596668" cy="1177419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Application </a:t>
            </a:r>
            <a:r>
              <a:rPr lang="fr-FR" sz="3200" dirty="0" err="1"/>
              <a:t>Poseidon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Technologies utilisées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085" y="1491760"/>
            <a:ext cx="10053927" cy="5240852"/>
          </a:xfrm>
        </p:spPr>
        <p:txBody>
          <a:bodyPr>
            <a:normAutofit/>
          </a:bodyPr>
          <a:lstStyle/>
          <a:p>
            <a:pPr lvl="3">
              <a:buFont typeface="Wingdings" panose="05000000000000000000" pitchFamily="2" charset="2"/>
              <a:buChar char="v"/>
            </a:pPr>
            <a:endParaRPr lang="fr-FR" sz="100" dirty="0"/>
          </a:p>
          <a:p>
            <a:pPr marL="342900" lvl="2" indent="-342900"/>
            <a:r>
              <a:rPr lang="fr-FR" sz="1800" dirty="0"/>
              <a:t>Système de gestion de base de données : </a:t>
            </a:r>
            <a:r>
              <a:rPr lang="fr-FR" sz="1800" b="1" dirty="0"/>
              <a:t>MySQL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SGBD fiable, robuste et performant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SGBD ancien et bien maintenu, gage de pérennité</a:t>
            </a:r>
          </a:p>
          <a:p>
            <a:pPr marL="342900" lvl="2" indent="-342900"/>
            <a:endParaRPr lang="fr-FR" sz="500" dirty="0" smtClean="0"/>
          </a:p>
          <a:p>
            <a:pPr marL="342900" lvl="2" indent="-342900"/>
            <a:r>
              <a:rPr lang="fr-FR" sz="1800" dirty="0" err="1" smtClean="0"/>
              <a:t>FrontEnd</a:t>
            </a:r>
            <a:r>
              <a:rPr lang="fr-FR" sz="1800" dirty="0" smtClean="0"/>
              <a:t>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Utilisation du moteur de </a:t>
            </a:r>
            <a:r>
              <a:rPr lang="fr-FR" dirty="0" err="1"/>
              <a:t>template</a:t>
            </a:r>
            <a:r>
              <a:rPr lang="fr-FR" dirty="0"/>
              <a:t> </a:t>
            </a:r>
            <a:r>
              <a:rPr lang="fr-FR" b="1" dirty="0" err="1" smtClean="0"/>
              <a:t>Thymeleaf</a:t>
            </a:r>
            <a:r>
              <a:rPr lang="fr-FR" b="1" dirty="0" smtClean="0"/>
              <a:t> </a:t>
            </a:r>
            <a:r>
              <a:rPr lang="fr-FR" dirty="0" smtClean="0"/>
              <a:t>pour construire les vues à envoyer au client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Utilisation </a:t>
            </a:r>
            <a:r>
              <a:rPr lang="fr-FR" dirty="0"/>
              <a:t>de </a:t>
            </a:r>
            <a:r>
              <a:rPr lang="fr-FR" b="1" dirty="0"/>
              <a:t>HTML</a:t>
            </a:r>
            <a:r>
              <a:rPr lang="fr-FR" dirty="0"/>
              <a:t> + </a:t>
            </a:r>
            <a:r>
              <a:rPr lang="fr-FR" b="1" dirty="0"/>
              <a:t>CSS</a:t>
            </a:r>
            <a:r>
              <a:rPr lang="fr-FR" dirty="0"/>
              <a:t> pour les pages </a:t>
            </a:r>
            <a:r>
              <a:rPr lang="fr-FR" dirty="0" smtClean="0"/>
              <a:t>web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Utilisation </a:t>
            </a:r>
            <a:r>
              <a:rPr lang="fr-FR" dirty="0"/>
              <a:t>de </a:t>
            </a:r>
            <a:r>
              <a:rPr lang="fr-FR" b="1" dirty="0" err="1"/>
              <a:t>BootStrap</a:t>
            </a:r>
            <a:r>
              <a:rPr lang="fr-FR" dirty="0"/>
              <a:t> comme </a:t>
            </a:r>
            <a:r>
              <a:rPr lang="fr-FR" dirty="0" err="1"/>
              <a:t>framework</a:t>
            </a:r>
            <a:r>
              <a:rPr lang="fr-FR" dirty="0"/>
              <a:t> CSS pour la mise en </a:t>
            </a:r>
            <a:r>
              <a:rPr lang="fr-FR" dirty="0" smtClean="0"/>
              <a:t>page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sz="500" dirty="0" smtClean="0"/>
          </a:p>
          <a:p>
            <a:pPr marL="342900" lvl="2" indent="-342900"/>
            <a:r>
              <a:rPr lang="fr-FR" sz="1800" dirty="0" smtClean="0"/>
              <a:t>Utilisation </a:t>
            </a:r>
            <a:r>
              <a:rPr lang="fr-FR" sz="1800" dirty="0"/>
              <a:t>de </a:t>
            </a:r>
            <a:r>
              <a:rPr lang="fr-FR" sz="1800" b="1" dirty="0" err="1"/>
              <a:t>Maven</a:t>
            </a:r>
            <a:r>
              <a:rPr lang="fr-FR" sz="1800" dirty="0"/>
              <a:t> comme outil de gestion et construction du projet</a:t>
            </a:r>
          </a:p>
          <a:p>
            <a:pPr marL="342900" lvl="2" indent="-342900"/>
            <a:endParaRPr lang="fr-FR" sz="500" dirty="0"/>
          </a:p>
          <a:p>
            <a:pPr marL="342900" lvl="2" indent="-342900"/>
            <a:r>
              <a:rPr lang="fr-FR" sz="1800" dirty="0"/>
              <a:t>Code </a:t>
            </a:r>
            <a:r>
              <a:rPr lang="fr-FR" sz="1800" dirty="0" err="1"/>
              <a:t>versionné</a:t>
            </a:r>
            <a:r>
              <a:rPr lang="fr-FR" sz="1800" dirty="0"/>
              <a:t> sur un repo </a:t>
            </a:r>
            <a:r>
              <a:rPr lang="fr-FR" sz="1800" b="1" dirty="0"/>
              <a:t>Git</a:t>
            </a:r>
            <a:r>
              <a:rPr lang="fr-FR" sz="1800" dirty="0"/>
              <a:t> et </a:t>
            </a:r>
            <a:r>
              <a:rPr lang="fr-FR" sz="1800" b="1" dirty="0" err="1"/>
              <a:t>GitHub</a:t>
            </a:r>
            <a:r>
              <a:rPr lang="fr-FR" sz="1800" b="1" dirty="0"/>
              <a:t> </a:t>
            </a:r>
            <a:r>
              <a:rPr lang="fr-FR" sz="1800" dirty="0"/>
              <a:t>avec des </a:t>
            </a:r>
            <a:r>
              <a:rPr lang="fr-FR" sz="1800" dirty="0" err="1" smtClean="0"/>
              <a:t>commits</a:t>
            </a:r>
            <a:r>
              <a:rPr lang="fr-FR" sz="1800" dirty="0"/>
              <a:t> </a:t>
            </a:r>
            <a:r>
              <a:rPr lang="fr-FR" sz="1800" dirty="0" smtClean="0"/>
              <a:t>réguliers</a:t>
            </a:r>
          </a:p>
          <a:p>
            <a:pPr marL="342900" lvl="2" indent="-342900"/>
            <a:endParaRPr lang="fr-FR" sz="500" dirty="0" smtClean="0"/>
          </a:p>
          <a:p>
            <a:pPr marL="342900" lvl="2" indent="-342900"/>
            <a:r>
              <a:rPr lang="fr-FR" sz="1800" dirty="0"/>
              <a:t>Utilisation de </a:t>
            </a:r>
            <a:r>
              <a:rPr lang="fr-FR" sz="1800" b="1" dirty="0" err="1"/>
              <a:t>Logback</a:t>
            </a:r>
            <a:r>
              <a:rPr lang="fr-FR" sz="1800" dirty="0"/>
              <a:t> pour le </a:t>
            </a:r>
            <a:r>
              <a:rPr lang="fr-FR" sz="1800" dirty="0" err="1"/>
              <a:t>logging</a:t>
            </a:r>
            <a:endParaRPr lang="fr-FR" sz="1800" dirty="0"/>
          </a:p>
          <a:p>
            <a:pPr marL="342900" lvl="2" indent="-342900"/>
            <a:endParaRPr lang="fr-FR" sz="1800" dirty="0"/>
          </a:p>
          <a:p>
            <a:pPr marL="342900" lvl="2" indent="-342900"/>
            <a:endParaRPr lang="fr-FR" sz="1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438" y="106122"/>
            <a:ext cx="1009179" cy="9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9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8290</TotalTime>
  <Words>1862</Words>
  <Application>Microsoft Office PowerPoint</Application>
  <PresentationFormat>Widescreen</PresentationFormat>
  <Paragraphs>359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Trebuchet MS</vt:lpstr>
      <vt:lpstr>Wingdings</vt:lpstr>
      <vt:lpstr>Wingdings 3</vt:lpstr>
      <vt:lpstr>Facet</vt:lpstr>
      <vt:lpstr>Application Poseidon</vt:lpstr>
      <vt:lpstr>Application Poseidon Sommaire</vt:lpstr>
      <vt:lpstr>Application Poseidon Contexte  </vt:lpstr>
      <vt:lpstr>Application Poseidon Domaine métier  </vt:lpstr>
      <vt:lpstr>Application Poseidon Objectifs  </vt:lpstr>
      <vt:lpstr>Application Poseidon Architecture  </vt:lpstr>
      <vt:lpstr>Application Poseidon Architecture  </vt:lpstr>
      <vt:lpstr>Application Poseidon Technologies utilisées  </vt:lpstr>
      <vt:lpstr>Application Poseidon Technologies utilisées  </vt:lpstr>
      <vt:lpstr>Application Poseidon Développement – Partie BackEnd  </vt:lpstr>
      <vt:lpstr>Application Poseidon Développement – Partie BackEnd  </vt:lpstr>
      <vt:lpstr>Application Poseidon Développement – Partie BackEnd  </vt:lpstr>
      <vt:lpstr>Application Poseidon Développement – Partie BackEnd  </vt:lpstr>
      <vt:lpstr>Application Poseidon Développement – Partie BackEnd  </vt:lpstr>
      <vt:lpstr>Application Poseidon Développement – Partie BackEnd  </vt:lpstr>
      <vt:lpstr>Application Poseidon Développement – Partie BackEnd  </vt:lpstr>
      <vt:lpstr>Application Poseidon Développement – Partie BackEnd  </vt:lpstr>
      <vt:lpstr>Application Poseidon Développement – Partie FrontEnd </vt:lpstr>
      <vt:lpstr>Application Poseidon Tests  </vt:lpstr>
      <vt:lpstr>Application Poseidon Tests  </vt:lpstr>
      <vt:lpstr>Application Poseidon Tests  </vt:lpstr>
      <vt:lpstr>Application Poseidon Tests  </vt:lpstr>
      <vt:lpstr>Application Poseidon Bonnes pratiques de développement  </vt:lpstr>
      <vt:lpstr>Application Poseidon Bonnes pratiques de développement  </vt:lpstr>
      <vt:lpstr>Application Poseidon Conclusion 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Tool</dc:title>
  <dc:creator>olivier bonheur</dc:creator>
  <cp:lastModifiedBy>olivier bonheur</cp:lastModifiedBy>
  <cp:revision>447</cp:revision>
  <cp:lastPrinted>2020-08-27T20:56:48Z</cp:lastPrinted>
  <dcterms:created xsi:type="dcterms:W3CDTF">2020-03-12T21:31:17Z</dcterms:created>
  <dcterms:modified xsi:type="dcterms:W3CDTF">2020-08-31T13:43:54Z</dcterms:modified>
</cp:coreProperties>
</file>