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314" r:id="rId4"/>
    <p:sldId id="317" r:id="rId5"/>
    <p:sldId id="339" r:id="rId6"/>
    <p:sldId id="355" r:id="rId7"/>
    <p:sldId id="340" r:id="rId8"/>
    <p:sldId id="341" r:id="rId9"/>
    <p:sldId id="342" r:id="rId10"/>
    <p:sldId id="343" r:id="rId11"/>
    <p:sldId id="344" r:id="rId12"/>
    <p:sldId id="346" r:id="rId13"/>
    <p:sldId id="345" r:id="rId14"/>
    <p:sldId id="347" r:id="rId15"/>
    <p:sldId id="354" r:id="rId16"/>
    <p:sldId id="348" r:id="rId17"/>
    <p:sldId id="349" r:id="rId18"/>
    <p:sldId id="350" r:id="rId19"/>
    <p:sldId id="351" r:id="rId20"/>
    <p:sldId id="352" r:id="rId21"/>
    <p:sldId id="353" r:id="rId22"/>
    <p:sldId id="356" r:id="rId23"/>
    <p:sldId id="338" r:id="rId24"/>
    <p:sldId id="337" r:id="rId25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ivi\OneDrive\Bureau\OCR\Projet8\Documentation\TourGuide+Performance+Graphs_02%2010%2020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ivi\OneDrive\Bureau\OCR\Projet8\Documentation\TourGuide+Performance+Graphs_02%2010%20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0">
                <a:solidFill>
                  <a:srgbClr val="000000"/>
                </a:solidFill>
                <a:latin typeface="Roboto"/>
              </a:defRPr>
            </a:pPr>
            <a:r>
              <a:rPr lang="fr-FR" sz="1600"/>
              <a:t>Track User Location : Time / Users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'Locations _ DOC'!$C$2</c:f>
              <c:strCache>
                <c:ptCount val="1"/>
                <c:pt idx="0">
                  <c:v>Initial Time (Seconds)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'Locations _ DOC'!$B$3:$B$8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5000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cat>
          <c:val>
            <c:numRef>
              <c:f>'Locations _ DOC'!$C$3:$C$8</c:f>
              <c:numCache>
                <c:formatCode>General</c:formatCode>
                <c:ptCount val="6"/>
                <c:pt idx="0">
                  <c:v>7</c:v>
                </c:pt>
                <c:pt idx="1">
                  <c:v>75</c:v>
                </c:pt>
                <c:pt idx="2">
                  <c:v>376</c:v>
                </c:pt>
                <c:pt idx="3">
                  <c:v>762</c:v>
                </c:pt>
                <c:pt idx="4">
                  <c:v>3791</c:v>
                </c:pt>
                <c:pt idx="5">
                  <c:v>7579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'Locations _ DOC'!$D$2</c:f>
              <c:strCache>
                <c:ptCount val="1"/>
                <c:pt idx="0">
                  <c:v>Improved Time (Seconds)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'Locations _ DOC'!$B$3:$B$8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5000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</c:numCache>
            </c:numRef>
          </c:cat>
          <c:val>
            <c:numRef>
              <c:f>'Locations _ DOC'!$D$3:$D$8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9</c:v>
                </c:pt>
                <c:pt idx="4">
                  <c:v>50</c:v>
                </c:pt>
                <c:pt idx="5">
                  <c:v>101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734128"/>
        <c:axId val="745737392"/>
      </c:lineChart>
      <c:catAx>
        <c:axId val="74573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Roboto"/>
                  </a:defRPr>
                </a:pPr>
                <a:r>
                  <a:rPr lang="fr-FR"/>
                  <a:t>Number</a:t>
                </a:r>
                <a:r>
                  <a:rPr lang="fr-FR" baseline="0"/>
                  <a:t> of Users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0.41656727909011376"/>
              <c:y val="0.83984464206125176"/>
            </c:manualLayout>
          </c:layout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b="0">
                <a:ln>
                  <a:noFill/>
                </a:ln>
                <a:solidFill>
                  <a:srgbClr val="000000"/>
                </a:solidFill>
                <a:latin typeface="Roboto"/>
              </a:defRPr>
            </a:pPr>
            <a:endParaRPr lang="fr-FR"/>
          </a:p>
        </c:txPr>
        <c:crossAx val="745737392"/>
        <c:crosses val="autoZero"/>
        <c:auto val="1"/>
        <c:lblAlgn val="ctr"/>
        <c:lblOffset val="100"/>
        <c:noMultiLvlLbl val="1"/>
      </c:catAx>
      <c:valAx>
        <c:axId val="74573739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Roboto"/>
                  </a:defRPr>
                </a:pPr>
                <a:r>
                  <a:rPr lang="fr-FR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Roboto"/>
              </a:defRPr>
            </a:pPr>
            <a:endParaRPr lang="fr-FR"/>
          </a:p>
        </c:txPr>
        <c:crossAx val="7457341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lvl="0">
            <a:defRPr b="0">
              <a:solidFill>
                <a:srgbClr val="000000"/>
              </a:solidFill>
              <a:latin typeface="Roboto"/>
            </a:defRPr>
          </a:pPr>
          <a:endParaRPr lang="fr-FR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000000"/>
                </a:solidFill>
                <a:latin typeface="Roboto"/>
              </a:defRPr>
            </a:pPr>
            <a:r>
              <a:rPr lang="fr-FR" sz="1600"/>
              <a:t>Calculate User Rewards : Time / Users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1"/>
        <c:ser>
          <c:idx val="1"/>
          <c:order val="0"/>
          <c:tx>
            <c:strRef>
              <c:f>'Rewards _ DOC'!$C$2</c:f>
              <c:strCache>
                <c:ptCount val="1"/>
                <c:pt idx="0">
                  <c:v>Initial Time (Seconds)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'Rewards _ DOC'!$B$3:$B$6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'Rewards _ DOC'!$C$3:$C$6</c:f>
              <c:numCache>
                <c:formatCode>General</c:formatCode>
                <c:ptCount val="4"/>
                <c:pt idx="0">
                  <c:v>44</c:v>
                </c:pt>
                <c:pt idx="1">
                  <c:v>472</c:v>
                </c:pt>
                <c:pt idx="2">
                  <c:v>5820</c:v>
                </c:pt>
                <c:pt idx="3">
                  <c:v>64020</c:v>
                </c:pt>
              </c:numCache>
            </c:numRef>
          </c:val>
          <c:smooth val="1"/>
        </c:ser>
        <c:ser>
          <c:idx val="0"/>
          <c:order val="1"/>
          <c:tx>
            <c:strRef>
              <c:f>'Rewards _ DOC'!$D$2</c:f>
              <c:strCache>
                <c:ptCount val="1"/>
                <c:pt idx="0">
                  <c:v>Improved Time (Seconds)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'Rewards _ DOC'!$B$3:$B$6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'Rewards _ DOC'!$D$3:$D$6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46</c:v>
                </c:pt>
                <c:pt idx="3">
                  <c:v>502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730864"/>
        <c:axId val="745739568"/>
      </c:lineChart>
      <c:catAx>
        <c:axId val="745730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Roboto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Roboto"/>
              </a:defRPr>
            </a:pPr>
            <a:endParaRPr lang="fr-FR"/>
          </a:p>
        </c:txPr>
        <c:crossAx val="745739568"/>
        <c:crosses val="autoZero"/>
        <c:auto val="1"/>
        <c:lblAlgn val="ctr"/>
        <c:lblOffset val="100"/>
        <c:noMultiLvlLbl val="1"/>
      </c:catAx>
      <c:valAx>
        <c:axId val="74573956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Roboto"/>
                  </a:defRPr>
                </a:pPr>
                <a:r>
                  <a:rPr lang="fr-FR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Roboto"/>
              </a:defRPr>
            </a:pPr>
            <a:endParaRPr lang="fr-FR"/>
          </a:p>
        </c:txPr>
        <c:crossAx val="7457308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lvl="0">
            <a:defRPr b="0">
              <a:solidFill>
                <a:srgbClr val="000000"/>
              </a:solidFill>
              <a:latin typeface="Roboto"/>
            </a:defRPr>
          </a:pPr>
          <a:endParaRPr lang="fr-FR"/>
        </a:p>
      </c:txPr>
    </c:legend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0543"/>
            <a:ext cx="7766936" cy="1646302"/>
          </a:xfrm>
        </p:spPr>
        <p:txBody>
          <a:bodyPr/>
          <a:lstStyle/>
          <a:p>
            <a:pPr algn="ctr"/>
            <a:r>
              <a:rPr lang="fr-FR" dirty="0" smtClean="0"/>
              <a:t>Application </a:t>
            </a:r>
            <a:r>
              <a:rPr lang="fr-FR" dirty="0" err="1" smtClean="0"/>
              <a:t>TourGuide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452" y="2815359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Une application web </a:t>
            </a:r>
            <a:r>
              <a:rPr lang="fr-FR" dirty="0" smtClean="0"/>
              <a:t>d’aide au voyage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91" y="3767856"/>
            <a:ext cx="2533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35367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432050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sz="1600" i="1" u="sng" dirty="0" smtClean="0"/>
              <a:t>Résultats</a:t>
            </a:r>
            <a:r>
              <a:rPr lang="fr-FR" sz="1600" i="1" dirty="0"/>
              <a:t> :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Les performances </a:t>
            </a:r>
            <a:r>
              <a:rPr lang="fr-FR" dirty="0"/>
              <a:t>ont été nettement </a:t>
            </a:r>
            <a:r>
              <a:rPr lang="fr-FR" dirty="0" smtClean="0"/>
              <a:t>améliorées</a:t>
            </a:r>
            <a:endParaRPr lang="fr-FR" dirty="0"/>
          </a:p>
          <a:p>
            <a:pPr lvl="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La mise à jour des récompenses (</a:t>
            </a:r>
            <a:r>
              <a:rPr lang="fr-FR" sz="1600" i="1" dirty="0" err="1"/>
              <a:t>Calculate</a:t>
            </a:r>
            <a:r>
              <a:rPr lang="fr-FR" sz="1600" i="1" dirty="0"/>
              <a:t> User </a:t>
            </a:r>
            <a:r>
              <a:rPr lang="fr-FR" sz="1600" i="1" dirty="0" err="1"/>
              <a:t>Rewards</a:t>
            </a:r>
            <a:r>
              <a:rPr lang="fr-FR" sz="1600" dirty="0"/>
              <a:t>)  pour 100 000 utilisateurs se fait en moins de 20 minutes </a:t>
            </a:r>
            <a:r>
              <a:rPr lang="fr-FR" sz="1600" dirty="0" smtClean="0"/>
              <a:t>( </a:t>
            </a:r>
            <a:r>
              <a:rPr lang="fr-FR" sz="1600" b="1" dirty="0" smtClean="0">
                <a:solidFill>
                  <a:srgbClr val="00B050"/>
                </a:solidFill>
              </a:rPr>
              <a:t>~ </a:t>
            </a:r>
            <a:r>
              <a:rPr lang="fr-FR" sz="1600" b="1" dirty="0">
                <a:solidFill>
                  <a:srgbClr val="00B050"/>
                </a:solidFill>
              </a:rPr>
              <a:t>8.5 </a:t>
            </a:r>
            <a:r>
              <a:rPr lang="fr-FR" sz="1600" b="1" dirty="0" smtClean="0">
                <a:solidFill>
                  <a:srgbClr val="00B050"/>
                </a:solidFill>
              </a:rPr>
              <a:t>minutes 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99546"/>
              </p:ext>
            </p:extLst>
          </p:nvPr>
        </p:nvGraphicFramePr>
        <p:xfrm>
          <a:off x="372509" y="3573726"/>
          <a:ext cx="3319596" cy="1542834"/>
        </p:xfrm>
        <a:graphic>
          <a:graphicData uri="http://schemas.openxmlformats.org/drawingml/2006/table">
            <a:tbl>
              <a:tblPr firstRow="1" firstCol="1" bandRow="1"/>
              <a:tblGrid>
                <a:gridCol w="550591"/>
                <a:gridCol w="1270172"/>
                <a:gridCol w="1498833"/>
              </a:tblGrid>
              <a:tr h="24817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Calculate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 User 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Rewards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21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Nb Users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Initial Time (Seconds)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Improved</a:t>
                      </a: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 Time (Seconds)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44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472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5820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46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100 000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64020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502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hart 10" title="Chart"/>
          <p:cNvGraphicFramePr/>
          <p:nvPr>
            <p:extLst>
              <p:ext uri="{D42A27DB-BD31-4B8C-83A1-F6EECF244321}">
                <p14:modId xmlns:p14="http://schemas.microsoft.com/office/powerpoint/2010/main" val="614571064"/>
              </p:ext>
            </p:extLst>
          </p:nvPr>
        </p:nvGraphicFramePr>
        <p:xfrm>
          <a:off x="3772946" y="3027415"/>
          <a:ext cx="571500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50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54474"/>
            <a:ext cx="9044636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2"/>
            </a:pPr>
            <a:r>
              <a:rPr lang="fr-FR" u="sng" dirty="0"/>
              <a:t>Modification des </a:t>
            </a:r>
            <a:r>
              <a:rPr lang="fr-FR" u="sng" dirty="0" smtClean="0"/>
              <a:t>fonctionnalités</a:t>
            </a:r>
            <a:r>
              <a:rPr lang="fr-FR" dirty="0"/>
              <a:t> : </a:t>
            </a:r>
          </a:p>
          <a:p>
            <a:pPr lvl="0">
              <a:spcBef>
                <a:spcPts val="1500"/>
              </a:spcBef>
            </a:pPr>
            <a:r>
              <a:rPr lang="fr-FR" sz="1700" i="1" u="sng" dirty="0" smtClean="0"/>
              <a:t>Problème </a:t>
            </a:r>
            <a:r>
              <a:rPr lang="fr-FR" sz="1700" i="1" u="sng" dirty="0"/>
              <a:t>à résoudre</a:t>
            </a:r>
            <a:r>
              <a:rPr lang="fr-FR" sz="1700" i="1" dirty="0"/>
              <a:t> : 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deux fonctionnalités pour répondre aux besoins des </a:t>
            </a:r>
            <a:r>
              <a:rPr lang="fr-FR" dirty="0" smtClean="0"/>
              <a:t>utilisateurs</a:t>
            </a:r>
            <a:endParaRPr lang="fr-FR" dirty="0"/>
          </a:p>
          <a:p>
            <a:pPr lvl="0">
              <a:spcBef>
                <a:spcPts val="1500"/>
              </a:spcBef>
            </a:pPr>
            <a:r>
              <a:rPr lang="fr-FR" sz="1700" i="1" u="sng" dirty="0" smtClean="0"/>
              <a:t>Solution </a:t>
            </a:r>
            <a:r>
              <a:rPr lang="fr-FR" sz="1700" i="1" u="sng" dirty="0"/>
              <a:t>apportée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Deux nouveaux </a:t>
            </a:r>
            <a:r>
              <a:rPr lang="fr-FR" b="1" dirty="0" err="1"/>
              <a:t>EndPoints</a:t>
            </a:r>
            <a:r>
              <a:rPr lang="fr-FR" dirty="0"/>
              <a:t> ont été ajoutés pour gérer les préférences de voyages des utilisateurs :</a:t>
            </a:r>
          </a:p>
          <a:p>
            <a:pPr lvl="2"/>
            <a:r>
              <a:rPr lang="fr-FR" dirty="0"/>
              <a:t>Un </a:t>
            </a:r>
            <a:r>
              <a:rPr lang="fr-FR" dirty="0" err="1"/>
              <a:t>EndPoint</a:t>
            </a:r>
            <a:r>
              <a:rPr lang="fr-FR" dirty="0"/>
              <a:t> pour </a:t>
            </a:r>
            <a:r>
              <a:rPr lang="fr-FR" b="1" dirty="0"/>
              <a:t>consulter</a:t>
            </a:r>
            <a:r>
              <a:rPr lang="fr-FR" dirty="0"/>
              <a:t> les préférences (méthode </a:t>
            </a:r>
            <a:r>
              <a:rPr lang="fr-FR" i="1" dirty="0"/>
              <a:t>HTTP GET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Un </a:t>
            </a:r>
            <a:r>
              <a:rPr lang="fr-FR" dirty="0" err="1"/>
              <a:t>EndPoint</a:t>
            </a:r>
            <a:r>
              <a:rPr lang="fr-FR" dirty="0"/>
              <a:t> pour </a:t>
            </a:r>
            <a:r>
              <a:rPr lang="fr-FR" b="1" dirty="0"/>
              <a:t>modifier</a:t>
            </a:r>
            <a:r>
              <a:rPr lang="fr-FR" dirty="0"/>
              <a:t> les préférences (méthode </a:t>
            </a:r>
            <a:r>
              <a:rPr lang="fr-FR" i="1" dirty="0"/>
              <a:t>HTTP POST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</a:t>
            </a:r>
            <a:r>
              <a:rPr lang="fr-FR" dirty="0" err="1"/>
              <a:t>EndPoint</a:t>
            </a:r>
            <a:r>
              <a:rPr lang="fr-FR" dirty="0"/>
              <a:t> permettant d’obtenir les attractions touristiques les plus proches d’un utilisateur a été modifié afin de renvoyer </a:t>
            </a:r>
            <a:r>
              <a:rPr lang="fr-FR" b="1" dirty="0"/>
              <a:t>les 5 attractions les plus </a:t>
            </a:r>
            <a:r>
              <a:rPr lang="fr-FR" b="1" dirty="0" smtClean="0"/>
              <a:t>proches</a:t>
            </a:r>
            <a:endParaRPr lang="fr-FR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Nous </a:t>
            </a:r>
            <a:r>
              <a:rPr lang="fr-FR" dirty="0"/>
              <a:t>avons privilégié pour ces développements l’utilisation des </a:t>
            </a:r>
            <a:r>
              <a:rPr lang="fr-FR" b="1" dirty="0" err="1"/>
              <a:t>Lambdas</a:t>
            </a:r>
            <a:r>
              <a:rPr lang="fr-FR" dirty="0"/>
              <a:t> et </a:t>
            </a:r>
            <a:r>
              <a:rPr lang="fr-FR" b="1" dirty="0" err="1"/>
              <a:t>Streams</a:t>
            </a:r>
            <a:r>
              <a:rPr lang="fr-FR" dirty="0"/>
              <a:t> afin d’optimiser (i) la performance, (ii) la maintenance et (iii) la lisibilité du </a:t>
            </a:r>
            <a:r>
              <a:rPr lang="fr-FR" dirty="0" smtClean="0"/>
              <a:t>code</a:t>
            </a:r>
            <a:endParaRPr lang="fr-FR" dirty="0"/>
          </a:p>
          <a:p>
            <a:pPr lvl="0">
              <a:spcBef>
                <a:spcPts val="1500"/>
              </a:spcBef>
            </a:pPr>
            <a:r>
              <a:rPr lang="fr-FR" sz="1700" i="1" u="sng" dirty="0" smtClean="0"/>
              <a:t>Résultat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demandes </a:t>
            </a:r>
            <a:r>
              <a:rPr lang="fr-FR" dirty="0" smtClean="0"/>
              <a:t>de </a:t>
            </a:r>
            <a:r>
              <a:rPr lang="fr-FR" dirty="0"/>
              <a:t>modification de fonctionnalités ont été implémentées et </a:t>
            </a:r>
            <a:r>
              <a:rPr lang="fr-FR" dirty="0" smtClean="0"/>
              <a:t>fonctionnent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52620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944584"/>
            <a:ext cx="9044636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3"/>
            </a:pPr>
            <a:r>
              <a:rPr lang="fr-FR" u="sng" dirty="0" smtClean="0"/>
              <a:t>Ajout </a:t>
            </a:r>
            <a:r>
              <a:rPr lang="fr-FR" u="sng" dirty="0"/>
              <a:t>d’une nouvelle fonctionnalité</a:t>
            </a:r>
            <a:r>
              <a:rPr lang="fr-FR" dirty="0"/>
              <a:t> : </a:t>
            </a:r>
          </a:p>
          <a:p>
            <a:pPr lvl="0">
              <a:spcBef>
                <a:spcPts val="2000"/>
              </a:spcBef>
            </a:pPr>
            <a:r>
              <a:rPr lang="fr-FR" sz="1700" i="1" u="sng" dirty="0" smtClean="0"/>
              <a:t>Problème </a:t>
            </a:r>
            <a:r>
              <a:rPr lang="fr-FR" sz="1700" i="1" u="sng" dirty="0"/>
              <a:t>à résoudre</a:t>
            </a:r>
            <a:r>
              <a:rPr lang="fr-FR" sz="1700" i="1" dirty="0"/>
              <a:t> : 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Ajout </a:t>
            </a:r>
            <a:r>
              <a:rPr lang="fr-FR" dirty="0"/>
              <a:t>d’une nouvelle fonctionnalité demandée par les responsables </a:t>
            </a:r>
            <a:r>
              <a:rPr lang="fr-FR" dirty="0" smtClean="0"/>
              <a:t>produit</a:t>
            </a:r>
            <a:endParaRPr lang="fr-FR" dirty="0"/>
          </a:p>
          <a:p>
            <a:pPr lvl="0">
              <a:spcBef>
                <a:spcPts val="2000"/>
              </a:spcBef>
            </a:pPr>
            <a:r>
              <a:rPr lang="fr-FR" sz="1700" i="1" u="sng" dirty="0"/>
              <a:t>Solution apportée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Un nouveau </a:t>
            </a:r>
            <a:r>
              <a:rPr lang="fr-FR" b="1" dirty="0" err="1"/>
              <a:t>EndPoint</a:t>
            </a:r>
            <a:r>
              <a:rPr lang="fr-FR" dirty="0"/>
              <a:t> a été créé permettant d’obtenir </a:t>
            </a:r>
            <a:r>
              <a:rPr lang="fr-FR" b="1" dirty="0"/>
              <a:t>la dernière géolocalisation </a:t>
            </a:r>
            <a:r>
              <a:rPr lang="fr-FR" dirty="0"/>
              <a:t>de tous les utilisateurs (méthode </a:t>
            </a:r>
            <a:r>
              <a:rPr lang="fr-FR" i="1" dirty="0"/>
              <a:t>HTTP GET</a:t>
            </a:r>
            <a:r>
              <a:rPr lang="fr-FR" dirty="0"/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Nous avons privilégié pour ces développements l’utilisation des </a:t>
            </a:r>
            <a:r>
              <a:rPr lang="fr-FR" b="1" dirty="0" err="1"/>
              <a:t>Lambdas</a:t>
            </a:r>
            <a:r>
              <a:rPr lang="fr-FR" dirty="0"/>
              <a:t> et </a:t>
            </a:r>
            <a:r>
              <a:rPr lang="fr-FR" b="1" dirty="0" err="1"/>
              <a:t>Streams</a:t>
            </a:r>
            <a:r>
              <a:rPr lang="fr-FR" dirty="0"/>
              <a:t> afin d’optimiser (i) la performance, (ii) la maintenance et (iii) la lisibilité du code.</a:t>
            </a:r>
          </a:p>
          <a:p>
            <a:pPr lvl="0">
              <a:spcBef>
                <a:spcPts val="2000"/>
              </a:spcBef>
            </a:pPr>
            <a:r>
              <a:rPr lang="fr-FR" sz="1700" i="1" u="sng" dirty="0" smtClean="0"/>
              <a:t>Résultat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La demande </a:t>
            </a:r>
            <a:r>
              <a:rPr lang="fr-FR" dirty="0"/>
              <a:t>d’ajout </a:t>
            </a:r>
            <a:r>
              <a:rPr lang="fr-FR" dirty="0" smtClean="0"/>
              <a:t>d’une fonctionnalité a </a:t>
            </a:r>
            <a:r>
              <a:rPr lang="fr-FR" dirty="0"/>
              <a:t>été </a:t>
            </a:r>
            <a:r>
              <a:rPr lang="fr-FR" dirty="0" smtClean="0"/>
              <a:t>implémentée </a:t>
            </a:r>
            <a:r>
              <a:rPr lang="fr-FR" dirty="0"/>
              <a:t>et </a:t>
            </a:r>
            <a:r>
              <a:rPr lang="fr-FR" dirty="0" smtClean="0"/>
              <a:t>fonctionne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0812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28924"/>
            <a:ext cx="9363510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4"/>
            </a:pPr>
            <a:r>
              <a:rPr lang="fr-FR" u="sng" dirty="0"/>
              <a:t>Correction et mise à jour des tests</a:t>
            </a:r>
            <a:r>
              <a:rPr lang="fr-FR" dirty="0"/>
              <a:t> :</a:t>
            </a:r>
          </a:p>
          <a:p>
            <a:pPr lvl="0">
              <a:spcBef>
                <a:spcPts val="1800"/>
              </a:spcBef>
            </a:pPr>
            <a:r>
              <a:rPr lang="fr-FR" sz="1700" i="1" u="sng" dirty="0"/>
              <a:t>Problèmes à résoudre</a:t>
            </a:r>
            <a:r>
              <a:rPr lang="fr-FR" sz="1700" i="1" dirty="0"/>
              <a:t> : 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Certains tests échouent à cause d’une erreur de type </a:t>
            </a:r>
            <a:r>
              <a:rPr lang="fr-FR" b="1" dirty="0" err="1" smtClean="0"/>
              <a:t>ConcurrentModificationException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fonctionnalités ajoutées et modifiées doivent être </a:t>
            </a:r>
            <a:r>
              <a:rPr lang="fr-FR" dirty="0" smtClean="0"/>
              <a:t>testées</a:t>
            </a:r>
            <a:endParaRPr lang="fr-FR" dirty="0"/>
          </a:p>
          <a:p>
            <a:pPr lvl="0">
              <a:spcBef>
                <a:spcPts val="1800"/>
              </a:spcBef>
            </a:pPr>
            <a:r>
              <a:rPr lang="fr-FR" sz="1700" i="1" u="sng" dirty="0"/>
              <a:t>Solution apportée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Refonte des tests existants afin de corriger l’erreur de type </a:t>
            </a:r>
            <a:r>
              <a:rPr lang="fr-FR" b="1" dirty="0" err="1" smtClean="0"/>
              <a:t>ConcurrentModificationException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 smtClean="0"/>
              <a:t>Modification </a:t>
            </a:r>
            <a:r>
              <a:rPr lang="fr-FR" dirty="0" smtClean="0"/>
              <a:t>des </a:t>
            </a:r>
            <a:r>
              <a:rPr lang="fr-FR" dirty="0"/>
              <a:t>tests pour prendre en compte la modification des </a:t>
            </a:r>
            <a:r>
              <a:rPr lang="fr-FR" dirty="0" smtClean="0"/>
              <a:t>fonctionnalités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Ajout de test </a:t>
            </a:r>
            <a:r>
              <a:rPr lang="fr-FR" dirty="0"/>
              <a:t>pour la nouvelle </a:t>
            </a:r>
            <a:r>
              <a:rPr lang="fr-FR" dirty="0" smtClean="0"/>
              <a:t>fonctionnalité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Utilisation d’un outil de </a:t>
            </a:r>
            <a:r>
              <a:rPr lang="fr-FR" b="1" dirty="0" err="1"/>
              <a:t>mock</a:t>
            </a:r>
            <a:r>
              <a:rPr lang="fr-FR" dirty="0"/>
              <a:t> afin de faire des tests unitaires uniquement sur la fonctionnalité </a:t>
            </a:r>
            <a:r>
              <a:rPr lang="fr-FR" dirty="0" smtClean="0"/>
              <a:t>testée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4"/>
            </a:pPr>
            <a:r>
              <a:rPr lang="fr-FR" u="sng" dirty="0"/>
              <a:t>Correction et mise à jour des tests</a:t>
            </a:r>
            <a:r>
              <a:rPr lang="fr-FR" dirty="0"/>
              <a:t> :</a:t>
            </a:r>
          </a:p>
          <a:p>
            <a:pPr lvl="0">
              <a:spcBef>
                <a:spcPts val="1500"/>
              </a:spcBef>
            </a:pPr>
            <a:r>
              <a:rPr lang="fr-FR" sz="1700" i="1" u="sng" dirty="0" smtClean="0"/>
              <a:t>Résultat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Tous les tests passent </a:t>
            </a:r>
            <a:r>
              <a:rPr lang="fr-FR" b="1" dirty="0"/>
              <a:t>sans erreur </a:t>
            </a:r>
            <a:r>
              <a:rPr lang="fr-FR" dirty="0"/>
              <a:t>et </a:t>
            </a:r>
            <a:r>
              <a:rPr lang="fr-FR" b="1" dirty="0"/>
              <a:t>dans les temps impartis</a:t>
            </a:r>
            <a:r>
              <a:rPr lang="fr-FR" dirty="0"/>
              <a:t>, comme le montre le rapport de tests ci-dessous 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5" y="3034163"/>
            <a:ext cx="8585083" cy="31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4"/>
            </a:pPr>
            <a:r>
              <a:rPr lang="fr-FR" u="sng" dirty="0"/>
              <a:t>Correction et mise à jour des tests</a:t>
            </a:r>
            <a:r>
              <a:rPr lang="fr-FR" dirty="0"/>
              <a:t> :</a:t>
            </a:r>
          </a:p>
          <a:p>
            <a:pPr lvl="0">
              <a:spcBef>
                <a:spcPts val="1500"/>
              </a:spcBef>
            </a:pPr>
            <a:r>
              <a:rPr lang="fr-FR" sz="1700" i="1" u="sng" dirty="0" smtClean="0"/>
              <a:t>Résultat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Rapport de </a:t>
            </a:r>
            <a:r>
              <a:rPr lang="fr-FR" b="1" dirty="0" smtClean="0"/>
              <a:t>couverture de code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Nombre d’instructions : </a:t>
            </a:r>
            <a:r>
              <a:rPr lang="fr-FR" b="1" dirty="0" smtClean="0">
                <a:solidFill>
                  <a:srgbClr val="00B050"/>
                </a:solidFill>
              </a:rPr>
              <a:t>81%</a:t>
            </a:r>
            <a:endParaRPr lang="fr-FR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</a:t>
            </a:r>
            <a:r>
              <a:rPr lang="fr-FR" dirty="0" smtClean="0"/>
              <a:t>branches </a:t>
            </a:r>
            <a:r>
              <a:rPr lang="fr-FR" dirty="0"/>
              <a:t>: </a:t>
            </a:r>
            <a:r>
              <a:rPr lang="fr-FR" b="1" dirty="0" smtClean="0">
                <a:solidFill>
                  <a:srgbClr val="00B050"/>
                </a:solidFill>
              </a:rPr>
              <a:t>79%</a:t>
            </a:r>
            <a:endParaRPr lang="fr-FR" b="1" dirty="0">
              <a:solidFill>
                <a:srgbClr val="00B050"/>
              </a:solidFill>
            </a:endParaRP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</a:rPr>
              <a:t>Couverture proche de </a:t>
            </a:r>
            <a:r>
              <a:rPr lang="fr-FR" b="1" dirty="0" smtClean="0">
                <a:solidFill>
                  <a:srgbClr val="00B050"/>
                </a:solidFill>
              </a:rPr>
              <a:t>80%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1" y="2770102"/>
            <a:ext cx="9518321" cy="20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080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28860"/>
            <a:ext cx="9363510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5"/>
            </a:pPr>
            <a:r>
              <a:rPr lang="fr-FR" u="sng" dirty="0"/>
              <a:t>Découpage et distribution de l’application</a:t>
            </a:r>
            <a:r>
              <a:rPr lang="fr-FR" dirty="0"/>
              <a:t> :</a:t>
            </a:r>
          </a:p>
          <a:p>
            <a:pPr lvl="0">
              <a:spcBef>
                <a:spcPts val="1800"/>
              </a:spcBef>
            </a:pPr>
            <a:r>
              <a:rPr lang="fr-FR" sz="1700" i="1" u="sng" dirty="0"/>
              <a:t>Problèmes à résoudre</a:t>
            </a:r>
            <a:r>
              <a:rPr lang="fr-FR" sz="1700" i="1" dirty="0"/>
              <a:t> : 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Afin de réduire les coûts d’hébergement et d’améliorer la maintenance, l’application doit être découpée en plusieurs parties et distribuée dans des applications </a:t>
            </a:r>
            <a:r>
              <a:rPr lang="fr-FR" dirty="0" smtClean="0"/>
              <a:t>indépendantes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services distribués doivent communiquer entre </a:t>
            </a:r>
            <a:r>
              <a:rPr lang="fr-FR" dirty="0" smtClean="0"/>
              <a:t>eux</a:t>
            </a:r>
            <a:endParaRPr lang="fr-FR" dirty="0"/>
          </a:p>
          <a:p>
            <a:pPr lvl="0">
              <a:spcBef>
                <a:spcPts val="1800"/>
              </a:spcBef>
            </a:pPr>
            <a:r>
              <a:rPr lang="fr-FR" sz="1700" i="1" u="sng" dirty="0"/>
              <a:t>Solution apportée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L’application a été découpée en 4 parties 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b="1" dirty="0"/>
              <a:t>TOURGUIDE</a:t>
            </a:r>
            <a:r>
              <a:rPr lang="fr-FR" dirty="0"/>
              <a:t> </a:t>
            </a:r>
            <a:r>
              <a:rPr lang="fr-FR" b="1" dirty="0"/>
              <a:t>Application</a:t>
            </a:r>
            <a:r>
              <a:rPr lang="fr-FR" dirty="0"/>
              <a:t> : application principale qui utilise les services des 3 applications </a:t>
            </a:r>
            <a:r>
              <a:rPr lang="fr-FR" dirty="0" smtClean="0"/>
              <a:t>suivantes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b="1" dirty="0"/>
              <a:t>GPS</a:t>
            </a:r>
            <a:r>
              <a:rPr lang="fr-FR" dirty="0"/>
              <a:t> </a:t>
            </a:r>
            <a:r>
              <a:rPr lang="fr-FR" b="1" dirty="0"/>
              <a:t>Service </a:t>
            </a:r>
            <a:r>
              <a:rPr lang="fr-FR" dirty="0"/>
              <a:t>: application regroupant les fonctionnalités liées à la géolocalisation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b="1" dirty="0"/>
              <a:t>REWARDS Service</a:t>
            </a:r>
            <a:r>
              <a:rPr lang="fr-FR" dirty="0"/>
              <a:t> : application regroupant les fonctionnalités liées au calcul des points de récompense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b="1" dirty="0"/>
              <a:t>PREFERENCES Service</a:t>
            </a:r>
            <a:r>
              <a:rPr lang="fr-FR" dirty="0"/>
              <a:t> : application regroupant les fonctionnalités liées à l’obtention de propositions de voyages personnalisées </a:t>
            </a:r>
            <a:r>
              <a:rPr lang="fr-FR" dirty="0" smtClean="0"/>
              <a:t>en fonction </a:t>
            </a:r>
            <a:r>
              <a:rPr lang="fr-FR" dirty="0"/>
              <a:t>des préférences de </a:t>
            </a:r>
            <a:r>
              <a:rPr lang="fr-FR" dirty="0" smtClean="0"/>
              <a:t>l’utilisateur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87" y="4167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86" y="1884199"/>
            <a:ext cx="9829035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 startAt="5"/>
            </a:pPr>
            <a:r>
              <a:rPr lang="fr-FR" u="sng" dirty="0"/>
              <a:t>Découpage et distribution de l’application</a:t>
            </a:r>
            <a:r>
              <a:rPr lang="fr-FR" dirty="0"/>
              <a:t> :</a:t>
            </a:r>
          </a:p>
          <a:p>
            <a:pPr lvl="0">
              <a:spcBef>
                <a:spcPts val="2000"/>
              </a:spcBef>
            </a:pPr>
            <a:r>
              <a:rPr lang="fr-FR" sz="1700" i="1" u="sng" dirty="0" smtClean="0"/>
              <a:t>Solution </a:t>
            </a:r>
            <a:r>
              <a:rPr lang="fr-FR" sz="1700" i="1" u="sng" dirty="0"/>
              <a:t>apportée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Chaque </a:t>
            </a:r>
            <a:r>
              <a:rPr lang="fr-FR" dirty="0" err="1"/>
              <a:t>Microservice</a:t>
            </a:r>
            <a:r>
              <a:rPr lang="fr-FR" dirty="0"/>
              <a:t> utilise une architecture de type </a:t>
            </a:r>
            <a:r>
              <a:rPr lang="fr-FR" b="1" dirty="0"/>
              <a:t>Model </a:t>
            </a:r>
            <a:r>
              <a:rPr lang="fr-FR" b="1" dirty="0" err="1"/>
              <a:t>View</a:t>
            </a:r>
            <a:r>
              <a:rPr lang="fr-FR" b="1" dirty="0"/>
              <a:t> Controller (MVC</a:t>
            </a:r>
            <a:r>
              <a:rPr lang="fr-FR" b="1" dirty="0" smtClean="0"/>
              <a:t>)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4 </a:t>
            </a:r>
            <a:r>
              <a:rPr lang="fr-FR" dirty="0" err="1"/>
              <a:t>Microservices</a:t>
            </a:r>
            <a:r>
              <a:rPr lang="fr-FR" dirty="0"/>
              <a:t> communiquent grâce à des </a:t>
            </a:r>
            <a:r>
              <a:rPr lang="fr-FR" b="1" dirty="0"/>
              <a:t>API </a:t>
            </a:r>
            <a:r>
              <a:rPr lang="fr-FR" b="1" dirty="0" smtClean="0"/>
              <a:t>REST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La </a:t>
            </a:r>
            <a:r>
              <a:rPr lang="fr-FR" dirty="0"/>
              <a:t>partie Client est assurée par l’outil Java </a:t>
            </a:r>
            <a:r>
              <a:rPr lang="fr-FR" b="1" dirty="0" err="1"/>
              <a:t>HttpClient</a:t>
            </a:r>
            <a:r>
              <a:rPr lang="fr-FR" dirty="0"/>
              <a:t> et la partie Serveur par le serveur </a:t>
            </a:r>
            <a:r>
              <a:rPr lang="fr-FR" b="1" dirty="0" err="1"/>
              <a:t>Tomcat</a:t>
            </a:r>
            <a:r>
              <a:rPr lang="fr-FR" dirty="0"/>
              <a:t> embarqué dans </a:t>
            </a:r>
            <a:r>
              <a:rPr lang="fr-FR" dirty="0" err="1" smtClean="0"/>
              <a:t>SpringBoot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Un </a:t>
            </a:r>
            <a:r>
              <a:rPr lang="fr-FR" b="1" dirty="0" smtClean="0"/>
              <a:t>réseau Docker </a:t>
            </a:r>
            <a:r>
              <a:rPr lang="fr-FR" dirty="0" smtClean="0"/>
              <a:t>(Bridge Network) a été créé pour permettre la communication des conteneurs entre eux</a:t>
            </a:r>
            <a:endParaRPr lang="fr-FR" dirty="0"/>
          </a:p>
          <a:p>
            <a:pPr lvl="0">
              <a:spcBef>
                <a:spcPts val="2000"/>
              </a:spcBef>
            </a:pPr>
            <a:r>
              <a:rPr lang="fr-FR" sz="1700" i="1" u="sng" dirty="0"/>
              <a:t>Résultats</a:t>
            </a:r>
            <a:r>
              <a:rPr lang="fr-FR" sz="1700" i="1" dirty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L’application a </a:t>
            </a:r>
            <a:r>
              <a:rPr lang="fr-FR" b="1" dirty="0"/>
              <a:t>été découpée </a:t>
            </a:r>
            <a:r>
              <a:rPr lang="fr-FR" dirty="0"/>
              <a:t>et </a:t>
            </a:r>
            <a:r>
              <a:rPr lang="fr-FR" b="1" dirty="0"/>
              <a:t>distribuée en 4 </a:t>
            </a:r>
            <a:r>
              <a:rPr lang="fr-FR" b="1" dirty="0" err="1" smtClean="0"/>
              <a:t>Microservices</a:t>
            </a:r>
            <a:r>
              <a:rPr lang="fr-FR" b="1" dirty="0" smtClean="0"/>
              <a:t> </a:t>
            </a:r>
            <a:r>
              <a:rPr lang="fr-FR" dirty="0" smtClean="0"/>
              <a:t>dans des</a:t>
            </a:r>
            <a:r>
              <a:rPr lang="fr-FR" b="1" dirty="0" smtClean="0"/>
              <a:t> conteneurs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Ces </a:t>
            </a:r>
            <a:r>
              <a:rPr lang="fr-FR" dirty="0" err="1"/>
              <a:t>Microservices</a:t>
            </a:r>
            <a:r>
              <a:rPr lang="fr-FR" dirty="0"/>
              <a:t> </a:t>
            </a:r>
            <a:r>
              <a:rPr lang="fr-FR" b="1" dirty="0"/>
              <a:t>communiquent entre eux sans </a:t>
            </a:r>
            <a:r>
              <a:rPr lang="fr-FR" b="1" dirty="0" smtClean="0"/>
              <a:t>erreur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/>
              <a:t>Architecture de l'application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Schéma </a:t>
            </a:r>
            <a:r>
              <a:rPr lang="fr-FR" dirty="0"/>
              <a:t>de conception technique 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7" y="1903357"/>
            <a:ext cx="855038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31054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Technologies utilisées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480853"/>
            <a:ext cx="9044636" cy="5129140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/>
              <a:t>Langage de programmation : </a:t>
            </a:r>
            <a:r>
              <a:rPr lang="fr-FR" b="1" dirty="0"/>
              <a:t>Java 11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Java est un langage qui est très utilisé en production, qui a fait ses preuves, qui dispose d’une bonne maintenance et d’une très grosse </a:t>
            </a:r>
            <a:r>
              <a:rPr lang="fr-FR" dirty="0" smtClean="0"/>
              <a:t>communauté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C’est également </a:t>
            </a:r>
            <a:r>
              <a:rPr lang="fr-FR" b="1" dirty="0"/>
              <a:t>un langage performant ayant une bonne rapidité</a:t>
            </a:r>
            <a:r>
              <a:rPr lang="fr-FR" dirty="0"/>
              <a:t> ce qui est particulièrement adapté aux besoins de l’application </a:t>
            </a:r>
            <a:r>
              <a:rPr lang="fr-FR" dirty="0" err="1" smtClean="0"/>
              <a:t>TourGuide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Nous avons upgradé Java de la version 8 vers la </a:t>
            </a:r>
            <a:r>
              <a:rPr lang="fr-FR" b="1" dirty="0"/>
              <a:t>version 11</a:t>
            </a:r>
            <a:r>
              <a:rPr lang="fr-FR" dirty="0"/>
              <a:t> afin de pouvoir utiliser la dernière version de l’outil </a:t>
            </a:r>
            <a:r>
              <a:rPr lang="fr-FR" b="1" dirty="0" err="1"/>
              <a:t>HttpClient</a:t>
            </a:r>
            <a:r>
              <a:rPr lang="fr-FR" dirty="0"/>
              <a:t> pour la communication entre les services de l’application </a:t>
            </a:r>
            <a:r>
              <a:rPr lang="fr-FR" dirty="0" smtClean="0"/>
              <a:t>distribuée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0"/>
            <a:r>
              <a:rPr lang="fr-FR" dirty="0"/>
              <a:t>Framework : </a:t>
            </a:r>
            <a:r>
              <a:rPr lang="fr-FR" b="1" dirty="0" err="1"/>
              <a:t>SpringBoot</a:t>
            </a:r>
            <a:r>
              <a:rPr lang="fr-FR" b="1" dirty="0"/>
              <a:t> 2.1.6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err="1"/>
              <a:t>SpringBoot</a:t>
            </a:r>
            <a:r>
              <a:rPr lang="fr-FR" dirty="0"/>
              <a:t> et les différents composants de </a:t>
            </a:r>
            <a:r>
              <a:rPr lang="fr-FR" dirty="0" err="1"/>
              <a:t>Spring</a:t>
            </a:r>
            <a:r>
              <a:rPr lang="fr-FR" dirty="0"/>
              <a:t> sont les </a:t>
            </a:r>
            <a:r>
              <a:rPr lang="fr-FR" dirty="0" err="1"/>
              <a:t>frameworks</a:t>
            </a:r>
            <a:r>
              <a:rPr lang="fr-FR" dirty="0"/>
              <a:t> Java de référence et sont beaucoup utilisés en </a:t>
            </a:r>
            <a:r>
              <a:rPr lang="fr-FR" dirty="0" smtClean="0"/>
              <a:t>entreprise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Composants utilisés 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Inversion de contrôle et injection des dépendances (</a:t>
            </a:r>
            <a:r>
              <a:rPr lang="fr-FR" i="1" dirty="0" err="1"/>
              <a:t>Spring</a:t>
            </a:r>
            <a:r>
              <a:rPr lang="fr-FR" i="1" dirty="0"/>
              <a:t> </a:t>
            </a:r>
            <a:r>
              <a:rPr lang="fr-FR" i="1" dirty="0" err="1"/>
              <a:t>Core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Architecture Model View Controller (</a:t>
            </a:r>
            <a:r>
              <a:rPr lang="en-US" i="1" dirty="0"/>
              <a:t>Spring </a:t>
            </a:r>
            <a:r>
              <a:rPr lang="en-US" i="1" dirty="0" err="1"/>
              <a:t>WebMVC</a:t>
            </a:r>
            <a:r>
              <a:rPr lang="en-US" dirty="0"/>
              <a:t>)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Server Tomcat </a:t>
            </a:r>
            <a:r>
              <a:rPr lang="en-US" dirty="0" err="1"/>
              <a:t>embarqué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358306"/>
            <a:ext cx="8596668" cy="1320800"/>
          </a:xfrm>
        </p:spPr>
        <p:txBody>
          <a:bodyPr/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679106"/>
            <a:ext cx="8596668" cy="4608575"/>
          </a:xfrm>
        </p:spPr>
        <p:txBody>
          <a:bodyPr>
            <a:normAutofit lnSpcReduction="10000"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Présentation du contexte et du projet 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Objectifs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Contraintes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Mesures de la réussite du projet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Solutions apportées</a:t>
            </a:r>
            <a:endParaRPr lang="fr-FR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Architecture </a:t>
            </a:r>
            <a:r>
              <a:rPr lang="fr-FR" sz="1800" dirty="0"/>
              <a:t>de l'application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Technologies utilisées 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Ce que l’on pourrait modifier pour aller plus loin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Respect des bonnes pratiques de développement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27" y="106531"/>
            <a:ext cx="1675141" cy="17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3765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Technologies utilisées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697341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Gestion de la construction de l’application et des dépendances : </a:t>
            </a:r>
            <a:r>
              <a:rPr lang="fr-FR" b="1" dirty="0" err="1"/>
              <a:t>Gradle</a:t>
            </a:r>
            <a:r>
              <a:rPr lang="fr-FR" b="1" dirty="0"/>
              <a:t> 6.1.1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Nous avons upgradé </a:t>
            </a:r>
            <a:r>
              <a:rPr lang="fr-FR" dirty="0" err="1"/>
              <a:t>Gradle</a:t>
            </a:r>
            <a:r>
              <a:rPr lang="fr-FR" dirty="0"/>
              <a:t> de la version 4.5.1 vers la version </a:t>
            </a:r>
            <a:r>
              <a:rPr lang="fr-FR" b="1" dirty="0"/>
              <a:t>6.1.1</a:t>
            </a:r>
            <a:r>
              <a:rPr lang="fr-FR" dirty="0"/>
              <a:t> afin de pouvoir utiliser Java </a:t>
            </a:r>
            <a:r>
              <a:rPr lang="fr-FR" dirty="0" smtClean="0"/>
              <a:t>11</a:t>
            </a: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pPr lvl="0"/>
            <a:r>
              <a:rPr lang="fr-FR" dirty="0"/>
              <a:t>Gestion du </a:t>
            </a:r>
            <a:r>
              <a:rPr lang="fr-FR" dirty="0" err="1"/>
              <a:t>logging</a:t>
            </a:r>
            <a:r>
              <a:rPr lang="fr-FR" dirty="0"/>
              <a:t> : </a:t>
            </a:r>
            <a:r>
              <a:rPr lang="fr-FR" b="1" dirty="0"/>
              <a:t>Log4J</a:t>
            </a: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pPr lvl="0"/>
            <a:r>
              <a:rPr lang="fr-FR" dirty="0"/>
              <a:t>Gestion des versions et du dépôt de la base de code : </a:t>
            </a:r>
            <a:r>
              <a:rPr lang="fr-FR" b="1" dirty="0"/>
              <a:t>Git</a:t>
            </a:r>
            <a:r>
              <a:rPr lang="fr-FR" dirty="0"/>
              <a:t> et </a:t>
            </a:r>
            <a:r>
              <a:rPr lang="fr-FR" b="1" dirty="0" err="1"/>
              <a:t>GitHub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err="1" smtClean="0"/>
              <a:t>Commits</a:t>
            </a:r>
            <a:r>
              <a:rPr lang="fr-FR" dirty="0" smtClean="0"/>
              <a:t> fréquents et branches différentes pour chaque </a:t>
            </a:r>
            <a:r>
              <a:rPr lang="fr-FR" dirty="0" err="1" smtClean="0"/>
              <a:t>feature</a:t>
            </a: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dirty="0"/>
              <a:t>Tests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Moteur de tests : </a:t>
            </a:r>
            <a:r>
              <a:rPr lang="fr-FR" b="1" dirty="0" err="1"/>
              <a:t>JUnit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Framework de </a:t>
            </a:r>
            <a:r>
              <a:rPr lang="fr-FR" dirty="0" err="1"/>
              <a:t>m</a:t>
            </a:r>
            <a:r>
              <a:rPr lang="fr-FR" dirty="0" err="1" smtClean="0"/>
              <a:t>ocking</a:t>
            </a:r>
            <a:r>
              <a:rPr lang="fr-FR" dirty="0" smtClean="0"/>
              <a:t> </a:t>
            </a:r>
            <a:r>
              <a:rPr lang="fr-FR" dirty="0"/>
              <a:t>pour les tests : </a:t>
            </a:r>
            <a:r>
              <a:rPr lang="fr-FR" b="1" dirty="0" err="1"/>
              <a:t>Mockito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082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Technologies utilisées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145915"/>
            <a:ext cx="9044636" cy="5129140"/>
          </a:xfrm>
        </p:spPr>
        <p:txBody>
          <a:bodyPr>
            <a:normAutofit/>
          </a:bodyPr>
          <a:lstStyle/>
          <a:p>
            <a:r>
              <a:rPr lang="fr-FR" dirty="0"/>
              <a:t>Partie systèmes distribués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Outils </a:t>
            </a:r>
            <a:r>
              <a:rPr lang="fr-FR" dirty="0"/>
              <a:t>de conteneurisation : </a:t>
            </a:r>
            <a:r>
              <a:rPr lang="fr-FR" b="1" dirty="0"/>
              <a:t>Docker</a:t>
            </a:r>
            <a:r>
              <a:rPr lang="fr-FR" dirty="0"/>
              <a:t> et </a:t>
            </a:r>
            <a:r>
              <a:rPr lang="fr-FR" b="1" dirty="0"/>
              <a:t>Docker-Compose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Docker est l’outil de référence pour la conteneurisation des </a:t>
            </a:r>
            <a:r>
              <a:rPr lang="fr-FR" dirty="0" smtClean="0"/>
              <a:t>applications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b="1" dirty="0"/>
              <a:t>Docker-Compose</a:t>
            </a:r>
            <a:r>
              <a:rPr lang="fr-FR" dirty="0"/>
              <a:t> pour la gestion des </a:t>
            </a:r>
            <a:r>
              <a:rPr lang="fr-FR" dirty="0" smtClean="0"/>
              <a:t>conteneurs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Mise en place d’un réseau Docker de type Network Bridge pour la communication entres les conteneurs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Communication entre les </a:t>
            </a:r>
            <a:r>
              <a:rPr lang="fr-FR" dirty="0" err="1"/>
              <a:t>Microservices</a:t>
            </a:r>
            <a:r>
              <a:rPr lang="fr-FR" dirty="0"/>
              <a:t> : </a:t>
            </a:r>
            <a:r>
              <a:rPr lang="fr-FR" b="1" dirty="0" err="1"/>
              <a:t>HttpClient</a:t>
            </a:r>
            <a:r>
              <a:rPr lang="fr-FR" b="1" dirty="0"/>
              <a:t> Java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L’outil </a:t>
            </a:r>
            <a:r>
              <a:rPr lang="fr-FR" b="1" dirty="0" err="1"/>
              <a:t>HttpClient</a:t>
            </a:r>
            <a:r>
              <a:rPr lang="fr-FR" dirty="0"/>
              <a:t> a été préféré à l’outil </a:t>
            </a:r>
            <a:r>
              <a:rPr lang="fr-FR" dirty="0" err="1"/>
              <a:t>RestTemplate</a:t>
            </a:r>
            <a:r>
              <a:rPr lang="fr-FR" dirty="0"/>
              <a:t> de </a:t>
            </a:r>
            <a:r>
              <a:rPr lang="fr-FR" dirty="0" err="1"/>
              <a:t>Spring</a:t>
            </a:r>
            <a:r>
              <a:rPr lang="fr-FR" dirty="0"/>
              <a:t> car ce dernier va être </a:t>
            </a:r>
            <a:r>
              <a:rPr lang="fr-FR" dirty="0" smtClean="0"/>
              <a:t>déprécié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Nous avons upgradé Java vers la version 11 afin de pouvoir utiliser la dernière version de cet </a:t>
            </a:r>
            <a:r>
              <a:rPr lang="fr-FR" dirty="0" smtClean="0"/>
              <a:t>outil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3" y="557972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TourGuide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Ce que l’on pourrait modifier pour aller plus loin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7" y="1823075"/>
            <a:ext cx="9523562" cy="5213522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r>
              <a:rPr lang="fr-FR" dirty="0"/>
              <a:t>Maintenant que le travail de découpe de l’application en plusieurs services et de distribution dans des conteneurs a été </a:t>
            </a:r>
            <a:r>
              <a:rPr lang="fr-FR" dirty="0" smtClean="0"/>
              <a:t>effectué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pourrait utiliser un outil d’</a:t>
            </a:r>
            <a:r>
              <a:rPr lang="fr-FR" b="1" dirty="0"/>
              <a:t>orchestration des conteneurs</a:t>
            </a:r>
            <a:r>
              <a:rPr lang="fr-FR" dirty="0"/>
              <a:t> (par exemple </a:t>
            </a:r>
            <a:r>
              <a:rPr lang="fr-FR" i="1" dirty="0"/>
              <a:t>Docker </a:t>
            </a:r>
            <a:r>
              <a:rPr lang="fr-FR" i="1" dirty="0" err="1"/>
              <a:t>Swarm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 err="1"/>
              <a:t>Kubernetes</a:t>
            </a:r>
            <a:r>
              <a:rPr lang="fr-FR" dirty="0"/>
              <a:t>) afin d’améliorer encore les performances de </a:t>
            </a:r>
            <a:r>
              <a:rPr lang="fr-FR" dirty="0" smtClean="0"/>
              <a:t>l’application</a:t>
            </a:r>
            <a:endParaRPr lang="fr-FR" dirty="0"/>
          </a:p>
          <a:p>
            <a:pPr marL="0" indent="0">
              <a:buNone/>
            </a:pPr>
            <a:endParaRPr lang="fr-FR" sz="1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Pour cela on pourrait ajouter des machines et distribuer les services sur plusieurs </a:t>
            </a:r>
            <a:r>
              <a:rPr lang="fr-FR" dirty="0" smtClean="0"/>
              <a:t>machines</a:t>
            </a:r>
            <a:endParaRPr lang="fr-FR" dirty="0"/>
          </a:p>
          <a:p>
            <a:pPr marL="0" indent="0">
              <a:buNone/>
            </a:pPr>
            <a:endParaRPr lang="fr-FR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Pour </a:t>
            </a:r>
            <a:r>
              <a:rPr lang="fr-FR" dirty="0"/>
              <a:t>aller plus loin, on pourrait également mettre un même service sur plusieurs machines et utiliser un outil </a:t>
            </a:r>
            <a:r>
              <a:rPr lang="fr-FR" dirty="0" smtClean="0"/>
              <a:t>de </a:t>
            </a:r>
            <a:r>
              <a:rPr lang="fr-FR" b="1" dirty="0" err="1"/>
              <a:t>Load</a:t>
            </a:r>
            <a:r>
              <a:rPr lang="fr-FR" b="1" dirty="0"/>
              <a:t> </a:t>
            </a:r>
            <a:r>
              <a:rPr lang="fr-FR" b="1" dirty="0" err="1"/>
              <a:t>Balancing</a:t>
            </a:r>
            <a:r>
              <a:rPr lang="fr-FR" dirty="0"/>
              <a:t> afin de répartir la charge sur les différentes </a:t>
            </a:r>
            <a:r>
              <a:rPr lang="fr-FR" dirty="0" smtClean="0"/>
              <a:t>machines</a:t>
            </a:r>
            <a:endParaRPr lang="fr-FR" dirty="0"/>
          </a:p>
          <a:p>
            <a:pPr marL="0" indent="0">
              <a:buNone/>
            </a:pPr>
            <a:endParaRPr lang="fr-FR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Cela </a:t>
            </a:r>
            <a:r>
              <a:rPr lang="fr-FR" dirty="0"/>
              <a:t>pourrait être fait chez un hébergeur de Cloud, Amazon Web Services par </a:t>
            </a:r>
            <a:r>
              <a:rPr lang="fr-FR" dirty="0" smtClean="0"/>
              <a:t>exemple</a:t>
            </a:r>
            <a:endParaRPr lang="fr-FR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44" y="592448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Application </a:t>
            </a:r>
            <a:r>
              <a:rPr lang="fr-FR" sz="3200" dirty="0" err="1"/>
              <a:t>TourGuide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Bonnes pratiques </a:t>
            </a:r>
            <a:r>
              <a:rPr lang="fr-FR" sz="2800" dirty="0"/>
              <a:t>de développement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7" y="1823075"/>
            <a:ext cx="9523562" cy="5213522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 smtClean="0"/>
              <a:t>Respect des principes </a:t>
            </a:r>
            <a:r>
              <a:rPr lang="fr-FR" sz="1800" b="1" dirty="0" smtClean="0"/>
              <a:t>SOLID</a:t>
            </a:r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Respect des </a:t>
            </a:r>
            <a:r>
              <a:rPr lang="fr-FR" sz="1800" b="1" dirty="0" smtClean="0"/>
              <a:t>conventions</a:t>
            </a:r>
            <a:r>
              <a:rPr lang="fr-FR" sz="1800" dirty="0" smtClean="0"/>
              <a:t> </a:t>
            </a:r>
            <a:r>
              <a:rPr lang="fr-FR" sz="1800" dirty="0"/>
              <a:t>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Dans </a:t>
            </a:r>
            <a:r>
              <a:rPr lang="fr-FR" dirty="0"/>
              <a:t>les tests : utilisation de la convention  </a:t>
            </a:r>
            <a:r>
              <a:rPr lang="fr-FR" b="1" i="1" dirty="0"/>
              <a:t>ARRANGE // ACT // ASSERT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Noms compréhensibles et cohérents pour tous les </a:t>
            </a:r>
            <a:r>
              <a:rPr lang="fr-FR" dirty="0" smtClean="0"/>
              <a:t>tests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Commentaires</a:t>
            </a:r>
            <a:endParaRPr lang="fr-FR" dirty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Mise </a:t>
            </a:r>
            <a:r>
              <a:rPr lang="fr-FR" sz="1800" dirty="0"/>
              <a:t>en place de la </a:t>
            </a:r>
            <a:r>
              <a:rPr lang="fr-FR" sz="1800" b="1" dirty="0" err="1" smtClean="0"/>
              <a:t>JavaDoc</a:t>
            </a:r>
            <a:endParaRPr lang="fr-FR" sz="1800" b="1" dirty="0" smtClean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Rédaction de fichiers </a:t>
            </a:r>
            <a:r>
              <a:rPr lang="fr-FR" sz="1800" b="1" dirty="0" smtClean="0"/>
              <a:t>README</a:t>
            </a:r>
            <a:r>
              <a:rPr lang="fr-FR" sz="1800" dirty="0" smtClean="0"/>
              <a:t> sur les </a:t>
            </a:r>
            <a:r>
              <a:rPr lang="fr-FR" sz="1800" dirty="0" err="1" smtClean="0"/>
              <a:t>dépots</a:t>
            </a:r>
            <a:r>
              <a:rPr lang="fr-FR" sz="1800" dirty="0" smtClean="0"/>
              <a:t> </a:t>
            </a:r>
            <a:r>
              <a:rPr lang="fr-FR" sz="1800" dirty="0" err="1" smtClean="0"/>
              <a:t>GitHub</a:t>
            </a:r>
            <a:endParaRPr lang="fr-FR" sz="1800" dirty="0" smtClean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Rédaction d’une </a:t>
            </a:r>
            <a:r>
              <a:rPr lang="fr-FR" sz="1800" b="1" dirty="0" smtClean="0"/>
              <a:t>documentation technique et fonctionnelle </a:t>
            </a:r>
            <a:r>
              <a:rPr lang="fr-FR" sz="1800" dirty="0" smtClean="0"/>
              <a:t>de l’application</a:t>
            </a:r>
            <a:endParaRPr lang="fr-FR" sz="1800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54" y="56485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 </a:t>
            </a:r>
            <a:r>
              <a:rPr lang="fr-FR" dirty="0" err="1" smtClean="0"/>
              <a:t>TourGuide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/>
              <a:t>Conclusion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7" y="2012201"/>
            <a:ext cx="10726484" cy="506186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Les objectifs d’amélioration de l’application </a:t>
            </a:r>
            <a:r>
              <a:rPr lang="fr-FR" dirty="0" err="1" smtClean="0"/>
              <a:t>TourGuide</a:t>
            </a:r>
            <a:r>
              <a:rPr lang="fr-FR" dirty="0" smtClean="0"/>
              <a:t> ont été remplis </a:t>
            </a:r>
            <a:r>
              <a:rPr lang="fr-FR" dirty="0"/>
              <a:t>: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/>
              <a:t>Amélioration des performances de </a:t>
            </a:r>
            <a:r>
              <a:rPr lang="fr-FR" sz="1800" dirty="0" smtClean="0"/>
              <a:t>l’application</a:t>
            </a:r>
            <a:endParaRPr lang="fr-FR" sz="1800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Modifications </a:t>
            </a:r>
            <a:r>
              <a:rPr lang="fr-FR" sz="1800" dirty="0"/>
              <a:t>afin de répondre aux demandes des </a:t>
            </a:r>
            <a:r>
              <a:rPr lang="fr-FR" sz="1800" dirty="0" smtClean="0"/>
              <a:t>utilisateurs</a:t>
            </a:r>
            <a:endParaRPr lang="fr-FR" sz="1800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Ajout </a:t>
            </a:r>
            <a:r>
              <a:rPr lang="fr-FR" sz="1800" dirty="0"/>
              <a:t>d’une nouvelle fonctionnalité demandée par les responsables du </a:t>
            </a:r>
            <a:r>
              <a:rPr lang="fr-FR" sz="1800" dirty="0" smtClean="0"/>
              <a:t>produit</a:t>
            </a:r>
            <a:endParaRPr lang="fr-FR" sz="1800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Correction et mise à jour des Tests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Découpage </a:t>
            </a:r>
            <a:r>
              <a:rPr lang="fr-FR" sz="1800" dirty="0"/>
              <a:t>et distribution de </a:t>
            </a:r>
            <a:r>
              <a:rPr lang="fr-FR" sz="1800" dirty="0" smtClean="0"/>
              <a:t>l’application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Dans le respect des bonnes pratiques de développement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Rédaction d’une documentation technique et fonctionnelle de l’application</a:t>
            </a:r>
            <a:endParaRPr lang="fr-FR" sz="1800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891" y="106531"/>
            <a:ext cx="1467977" cy="15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Présentation du contexte </a:t>
            </a:r>
            <a:r>
              <a:rPr lang="fr-FR" sz="2800" dirty="0"/>
              <a:t>et </a:t>
            </a:r>
            <a:r>
              <a:rPr lang="fr-FR" sz="2800" dirty="0" smtClean="0"/>
              <a:t>du </a:t>
            </a:r>
            <a:r>
              <a:rPr lang="fr-FR" sz="2800" dirty="0"/>
              <a:t>projet 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927378"/>
            <a:ext cx="9044636" cy="4678785"/>
          </a:xfrm>
        </p:spPr>
        <p:txBody>
          <a:bodyPr>
            <a:normAutofit/>
          </a:bodyPr>
          <a:lstStyle/>
          <a:p>
            <a:r>
              <a:rPr lang="fr-FR" u="sng" dirty="0" smtClean="0"/>
              <a:t>Contexte</a:t>
            </a:r>
            <a:r>
              <a:rPr lang="fr-FR" dirty="0" smtClean="0"/>
              <a:t> :</a:t>
            </a:r>
            <a:endParaRPr lang="fr-FR" dirty="0"/>
          </a:p>
          <a:p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L’application </a:t>
            </a:r>
            <a:r>
              <a:rPr lang="fr-FR" b="1" dirty="0" err="1"/>
              <a:t>TourGuide</a:t>
            </a:r>
            <a:r>
              <a:rPr lang="fr-FR" dirty="0"/>
              <a:t> est une application d’aide au voyage appartenant à la société </a:t>
            </a:r>
            <a:r>
              <a:rPr lang="fr-FR" dirty="0" err="1" smtClean="0"/>
              <a:t>TripMaster</a:t>
            </a:r>
            <a:endParaRPr lang="fr-FR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Les fonctionnalités de l’application sont les suivantes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Elle permet de suivre la </a:t>
            </a:r>
            <a:r>
              <a:rPr lang="fr-FR" b="1" dirty="0"/>
              <a:t>localisation</a:t>
            </a:r>
            <a:r>
              <a:rPr lang="fr-FR" dirty="0"/>
              <a:t> des utilisateurs (géolocalisation</a:t>
            </a:r>
            <a:r>
              <a:rPr lang="fr-FR" dirty="0" smtClean="0"/>
              <a:t>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Les utilisateurs reçoivent des </a:t>
            </a:r>
            <a:r>
              <a:rPr lang="fr-FR" b="1" dirty="0"/>
              <a:t>propositions d’attractions touristiques </a:t>
            </a:r>
            <a:r>
              <a:rPr lang="fr-FR" dirty="0"/>
              <a:t>en fonction de leur localisation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Les </a:t>
            </a:r>
            <a:r>
              <a:rPr lang="fr-FR" dirty="0"/>
              <a:t>utilisateurs gagnent des </a:t>
            </a:r>
            <a:r>
              <a:rPr lang="fr-FR" b="1" dirty="0"/>
              <a:t>points de récompense </a:t>
            </a:r>
            <a:r>
              <a:rPr lang="fr-FR" dirty="0"/>
              <a:t>lorsqu’ils visitent des attractions touristiques. Ces points sont échangeables contre des réductions sur des </a:t>
            </a:r>
            <a:r>
              <a:rPr lang="fr-FR" b="1" dirty="0"/>
              <a:t>voyages proposées par un réseau </a:t>
            </a:r>
            <a:r>
              <a:rPr lang="fr-FR" b="1" dirty="0" smtClean="0"/>
              <a:t>d’agences </a:t>
            </a:r>
            <a:r>
              <a:rPr lang="fr-FR" b="1" dirty="0"/>
              <a:t>de </a:t>
            </a:r>
            <a:r>
              <a:rPr lang="fr-FR" b="1" dirty="0" smtClean="0"/>
              <a:t>voyages</a:t>
            </a:r>
            <a:endParaRPr lang="fr-FR" b="1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/>
              <a:t>Les utilisateurs reçoivent des </a:t>
            </a:r>
            <a:r>
              <a:rPr lang="fr-FR" b="1" dirty="0"/>
              <a:t>offres de voyages personnalisées </a:t>
            </a:r>
            <a:r>
              <a:rPr lang="fr-FR" dirty="0"/>
              <a:t>en fonction de leurs points de récompenses et de </a:t>
            </a:r>
            <a:r>
              <a:rPr lang="fr-FR" b="1" dirty="0"/>
              <a:t>leurs préférences de voyage </a:t>
            </a:r>
            <a:r>
              <a:rPr lang="fr-FR" dirty="0"/>
              <a:t>(nombre de nuitées, nombre de participants adultes, enfants</a:t>
            </a:r>
            <a:r>
              <a:rPr lang="fr-FR" dirty="0" smtClean="0"/>
              <a:t>…)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32" y="3788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Poseidon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Contexte et présentation du projet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32" y="1790813"/>
            <a:ext cx="10038620" cy="5370248"/>
          </a:xfrm>
        </p:spPr>
        <p:txBody>
          <a:bodyPr>
            <a:normAutofit/>
          </a:bodyPr>
          <a:lstStyle/>
          <a:p>
            <a:r>
              <a:rPr lang="fr-FR" u="sng" dirty="0" smtClean="0"/>
              <a:t>Projet</a:t>
            </a:r>
            <a:r>
              <a:rPr lang="fr-FR" dirty="0" smtClean="0"/>
              <a:t> :</a:t>
            </a:r>
            <a:endParaRPr lang="fr-FR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L’application </a:t>
            </a:r>
            <a:r>
              <a:rPr lang="fr-FR" dirty="0"/>
              <a:t>fonctionne mais présente plusieurs problèmes :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b="1" u="sng" dirty="0" smtClean="0"/>
              <a:t>Lenteur</a:t>
            </a:r>
            <a:r>
              <a:rPr lang="fr-FR" dirty="0" smtClean="0"/>
              <a:t> </a:t>
            </a:r>
            <a:r>
              <a:rPr lang="fr-FR" dirty="0"/>
              <a:t>: l’application n’est pas assez performante pour répondre à l’afflux important </a:t>
            </a:r>
            <a:r>
              <a:rPr lang="fr-FR" dirty="0" smtClean="0"/>
              <a:t>d’utilisateurs</a:t>
            </a:r>
            <a:endParaRPr lang="fr-FR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u="sng" dirty="0" smtClean="0"/>
              <a:t>Fonctionnalités </a:t>
            </a:r>
            <a:r>
              <a:rPr lang="fr-FR" u="sng" dirty="0"/>
              <a:t>présentant des </a:t>
            </a:r>
            <a:r>
              <a:rPr lang="fr-FR" b="1" u="sng" dirty="0"/>
              <a:t>disfonctionnements</a:t>
            </a:r>
            <a:r>
              <a:rPr lang="fr-FR" dirty="0"/>
              <a:t> : les utilisateurs se sont plaints de disfonctionnements dans </a:t>
            </a:r>
            <a:r>
              <a:rPr lang="fr-FR" dirty="0" smtClean="0"/>
              <a:t>certaines fonctionnalités proposées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b="1" u="sng" dirty="0" smtClean="0"/>
              <a:t>Coût</a:t>
            </a:r>
            <a:r>
              <a:rPr lang="fr-FR" dirty="0" smtClean="0"/>
              <a:t> </a:t>
            </a:r>
            <a:r>
              <a:rPr lang="fr-FR" dirty="0"/>
              <a:t>: l’hébergement actuel de l’application sur une plateforme Cloud a un coût très </a:t>
            </a:r>
            <a:r>
              <a:rPr lang="fr-FR" dirty="0" smtClean="0"/>
              <a:t>élevé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b="1" u="sng" dirty="0" smtClean="0"/>
              <a:t>Tests</a:t>
            </a:r>
            <a:r>
              <a:rPr lang="fr-FR" dirty="0" smtClean="0"/>
              <a:t> : certains tests de l’application échouent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dirty="0"/>
              <a:t>Le projet consiste à </a:t>
            </a:r>
            <a:r>
              <a:rPr lang="fr-FR" b="1" dirty="0"/>
              <a:t>améliorer l’application </a:t>
            </a:r>
            <a:r>
              <a:rPr lang="fr-FR" dirty="0"/>
              <a:t>existante afin de résoudre ces </a:t>
            </a:r>
            <a:r>
              <a:rPr lang="fr-FR" dirty="0" smtClean="0"/>
              <a:t>problèmes</a:t>
            </a:r>
            <a:endParaRPr lang="fr-FR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sz="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1927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/>
              <a:t>Objectifs du projet</a:t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8"/>
            <a:ext cx="9044636" cy="5284480"/>
          </a:xfrm>
        </p:spPr>
        <p:txBody>
          <a:bodyPr>
            <a:normAutofit fontScale="92500" lnSpcReduction="10000"/>
          </a:bodyPr>
          <a:lstStyle/>
          <a:p>
            <a:pPr lvl="0">
              <a:buFont typeface="+mj-lt"/>
              <a:buAutoNum type="arabicPeriod"/>
            </a:pPr>
            <a:r>
              <a:rPr lang="fr-FR" sz="1700" b="1" u="sng" dirty="0"/>
              <a:t>Amélioration des performances </a:t>
            </a:r>
            <a:r>
              <a:rPr lang="fr-FR" sz="1700" u="sng" dirty="0"/>
              <a:t>de l’application</a:t>
            </a:r>
            <a:r>
              <a:rPr lang="fr-FR" sz="1700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 smtClean="0"/>
              <a:t>Améliorer la </a:t>
            </a:r>
            <a:r>
              <a:rPr lang="fr-FR" sz="1500" dirty="0"/>
              <a:t>rapidité de la géolocalisation des </a:t>
            </a:r>
            <a:r>
              <a:rPr lang="fr-FR" sz="1500" dirty="0" smtClean="0"/>
              <a:t>utilisateurs et le calcul </a:t>
            </a:r>
            <a:r>
              <a:rPr lang="fr-FR" sz="1500" dirty="0"/>
              <a:t>des </a:t>
            </a:r>
            <a:r>
              <a:rPr lang="fr-FR" sz="1500" dirty="0" smtClean="0"/>
              <a:t>récompenses</a:t>
            </a:r>
            <a:endParaRPr lang="fr-FR" sz="1500" dirty="0"/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fr-FR" sz="1700" b="1" u="sng" dirty="0"/>
              <a:t>Modifications</a:t>
            </a:r>
            <a:r>
              <a:rPr lang="fr-FR" sz="1700" u="sng" dirty="0"/>
              <a:t> afin de répondre aux demandes des </a:t>
            </a:r>
            <a:r>
              <a:rPr lang="fr-FR" sz="1700" u="sng" dirty="0" smtClean="0"/>
              <a:t>utilisateurs</a:t>
            </a:r>
            <a:r>
              <a:rPr lang="fr-FR" sz="1700" dirty="0" smtClean="0"/>
              <a:t> :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Proposer des offres de voyages en fonction de leurs </a:t>
            </a:r>
            <a:r>
              <a:rPr lang="fr-FR" sz="1500" dirty="0" smtClean="0"/>
              <a:t>préférences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Proposer des recommandations d’attractions touristiques pertinentes, quelle que soit leur distance par rapport à l'emplacement actuel de </a:t>
            </a:r>
            <a:r>
              <a:rPr lang="fr-FR" sz="1500" dirty="0" smtClean="0"/>
              <a:t>l'utilisateur</a:t>
            </a:r>
            <a:endParaRPr lang="fr-FR" sz="1500" dirty="0"/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fr-FR" sz="1700" u="sng" dirty="0"/>
              <a:t>Ajout d’une </a:t>
            </a:r>
            <a:r>
              <a:rPr lang="fr-FR" sz="1700" b="1" u="sng" dirty="0"/>
              <a:t>nouvelle fonctionnalité</a:t>
            </a:r>
            <a:r>
              <a:rPr lang="fr-FR" sz="1700" u="sng" dirty="0"/>
              <a:t> demandée par les responsables du produit</a:t>
            </a:r>
            <a:r>
              <a:rPr lang="fr-FR" sz="1700" dirty="0"/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L’application doit permettre de récupérer la dernière géolocalisation de tous les </a:t>
            </a:r>
            <a:r>
              <a:rPr lang="fr-FR" sz="1500" dirty="0" smtClean="0"/>
              <a:t>utilisateurs</a:t>
            </a:r>
            <a:endParaRPr lang="fr-FR" dirty="0"/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fr-FR" sz="1700" b="1" u="sng" dirty="0"/>
              <a:t>Tests</a:t>
            </a:r>
            <a:r>
              <a:rPr lang="fr-FR" sz="1700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 smtClean="0"/>
              <a:t>Corriger les </a:t>
            </a:r>
            <a:r>
              <a:rPr lang="fr-FR" sz="1500" dirty="0"/>
              <a:t>tests qui actuellement ne passent </a:t>
            </a:r>
            <a:r>
              <a:rPr lang="fr-FR" sz="1500" dirty="0" smtClean="0"/>
              <a:t>pas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 smtClean="0"/>
              <a:t>Modifier </a:t>
            </a:r>
            <a:r>
              <a:rPr lang="fr-FR" sz="1500" dirty="0"/>
              <a:t>l</a:t>
            </a:r>
            <a:r>
              <a:rPr lang="fr-FR" sz="1500" dirty="0" smtClean="0"/>
              <a:t>es </a:t>
            </a:r>
            <a:r>
              <a:rPr lang="fr-FR" sz="1500" dirty="0"/>
              <a:t>tests en lien avec les modifications effectuées sur certaines </a:t>
            </a:r>
            <a:r>
              <a:rPr lang="fr-FR" sz="1500" dirty="0" smtClean="0"/>
              <a:t>fonctionnalités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Ajout de tests pour la nouvelle </a:t>
            </a:r>
            <a:r>
              <a:rPr lang="fr-FR" sz="1500" dirty="0" smtClean="0"/>
              <a:t>fonctionnalité</a:t>
            </a:r>
            <a:endParaRPr lang="fr-FR" sz="1500" dirty="0"/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fr-FR" b="1" dirty="0"/>
              <a:t> </a:t>
            </a:r>
            <a:r>
              <a:rPr lang="fr-FR" sz="1700" b="1" u="sng" dirty="0"/>
              <a:t>Découpage et distribution </a:t>
            </a:r>
            <a:r>
              <a:rPr lang="fr-FR" sz="1700" u="sng" dirty="0"/>
              <a:t>de l’application</a:t>
            </a:r>
            <a:r>
              <a:rPr lang="fr-FR" sz="1700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L’application doit être découpée et distribuée en plusieurs </a:t>
            </a:r>
            <a:r>
              <a:rPr lang="fr-FR" sz="1500" dirty="0" smtClean="0"/>
              <a:t>services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Ces services doivent communiquer sans </a:t>
            </a:r>
            <a:r>
              <a:rPr lang="fr-FR" sz="1500" dirty="0" smtClean="0"/>
              <a:t>erreur</a:t>
            </a:r>
            <a:endParaRPr lang="fr-FR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89437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Contraintes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473718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Ce projet d’amélioration doit se faire sous les </a:t>
            </a:r>
            <a:r>
              <a:rPr lang="fr-FR" u="sng" dirty="0"/>
              <a:t>contraintes suivantes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/>
              <a:t>Il y a une application </a:t>
            </a:r>
            <a:r>
              <a:rPr lang="fr-FR" b="1" dirty="0"/>
              <a:t>existante</a:t>
            </a:r>
            <a:r>
              <a:rPr lang="fr-FR" dirty="0"/>
              <a:t> de laquelle il faut </a:t>
            </a:r>
            <a:r>
              <a:rPr lang="fr-FR" dirty="0" smtClean="0"/>
              <a:t>repartir</a:t>
            </a: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On est dépendant de </a:t>
            </a:r>
            <a:r>
              <a:rPr lang="fr-FR" b="1" dirty="0"/>
              <a:t>librairies externes </a:t>
            </a:r>
            <a:r>
              <a:rPr lang="fr-FR" dirty="0"/>
              <a:t>(</a:t>
            </a:r>
            <a:r>
              <a:rPr lang="fr-FR" b="1" dirty="0"/>
              <a:t>JAR</a:t>
            </a:r>
            <a:r>
              <a:rPr lang="fr-FR" dirty="0"/>
              <a:t> Java) : </a:t>
            </a:r>
            <a:r>
              <a:rPr lang="fr-FR" dirty="0" err="1"/>
              <a:t>GpsUtil</a:t>
            </a:r>
            <a:r>
              <a:rPr lang="fr-FR" dirty="0"/>
              <a:t>, </a:t>
            </a:r>
            <a:r>
              <a:rPr lang="fr-FR" dirty="0" err="1"/>
              <a:t>RewardCentral</a:t>
            </a:r>
            <a:r>
              <a:rPr lang="fr-FR" dirty="0"/>
              <a:t> et </a:t>
            </a:r>
            <a:r>
              <a:rPr lang="fr-FR" dirty="0" err="1"/>
              <a:t>TripPricer</a:t>
            </a:r>
            <a:r>
              <a:rPr lang="fr-FR" dirty="0"/>
              <a:t>. Il faut utiliser ces </a:t>
            </a:r>
            <a:r>
              <a:rPr lang="fr-FR" dirty="0" smtClean="0"/>
              <a:t>librairies, qui fournissent des services, </a:t>
            </a:r>
            <a:r>
              <a:rPr lang="fr-FR" dirty="0"/>
              <a:t>sans les </a:t>
            </a:r>
            <a:r>
              <a:rPr lang="fr-FR" dirty="0" smtClean="0"/>
              <a:t>modifier</a:t>
            </a: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On est dépendant de la </a:t>
            </a:r>
            <a:r>
              <a:rPr lang="fr-FR" b="1" dirty="0"/>
              <a:t>puissance</a:t>
            </a:r>
            <a:r>
              <a:rPr lang="fr-FR" dirty="0"/>
              <a:t> de la (des) machine(s) sur laquelle (lesquelles) l'application est lancée puisque la performance entre en jeu dans ce </a:t>
            </a:r>
            <a:r>
              <a:rPr lang="fr-FR" dirty="0" smtClean="0"/>
              <a:t>projet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Mesures </a:t>
            </a:r>
            <a:r>
              <a:rPr lang="fr-FR" sz="2800" dirty="0"/>
              <a:t>de la réussite du projet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fr-FR" sz="1600" u="sng" dirty="0"/>
              <a:t>Aspect </a:t>
            </a:r>
            <a:r>
              <a:rPr lang="fr-FR" sz="1600" b="1" u="sng" dirty="0"/>
              <a:t>technique</a:t>
            </a:r>
            <a:r>
              <a:rPr lang="fr-FR" sz="1600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400" dirty="0"/>
              <a:t>Le délai de réponse des services lents a été amélioré 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Le service de géolocalisation permet d’obtenir 100 000 emplacements d'utilisateurs dans un délai maximum de 15 </a:t>
            </a:r>
            <a:r>
              <a:rPr lang="fr-FR" dirty="0" smtClean="0"/>
              <a:t>minutes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Le service de calcul des récompenses permet </a:t>
            </a:r>
            <a:r>
              <a:rPr lang="fr-FR" dirty="0" smtClean="0"/>
              <a:t>de mettre </a:t>
            </a:r>
            <a:r>
              <a:rPr lang="fr-FR" dirty="0"/>
              <a:t>à jour les récompenses pour 100 000 utilisateurs dans un délai maximum de 20 </a:t>
            </a:r>
            <a:r>
              <a:rPr lang="fr-FR" dirty="0" smtClean="0"/>
              <a:t>minutes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400" dirty="0"/>
              <a:t>L’application a été découpée en plusieurs services (</a:t>
            </a:r>
            <a:r>
              <a:rPr lang="fr-FR" sz="1400" i="1" dirty="0" err="1"/>
              <a:t>Microservices</a:t>
            </a:r>
            <a:r>
              <a:rPr lang="fr-FR" sz="1400" dirty="0"/>
              <a:t>) qui communiquent entre eux sans </a:t>
            </a:r>
            <a:r>
              <a:rPr lang="fr-FR" sz="1400" dirty="0" smtClean="0"/>
              <a:t>erreur</a:t>
            </a:r>
            <a:endParaRPr lang="fr-FR" sz="1400" dirty="0"/>
          </a:p>
          <a:p>
            <a:pPr lvl="0">
              <a:spcBef>
                <a:spcPts val="2000"/>
              </a:spcBef>
              <a:buFont typeface="+mj-lt"/>
              <a:buAutoNum type="arabicPeriod"/>
            </a:pPr>
            <a:r>
              <a:rPr lang="fr-FR" sz="1600" b="1" u="sng" dirty="0"/>
              <a:t>Satisfaction</a:t>
            </a:r>
            <a:r>
              <a:rPr lang="fr-FR" sz="1600" u="sng" dirty="0"/>
              <a:t> des </a:t>
            </a:r>
            <a:r>
              <a:rPr lang="fr-FR" sz="1600" b="1" u="sng" dirty="0"/>
              <a:t>utilisateurs</a:t>
            </a:r>
            <a:r>
              <a:rPr lang="fr-FR" sz="1600" dirty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400" dirty="0"/>
              <a:t>Les utilisateurs sont satisfaits de la prise en compte de leurs demandes d’amélioration de certaines </a:t>
            </a:r>
            <a:r>
              <a:rPr lang="fr-FR" sz="1400" dirty="0" smtClean="0"/>
              <a:t>fonctionnalités</a:t>
            </a:r>
          </a:p>
          <a:p>
            <a:pPr lvl="0">
              <a:spcBef>
                <a:spcPts val="2000"/>
              </a:spcBef>
              <a:buFont typeface="+mj-lt"/>
              <a:buAutoNum type="arabicPeriod"/>
            </a:pPr>
            <a:r>
              <a:rPr lang="fr-FR" sz="1600" b="1" u="sng" dirty="0" smtClean="0"/>
              <a:t>Satisfaction</a:t>
            </a:r>
            <a:r>
              <a:rPr lang="fr-FR" sz="1600" u="sng" dirty="0" smtClean="0"/>
              <a:t> des </a:t>
            </a:r>
            <a:r>
              <a:rPr lang="fr-FR" sz="1600" b="1" u="sng" dirty="0" smtClean="0"/>
              <a:t>responsables du produit</a:t>
            </a:r>
            <a:r>
              <a:rPr lang="fr-FR" sz="1600" dirty="0" smtClean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400" dirty="0" smtClean="0"/>
              <a:t>Les </a:t>
            </a:r>
            <a:r>
              <a:rPr lang="fr-FR" sz="1400" dirty="0"/>
              <a:t>responsables du produit sont satisfaits de l’implémentation de la nouvelle </a:t>
            </a:r>
            <a:r>
              <a:rPr lang="fr-FR" sz="1400" dirty="0" smtClean="0"/>
              <a:t>fonctionnalité</a:t>
            </a:r>
          </a:p>
          <a:p>
            <a:pPr lvl="0">
              <a:buFont typeface="+mj-lt"/>
              <a:buAutoNum type="arabicPeriod"/>
            </a:pPr>
            <a:r>
              <a:rPr lang="fr-FR" sz="1600" u="sng" dirty="0" smtClean="0"/>
              <a:t>Respect des </a:t>
            </a:r>
            <a:r>
              <a:rPr lang="fr-FR" sz="1600" b="1" u="sng" dirty="0" smtClean="0"/>
              <a:t>délais</a:t>
            </a:r>
            <a:r>
              <a:rPr lang="fr-FR" sz="1600" u="sng" dirty="0" smtClean="0"/>
              <a:t> et du </a:t>
            </a:r>
            <a:r>
              <a:rPr lang="fr-FR" sz="1600" b="1" u="sng" dirty="0" smtClean="0"/>
              <a:t>budget</a:t>
            </a:r>
            <a:r>
              <a:rPr lang="fr-FR" sz="1600" dirty="0" smtClean="0"/>
              <a:t> 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400" dirty="0" smtClean="0"/>
              <a:t>Le </a:t>
            </a:r>
            <a:r>
              <a:rPr lang="fr-FR" sz="1400" dirty="0"/>
              <a:t>projet devra être réalisé dans les délais impartis et en respectant le budget </a:t>
            </a:r>
            <a:r>
              <a:rPr lang="fr-FR" sz="1400" dirty="0" smtClean="0"/>
              <a:t>alloué</a:t>
            </a:r>
            <a:endParaRPr lang="fr-F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 fontScale="92500" lnSpcReduction="10000"/>
          </a:bodyPr>
          <a:lstStyle/>
          <a:p>
            <a:pPr lvl="0">
              <a:buFont typeface="+mj-lt"/>
              <a:buAutoNum type="arabicPeriod"/>
            </a:pPr>
            <a:r>
              <a:rPr lang="fr-FR" u="sng" dirty="0" smtClean="0"/>
              <a:t>Amélioration </a:t>
            </a:r>
            <a:r>
              <a:rPr lang="fr-FR" u="sng" dirty="0"/>
              <a:t>des performances</a:t>
            </a:r>
            <a:r>
              <a:rPr lang="fr-FR" dirty="0"/>
              <a:t> :</a:t>
            </a:r>
          </a:p>
          <a:p>
            <a:pPr lvl="0"/>
            <a:r>
              <a:rPr lang="fr-FR" sz="1700" i="1" u="sng" dirty="0"/>
              <a:t>Problèmes à résoudre</a:t>
            </a:r>
            <a:r>
              <a:rPr lang="fr-FR" sz="1700" i="1" dirty="0"/>
              <a:t> : 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Deux tâches (géolocalisation et mise à jour des récompenses) doivent s'enchaîner pour un grand nombre </a:t>
            </a:r>
            <a:r>
              <a:rPr lang="fr-FR" dirty="0" smtClean="0"/>
              <a:t>d'utilisateurs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Ces taches appellent des services externes qui sont potentiellement lents et dont on ne maîtrise pas le temps de </a:t>
            </a:r>
            <a:r>
              <a:rPr lang="fr-FR" dirty="0" smtClean="0"/>
              <a:t>réponse</a:t>
            </a:r>
            <a:endParaRPr lang="fr-FR" dirty="0"/>
          </a:p>
          <a:p>
            <a:pPr lvl="0"/>
            <a:r>
              <a:rPr lang="fr-FR" sz="1700" i="1" u="sng" dirty="0"/>
              <a:t>Solution apportée</a:t>
            </a:r>
            <a:r>
              <a:rPr lang="fr-FR" sz="1700" dirty="0"/>
              <a:t> : utilisation du </a:t>
            </a:r>
            <a:r>
              <a:rPr lang="fr-FR" sz="1700" b="1" dirty="0"/>
              <a:t>Multithreading Asynchrone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deux tâches sont lancées l’une après l’autre pour chaque utilisateur, mais en parallèle pour tous les utilisateurs, grâce aux outils Java : </a:t>
            </a:r>
            <a:r>
              <a:rPr lang="fr-FR" dirty="0" err="1"/>
              <a:t>ExecutorService</a:t>
            </a:r>
            <a:r>
              <a:rPr lang="fr-FR" dirty="0"/>
              <a:t>, </a:t>
            </a:r>
            <a:r>
              <a:rPr lang="fr-FR" dirty="0" err="1"/>
              <a:t>CompletableFuture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dirty="0" err="1" smtClean="0"/>
              <a:t>ForkJoinPool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L’API </a:t>
            </a:r>
            <a:r>
              <a:rPr lang="fr-FR" b="1" dirty="0" err="1"/>
              <a:t>ExecutorService</a:t>
            </a:r>
            <a:r>
              <a:rPr lang="fr-FR" dirty="0"/>
              <a:t> permet d’exécuter le thread principal en boucle pour la géolocalisation des utilisateurs et le calcul des </a:t>
            </a:r>
            <a:r>
              <a:rPr lang="fr-FR" dirty="0" smtClean="0"/>
              <a:t>récompenses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L’API </a:t>
            </a:r>
            <a:r>
              <a:rPr lang="fr-FR" b="1" dirty="0" err="1"/>
              <a:t>CompletableFuture</a:t>
            </a:r>
            <a:r>
              <a:rPr lang="fr-FR" dirty="0"/>
              <a:t> permet de lancer à chaque boucle la géolocalisation d’un utilisateur puis une fois celle-ci effectuée la mise à jour des </a:t>
            </a:r>
            <a:r>
              <a:rPr lang="fr-FR" dirty="0" smtClean="0"/>
              <a:t>récompenses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L’API </a:t>
            </a:r>
            <a:r>
              <a:rPr lang="fr-FR" b="1" dirty="0" err="1"/>
              <a:t>ForkJoinPool</a:t>
            </a:r>
            <a:r>
              <a:rPr lang="fr-FR" dirty="0"/>
              <a:t> permet de lancer ces taches en parallèle pour tous les utilisateurs dans un pool de threads dédié et optimisé (algorithme </a:t>
            </a:r>
            <a:r>
              <a:rPr lang="fr-FR" i="1" dirty="0" err="1"/>
              <a:t>Work</a:t>
            </a:r>
            <a:r>
              <a:rPr lang="fr-FR" i="1" dirty="0"/>
              <a:t> </a:t>
            </a:r>
            <a:r>
              <a:rPr lang="fr-FR" i="1" dirty="0" err="1"/>
              <a:t>Stealing</a:t>
            </a:r>
            <a:r>
              <a:rPr lang="fr-FR" dirty="0" smtClean="0"/>
              <a:t>)</a:t>
            </a:r>
            <a:endParaRPr lang="fr-FR" dirty="0"/>
          </a:p>
          <a:p>
            <a:pPr lvl="0"/>
            <a:r>
              <a:rPr lang="fr-FR" sz="1700" dirty="0" smtClean="0"/>
              <a:t>Le </a:t>
            </a:r>
            <a:r>
              <a:rPr lang="fr-FR" sz="1700" b="1" dirty="0" smtClean="0"/>
              <a:t>Multithreading </a:t>
            </a:r>
            <a:r>
              <a:rPr lang="fr-FR" sz="1700" dirty="0" smtClean="0"/>
              <a:t>utilisé </a:t>
            </a:r>
            <a:r>
              <a:rPr lang="fr-FR" sz="1700" dirty="0"/>
              <a:t>permet d’effectuer le travail en </a:t>
            </a:r>
            <a:r>
              <a:rPr lang="fr-FR" sz="1700" b="1" dirty="0"/>
              <a:t>parallèle</a:t>
            </a:r>
            <a:r>
              <a:rPr lang="fr-FR" sz="1700" dirty="0"/>
              <a:t> et de </a:t>
            </a:r>
            <a:r>
              <a:rPr lang="fr-FR" sz="1700" b="1" dirty="0"/>
              <a:t>façon </a:t>
            </a:r>
            <a:r>
              <a:rPr lang="fr-FR" sz="1700" b="1" dirty="0" smtClean="0"/>
              <a:t>asynchrone</a:t>
            </a:r>
            <a:endParaRPr lang="fr-FR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30919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 </a:t>
            </a:r>
            <a:r>
              <a:rPr lang="fr-FR" sz="3200" dirty="0" err="1" smtClean="0"/>
              <a:t>TourGuide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Solutions apportées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472227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sz="1600" i="1" u="sng" dirty="0" smtClean="0"/>
              <a:t>Résultats</a:t>
            </a:r>
            <a:r>
              <a:rPr lang="fr-FR" sz="1600" i="1" dirty="0"/>
              <a:t> :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Les </a:t>
            </a:r>
            <a:r>
              <a:rPr lang="fr-FR" dirty="0"/>
              <a:t>performances ont été nettement </a:t>
            </a:r>
            <a:r>
              <a:rPr lang="fr-FR" dirty="0" smtClean="0"/>
              <a:t>améliorées</a:t>
            </a:r>
            <a:endParaRPr lang="fr-FR" dirty="0"/>
          </a:p>
          <a:p>
            <a:pPr lvl="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fr-FR" sz="1600" dirty="0" smtClean="0"/>
              <a:t>La géolocalisation (</a:t>
            </a:r>
            <a:r>
              <a:rPr lang="fr-FR" sz="1600" i="1" dirty="0" err="1" smtClean="0"/>
              <a:t>Track</a:t>
            </a:r>
            <a:r>
              <a:rPr lang="fr-FR" sz="1600" i="1" dirty="0" smtClean="0"/>
              <a:t> User Location</a:t>
            </a:r>
            <a:r>
              <a:rPr lang="fr-FR" sz="1600" dirty="0" smtClean="0"/>
              <a:t>) de 100 000 utilisateurs se fait en moins de 15 minutes ( </a:t>
            </a:r>
            <a:r>
              <a:rPr lang="fr-FR" sz="1600" b="1" dirty="0" smtClean="0">
                <a:solidFill>
                  <a:srgbClr val="00B050"/>
                </a:solidFill>
              </a:rPr>
              <a:t>~ 2 minutes 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6" y="106531"/>
            <a:ext cx="1199072" cy="1230627"/>
          </a:xfrm>
          <a:prstGeom prst="rect">
            <a:avLst/>
          </a:prstGeom>
        </p:spPr>
      </p:pic>
      <p:graphicFrame>
        <p:nvGraphicFramePr>
          <p:cNvPr id="5" name="Chart 4" title="Chart"/>
          <p:cNvGraphicFramePr/>
          <p:nvPr>
            <p:extLst>
              <p:ext uri="{D42A27DB-BD31-4B8C-83A1-F6EECF244321}">
                <p14:modId xmlns:p14="http://schemas.microsoft.com/office/powerpoint/2010/main" val="3222834856"/>
              </p:ext>
            </p:extLst>
          </p:nvPr>
        </p:nvGraphicFramePr>
        <p:xfrm>
          <a:off x="3985404" y="3108565"/>
          <a:ext cx="571500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05617"/>
              </p:ext>
            </p:extLst>
          </p:nvPr>
        </p:nvGraphicFramePr>
        <p:xfrm>
          <a:off x="340039" y="3704914"/>
          <a:ext cx="3442947" cy="1669848"/>
        </p:xfrm>
        <a:graphic>
          <a:graphicData uri="http://schemas.openxmlformats.org/drawingml/2006/table">
            <a:tbl>
              <a:tblPr firstRow="1" firstCol="1" bandRow="1"/>
              <a:tblGrid>
                <a:gridCol w="571263"/>
                <a:gridCol w="1317234"/>
                <a:gridCol w="1554450"/>
              </a:tblGrid>
              <a:tr h="19434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Track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 User Location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Nb Users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Initial Time (Seconds)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Improved</a:t>
                      </a: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 Time (Seconds)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100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7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75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0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376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4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762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9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50 000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3791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50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100 000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7579</a:t>
                      </a:r>
                      <a:endParaRPr lang="fr-FR" sz="110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Roboto"/>
                        </a:rPr>
                        <a:t>101</a:t>
                      </a:r>
                      <a:endParaRPr lang="fr-FR" sz="1100" dirty="0"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9632</TotalTime>
  <Words>666</Words>
  <Application>Microsoft Office PowerPoint</Application>
  <PresentationFormat>Widescreen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Roboto</vt:lpstr>
      <vt:lpstr>Times New Roman</vt:lpstr>
      <vt:lpstr>Trebuchet MS</vt:lpstr>
      <vt:lpstr>Wingdings</vt:lpstr>
      <vt:lpstr>Wingdings 3</vt:lpstr>
      <vt:lpstr>Facet</vt:lpstr>
      <vt:lpstr>Application TourGuide</vt:lpstr>
      <vt:lpstr>Application TourGuide Sommaire</vt:lpstr>
      <vt:lpstr>Application TourGuide Présentation du contexte et du projet    </vt:lpstr>
      <vt:lpstr>Application Poseidon Contexte et présentation du projet  </vt:lpstr>
      <vt:lpstr>Application TourGuide Objectifs du projet    </vt:lpstr>
      <vt:lpstr>Application TourGuide Contraintes     </vt:lpstr>
      <vt:lpstr>Application TourGuide Mesures de la réussite du projet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Solutions apportées     </vt:lpstr>
      <vt:lpstr>Application TourGuide Architecture de l'application      </vt:lpstr>
      <vt:lpstr>Application TourGuide Technologies utilisées     </vt:lpstr>
      <vt:lpstr>Application TourGuide Technologies utilisées     </vt:lpstr>
      <vt:lpstr>Application TourGuide Technologies utilisées     </vt:lpstr>
      <vt:lpstr>Application TourGuide Ce que l’on pourrait modifier pour aller plus loin  </vt:lpstr>
      <vt:lpstr>Application TourGuide Bonnes pratiques de développement  </vt:lpstr>
      <vt:lpstr>Application TourGuide Conclusion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506</cp:revision>
  <cp:lastPrinted>2020-10-16T08:48:50Z</cp:lastPrinted>
  <dcterms:created xsi:type="dcterms:W3CDTF">2020-03-12T21:31:17Z</dcterms:created>
  <dcterms:modified xsi:type="dcterms:W3CDTF">2020-10-19T17:00:48Z</dcterms:modified>
</cp:coreProperties>
</file>