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314" r:id="rId4"/>
    <p:sldId id="359" r:id="rId5"/>
    <p:sldId id="357" r:id="rId6"/>
    <p:sldId id="358" r:id="rId7"/>
    <p:sldId id="363" r:id="rId8"/>
    <p:sldId id="360" r:id="rId9"/>
    <p:sldId id="366" r:id="rId10"/>
    <p:sldId id="350" r:id="rId11"/>
    <p:sldId id="347" r:id="rId12"/>
    <p:sldId id="361" r:id="rId13"/>
    <p:sldId id="364" r:id="rId14"/>
    <p:sldId id="354" r:id="rId15"/>
    <p:sldId id="362" r:id="rId16"/>
    <p:sldId id="365" r:id="rId17"/>
    <p:sldId id="338" r:id="rId18"/>
    <p:sldId id="337" r:id="rId19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bonheur" userId="de1ed9d4d31b0123" providerId="LiveId" clId="{61C5CE01-FA13-4328-9D08-EBD16AFA3A23}"/>
    <pc:docChg chg="custSel modSld">
      <pc:chgData name="olivier bonheur" userId="de1ed9d4d31b0123" providerId="LiveId" clId="{61C5CE01-FA13-4328-9D08-EBD16AFA3A23}" dt="2020-06-16T12:42:47.642" v="274" actId="20577"/>
      <pc:docMkLst>
        <pc:docMk/>
      </pc:docMkLst>
      <pc:sldChg chg="modSp mod">
        <pc:chgData name="olivier bonheur" userId="de1ed9d4d31b0123" providerId="LiveId" clId="{61C5CE01-FA13-4328-9D08-EBD16AFA3A23}" dt="2020-06-16T12:34:54.578" v="29" actId="20577"/>
        <pc:sldMkLst>
          <pc:docMk/>
          <pc:sldMk cId="327403847" sldId="257"/>
        </pc:sldMkLst>
        <pc:spChg chg="mod">
          <ac:chgData name="olivier bonheur" userId="de1ed9d4d31b0123" providerId="LiveId" clId="{61C5CE01-FA13-4328-9D08-EBD16AFA3A23}" dt="2020-06-16T12:34:54.578" v="29" actId="20577"/>
          <ac:spMkLst>
            <pc:docMk/>
            <pc:sldMk cId="327403847" sldId="257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38:24.521" v="101" actId="20577"/>
        <pc:sldMkLst>
          <pc:docMk/>
          <pc:sldMk cId="663796943" sldId="290"/>
        </pc:sldMkLst>
        <pc:spChg chg="mod">
          <ac:chgData name="olivier bonheur" userId="de1ed9d4d31b0123" providerId="LiveId" clId="{61C5CE01-FA13-4328-9D08-EBD16AFA3A23}" dt="2020-06-16T12:38:24.521" v="101" actId="20577"/>
          <ac:spMkLst>
            <pc:docMk/>
            <pc:sldMk cId="663796943" sldId="29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0:16.431" v="221" actId="20577"/>
        <pc:sldMkLst>
          <pc:docMk/>
          <pc:sldMk cId="2327594134" sldId="291"/>
        </pc:sldMkLst>
        <pc:spChg chg="mod">
          <ac:chgData name="olivier bonheur" userId="de1ed9d4d31b0123" providerId="LiveId" clId="{61C5CE01-FA13-4328-9D08-EBD16AFA3A23}" dt="2020-06-16T12:40:16.431" v="221" actId="20577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2:27.468" v="273" actId="113"/>
        <pc:sldMkLst>
          <pc:docMk/>
          <pc:sldMk cId="2199163328" sldId="305"/>
        </pc:sldMkLst>
        <pc:spChg chg="mod">
          <ac:chgData name="olivier bonheur" userId="de1ed9d4d31b0123" providerId="LiveId" clId="{61C5CE01-FA13-4328-9D08-EBD16AFA3A23}" dt="2020-06-16T12:42:27.468" v="273" actId="113"/>
          <ac:spMkLst>
            <pc:docMk/>
            <pc:sldMk cId="2199163328" sldId="305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2:47.642" v="274" actId="20577"/>
        <pc:sldMkLst>
          <pc:docMk/>
          <pc:sldMk cId="3755651492" sldId="307"/>
        </pc:sldMkLst>
        <pc:spChg chg="mod">
          <ac:chgData name="olivier bonheur" userId="de1ed9d4d31b0123" providerId="LiveId" clId="{61C5CE01-FA13-4328-9D08-EBD16AFA3A23}" dt="2020-06-16T12:42:47.642" v="274" actId="20577"/>
          <ac:spMkLst>
            <pc:docMk/>
            <pc:sldMk cId="3755651492" sldId="307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1:36.156" v="223" actId="20577"/>
        <pc:sldMkLst>
          <pc:docMk/>
          <pc:sldMk cId="696001550" sldId="309"/>
        </pc:sldMkLst>
        <pc:spChg chg="mod">
          <ac:chgData name="olivier bonheur" userId="de1ed9d4d31b0123" providerId="LiveId" clId="{61C5CE01-FA13-4328-9D08-EBD16AFA3A23}" dt="2020-06-16T12:41:36.156" v="223" actId="20577"/>
          <ac:spMkLst>
            <pc:docMk/>
            <pc:sldMk cId="696001550" sldId="309"/>
            <ac:spMk id="3" creationId="{00000000-0000-0000-0000-000000000000}"/>
          </ac:spMkLst>
        </pc:spChg>
        <pc:picChg chg="mod">
          <ac:chgData name="olivier bonheur" userId="de1ed9d4d31b0123" providerId="LiveId" clId="{61C5CE01-FA13-4328-9D08-EBD16AFA3A23}" dt="2020-06-16T12:41:29.812" v="222" actId="1076"/>
          <ac:picMkLst>
            <pc:docMk/>
            <pc:sldMk cId="696001550" sldId="309"/>
            <ac:picMk id="5" creationId="{00000000-0000-0000-0000-000000000000}"/>
          </ac:picMkLst>
        </pc:picChg>
      </pc:sldChg>
      <pc:sldChg chg="modSp mod">
        <pc:chgData name="olivier bonheur" userId="de1ed9d4d31b0123" providerId="LiveId" clId="{61C5CE01-FA13-4328-9D08-EBD16AFA3A23}" dt="2020-06-16T12:36:28.016" v="68" actId="20577"/>
        <pc:sldMkLst>
          <pc:docMk/>
          <pc:sldMk cId="868550641" sldId="314"/>
        </pc:sldMkLst>
        <pc:spChg chg="mod">
          <ac:chgData name="olivier bonheur" userId="de1ed9d4d31b0123" providerId="LiveId" clId="{61C5CE01-FA13-4328-9D08-EBD16AFA3A23}" dt="2020-06-16T12:36:28.016" v="68" actId="20577"/>
          <ac:spMkLst>
            <pc:docMk/>
            <pc:sldMk cId="868550641" sldId="314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35:46.856" v="45" actId="20577"/>
        <pc:sldMkLst>
          <pc:docMk/>
          <pc:sldMk cId="2194106866" sldId="317"/>
        </pc:sldMkLst>
        <pc:spChg chg="mod">
          <ac:chgData name="olivier bonheur" userId="de1ed9d4d31b0123" providerId="LiveId" clId="{61C5CE01-FA13-4328-9D08-EBD16AFA3A23}" dt="2020-06-16T12:35:46.856" v="45" actId="20577"/>
          <ac:spMkLst>
            <pc:docMk/>
            <pc:sldMk cId="2194106866" sldId="317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CE292A81-1E84-4AF7-9262-93B9A61974AF}"/>
    <pc:docChg chg="custSel modSld">
      <pc:chgData name="olivier bonheur" userId="de1ed9d4d31b0123" providerId="LiveId" clId="{CE292A81-1E84-4AF7-9262-93B9A61974AF}" dt="2020-06-15T12:20:27.167" v="132" actId="20577"/>
      <pc:docMkLst>
        <pc:docMk/>
      </pc:docMkLst>
      <pc:sldChg chg="modSp mod">
        <pc:chgData name="olivier bonheur" userId="de1ed9d4d31b0123" providerId="LiveId" clId="{CE292A81-1E84-4AF7-9262-93B9A61974AF}" dt="2020-06-15T12:15:06.098" v="32" actId="20577"/>
        <pc:sldMkLst>
          <pc:docMk/>
          <pc:sldMk cId="894082202" sldId="289"/>
        </pc:sldMkLst>
        <pc:spChg chg="mod">
          <ac:chgData name="olivier bonheur" userId="de1ed9d4d31b0123" providerId="LiveId" clId="{CE292A81-1E84-4AF7-9262-93B9A61974AF}" dt="2020-06-15T12:15:06.098" v="32" actId="20577"/>
          <ac:spMkLst>
            <pc:docMk/>
            <pc:sldMk cId="894082202" sldId="289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16:02.804" v="75"/>
        <pc:sldMkLst>
          <pc:docMk/>
          <pc:sldMk cId="2327594134" sldId="291"/>
        </pc:sldMkLst>
        <pc:spChg chg="mod">
          <ac:chgData name="olivier bonheur" userId="de1ed9d4d31b0123" providerId="LiveId" clId="{CE292A81-1E84-4AF7-9262-93B9A61974AF}" dt="2020-06-15T12:16:02.804" v="75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17:05.156" v="131" actId="6549"/>
        <pc:sldMkLst>
          <pc:docMk/>
          <pc:sldMk cId="3042130003" sldId="293"/>
        </pc:sldMkLst>
        <pc:spChg chg="mod">
          <ac:chgData name="olivier bonheur" userId="de1ed9d4d31b0123" providerId="LiveId" clId="{CE292A81-1E84-4AF7-9262-93B9A61974AF}" dt="2020-06-15T12:17:05.156" v="131" actId="6549"/>
          <ac:spMkLst>
            <pc:docMk/>
            <pc:sldMk cId="3042130003" sldId="293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20:27.167" v="132" actId="20577"/>
        <pc:sldMkLst>
          <pc:docMk/>
          <pc:sldMk cId="3381131343" sldId="310"/>
        </pc:sldMkLst>
        <pc:spChg chg="mod">
          <ac:chgData name="olivier bonheur" userId="de1ed9d4d31b0123" providerId="LiveId" clId="{CE292A81-1E84-4AF7-9262-93B9A61974AF}" dt="2020-06-15T12:20:27.167" v="132" actId="20577"/>
          <ac:spMkLst>
            <pc:docMk/>
            <pc:sldMk cId="3381131343" sldId="310"/>
            <ac:spMk id="2" creationId="{00000000-0000-0000-0000-000000000000}"/>
          </ac:spMkLst>
        </pc:spChg>
      </pc:sldChg>
    </pc:docChg>
  </pc:docChgLst>
  <pc:docChgLst>
    <pc:chgData name="olivier bonheur" userId="de1ed9d4d31b0123" providerId="LiveId" clId="{84B85A86-1F0D-4A03-919F-7D37FEB74B8A}"/>
    <pc:docChg chg="modSld">
      <pc:chgData name="olivier bonheur" userId="de1ed9d4d31b0123" providerId="LiveId" clId="{84B85A86-1F0D-4A03-919F-7D37FEB74B8A}" dt="2020-06-17T12:25:52.258" v="73" actId="1076"/>
      <pc:docMkLst>
        <pc:docMk/>
      </pc:docMkLst>
      <pc:sldChg chg="modSp mod">
        <pc:chgData name="olivier bonheur" userId="de1ed9d4d31b0123" providerId="LiveId" clId="{84B85A86-1F0D-4A03-919F-7D37FEB74B8A}" dt="2020-06-17T12:25:52.258" v="73" actId="1076"/>
        <pc:sldMkLst>
          <pc:docMk/>
          <pc:sldMk cId="2327594134" sldId="291"/>
        </pc:sldMkLst>
        <pc:spChg chg="mod">
          <ac:chgData name="olivier bonheur" userId="de1ed9d4d31b0123" providerId="LiveId" clId="{84B85A86-1F0D-4A03-919F-7D37FEB74B8A}" dt="2020-06-17T12:25:49.706" v="72" actId="1076"/>
          <ac:spMkLst>
            <pc:docMk/>
            <pc:sldMk cId="2327594134" sldId="291"/>
            <ac:spMk id="2" creationId="{00000000-0000-0000-0000-000000000000}"/>
          </ac:spMkLst>
        </pc:spChg>
        <pc:spChg chg="mod">
          <ac:chgData name="olivier bonheur" userId="de1ed9d4d31b0123" providerId="LiveId" clId="{84B85A86-1F0D-4A03-919F-7D37FEB74B8A}" dt="2020-06-17T12:25:52.258" v="73" actId="1076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84B85A86-1F0D-4A03-919F-7D37FEB74B8A}" dt="2020-06-17T12:25:00.270" v="71" actId="20577"/>
        <pc:sldMkLst>
          <pc:docMk/>
          <pc:sldMk cId="379000329" sldId="300"/>
        </pc:sldMkLst>
        <pc:spChg chg="mod">
          <ac:chgData name="olivier bonheur" userId="de1ed9d4d31b0123" providerId="LiveId" clId="{84B85A86-1F0D-4A03-919F-7D37FEB74B8A}" dt="2020-06-17T12:25:00.270" v="71" actId="20577"/>
          <ac:spMkLst>
            <pc:docMk/>
            <pc:sldMk cId="379000329" sldId="30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84B85A86-1F0D-4A03-919F-7D37FEB74B8A}" dt="2020-06-17T12:24:25.213" v="69" actId="20577"/>
        <pc:sldMkLst>
          <pc:docMk/>
          <pc:sldMk cId="1920283664" sldId="312"/>
        </pc:sldMkLst>
        <pc:spChg chg="mod">
          <ac:chgData name="olivier bonheur" userId="de1ed9d4d31b0123" providerId="LiveId" clId="{84B85A86-1F0D-4A03-919F-7D37FEB74B8A}" dt="2020-06-17T12:24:25.213" v="69" actId="20577"/>
          <ac:spMkLst>
            <pc:docMk/>
            <pc:sldMk cId="1920283664" sldId="312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DFD77CE9-894C-4C46-9029-56FF9BFC97EB}"/>
    <pc:docChg chg="modSld">
      <pc:chgData name="olivier bonheur" userId="de1ed9d4d31b0123" providerId="LiveId" clId="{DFD77CE9-894C-4C46-9029-56FF9BFC97EB}" dt="2020-06-15T16:34:40.837" v="19" actId="20577"/>
      <pc:docMkLst>
        <pc:docMk/>
      </pc:docMkLst>
      <pc:sldChg chg="modSp mod">
        <pc:chgData name="olivier bonheur" userId="de1ed9d4d31b0123" providerId="LiveId" clId="{DFD77CE9-894C-4C46-9029-56FF9BFC97EB}" dt="2020-06-15T16:32:29.676" v="0" actId="20577"/>
        <pc:sldMkLst>
          <pc:docMk/>
          <pc:sldMk cId="894082202" sldId="289"/>
        </pc:sldMkLst>
        <pc:spChg chg="mod">
          <ac:chgData name="olivier bonheur" userId="de1ed9d4d31b0123" providerId="LiveId" clId="{DFD77CE9-894C-4C46-9029-56FF9BFC97EB}" dt="2020-06-15T16:32:29.676" v="0" actId="20577"/>
          <ac:spMkLst>
            <pc:docMk/>
            <pc:sldMk cId="894082202" sldId="289"/>
            <ac:spMk id="3" creationId="{00000000-0000-0000-0000-000000000000}"/>
          </ac:spMkLst>
        </pc:spChg>
      </pc:sldChg>
      <pc:sldChg chg="modSp mod">
        <pc:chgData name="olivier bonheur" userId="de1ed9d4d31b0123" providerId="LiveId" clId="{DFD77CE9-894C-4C46-9029-56FF9BFC97EB}" dt="2020-06-15T16:33:04.012" v="9" actId="20577"/>
        <pc:sldMkLst>
          <pc:docMk/>
          <pc:sldMk cId="663796943" sldId="290"/>
        </pc:sldMkLst>
        <pc:spChg chg="mod">
          <ac:chgData name="olivier bonheur" userId="de1ed9d4d31b0123" providerId="LiveId" clId="{DFD77CE9-894C-4C46-9029-56FF9BFC97EB}" dt="2020-06-15T16:33:04.012" v="9" actId="20577"/>
          <ac:spMkLst>
            <pc:docMk/>
            <pc:sldMk cId="663796943" sldId="29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DFD77CE9-894C-4C46-9029-56FF9BFC97EB}" dt="2020-06-15T16:34:40.837" v="19" actId="20577"/>
        <pc:sldMkLst>
          <pc:docMk/>
          <pc:sldMk cId="1707374166" sldId="294"/>
        </pc:sldMkLst>
        <pc:spChg chg="mod">
          <ac:chgData name="olivier bonheur" userId="de1ed9d4d31b0123" providerId="LiveId" clId="{DFD77CE9-894C-4C46-9029-56FF9BFC97EB}" dt="2020-06-15T16:34:40.837" v="19" actId="20577"/>
          <ac:spMkLst>
            <pc:docMk/>
            <pc:sldMk cId="1707374166" sldId="294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0D1B3C29-0DE3-4494-B4BB-809988CC91C7}"/>
    <pc:docChg chg="modSld">
      <pc:chgData name="olivier bonheur" userId="de1ed9d4d31b0123" providerId="LiveId" clId="{0D1B3C29-0DE3-4494-B4BB-809988CC91C7}" dt="2020-05-08T14:58:31.736" v="27" actId="20577"/>
      <pc:docMkLst>
        <pc:docMk/>
      </pc:docMkLst>
      <pc:sldChg chg="modSp mod">
        <pc:chgData name="olivier bonheur" userId="de1ed9d4d31b0123" providerId="LiveId" clId="{0D1B3C29-0DE3-4494-B4BB-809988CC91C7}" dt="2020-05-08T14:58:09.575" v="17" actId="20577"/>
        <pc:sldMkLst>
          <pc:docMk/>
          <pc:sldMk cId="1112530417" sldId="266"/>
        </pc:sldMkLst>
        <pc:spChg chg="mod">
          <ac:chgData name="olivier bonheur" userId="de1ed9d4d31b0123" providerId="LiveId" clId="{0D1B3C29-0DE3-4494-B4BB-809988CC91C7}" dt="2020-05-08T14:58:09.575" v="17" actId="20577"/>
          <ac:spMkLst>
            <pc:docMk/>
            <pc:sldMk cId="1112530417" sldId="266"/>
            <ac:spMk id="3" creationId="{00000000-0000-0000-0000-000000000000}"/>
          </ac:spMkLst>
        </pc:spChg>
      </pc:sldChg>
      <pc:sldChg chg="modSp mod">
        <pc:chgData name="olivier bonheur" userId="de1ed9d4d31b0123" providerId="LiveId" clId="{0D1B3C29-0DE3-4494-B4BB-809988CC91C7}" dt="2020-05-08T14:58:31.736" v="27" actId="20577"/>
        <pc:sldMkLst>
          <pc:docMk/>
          <pc:sldMk cId="3408791503" sldId="274"/>
        </pc:sldMkLst>
        <pc:spChg chg="mod">
          <ac:chgData name="olivier bonheur" userId="de1ed9d4d31b0123" providerId="LiveId" clId="{0D1B3C29-0DE3-4494-B4BB-809988CC91C7}" dt="2020-05-08T14:58:31.736" v="27" actId="20577"/>
          <ac:spMkLst>
            <pc:docMk/>
            <pc:sldMk cId="3408791503" sldId="274"/>
            <ac:spMk id="3" creationId="{00000000-0000-0000-0000-000000000000}"/>
          </ac:spMkLst>
        </pc:spChg>
      </pc:sldChg>
      <pc:sldChg chg="modSp mod">
        <pc:chgData name="olivier bonheur" userId="de1ed9d4d31b0123" providerId="LiveId" clId="{0D1B3C29-0DE3-4494-B4BB-809988CC91C7}" dt="2020-05-08T14:57:43.651" v="0" actId="20577"/>
        <pc:sldMkLst>
          <pc:docMk/>
          <pc:sldMk cId="817221153" sldId="284"/>
        </pc:sldMkLst>
        <pc:spChg chg="mod">
          <ac:chgData name="olivier bonheur" userId="de1ed9d4d31b0123" providerId="LiveId" clId="{0D1B3C29-0DE3-4494-B4BB-809988CC91C7}" dt="2020-05-08T14:57:43.651" v="0" actId="20577"/>
          <ac:spMkLst>
            <pc:docMk/>
            <pc:sldMk cId="817221153" sldId="28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6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82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30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0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925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433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70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67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54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05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28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19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38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94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1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89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D00A-D0DD-4B60-9ECB-6D257A70D4CD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7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40543"/>
            <a:ext cx="7766936" cy="1646302"/>
          </a:xfrm>
        </p:spPr>
        <p:txBody>
          <a:bodyPr/>
          <a:lstStyle/>
          <a:p>
            <a:pPr algn="ctr"/>
            <a:r>
              <a:rPr lang="fr-FR" dirty="0" err="1" smtClean="0"/>
              <a:t>Mediscreen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452" y="2815359"/>
            <a:ext cx="7766936" cy="1096899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92D050"/>
                </a:solidFill>
              </a:rPr>
              <a:t>Une application </a:t>
            </a:r>
            <a:r>
              <a:rPr lang="fr-FR" dirty="0" smtClean="0">
                <a:solidFill>
                  <a:srgbClr val="92D050"/>
                </a:solidFill>
              </a:rPr>
              <a:t>d’aide au diagnostic du diabète</a:t>
            </a:r>
            <a:endParaRPr lang="fr-FR" dirty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60" y="3634506"/>
            <a:ext cx="2495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24153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err="1"/>
              <a:t>Mediscreen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/>
              <a:t>Architecture de l'application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337159"/>
            <a:ext cx="9044636" cy="5129140"/>
          </a:xfrm>
        </p:spPr>
        <p:txBody>
          <a:bodyPr>
            <a:normAutofit/>
          </a:bodyPr>
          <a:lstStyle/>
          <a:p>
            <a:pPr lvl="0"/>
            <a:r>
              <a:rPr lang="fr-FR" dirty="0" smtClean="0"/>
              <a:t>Schéma </a:t>
            </a:r>
            <a:r>
              <a:rPr lang="fr-FR" dirty="0"/>
              <a:t>de conception technique 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4" y="358306"/>
            <a:ext cx="1002143" cy="1151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78" y="1812663"/>
            <a:ext cx="7561002" cy="491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42993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err="1" smtClean="0"/>
              <a:t>Mediscreen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Rapports de tests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569582"/>
            <a:ext cx="9044636" cy="5129140"/>
          </a:xfrm>
        </p:spPr>
        <p:txBody>
          <a:bodyPr>
            <a:normAutofit/>
          </a:bodyPr>
          <a:lstStyle/>
          <a:p>
            <a:pPr lvl="0">
              <a:spcBef>
                <a:spcPts val="1500"/>
              </a:spcBef>
            </a:pPr>
            <a:r>
              <a:rPr lang="fr-FR" sz="1700" u="sng" dirty="0"/>
              <a:t>Sprint 1 : Gestion des données des </a:t>
            </a:r>
            <a:r>
              <a:rPr lang="fr-FR" sz="1700" u="sng" dirty="0" smtClean="0"/>
              <a:t>patients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Tous les tests passent </a:t>
            </a:r>
            <a:r>
              <a:rPr lang="fr-FR" b="1" dirty="0"/>
              <a:t>sans </a:t>
            </a:r>
            <a:r>
              <a:rPr lang="fr-FR" b="1" dirty="0" smtClean="0"/>
              <a:t>erreur</a:t>
            </a:r>
            <a:r>
              <a:rPr lang="fr-FR" dirty="0"/>
              <a:t> 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4" y="358306"/>
            <a:ext cx="1002143" cy="1151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33" y="2632407"/>
            <a:ext cx="9462041" cy="33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40806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err="1" smtClean="0"/>
              <a:t>Mediscreen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/>
              <a:t>Rapports de tests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49" y="1554328"/>
            <a:ext cx="9044636" cy="5129140"/>
          </a:xfrm>
        </p:spPr>
        <p:txBody>
          <a:bodyPr>
            <a:normAutofit/>
          </a:bodyPr>
          <a:lstStyle/>
          <a:p>
            <a:pPr lvl="0">
              <a:spcBef>
                <a:spcPts val="1500"/>
              </a:spcBef>
            </a:pPr>
            <a:r>
              <a:rPr lang="fr-FR" sz="1700" u="sng" dirty="0"/>
              <a:t>Sprint 2 : Gestion des notes des </a:t>
            </a:r>
            <a:r>
              <a:rPr lang="fr-FR" sz="1700" u="sng" dirty="0" smtClean="0"/>
              <a:t>patients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Tous les tests passent </a:t>
            </a:r>
            <a:r>
              <a:rPr lang="fr-FR" b="1" dirty="0"/>
              <a:t>sans </a:t>
            </a:r>
            <a:r>
              <a:rPr lang="fr-FR" b="1" dirty="0" smtClean="0"/>
              <a:t>erreur</a:t>
            </a:r>
            <a:r>
              <a:rPr lang="fr-FR" dirty="0"/>
              <a:t> 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4" y="358306"/>
            <a:ext cx="1002143" cy="1151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50" y="2648655"/>
            <a:ext cx="9665436" cy="35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40806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err="1" smtClean="0"/>
              <a:t>Mediscreen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/>
              <a:t>Rapports de tests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588833"/>
            <a:ext cx="9044636" cy="5129140"/>
          </a:xfrm>
        </p:spPr>
        <p:txBody>
          <a:bodyPr>
            <a:normAutofit/>
          </a:bodyPr>
          <a:lstStyle/>
          <a:p>
            <a:pPr lvl="0">
              <a:spcBef>
                <a:spcPts val="1500"/>
              </a:spcBef>
            </a:pPr>
            <a:r>
              <a:rPr lang="fr-FR" sz="1700" u="sng" dirty="0"/>
              <a:t>Sprint </a:t>
            </a:r>
            <a:r>
              <a:rPr lang="fr-FR" sz="1700" u="sng" dirty="0" smtClean="0"/>
              <a:t>3 </a:t>
            </a:r>
            <a:r>
              <a:rPr lang="fr-FR" sz="1700" u="sng" dirty="0"/>
              <a:t>: </a:t>
            </a:r>
            <a:r>
              <a:rPr lang="fr-FR" sz="1700" u="sng" dirty="0" smtClean="0"/>
              <a:t>Génération des rapports de diabète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Tous les tests passent </a:t>
            </a:r>
            <a:r>
              <a:rPr lang="fr-FR" b="1" dirty="0"/>
              <a:t>sans </a:t>
            </a:r>
            <a:r>
              <a:rPr lang="fr-FR" b="1" dirty="0" smtClean="0"/>
              <a:t>erreur</a:t>
            </a:r>
            <a:r>
              <a:rPr lang="fr-FR" dirty="0"/>
              <a:t> 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4" y="358306"/>
            <a:ext cx="1002143" cy="1151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0" y="2744705"/>
            <a:ext cx="9740678" cy="322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457196"/>
            <a:ext cx="8596668" cy="1190449"/>
          </a:xfrm>
        </p:spPr>
        <p:txBody>
          <a:bodyPr>
            <a:normAutofit fontScale="90000"/>
          </a:bodyPr>
          <a:lstStyle/>
          <a:p>
            <a:r>
              <a:rPr lang="fr-FR" sz="3200" dirty="0" err="1"/>
              <a:t>Mediscreen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Rapport de couverture de code 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785668"/>
            <a:ext cx="9044636" cy="4956676"/>
          </a:xfrm>
        </p:spPr>
        <p:txBody>
          <a:bodyPr>
            <a:normAutofit/>
          </a:bodyPr>
          <a:lstStyle/>
          <a:p>
            <a:pPr lvl="0">
              <a:spcBef>
                <a:spcPts val="1500"/>
              </a:spcBef>
            </a:pPr>
            <a:r>
              <a:rPr lang="fr-FR" sz="1700" u="sng" dirty="0"/>
              <a:t>Sprint 1 : Gestion des données des </a:t>
            </a:r>
            <a:r>
              <a:rPr lang="fr-FR" sz="1700" u="sng" dirty="0" smtClean="0"/>
              <a:t>patients</a:t>
            </a:r>
            <a:endParaRPr lang="fr-FR" sz="1700" dirty="0" smtClean="0"/>
          </a:p>
          <a:p>
            <a:pPr lvl="0">
              <a:spcBef>
                <a:spcPts val="1500"/>
              </a:spcBef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tx1"/>
                </a:solidFill>
              </a:rPr>
              <a:t>Couverture nombre d’instructions = </a:t>
            </a:r>
            <a:r>
              <a:rPr lang="fr-FR" b="1" dirty="0">
                <a:solidFill>
                  <a:srgbClr val="00B050"/>
                </a:solidFill>
              </a:rPr>
              <a:t>9</a:t>
            </a:r>
            <a:r>
              <a:rPr lang="fr-FR" b="1" dirty="0" smtClean="0">
                <a:solidFill>
                  <a:srgbClr val="00B050"/>
                </a:solidFill>
              </a:rPr>
              <a:t>0%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4" y="358306"/>
            <a:ext cx="1002143" cy="1151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50" y="2519607"/>
            <a:ext cx="10391497" cy="21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457196"/>
            <a:ext cx="8596668" cy="1190449"/>
          </a:xfrm>
        </p:spPr>
        <p:txBody>
          <a:bodyPr>
            <a:normAutofit fontScale="90000"/>
          </a:bodyPr>
          <a:lstStyle/>
          <a:p>
            <a:r>
              <a:rPr lang="fr-FR" sz="3200" dirty="0" err="1"/>
              <a:t>Mediscreen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Rapport de couverture de code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785668"/>
            <a:ext cx="9044636" cy="4956676"/>
          </a:xfrm>
        </p:spPr>
        <p:txBody>
          <a:bodyPr>
            <a:normAutofit/>
          </a:bodyPr>
          <a:lstStyle/>
          <a:p>
            <a:pPr lvl="0">
              <a:spcBef>
                <a:spcPts val="1500"/>
              </a:spcBef>
            </a:pPr>
            <a:r>
              <a:rPr lang="fr-FR" sz="1700" u="sng" dirty="0"/>
              <a:t>Sprint 2 : Gestion des notes des </a:t>
            </a:r>
            <a:r>
              <a:rPr lang="fr-FR" sz="1700" u="sng" dirty="0" smtClean="0"/>
              <a:t>patients</a:t>
            </a:r>
            <a:endParaRPr lang="fr-FR" sz="1700" dirty="0" smtClean="0"/>
          </a:p>
          <a:p>
            <a:pPr lvl="0">
              <a:spcBef>
                <a:spcPts val="1500"/>
              </a:spcBef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tx1"/>
                </a:solidFill>
              </a:rPr>
              <a:t>Couverture nombre d’instructions = </a:t>
            </a:r>
            <a:r>
              <a:rPr lang="fr-FR" b="1" dirty="0" smtClean="0">
                <a:solidFill>
                  <a:srgbClr val="00B050"/>
                </a:solidFill>
              </a:rPr>
              <a:t>9</a:t>
            </a:r>
            <a:r>
              <a:rPr lang="fr-FR" b="1" dirty="0">
                <a:solidFill>
                  <a:srgbClr val="00B050"/>
                </a:solidFill>
              </a:rPr>
              <a:t>3</a:t>
            </a:r>
            <a:r>
              <a:rPr lang="fr-FR" b="1" dirty="0" smtClean="0">
                <a:solidFill>
                  <a:srgbClr val="00B050"/>
                </a:solidFill>
              </a:rPr>
              <a:t>%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4" y="358306"/>
            <a:ext cx="1002143" cy="1151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51" y="2489917"/>
            <a:ext cx="10309374" cy="211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457196"/>
            <a:ext cx="8596668" cy="1190449"/>
          </a:xfrm>
        </p:spPr>
        <p:txBody>
          <a:bodyPr>
            <a:normAutofit fontScale="90000"/>
          </a:bodyPr>
          <a:lstStyle/>
          <a:p>
            <a:r>
              <a:rPr lang="fr-FR" sz="3200" dirty="0" err="1"/>
              <a:t>Mediscreen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Rapport de couverture de code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785668"/>
            <a:ext cx="9044636" cy="4956676"/>
          </a:xfrm>
        </p:spPr>
        <p:txBody>
          <a:bodyPr>
            <a:normAutofit/>
          </a:bodyPr>
          <a:lstStyle/>
          <a:p>
            <a:pPr lvl="0">
              <a:spcBef>
                <a:spcPts val="1500"/>
              </a:spcBef>
            </a:pPr>
            <a:r>
              <a:rPr lang="fr-FR" sz="1700" u="sng" dirty="0"/>
              <a:t>Sprint </a:t>
            </a:r>
            <a:r>
              <a:rPr lang="fr-FR" sz="1700" u="sng" dirty="0" smtClean="0"/>
              <a:t>3 </a:t>
            </a:r>
            <a:r>
              <a:rPr lang="fr-FR" sz="1700" u="sng" dirty="0"/>
              <a:t>: </a:t>
            </a:r>
            <a:r>
              <a:rPr lang="fr-FR" sz="1700" u="sng" dirty="0" smtClean="0"/>
              <a:t>Génération des rapports de diabète</a:t>
            </a:r>
            <a:endParaRPr lang="fr-FR" sz="1700" dirty="0" smtClean="0"/>
          </a:p>
          <a:p>
            <a:pPr lvl="0">
              <a:spcBef>
                <a:spcPts val="1500"/>
              </a:spcBef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tx1"/>
                </a:solidFill>
              </a:rPr>
              <a:t>Couverture nombre d’instructions = </a:t>
            </a:r>
            <a:r>
              <a:rPr lang="fr-FR" b="1" dirty="0" smtClean="0">
                <a:solidFill>
                  <a:srgbClr val="00B050"/>
                </a:solidFill>
              </a:rPr>
              <a:t>88%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4" y="358306"/>
            <a:ext cx="1002143" cy="1151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4" y="2600049"/>
            <a:ext cx="10086624" cy="20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49" y="358306"/>
            <a:ext cx="8596668" cy="1177419"/>
          </a:xfrm>
        </p:spPr>
        <p:txBody>
          <a:bodyPr>
            <a:normAutofit fontScale="90000"/>
          </a:bodyPr>
          <a:lstStyle/>
          <a:p>
            <a:r>
              <a:rPr lang="fr-FR" sz="3200" dirty="0" err="1"/>
              <a:t>Mediscreen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Bonnes pratiques </a:t>
            </a:r>
            <a:r>
              <a:rPr lang="fr-FR" sz="2800" dirty="0"/>
              <a:t>de développement</a:t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38" y="1509623"/>
            <a:ext cx="9523562" cy="5213522"/>
          </a:xfrm>
        </p:spPr>
        <p:txBody>
          <a:bodyPr>
            <a:normAutofit/>
          </a:bodyPr>
          <a:lstStyle/>
          <a:p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800" dirty="0" smtClean="0"/>
              <a:t>Respect des principes </a:t>
            </a:r>
            <a:r>
              <a:rPr lang="fr-FR" sz="1800" b="1" dirty="0" smtClean="0"/>
              <a:t>SOLID</a:t>
            </a:r>
          </a:p>
          <a:p>
            <a:pPr lvl="1"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fr-FR" sz="1800" dirty="0" smtClean="0"/>
              <a:t>Respect des </a:t>
            </a:r>
            <a:r>
              <a:rPr lang="fr-FR" sz="1800" b="1" dirty="0" smtClean="0"/>
              <a:t>conventions</a:t>
            </a:r>
            <a:r>
              <a:rPr lang="fr-FR" sz="1800" dirty="0" smtClean="0"/>
              <a:t> </a:t>
            </a:r>
            <a:r>
              <a:rPr lang="fr-FR" sz="1800" dirty="0"/>
              <a:t>: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 smtClean="0"/>
              <a:t>Dans </a:t>
            </a:r>
            <a:r>
              <a:rPr lang="fr-FR" dirty="0"/>
              <a:t>les tests : utilisation de la convention  </a:t>
            </a:r>
            <a:r>
              <a:rPr lang="fr-FR" b="1" i="1" dirty="0"/>
              <a:t>ARRANGE // ACT // ASSERT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/>
              <a:t>Noms compréhensibles et cohérents pour tous les </a:t>
            </a:r>
            <a:r>
              <a:rPr lang="fr-FR" dirty="0" smtClean="0"/>
              <a:t>tests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dirty="0" smtClean="0"/>
              <a:t>Commentaires</a:t>
            </a:r>
            <a:endParaRPr lang="fr-FR" dirty="0"/>
          </a:p>
          <a:p>
            <a:pPr lvl="1"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fr-FR" sz="1800" dirty="0" smtClean="0"/>
              <a:t>Mise </a:t>
            </a:r>
            <a:r>
              <a:rPr lang="fr-FR" sz="1800" dirty="0"/>
              <a:t>en place de la </a:t>
            </a:r>
            <a:r>
              <a:rPr lang="fr-FR" sz="1800" b="1" dirty="0" err="1" smtClean="0"/>
              <a:t>JavaDoc</a:t>
            </a:r>
            <a:endParaRPr lang="fr-FR" sz="1800" b="1" dirty="0" smtClean="0"/>
          </a:p>
          <a:p>
            <a:pPr lvl="1"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fr-FR" sz="1800" dirty="0"/>
              <a:t>Gestion des </a:t>
            </a:r>
            <a:r>
              <a:rPr lang="fr-FR" sz="1800" b="1" dirty="0"/>
              <a:t>versions</a:t>
            </a:r>
            <a:r>
              <a:rPr lang="fr-FR" sz="1800" dirty="0"/>
              <a:t> et du </a:t>
            </a:r>
            <a:r>
              <a:rPr lang="fr-FR" sz="1800" b="1" dirty="0"/>
              <a:t>dépôt</a:t>
            </a:r>
            <a:r>
              <a:rPr lang="fr-FR" sz="1800" dirty="0"/>
              <a:t> de la base de code : Git et </a:t>
            </a:r>
            <a:r>
              <a:rPr lang="fr-FR" sz="1800" dirty="0" err="1"/>
              <a:t>GitHub</a:t>
            </a:r>
            <a:endParaRPr lang="fr-FR" sz="1800" dirty="0"/>
          </a:p>
          <a:p>
            <a:pPr lvl="1"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fr-FR" sz="1800" dirty="0" smtClean="0"/>
              <a:t>Rédaction de fichiers </a:t>
            </a:r>
            <a:r>
              <a:rPr lang="fr-FR" sz="1800" b="1" dirty="0" smtClean="0"/>
              <a:t>README</a:t>
            </a:r>
            <a:r>
              <a:rPr lang="fr-FR" sz="1800" dirty="0" smtClean="0"/>
              <a:t> sur les </a:t>
            </a:r>
            <a:r>
              <a:rPr lang="fr-FR" sz="1800" dirty="0" err="1" smtClean="0"/>
              <a:t>dépots</a:t>
            </a:r>
            <a:r>
              <a:rPr lang="fr-FR" sz="1800" dirty="0" smtClean="0"/>
              <a:t> </a:t>
            </a:r>
            <a:r>
              <a:rPr lang="fr-FR" sz="1800" dirty="0" err="1" smtClean="0"/>
              <a:t>GitHub</a:t>
            </a:r>
            <a:endParaRPr lang="fr-FR" sz="1800" dirty="0" smtClean="0"/>
          </a:p>
          <a:p>
            <a:pPr lvl="1"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fr-FR" sz="1800" dirty="0"/>
              <a:t>Gestion du </a:t>
            </a:r>
            <a:r>
              <a:rPr lang="fr-FR" sz="1800" b="1" dirty="0" err="1"/>
              <a:t>logging</a:t>
            </a:r>
            <a:r>
              <a:rPr lang="fr-FR" sz="1800" dirty="0"/>
              <a:t> </a:t>
            </a:r>
            <a:r>
              <a:rPr lang="fr-FR" sz="1800" dirty="0" smtClean="0"/>
              <a:t>(Log4J)</a:t>
            </a:r>
            <a:endParaRPr lang="fr-FR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4" y="358306"/>
            <a:ext cx="1002143" cy="11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77" y="63386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Mediscreen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100" dirty="0" smtClean="0"/>
              <a:t>Conclusion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75" y="2230226"/>
            <a:ext cx="10726484" cy="5061860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 smtClean="0"/>
              <a:t>Les objectifs ont été remplis :</a:t>
            </a:r>
            <a:endParaRPr lang="fr-FR" dirty="0"/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v"/>
            </a:pPr>
            <a:r>
              <a:rPr lang="fr-FR" dirty="0"/>
              <a:t>Développement d’une application permettant de </a:t>
            </a:r>
            <a:r>
              <a:rPr lang="fr-FR" b="1" dirty="0"/>
              <a:t>prédire </a:t>
            </a:r>
            <a:r>
              <a:rPr lang="fr-FR" b="1" dirty="0" smtClean="0"/>
              <a:t>le risque </a:t>
            </a:r>
            <a:r>
              <a:rPr lang="fr-FR" b="1" dirty="0"/>
              <a:t>de diabète </a:t>
            </a:r>
            <a:r>
              <a:rPr lang="fr-FR" dirty="0"/>
              <a:t>des patients</a:t>
            </a:r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v"/>
            </a:pPr>
            <a:r>
              <a:rPr lang="fr-FR" dirty="0"/>
              <a:t>Développement de 3 </a:t>
            </a:r>
            <a:r>
              <a:rPr lang="fr-FR" b="1" dirty="0" err="1" smtClean="0"/>
              <a:t>Microservices</a:t>
            </a:r>
            <a:r>
              <a:rPr lang="fr-FR" b="1" dirty="0" smtClean="0"/>
              <a:t> </a:t>
            </a:r>
            <a:r>
              <a:rPr lang="fr-FR" dirty="0" smtClean="0"/>
              <a:t>dans des conteneurs Docker qui communiquent </a:t>
            </a:r>
            <a:r>
              <a:rPr lang="fr-FR" dirty="0"/>
              <a:t>entre </a:t>
            </a:r>
            <a:r>
              <a:rPr lang="fr-FR" dirty="0" smtClean="0"/>
              <a:t>eux</a:t>
            </a:r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Utilisation d’une base de données </a:t>
            </a:r>
            <a:r>
              <a:rPr lang="fr-FR" b="1" dirty="0" err="1" smtClean="0"/>
              <a:t>NoSQL</a:t>
            </a:r>
            <a:r>
              <a:rPr lang="fr-FR" dirty="0" smtClean="0"/>
              <a:t> pour le </a:t>
            </a:r>
            <a:r>
              <a:rPr lang="fr-FR" dirty="0" err="1" smtClean="0"/>
              <a:t>Microservice</a:t>
            </a:r>
            <a:r>
              <a:rPr lang="fr-FR" dirty="0" smtClean="0"/>
              <a:t> de gestion des Notes des patients</a:t>
            </a:r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Le projet a été géré par une méthodologie </a:t>
            </a:r>
            <a:r>
              <a:rPr lang="fr-FR" b="1" dirty="0" smtClean="0"/>
              <a:t>AGILE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marL="914400" lvl="2" indent="0">
              <a:spcBef>
                <a:spcPts val="1200"/>
              </a:spcBef>
              <a:buNone/>
            </a:pPr>
            <a:endParaRPr lang="fr-FR" sz="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4" y="358306"/>
            <a:ext cx="1002143" cy="11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49" y="569653"/>
            <a:ext cx="8596668" cy="1320800"/>
          </a:xfrm>
        </p:spPr>
        <p:txBody>
          <a:bodyPr/>
          <a:lstStyle/>
          <a:p>
            <a:r>
              <a:rPr lang="fr-FR" sz="3200" dirty="0" err="1" smtClean="0"/>
              <a:t>Mediscreen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49" y="2101800"/>
            <a:ext cx="8596668" cy="4608575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 smtClean="0"/>
              <a:t>Contexte et des objectifs du projet </a:t>
            </a:r>
          </a:p>
          <a:p>
            <a:pPr>
              <a:spcBef>
                <a:spcPts val="2200"/>
              </a:spcBef>
            </a:pPr>
            <a:r>
              <a:rPr lang="fr-FR" dirty="0" smtClean="0"/>
              <a:t>Présentation des livrables</a:t>
            </a:r>
          </a:p>
          <a:p>
            <a:pPr>
              <a:spcBef>
                <a:spcPts val="2200"/>
              </a:spcBef>
            </a:pPr>
            <a:r>
              <a:rPr lang="fr-FR" dirty="0" smtClean="0"/>
              <a:t>Technologies utilisées</a:t>
            </a:r>
          </a:p>
          <a:p>
            <a:pPr>
              <a:spcBef>
                <a:spcPts val="2200"/>
              </a:spcBef>
            </a:pPr>
            <a:r>
              <a:rPr lang="fr-FR" dirty="0" smtClean="0"/>
              <a:t>Démonstration de l’application</a:t>
            </a:r>
          </a:p>
          <a:p>
            <a:pPr>
              <a:spcBef>
                <a:spcPts val="2200"/>
              </a:spcBef>
            </a:pPr>
            <a:r>
              <a:rPr lang="fr-FR" dirty="0" smtClean="0"/>
              <a:t>Architecture </a:t>
            </a:r>
            <a:r>
              <a:rPr lang="fr-FR" dirty="0"/>
              <a:t>de l'application</a:t>
            </a:r>
          </a:p>
          <a:p>
            <a:pPr>
              <a:spcBef>
                <a:spcPts val="2200"/>
              </a:spcBef>
            </a:pPr>
            <a:r>
              <a:rPr lang="fr-FR" dirty="0" smtClean="0"/>
              <a:t>Rapports </a:t>
            </a:r>
            <a:r>
              <a:rPr lang="fr-FR" dirty="0"/>
              <a:t>de tests et de couverture de </a:t>
            </a:r>
            <a:r>
              <a:rPr lang="fr-FR" dirty="0" smtClean="0"/>
              <a:t>code</a:t>
            </a:r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Conclusion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992" y="358306"/>
            <a:ext cx="1639625" cy="188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11" y="25289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err="1" smtClean="0"/>
              <a:t>Mediscreen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Présentation du contexte </a:t>
            </a:r>
            <a:r>
              <a:rPr lang="fr-FR" sz="2800" dirty="0"/>
              <a:t>et </a:t>
            </a:r>
            <a:r>
              <a:rPr lang="fr-FR" sz="2800" dirty="0" smtClean="0"/>
              <a:t>objectifs du </a:t>
            </a:r>
            <a:r>
              <a:rPr lang="fr-FR" sz="2800" dirty="0"/>
              <a:t>projet 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73" y="1305993"/>
            <a:ext cx="9639556" cy="5370852"/>
          </a:xfrm>
        </p:spPr>
        <p:txBody>
          <a:bodyPr>
            <a:normAutofit/>
          </a:bodyPr>
          <a:lstStyle/>
          <a:p>
            <a:r>
              <a:rPr lang="fr-FR" u="sng" dirty="0" smtClean="0"/>
              <a:t>Contexte</a:t>
            </a:r>
            <a:r>
              <a:rPr lang="fr-FR" dirty="0" smtClean="0"/>
              <a:t> :</a:t>
            </a:r>
            <a:endParaRPr lang="fr-FR" dirty="0"/>
          </a:p>
          <a:p>
            <a:endParaRPr lang="fr-FR" sz="1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err="1" smtClean="0"/>
              <a:t>Mediscreen</a:t>
            </a:r>
            <a:r>
              <a:rPr lang="fr-FR" dirty="0" smtClean="0"/>
              <a:t> est une </a:t>
            </a:r>
            <a:r>
              <a:rPr lang="fr-FR" dirty="0"/>
              <a:t>société internationale qui travaille avec les cliniques de santé et les cabinets privés pour dépister les risques de </a:t>
            </a:r>
            <a:r>
              <a:rPr lang="fr-FR" dirty="0" smtClean="0"/>
              <a:t>maladies</a:t>
            </a:r>
            <a:endParaRPr lang="fr-FR" dirty="0"/>
          </a:p>
          <a:p>
            <a:pPr marL="342900" lvl="1" indent="-342900">
              <a:spcBef>
                <a:spcPts val="2000"/>
              </a:spcBef>
            </a:pPr>
            <a:r>
              <a:rPr lang="fr-FR" sz="1800" u="sng" dirty="0" smtClean="0"/>
              <a:t>Objectifs du projet</a:t>
            </a:r>
            <a:r>
              <a:rPr lang="fr-FR" sz="1800" dirty="0" smtClean="0"/>
              <a:t> </a:t>
            </a:r>
            <a:r>
              <a:rPr lang="fr-FR" sz="1800" dirty="0"/>
              <a:t>: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Développement d’une application permettant de </a:t>
            </a:r>
            <a:r>
              <a:rPr lang="fr-FR" b="1" dirty="0" smtClean="0"/>
              <a:t>prédire </a:t>
            </a:r>
            <a:r>
              <a:rPr lang="fr-FR" b="1" dirty="0" smtClean="0"/>
              <a:t>le risque </a:t>
            </a:r>
            <a:r>
              <a:rPr lang="fr-FR" b="1" dirty="0" smtClean="0"/>
              <a:t>de diabète </a:t>
            </a:r>
            <a:r>
              <a:rPr lang="fr-FR" dirty="0" smtClean="0"/>
              <a:t>des patients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Développement de 3 </a:t>
            </a:r>
            <a:r>
              <a:rPr lang="fr-FR" dirty="0" err="1"/>
              <a:t>MicroServices</a:t>
            </a:r>
            <a:r>
              <a:rPr lang="fr-FR" dirty="0"/>
              <a:t> qui doivent communiquer entre eux :</a:t>
            </a:r>
          </a:p>
          <a:p>
            <a:pPr marL="1257300" lvl="2" indent="-342900">
              <a:spcBef>
                <a:spcPts val="1200"/>
              </a:spcBef>
              <a:buFont typeface="+mj-lt"/>
              <a:buAutoNum type="arabicPeriod"/>
            </a:pPr>
            <a:r>
              <a:rPr lang="fr-FR" dirty="0" err="1" smtClean="0"/>
              <a:t>Microservice</a:t>
            </a:r>
            <a:r>
              <a:rPr lang="fr-FR" dirty="0" smtClean="0"/>
              <a:t> </a:t>
            </a:r>
            <a:r>
              <a:rPr lang="fr-FR" dirty="0"/>
              <a:t>permettant la gestion des </a:t>
            </a:r>
            <a:r>
              <a:rPr lang="fr-FR" b="1" dirty="0" smtClean="0"/>
              <a:t>données personnelles </a:t>
            </a:r>
            <a:r>
              <a:rPr lang="fr-FR" dirty="0" smtClean="0"/>
              <a:t>des </a:t>
            </a:r>
            <a:r>
              <a:rPr lang="fr-FR" dirty="0"/>
              <a:t>patients </a:t>
            </a:r>
          </a:p>
          <a:p>
            <a:pPr marL="1257300" lvl="2" indent="-342900">
              <a:spcBef>
                <a:spcPts val="1200"/>
              </a:spcBef>
              <a:buFont typeface="+mj-lt"/>
              <a:buAutoNum type="arabicPeriod"/>
            </a:pPr>
            <a:r>
              <a:rPr lang="fr-FR" dirty="0" err="1" smtClean="0"/>
              <a:t>Microservice</a:t>
            </a:r>
            <a:r>
              <a:rPr lang="fr-FR" dirty="0" smtClean="0"/>
              <a:t> </a:t>
            </a:r>
            <a:r>
              <a:rPr lang="fr-FR" dirty="0"/>
              <a:t>permettant la gestion des </a:t>
            </a:r>
            <a:r>
              <a:rPr lang="fr-FR" b="1" dirty="0"/>
              <a:t>notes </a:t>
            </a:r>
            <a:r>
              <a:rPr lang="fr-FR" b="1" dirty="0" smtClean="0"/>
              <a:t>d’observation </a:t>
            </a:r>
            <a:r>
              <a:rPr lang="fr-FR" dirty="0" smtClean="0"/>
              <a:t>prises </a:t>
            </a:r>
            <a:r>
              <a:rPr lang="fr-FR" dirty="0"/>
              <a:t>par les médecins</a:t>
            </a:r>
          </a:p>
          <a:p>
            <a:pPr marL="1257300" lvl="2" indent="-342900">
              <a:spcBef>
                <a:spcPts val="1200"/>
              </a:spcBef>
              <a:buFont typeface="+mj-lt"/>
              <a:buAutoNum type="arabicPeriod"/>
            </a:pPr>
            <a:r>
              <a:rPr lang="fr-FR" dirty="0" err="1" smtClean="0"/>
              <a:t>Microservice</a:t>
            </a:r>
            <a:r>
              <a:rPr lang="fr-FR" dirty="0" smtClean="0"/>
              <a:t> </a:t>
            </a:r>
            <a:r>
              <a:rPr lang="fr-FR" dirty="0"/>
              <a:t>permettant de générer un </a:t>
            </a:r>
            <a:r>
              <a:rPr lang="fr-FR" b="1" dirty="0"/>
              <a:t>rapport de risque de diabète </a:t>
            </a:r>
            <a:r>
              <a:rPr lang="fr-FR" dirty="0"/>
              <a:t>pour chaque </a:t>
            </a:r>
            <a:r>
              <a:rPr lang="fr-FR" dirty="0" smtClean="0"/>
              <a:t>patient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Les </a:t>
            </a:r>
            <a:r>
              <a:rPr lang="fr-FR" dirty="0" err="1" smtClean="0"/>
              <a:t>Microservices</a:t>
            </a:r>
            <a:r>
              <a:rPr lang="fr-FR" dirty="0" smtClean="0"/>
              <a:t> doivent être </a:t>
            </a:r>
            <a:r>
              <a:rPr lang="fr-FR" b="1" dirty="0" smtClean="0"/>
              <a:t>testés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Les </a:t>
            </a:r>
            <a:r>
              <a:rPr lang="fr-FR" dirty="0" err="1" smtClean="0"/>
              <a:t>Microservices</a:t>
            </a:r>
            <a:r>
              <a:rPr lang="fr-FR" dirty="0" smtClean="0"/>
              <a:t> doivent être </a:t>
            </a:r>
            <a:r>
              <a:rPr lang="fr-FR" b="1" dirty="0" smtClean="0"/>
              <a:t>déployés dans des conteneurs Docker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Les services des API REST exposés doivent être </a:t>
            </a:r>
            <a:r>
              <a:rPr lang="fr-FR" b="1" dirty="0" smtClean="0"/>
              <a:t>documentés</a:t>
            </a:r>
            <a:endParaRPr lang="fr-FR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fr-F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4" y="358306"/>
            <a:ext cx="1002143" cy="11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19" y="56686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err="1" smtClean="0"/>
              <a:t>Mediscreen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Présentation des livrables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19" y="1785668"/>
            <a:ext cx="9639556" cy="5197725"/>
          </a:xfrm>
        </p:spPr>
        <p:txBody>
          <a:bodyPr>
            <a:normAutofit/>
          </a:bodyPr>
          <a:lstStyle/>
          <a:p>
            <a:r>
              <a:rPr lang="fr-FR" u="sng" dirty="0" smtClean="0"/>
              <a:t>Gestion de projet en mode </a:t>
            </a:r>
            <a:r>
              <a:rPr lang="fr-FR" b="1" u="sng" dirty="0" smtClean="0"/>
              <a:t>Agile</a:t>
            </a:r>
            <a:r>
              <a:rPr lang="fr-FR" dirty="0" smtClean="0"/>
              <a:t> :</a:t>
            </a:r>
            <a:endParaRPr lang="fr-FR" dirty="0"/>
          </a:p>
          <a:p>
            <a:endParaRPr lang="fr-FR" sz="100" dirty="0"/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Trois </a:t>
            </a:r>
            <a:r>
              <a:rPr lang="fr-FR" b="1" dirty="0" smtClean="0"/>
              <a:t>Sprints</a:t>
            </a:r>
            <a:r>
              <a:rPr lang="fr-FR" dirty="0" smtClean="0"/>
              <a:t> : 1 Sprint par </a:t>
            </a:r>
            <a:r>
              <a:rPr lang="fr-FR" dirty="0" err="1" smtClean="0"/>
              <a:t>MicroService</a:t>
            </a:r>
            <a:endParaRPr lang="fr-FR" dirty="0" smtClean="0"/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Mise en place d’un tableau </a:t>
            </a:r>
            <a:r>
              <a:rPr lang="fr-FR" b="1" dirty="0" smtClean="0"/>
              <a:t>Kanban</a:t>
            </a:r>
            <a:r>
              <a:rPr lang="fr-FR" dirty="0" smtClean="0"/>
              <a:t> :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sz="1600" b="1" dirty="0" err="1" smtClean="0"/>
              <a:t>Backlog</a:t>
            </a:r>
            <a:r>
              <a:rPr lang="fr-FR" sz="1600" dirty="0" smtClean="0"/>
              <a:t> pour chaque </a:t>
            </a:r>
            <a:r>
              <a:rPr lang="fr-FR" sz="1600" dirty="0"/>
              <a:t>S</a:t>
            </a:r>
            <a:r>
              <a:rPr lang="fr-FR" sz="1600" dirty="0" smtClean="0"/>
              <a:t>print</a:t>
            </a:r>
          </a:p>
          <a:p>
            <a:pPr lvl="2">
              <a:spcBef>
                <a:spcPts val="2000"/>
              </a:spcBef>
              <a:buFont typeface="Wingdings" panose="05000000000000000000" pitchFamily="2" charset="2"/>
              <a:buChar char="§"/>
            </a:pPr>
            <a:r>
              <a:rPr lang="fr-FR" sz="1600" dirty="0" smtClean="0"/>
              <a:t>Fonctionnalités à développer réparties par état d’avancement : 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1400" dirty="0" smtClean="0"/>
              <a:t>En cours, Questions, A tester, Terminée</a:t>
            </a:r>
          </a:p>
          <a:p>
            <a:pPr lvl="2">
              <a:spcBef>
                <a:spcPts val="2000"/>
              </a:spcBef>
              <a:buFont typeface="Wingdings" panose="05000000000000000000" pitchFamily="2" charset="2"/>
              <a:buChar char="§"/>
            </a:pPr>
            <a:r>
              <a:rPr lang="fr-FR" sz="1600" dirty="0" smtClean="0"/>
              <a:t>Pour chaque fonctionnalité :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1400" dirty="0" smtClean="0"/>
              <a:t>Définition de la </a:t>
            </a:r>
            <a:r>
              <a:rPr lang="fr-FR" sz="1400" b="1" dirty="0" smtClean="0"/>
              <a:t>User Story </a:t>
            </a:r>
            <a:r>
              <a:rPr lang="fr-FR" sz="1400" dirty="0" smtClean="0"/>
              <a:t>correspondant à la fonctionnalité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1400" dirty="0" smtClean="0"/>
              <a:t>Définitions des </a:t>
            </a:r>
            <a:r>
              <a:rPr lang="fr-FR" sz="1400" b="1" dirty="0" smtClean="0"/>
              <a:t>taches à effectuer </a:t>
            </a:r>
            <a:r>
              <a:rPr lang="fr-FR" sz="1400" dirty="0" smtClean="0"/>
              <a:t>(checklist) pour la fonctionnalité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1400" b="1" dirty="0" smtClean="0"/>
              <a:t>Date prévisionnelle </a:t>
            </a:r>
            <a:r>
              <a:rPr lang="fr-FR" sz="1400" dirty="0" smtClean="0"/>
              <a:t>de livraison de la fonctionnalité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4" y="358306"/>
            <a:ext cx="1002143" cy="11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19" y="27356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err="1" smtClean="0"/>
              <a:t>Mediscreen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Présentation des livrables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19" y="1345721"/>
            <a:ext cx="9639556" cy="5197725"/>
          </a:xfrm>
        </p:spPr>
        <p:txBody>
          <a:bodyPr>
            <a:normAutofit/>
          </a:bodyPr>
          <a:lstStyle/>
          <a:p>
            <a:r>
              <a:rPr lang="fr-FR" u="sng" dirty="0" smtClean="0"/>
              <a:t>Gestion de projet en mode </a:t>
            </a:r>
            <a:r>
              <a:rPr lang="fr-FR" b="1" u="sng" dirty="0" smtClean="0"/>
              <a:t>Agile</a:t>
            </a:r>
            <a:r>
              <a:rPr lang="fr-FR" dirty="0" smtClean="0"/>
              <a:t> :</a:t>
            </a:r>
            <a:endParaRPr lang="fr-FR" dirty="0"/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Pour chaque Sprint : </a:t>
            </a:r>
          </a:p>
          <a:p>
            <a:pPr lvl="2">
              <a:spcBef>
                <a:spcPts val="2000"/>
              </a:spcBef>
              <a:buFont typeface="Wingdings" panose="05000000000000000000" pitchFamily="2" charset="2"/>
              <a:buChar char="§"/>
            </a:pPr>
            <a:r>
              <a:rPr lang="fr-FR" sz="1600" dirty="0"/>
              <a:t>R</a:t>
            </a:r>
            <a:r>
              <a:rPr lang="fr-FR" sz="1600" dirty="0" smtClean="0"/>
              <a:t>édaction d’une </a:t>
            </a:r>
            <a:r>
              <a:rPr lang="fr-FR" sz="1600" b="1" dirty="0" err="1" smtClean="0"/>
              <a:t>Retrospective</a:t>
            </a:r>
            <a:r>
              <a:rPr lang="fr-FR" sz="1600" b="1" dirty="0" smtClean="0"/>
              <a:t> : 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1400" dirty="0" smtClean="0"/>
              <a:t>Ce qui s’est bien passé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1400" dirty="0" smtClean="0"/>
              <a:t>Ce qui aurait pu aller mieux 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1400" dirty="0" smtClean="0"/>
              <a:t>Ce que j’aimerais faire différemment</a:t>
            </a:r>
          </a:p>
          <a:p>
            <a:pPr lvl="2">
              <a:spcBef>
                <a:spcPts val="2000"/>
              </a:spcBef>
              <a:buFont typeface="Wingdings" panose="05000000000000000000" pitchFamily="2" charset="2"/>
              <a:buChar char="§"/>
            </a:pPr>
            <a:r>
              <a:rPr lang="fr-FR" sz="1600" dirty="0" smtClean="0"/>
              <a:t>Rédaction de la </a:t>
            </a:r>
            <a:r>
              <a:rPr lang="fr-FR" sz="1600" b="1" dirty="0" smtClean="0"/>
              <a:t>documentation des services APIs REST </a:t>
            </a:r>
            <a:r>
              <a:rPr lang="fr-FR" sz="1600" dirty="0" smtClean="0"/>
              <a:t>exposés :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1400" dirty="0" smtClean="0"/>
              <a:t>Nom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1400" dirty="0" smtClean="0"/>
              <a:t>URL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1400" dirty="0" smtClean="0"/>
              <a:t>Méthode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1400" dirty="0" smtClean="0"/>
              <a:t>Paramètres </a:t>
            </a:r>
            <a:r>
              <a:rPr lang="fr-FR" sz="1400" dirty="0"/>
              <a:t>d’URL </a:t>
            </a:r>
            <a:r>
              <a:rPr lang="fr-FR" sz="1400" dirty="0" smtClean="0"/>
              <a:t>et </a:t>
            </a:r>
            <a:r>
              <a:rPr lang="fr-FR" sz="1400" dirty="0"/>
              <a:t>de </a:t>
            </a:r>
            <a:r>
              <a:rPr lang="fr-FR" sz="1400" dirty="0" smtClean="0"/>
              <a:t>données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1400" dirty="0" smtClean="0"/>
              <a:t>Réponse </a:t>
            </a:r>
            <a:r>
              <a:rPr lang="fr-FR" sz="1400" dirty="0"/>
              <a:t>(Réussite ou </a:t>
            </a:r>
            <a:r>
              <a:rPr lang="fr-FR" sz="1400" dirty="0" smtClean="0"/>
              <a:t>Echec)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fr-FR" sz="1400" dirty="0" smtClean="0"/>
              <a:t>Exemple </a:t>
            </a:r>
            <a:r>
              <a:rPr lang="fr-FR" sz="1400" dirty="0"/>
              <a:t>d’appel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4" y="358306"/>
            <a:ext cx="1002143" cy="11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19" y="27356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err="1" smtClean="0"/>
              <a:t>Mediscreen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Technologies utilisées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19" y="1359929"/>
            <a:ext cx="9639556" cy="5204773"/>
          </a:xfrm>
        </p:spPr>
        <p:txBody>
          <a:bodyPr>
            <a:normAutofit fontScale="92500" lnSpcReduction="20000"/>
          </a:bodyPr>
          <a:lstStyle/>
          <a:p>
            <a:r>
              <a:rPr lang="fr-FR" u="sng" dirty="0" err="1" smtClean="0"/>
              <a:t>BackEnd</a:t>
            </a:r>
            <a:r>
              <a:rPr lang="fr-FR" dirty="0" smtClean="0"/>
              <a:t> :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600" dirty="0" smtClean="0"/>
              <a:t>Langage : Java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600" dirty="0" smtClean="0"/>
              <a:t>Framework : </a:t>
            </a:r>
            <a:r>
              <a:rPr lang="fr-FR" sz="1600" dirty="0" err="1" smtClean="0"/>
              <a:t>SpringBoot</a:t>
            </a:r>
            <a:r>
              <a:rPr lang="fr-FR" sz="1600" dirty="0" smtClean="0"/>
              <a:t> (profiles : </a:t>
            </a:r>
            <a:r>
              <a:rPr lang="fr-FR" sz="1600" dirty="0" err="1" smtClean="0"/>
              <a:t>Development</a:t>
            </a:r>
            <a:r>
              <a:rPr lang="fr-FR" sz="1600" dirty="0" smtClean="0"/>
              <a:t>, Production et Test)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600" dirty="0" err="1" smtClean="0"/>
              <a:t>Microservice</a:t>
            </a:r>
            <a:r>
              <a:rPr lang="fr-FR" sz="1600" dirty="0" smtClean="0"/>
              <a:t> </a:t>
            </a:r>
            <a:r>
              <a:rPr lang="fr-FR" sz="1600" dirty="0"/>
              <a:t>Patient : SGBD Relationnel </a:t>
            </a:r>
            <a:r>
              <a:rPr lang="fr-FR" sz="1600" dirty="0" smtClean="0"/>
              <a:t>MySQL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600" dirty="0" err="1" smtClean="0"/>
              <a:t>Microservice</a:t>
            </a:r>
            <a:r>
              <a:rPr lang="fr-FR" sz="1600" dirty="0" smtClean="0"/>
              <a:t> Note </a:t>
            </a:r>
            <a:r>
              <a:rPr lang="fr-FR" sz="1600" dirty="0"/>
              <a:t>: SGBD </a:t>
            </a:r>
            <a:r>
              <a:rPr lang="fr-FR" sz="1600" dirty="0" err="1"/>
              <a:t>NoSQL</a:t>
            </a:r>
            <a:r>
              <a:rPr lang="fr-FR" sz="1600" dirty="0"/>
              <a:t> </a:t>
            </a:r>
            <a:r>
              <a:rPr lang="fr-FR" sz="1600" dirty="0" err="1" smtClean="0"/>
              <a:t>MongoDB</a:t>
            </a:r>
            <a:endParaRPr lang="fr-FR" sz="16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600" dirty="0" smtClean="0"/>
              <a:t>Conteneurisation : Docker + Docker-Compose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fr-FR" sz="600" dirty="0" smtClean="0"/>
          </a:p>
          <a:p>
            <a:r>
              <a:rPr lang="fr-FR" u="sng" dirty="0" err="1" smtClean="0"/>
              <a:t>FrontEnd</a:t>
            </a:r>
            <a:r>
              <a:rPr lang="fr-FR" dirty="0" smtClean="0"/>
              <a:t> </a:t>
            </a:r>
            <a:r>
              <a:rPr lang="fr-FR" dirty="0"/>
              <a:t>: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600" dirty="0" smtClean="0"/>
              <a:t>HTML / CSS + </a:t>
            </a:r>
            <a:r>
              <a:rPr lang="fr-FR" sz="1600" dirty="0" err="1" smtClean="0"/>
              <a:t>Bootstrap</a:t>
            </a:r>
            <a:endParaRPr lang="fr-FR" sz="16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600" dirty="0" smtClean="0"/>
              <a:t>Moteur de </a:t>
            </a:r>
            <a:r>
              <a:rPr lang="fr-FR" sz="1600" dirty="0" err="1" smtClean="0"/>
              <a:t>template</a:t>
            </a:r>
            <a:r>
              <a:rPr lang="fr-FR" sz="1600" dirty="0" smtClean="0"/>
              <a:t> : </a:t>
            </a:r>
            <a:r>
              <a:rPr lang="fr-FR" sz="1600" dirty="0" err="1" smtClean="0"/>
              <a:t>Thymeleaf</a:t>
            </a:r>
            <a:endParaRPr lang="fr-FR" sz="1600" dirty="0" smtClean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fr-FR" sz="600" dirty="0" smtClean="0"/>
          </a:p>
          <a:p>
            <a:pPr marL="342900" lvl="1" indent="-342900"/>
            <a:r>
              <a:rPr lang="fr-FR" sz="1800" u="sng" dirty="0"/>
              <a:t>Architecture MVC en </a:t>
            </a:r>
            <a:r>
              <a:rPr lang="fr-FR" sz="1800" u="sng" dirty="0" smtClean="0"/>
              <a:t>couches</a:t>
            </a:r>
            <a:r>
              <a:rPr lang="fr-FR" sz="1800" dirty="0" smtClean="0"/>
              <a:t> :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600" dirty="0" smtClean="0"/>
              <a:t>Domain</a:t>
            </a:r>
            <a:r>
              <a:rPr lang="fr-FR" sz="1600" dirty="0"/>
              <a:t>, </a:t>
            </a:r>
            <a:r>
              <a:rPr lang="fr-FR" sz="1600" dirty="0" err="1"/>
              <a:t>Repository</a:t>
            </a:r>
            <a:r>
              <a:rPr lang="fr-FR" sz="1600" dirty="0"/>
              <a:t>, Service, Controller + </a:t>
            </a:r>
            <a:r>
              <a:rPr lang="fr-FR" sz="1600" dirty="0" smtClean="0"/>
              <a:t>Exception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fr-FR" sz="600" dirty="0" smtClean="0"/>
          </a:p>
          <a:p>
            <a:pPr marL="342900" lvl="1" indent="-342900"/>
            <a:r>
              <a:rPr lang="fr-FR" sz="1800" u="sng" dirty="0" smtClean="0"/>
              <a:t>Communication entre les </a:t>
            </a:r>
            <a:r>
              <a:rPr lang="fr-FR" sz="1800" u="sng" dirty="0" err="1" smtClean="0"/>
              <a:t>Microservices</a:t>
            </a:r>
            <a:r>
              <a:rPr lang="fr-FR" sz="1800" dirty="0" smtClean="0"/>
              <a:t> :</a:t>
            </a:r>
            <a:endParaRPr lang="fr-FR" sz="18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sz="1600" dirty="0" smtClean="0"/>
              <a:t>APIs REST + client HTTP FEIGN + Docker Network</a:t>
            </a:r>
            <a:endParaRPr lang="fr-FR" sz="16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fr-FR" sz="16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v"/>
            </a:pPr>
            <a:endParaRPr lang="fr-FR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4" y="358306"/>
            <a:ext cx="1002143" cy="11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19" y="54098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err="1" smtClean="0"/>
              <a:t>Mediscreen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Sprint 1 : Gestion des données des patients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19" y="2446858"/>
            <a:ext cx="9639556" cy="5204773"/>
          </a:xfrm>
        </p:spPr>
        <p:txBody>
          <a:bodyPr>
            <a:normAutofit/>
          </a:bodyPr>
          <a:lstStyle/>
          <a:p>
            <a:r>
              <a:rPr lang="fr-FR" u="sng" dirty="0" err="1"/>
              <a:t>Microservice</a:t>
            </a:r>
            <a:r>
              <a:rPr lang="fr-FR" u="sng" dirty="0"/>
              <a:t> permettant la gestion des </a:t>
            </a:r>
            <a:r>
              <a:rPr lang="fr-FR" u="sng" dirty="0" smtClean="0"/>
              <a:t>données des </a:t>
            </a:r>
            <a:r>
              <a:rPr lang="fr-FR" u="sng" dirty="0"/>
              <a:t>patients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dirty="0"/>
          </a:p>
          <a:p>
            <a:endParaRPr lang="fr-FR" sz="100" dirty="0" smtClean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Fonctionnalités (</a:t>
            </a:r>
            <a:r>
              <a:rPr lang="fr-FR" b="1" i="1" dirty="0" smtClean="0"/>
              <a:t>User Stories</a:t>
            </a:r>
            <a:r>
              <a:rPr lang="fr-FR" dirty="0" smtClean="0"/>
              <a:t>) :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Vue des informations personnelles des patients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Modification des informations personnelles des patients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Ajout des patients avec leurs données personnelles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i="1" dirty="0" smtClean="0"/>
              <a:t>La gestion des patients doit pouvoir se faire par une </a:t>
            </a:r>
            <a:r>
              <a:rPr lang="fr-FR" b="1" i="1" dirty="0" smtClean="0"/>
              <a:t>IHM</a:t>
            </a:r>
            <a:r>
              <a:rPr lang="fr-FR" i="1" dirty="0" smtClean="0"/>
              <a:t> (</a:t>
            </a:r>
            <a:r>
              <a:rPr lang="fr-FR" b="1" i="1" dirty="0" smtClean="0"/>
              <a:t>UI</a:t>
            </a:r>
            <a:r>
              <a:rPr lang="fr-FR" i="1" dirty="0" smtClean="0"/>
              <a:t>) et en ligne de commande (</a:t>
            </a:r>
            <a:r>
              <a:rPr lang="fr-FR" b="1" i="1" dirty="0" err="1" smtClean="0"/>
              <a:t>Curl</a:t>
            </a:r>
            <a:r>
              <a:rPr lang="fr-FR" i="1" dirty="0" smtClean="0"/>
              <a:t>)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fr-FR" i="1" dirty="0" smtClean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Démonstration</a:t>
            </a:r>
            <a:endParaRPr lang="fr-FR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fr-FR" i="1" dirty="0" smtClean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fr-FR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4" y="358306"/>
            <a:ext cx="1002143" cy="11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19" y="52373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err="1" smtClean="0"/>
              <a:t>Mediscreen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Sprint 2 : Gestion des notes des patients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19" y="2420978"/>
            <a:ext cx="9639556" cy="5204773"/>
          </a:xfrm>
        </p:spPr>
        <p:txBody>
          <a:bodyPr>
            <a:normAutofit/>
          </a:bodyPr>
          <a:lstStyle/>
          <a:p>
            <a:r>
              <a:rPr lang="fr-FR" u="sng" dirty="0" err="1"/>
              <a:t>Microservice</a:t>
            </a:r>
            <a:r>
              <a:rPr lang="fr-FR" u="sng" dirty="0"/>
              <a:t> permettant la gestion des </a:t>
            </a:r>
            <a:r>
              <a:rPr lang="fr-FR" u="sng" dirty="0" smtClean="0"/>
              <a:t>notes d’observation des </a:t>
            </a:r>
            <a:r>
              <a:rPr lang="fr-FR" u="sng" dirty="0"/>
              <a:t>patients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dirty="0"/>
          </a:p>
          <a:p>
            <a:endParaRPr lang="fr-FR" sz="100" dirty="0" smtClean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Fonctionnalités (</a:t>
            </a:r>
            <a:r>
              <a:rPr lang="fr-FR" b="1" i="1" dirty="0" smtClean="0"/>
              <a:t>User Stories</a:t>
            </a:r>
            <a:r>
              <a:rPr lang="fr-FR" dirty="0" smtClean="0"/>
              <a:t>) :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Vue de l’historique des notes des patients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Mise à jour de l’historique </a:t>
            </a:r>
            <a:r>
              <a:rPr lang="fr-FR" dirty="0"/>
              <a:t>des notes des patients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Ajout d’une note à l’historique des patients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i="1" dirty="0" smtClean="0"/>
              <a:t>La gestion des notes doit pouvoir se faire par une </a:t>
            </a:r>
            <a:r>
              <a:rPr lang="fr-FR" b="1" i="1" dirty="0" smtClean="0"/>
              <a:t>IHM</a:t>
            </a:r>
            <a:r>
              <a:rPr lang="fr-FR" i="1" dirty="0" smtClean="0"/>
              <a:t> (</a:t>
            </a:r>
            <a:r>
              <a:rPr lang="fr-FR" b="1" i="1" dirty="0" smtClean="0"/>
              <a:t>UI</a:t>
            </a:r>
            <a:r>
              <a:rPr lang="fr-FR" i="1" dirty="0" smtClean="0"/>
              <a:t>) et en ligne de commande (</a:t>
            </a:r>
            <a:r>
              <a:rPr lang="fr-FR" b="1" i="1" dirty="0" err="1" smtClean="0"/>
              <a:t>Curl</a:t>
            </a:r>
            <a:r>
              <a:rPr lang="fr-FR" i="1" dirty="0" smtClean="0"/>
              <a:t>)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fr-FR" i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/>
              <a:t>Démonstration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fr-FR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4" y="358306"/>
            <a:ext cx="1002143" cy="11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19" y="48059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200" dirty="0" err="1" smtClean="0"/>
              <a:t>Mediscreen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2800" dirty="0" smtClean="0"/>
              <a:t>Sprint 3 : Génération des rapports de diabète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19" y="1920646"/>
            <a:ext cx="9639556" cy="5204773"/>
          </a:xfrm>
        </p:spPr>
        <p:txBody>
          <a:bodyPr>
            <a:normAutofit/>
          </a:bodyPr>
          <a:lstStyle/>
          <a:p>
            <a:r>
              <a:rPr lang="fr-FR" u="sng" dirty="0" err="1"/>
              <a:t>Microservice</a:t>
            </a:r>
            <a:r>
              <a:rPr lang="fr-FR" u="sng" dirty="0"/>
              <a:t> permettant la </a:t>
            </a:r>
            <a:r>
              <a:rPr lang="fr-FR" u="sng" dirty="0" smtClean="0"/>
              <a:t>génération des rapports de diabète</a:t>
            </a:r>
            <a:r>
              <a:rPr lang="fr-FR" dirty="0" smtClean="0"/>
              <a:t> :</a:t>
            </a:r>
            <a:endParaRPr lang="fr-FR" dirty="0"/>
          </a:p>
          <a:p>
            <a:endParaRPr lang="fr-FR" sz="100" dirty="0" smtClean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Fonctionnalités (</a:t>
            </a:r>
            <a:r>
              <a:rPr lang="fr-FR" b="1" i="1" dirty="0" smtClean="0"/>
              <a:t>User Stories</a:t>
            </a:r>
            <a:r>
              <a:rPr lang="fr-FR" dirty="0" smtClean="0"/>
              <a:t>) :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Obtention d’un rapport de risque de diabète pour chaque patient 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Le risque est quantifié en 4 catégories : None, Borderline, In Danger, </a:t>
            </a:r>
            <a:r>
              <a:rPr lang="fr-FR" dirty="0" err="1" smtClean="0"/>
              <a:t>Early</a:t>
            </a:r>
            <a:r>
              <a:rPr lang="fr-FR" dirty="0" smtClean="0"/>
              <a:t> </a:t>
            </a:r>
            <a:r>
              <a:rPr lang="fr-FR" dirty="0" err="1" smtClean="0"/>
              <a:t>Onset</a:t>
            </a:r>
            <a:endParaRPr lang="fr-FR" dirty="0" smtClean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Le risque est fonction :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De l'âge du patient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De son genre</a:t>
            </a:r>
          </a:p>
          <a:p>
            <a:pPr lvl="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De la présence d’un certain nombre de facteurs déclencheurs dans les notes d’observation du patient</a:t>
            </a:r>
            <a:endParaRPr lang="fr-FR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i="1" dirty="0" smtClean="0"/>
              <a:t>L’obtention des rapports doit pouvoir se faire par une </a:t>
            </a:r>
            <a:r>
              <a:rPr lang="fr-FR" b="1" i="1" dirty="0" smtClean="0"/>
              <a:t>IHM</a:t>
            </a:r>
            <a:r>
              <a:rPr lang="fr-FR" i="1" dirty="0" smtClean="0"/>
              <a:t> (</a:t>
            </a:r>
            <a:r>
              <a:rPr lang="fr-FR" b="1" i="1" dirty="0" smtClean="0"/>
              <a:t>UI</a:t>
            </a:r>
            <a:r>
              <a:rPr lang="fr-FR" i="1" dirty="0" smtClean="0"/>
              <a:t>) et en ligne de commande (</a:t>
            </a:r>
            <a:r>
              <a:rPr lang="fr-FR" b="1" i="1" dirty="0" err="1" smtClean="0"/>
              <a:t>Curl</a:t>
            </a:r>
            <a:r>
              <a:rPr lang="fr-FR" i="1" dirty="0" smtClean="0"/>
              <a:t>)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fr-FR" i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fr-FR" dirty="0"/>
              <a:t>Démonstration</a:t>
            </a:r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fr-FR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74" y="358306"/>
            <a:ext cx="1002143" cy="11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15051</TotalTime>
  <Words>729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Mediscreen</vt:lpstr>
      <vt:lpstr>Mediscreen Sommaire</vt:lpstr>
      <vt:lpstr>Mediscreen Présentation du contexte et objectifs du projet    </vt:lpstr>
      <vt:lpstr>Mediscreen Présentation des livrables    </vt:lpstr>
      <vt:lpstr>Mediscreen Présentation des livrables    </vt:lpstr>
      <vt:lpstr>Mediscreen Technologies utilisées    </vt:lpstr>
      <vt:lpstr>Mediscreen Sprint 1 : Gestion des données des patients    </vt:lpstr>
      <vt:lpstr>Mediscreen Sprint 2 : Gestion des notes des patients    </vt:lpstr>
      <vt:lpstr>Mediscreen Sprint 3 : Génération des rapports de diabète    </vt:lpstr>
      <vt:lpstr>Mediscreen Architecture de l'application      </vt:lpstr>
      <vt:lpstr>Mediscreen Rapports de tests     </vt:lpstr>
      <vt:lpstr>Mediscreen Rapports de tests     </vt:lpstr>
      <vt:lpstr>Mediscreen Rapports de tests     </vt:lpstr>
      <vt:lpstr>Mediscreen Rapport de couverture de code       </vt:lpstr>
      <vt:lpstr>Mediscreen Rapport de couverture de code      </vt:lpstr>
      <vt:lpstr>Mediscreen Rapport de couverture de code      </vt:lpstr>
      <vt:lpstr>Mediscreen Bonnes pratiques de développement  </vt:lpstr>
      <vt:lpstr>Mediscreen Conclusion 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Tool</dc:title>
  <dc:creator>olivier bonheur</dc:creator>
  <cp:lastModifiedBy>olivier bonheur</cp:lastModifiedBy>
  <cp:revision>564</cp:revision>
  <cp:lastPrinted>2020-10-16T08:48:50Z</cp:lastPrinted>
  <dcterms:created xsi:type="dcterms:W3CDTF">2020-03-12T21:31:17Z</dcterms:created>
  <dcterms:modified xsi:type="dcterms:W3CDTF">2020-12-07T15:03:04Z</dcterms:modified>
</cp:coreProperties>
</file>