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1"/>
  </p:notesMasterIdLst>
  <p:sldIdLst>
    <p:sldId id="256" r:id="rId2"/>
    <p:sldId id="257" r:id="rId3"/>
    <p:sldId id="258" r:id="rId4"/>
    <p:sldId id="260" r:id="rId5"/>
    <p:sldId id="259" r:id="rId6"/>
    <p:sldId id="267" r:id="rId7"/>
    <p:sldId id="274" r:id="rId8"/>
    <p:sldId id="261" r:id="rId9"/>
    <p:sldId id="276" r:id="rId10"/>
    <p:sldId id="275" r:id="rId11"/>
    <p:sldId id="263" r:id="rId12"/>
    <p:sldId id="264" r:id="rId13"/>
    <p:sldId id="265" r:id="rId14"/>
    <p:sldId id="351" r:id="rId15"/>
    <p:sldId id="273" r:id="rId16"/>
    <p:sldId id="277" r:id="rId17"/>
    <p:sldId id="269" r:id="rId18"/>
    <p:sldId id="278" r:id="rId19"/>
    <p:sldId id="286" r:id="rId20"/>
    <p:sldId id="279" r:id="rId21"/>
    <p:sldId id="280" r:id="rId22"/>
    <p:sldId id="281" r:id="rId23"/>
    <p:sldId id="283" r:id="rId24"/>
    <p:sldId id="287" r:id="rId25"/>
    <p:sldId id="284" r:id="rId26"/>
    <p:sldId id="285" r:id="rId27"/>
    <p:sldId id="288" r:id="rId28"/>
    <p:sldId id="289" r:id="rId29"/>
    <p:sldId id="313" r:id="rId30"/>
    <p:sldId id="314" r:id="rId31"/>
    <p:sldId id="292" r:id="rId32"/>
    <p:sldId id="293" r:id="rId33"/>
    <p:sldId id="294" r:id="rId34"/>
    <p:sldId id="295" r:id="rId35"/>
    <p:sldId id="296" r:id="rId36"/>
    <p:sldId id="297" r:id="rId37"/>
    <p:sldId id="300" r:id="rId38"/>
    <p:sldId id="316" r:id="rId39"/>
    <p:sldId id="317" r:id="rId40"/>
    <p:sldId id="318" r:id="rId41"/>
    <p:sldId id="298" r:id="rId42"/>
    <p:sldId id="301" r:id="rId43"/>
    <p:sldId id="302" r:id="rId44"/>
    <p:sldId id="303" r:id="rId45"/>
    <p:sldId id="304" r:id="rId46"/>
    <p:sldId id="305" r:id="rId47"/>
    <p:sldId id="307" r:id="rId48"/>
    <p:sldId id="306" r:id="rId49"/>
    <p:sldId id="309" r:id="rId50"/>
    <p:sldId id="308" r:id="rId51"/>
    <p:sldId id="299" r:id="rId52"/>
    <p:sldId id="341" r:id="rId53"/>
    <p:sldId id="310" r:id="rId54"/>
    <p:sldId id="321" r:id="rId55"/>
    <p:sldId id="320" r:id="rId56"/>
    <p:sldId id="337" r:id="rId57"/>
    <p:sldId id="338" r:id="rId58"/>
    <p:sldId id="339" r:id="rId59"/>
    <p:sldId id="340" r:id="rId60"/>
    <p:sldId id="342" r:id="rId61"/>
    <p:sldId id="343" r:id="rId62"/>
    <p:sldId id="311" r:id="rId63"/>
    <p:sldId id="322" r:id="rId64"/>
    <p:sldId id="324" r:id="rId65"/>
    <p:sldId id="319" r:id="rId66"/>
    <p:sldId id="325" r:id="rId67"/>
    <p:sldId id="323" r:id="rId68"/>
    <p:sldId id="326" r:id="rId69"/>
    <p:sldId id="327" r:id="rId70"/>
    <p:sldId id="328" r:id="rId71"/>
    <p:sldId id="344" r:id="rId72"/>
    <p:sldId id="346" r:id="rId73"/>
    <p:sldId id="347" r:id="rId74"/>
    <p:sldId id="345" r:id="rId75"/>
    <p:sldId id="312" r:id="rId76"/>
    <p:sldId id="271" r:id="rId77"/>
    <p:sldId id="329" r:id="rId78"/>
    <p:sldId id="330" r:id="rId79"/>
    <p:sldId id="331" r:id="rId80"/>
    <p:sldId id="333" r:id="rId81"/>
    <p:sldId id="332" r:id="rId82"/>
    <p:sldId id="272" r:id="rId83"/>
    <p:sldId id="334" r:id="rId84"/>
    <p:sldId id="268" r:id="rId85"/>
    <p:sldId id="348" r:id="rId86"/>
    <p:sldId id="336" r:id="rId87"/>
    <p:sldId id="360" r:id="rId88"/>
    <p:sldId id="361" r:id="rId89"/>
    <p:sldId id="350" r:id="rId90"/>
    <p:sldId id="349" r:id="rId91"/>
    <p:sldId id="354" r:id="rId92"/>
    <p:sldId id="270" r:id="rId93"/>
    <p:sldId id="352" r:id="rId94"/>
    <p:sldId id="356" r:id="rId95"/>
    <p:sldId id="355" r:id="rId96"/>
    <p:sldId id="357" r:id="rId97"/>
    <p:sldId id="358" r:id="rId98"/>
    <p:sldId id="359" r:id="rId99"/>
    <p:sldId id="266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16826"/>
    <a:srgbClr val="306980"/>
    <a:srgbClr val="306A81"/>
    <a:srgbClr val="A19FA2"/>
    <a:srgbClr val="DADADA"/>
    <a:srgbClr val="83A2AF"/>
    <a:srgbClr val="5A2D82"/>
    <a:srgbClr val="0C0C0C"/>
    <a:srgbClr val="F79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3E9FD-8E6B-4438-BABE-241C9F3B81A5}" v="41" dt="2024-04-23T14:38:29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B43F-EA78-4DD7-B23E-646B7DFB593D}" type="datetimeFigureOut">
              <a:rPr lang="en-BE" smtClean="0"/>
              <a:t>04/23/2024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66DC5-9321-405E-8B9D-E46F5103300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519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Logo guideline: https://www.docker.com/company/newsroom/media-resources/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66DC5-9321-405E-8B9D-E46F5103300E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3583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the perspective before containers</a:t>
            </a:r>
          </a:p>
          <a:p>
            <a:endParaRPr lang="en-US"/>
          </a:p>
          <a:p>
            <a:r>
              <a:rPr lang="en-BE"/>
              <a:t>https://www.freepik.com/icon/settings_6541015#fromView=search&amp;page=1&amp;position=78&amp;uuid=a1d1dccf-4f18-4f35-8009-683e1222c59f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66DC5-9321-405E-8B9D-E46F5103300E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6573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[www global icon] - https://www.freepik.com/icon/world-wide-web_1927656</a:t>
            </a:r>
          </a:p>
          <a:p>
            <a:r>
              <a:rPr lang="en-US"/>
              <a:t>[workflow icon] - https://www.freepik.com/icon/prioritize_12283476</a:t>
            </a:r>
          </a:p>
          <a:p>
            <a:r>
              <a:rPr lang="en-US"/>
              <a:t>[</a:t>
            </a:r>
            <a:r>
              <a:rPr lang="en-US" err="1"/>
              <a:t>continuos</a:t>
            </a:r>
            <a:r>
              <a:rPr lang="en-US"/>
              <a:t> integration icon ] - https://www.freepik.com/icon/proactive_4824225</a:t>
            </a:r>
          </a:p>
          <a:p>
            <a:r>
              <a:rPr lang="en-US"/>
              <a:t>[difficult to compile icon]  - </a:t>
            </a:r>
            <a:r>
              <a:rPr lang="en-BE"/>
              <a:t>https://www.freepik.com/icon/confused_56629</a:t>
            </a:r>
            <a:r>
              <a:rPr lang="en-US"/>
              <a:t>83</a:t>
            </a:r>
          </a:p>
          <a:p>
            <a:r>
              <a:rPr lang="en-US"/>
              <a:t>[</a:t>
            </a:r>
            <a:r>
              <a:rPr lang="en-US" err="1"/>
              <a:t>jupyter</a:t>
            </a:r>
            <a:r>
              <a:rPr lang="en-US"/>
              <a:t> notebook icon] - https://www.freepik.com/icon/notebook_503635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66DC5-9321-405E-8B9D-E46F5103300E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415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https://www.freepik.com/icon/social_14051772</a:t>
            </a:r>
            <a:r>
              <a:rPr lang="en-US"/>
              <a:t> [Windows icon]</a:t>
            </a:r>
          </a:p>
          <a:p>
            <a:r>
              <a:rPr lang="en-BE"/>
              <a:t>https://www.freepik.com/icon/apple_546060</a:t>
            </a:r>
            <a:r>
              <a:rPr lang="en-US"/>
              <a:t> [Apple icon]</a:t>
            </a:r>
          </a:p>
          <a:p>
            <a:r>
              <a:rPr lang="en-BE"/>
              <a:t>https://www.freepik.com/icon/linux_546061</a:t>
            </a:r>
            <a:r>
              <a:rPr lang="en-US"/>
              <a:t> [Linux icon]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66DC5-9321-405E-8B9D-E46F5103300E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00848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66DC5-9321-405E-8B9D-E46F5103300E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611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66DC5-9321-405E-8B9D-E46F5103300E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44415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66DC5-9321-405E-8B9D-E46F5103300E}" type="slidenum">
              <a:rPr lang="en-BE" smtClean="0"/>
              <a:t>47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8827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/>
              <a:t>https://www.freepik.com/icon/social_14051772</a:t>
            </a:r>
            <a:r>
              <a:rPr lang="en-US"/>
              <a:t> [Windows icon]</a:t>
            </a:r>
          </a:p>
          <a:p>
            <a:r>
              <a:rPr lang="en-BE"/>
              <a:t>https://www.freepik.com/icon/apple_546060</a:t>
            </a:r>
            <a:r>
              <a:rPr lang="en-US"/>
              <a:t> [Apple icon]</a:t>
            </a:r>
          </a:p>
          <a:p>
            <a:r>
              <a:rPr lang="en-BE"/>
              <a:t>https://www.freepik.com/icon/linux_546061</a:t>
            </a:r>
            <a:r>
              <a:rPr lang="en-US"/>
              <a:t> [Linux icon]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66DC5-9321-405E-8B9D-E46F5103300E}" type="slidenum">
              <a:rPr lang="en-BE" smtClean="0"/>
              <a:t>92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184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B2944"/>
                </a:solidFill>
                <a:latin typeface="Dens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B2944"/>
                </a:solidFill>
                <a:latin typeface="Dens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9134A47-4D07-1EBB-1645-CE2FB2096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0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A8EF7EA-3117-9F33-0EF3-F807724B6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44EFF97-BA85-CB7A-5513-BF71A4D7C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68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ens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Dense"/>
              </a:defRPr>
            </a:lvl1pPr>
            <a:lvl2pPr>
              <a:defRPr>
                <a:latin typeface="Dense"/>
              </a:defRPr>
            </a:lvl2pPr>
            <a:lvl3pPr>
              <a:defRPr>
                <a:latin typeface="Dense"/>
              </a:defRPr>
            </a:lvl3pPr>
            <a:lvl4pPr>
              <a:defRPr>
                <a:latin typeface="Dense"/>
              </a:defRPr>
            </a:lvl4pPr>
            <a:lvl5pPr>
              <a:defRPr>
                <a:latin typeface="Dens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4718" y="365125"/>
            <a:ext cx="3215308" cy="5811838"/>
          </a:xfrm>
        </p:spPr>
        <p:txBody>
          <a:bodyPr vert="eaVert"/>
          <a:lstStyle>
            <a:lvl1pPr>
              <a:defRPr>
                <a:latin typeface="Dens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060" y="365125"/>
            <a:ext cx="8201439" cy="5811838"/>
          </a:xfrm>
        </p:spPr>
        <p:txBody>
          <a:bodyPr vert="eaVert"/>
          <a:lstStyle>
            <a:lvl1pPr>
              <a:defRPr>
                <a:latin typeface="Dense"/>
              </a:defRPr>
            </a:lvl1pPr>
            <a:lvl2pPr>
              <a:defRPr>
                <a:latin typeface="Dense"/>
              </a:defRPr>
            </a:lvl2pPr>
            <a:lvl3pPr>
              <a:defRPr>
                <a:latin typeface="Dense"/>
              </a:defRPr>
            </a:lvl3pPr>
            <a:lvl4pPr>
              <a:defRPr>
                <a:latin typeface="Dense"/>
              </a:defRPr>
            </a:lvl4pPr>
            <a:lvl5pPr>
              <a:defRPr>
                <a:latin typeface="Dens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95" y="365126"/>
            <a:ext cx="10991830" cy="787814"/>
          </a:xfrm>
        </p:spPr>
        <p:txBody>
          <a:bodyPr/>
          <a:lstStyle>
            <a:lvl1pPr>
              <a:defRPr>
                <a:solidFill>
                  <a:srgbClr val="1B2944"/>
                </a:solidFill>
                <a:latin typeface="Dens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60" y="1552755"/>
            <a:ext cx="11598965" cy="4624208"/>
          </a:xfrm>
        </p:spPr>
        <p:txBody>
          <a:bodyPr/>
          <a:lstStyle>
            <a:lvl1pPr>
              <a:defRPr>
                <a:solidFill>
                  <a:srgbClr val="1B2944"/>
                </a:solidFill>
                <a:latin typeface="Dense"/>
              </a:defRPr>
            </a:lvl1pPr>
            <a:lvl2pPr>
              <a:defRPr>
                <a:solidFill>
                  <a:srgbClr val="1B2944"/>
                </a:solidFill>
                <a:latin typeface="Dense"/>
              </a:defRPr>
            </a:lvl2pPr>
            <a:lvl3pPr>
              <a:defRPr>
                <a:solidFill>
                  <a:srgbClr val="1B2944"/>
                </a:solidFill>
                <a:latin typeface="Dense"/>
              </a:defRPr>
            </a:lvl3pPr>
            <a:lvl4pPr>
              <a:defRPr>
                <a:solidFill>
                  <a:srgbClr val="1B2944"/>
                </a:solidFill>
                <a:latin typeface="Dense"/>
              </a:defRPr>
            </a:lvl4pPr>
            <a:lvl5pPr>
              <a:defRPr>
                <a:solidFill>
                  <a:srgbClr val="1B2944"/>
                </a:solidFill>
                <a:latin typeface="Dens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ell phone screen with colorful squares&#10;&#10;Description automatically generated">
            <a:extLst>
              <a:ext uri="{FF2B5EF4-FFF2-40B4-BE49-F238E27FC236}">
                <a16:creationId xmlns:a16="http://schemas.microsoft.com/office/drawing/2014/main" id="{3C2CB0A1-DEBB-A819-0892-37D30D01A68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3" b="2926"/>
          <a:stretch/>
        </p:blipFill>
        <p:spPr bwMode="auto">
          <a:xfrm>
            <a:off x="371061" y="280988"/>
            <a:ext cx="464598" cy="91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D626BF-8A25-640F-3872-8DBA8099A252}"/>
              </a:ext>
            </a:extLst>
          </p:cNvPr>
          <p:cNvSpPr/>
          <p:nvPr userDrawn="1"/>
        </p:nvSpPr>
        <p:spPr>
          <a:xfrm flipH="1" flipV="1">
            <a:off x="341224" y="241299"/>
            <a:ext cx="520257" cy="98848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61" y="1709738"/>
            <a:ext cx="11598965" cy="2852737"/>
          </a:xfrm>
        </p:spPr>
        <p:txBody>
          <a:bodyPr anchor="b"/>
          <a:lstStyle>
            <a:lvl1pPr>
              <a:defRPr sz="6000">
                <a:latin typeface="Dens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061" y="4589463"/>
            <a:ext cx="1159896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Dense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195" y="365126"/>
            <a:ext cx="10991830" cy="787814"/>
          </a:xfrm>
        </p:spPr>
        <p:txBody>
          <a:bodyPr/>
          <a:lstStyle>
            <a:lvl1pPr>
              <a:defRPr>
                <a:solidFill>
                  <a:srgbClr val="1B2944"/>
                </a:solidFill>
                <a:latin typeface="Dens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061" y="1552755"/>
            <a:ext cx="5648739" cy="4624208"/>
          </a:xfrm>
        </p:spPr>
        <p:txBody>
          <a:bodyPr/>
          <a:lstStyle>
            <a:lvl1pPr>
              <a:buClr>
                <a:srgbClr val="3CBAB9"/>
              </a:buClr>
              <a:defRPr sz="2000">
                <a:solidFill>
                  <a:srgbClr val="1B2944"/>
                </a:solidFill>
                <a:latin typeface="Dense"/>
              </a:defRPr>
            </a:lvl1pPr>
            <a:lvl2pPr>
              <a:buClr>
                <a:srgbClr val="F16826"/>
              </a:buClr>
              <a:defRPr sz="1800">
                <a:solidFill>
                  <a:srgbClr val="1B2944"/>
                </a:solidFill>
                <a:latin typeface="Dense"/>
              </a:defRPr>
            </a:lvl2pPr>
            <a:lvl3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3pPr>
            <a:lvl4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4pPr>
            <a:lvl5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94A3A83-B417-DECE-4EA0-B1799DBEBCD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1286" y="1552755"/>
            <a:ext cx="5648739" cy="4624208"/>
          </a:xfrm>
        </p:spPr>
        <p:txBody>
          <a:bodyPr/>
          <a:lstStyle>
            <a:lvl1pPr>
              <a:buClr>
                <a:srgbClr val="3CBAB9"/>
              </a:buClr>
              <a:defRPr sz="2000">
                <a:solidFill>
                  <a:srgbClr val="1B2944"/>
                </a:solidFill>
                <a:latin typeface="Dense"/>
              </a:defRPr>
            </a:lvl1pPr>
            <a:lvl2pPr>
              <a:buClr>
                <a:srgbClr val="F16826"/>
              </a:buClr>
              <a:defRPr sz="1800">
                <a:solidFill>
                  <a:srgbClr val="1B2944"/>
                </a:solidFill>
                <a:latin typeface="Dense"/>
              </a:defRPr>
            </a:lvl2pPr>
            <a:lvl3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3pPr>
            <a:lvl4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4pPr>
            <a:lvl5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cell phone screen with colorful squares&#10;&#10;Description automatically generated">
            <a:extLst>
              <a:ext uri="{FF2B5EF4-FFF2-40B4-BE49-F238E27FC236}">
                <a16:creationId xmlns:a16="http://schemas.microsoft.com/office/drawing/2014/main" id="{DA81A9AF-9709-75ED-A6F1-02CA970EFC8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3" b="2926"/>
          <a:stretch/>
        </p:blipFill>
        <p:spPr bwMode="auto">
          <a:xfrm>
            <a:off x="371061" y="280988"/>
            <a:ext cx="464598" cy="91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68A24B-072E-C3D6-353E-0BAC88113917}"/>
              </a:ext>
            </a:extLst>
          </p:cNvPr>
          <p:cNvSpPr/>
          <p:nvPr userDrawn="1"/>
        </p:nvSpPr>
        <p:spPr>
          <a:xfrm flipH="1" flipV="1">
            <a:off x="341224" y="241299"/>
            <a:ext cx="520257" cy="98848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84680EC-4433-C976-BD4E-B15E5FBA66E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1" t="14966" r="11322" b="3174"/>
          <a:stretch/>
        </p:blipFill>
        <p:spPr bwMode="auto">
          <a:xfrm>
            <a:off x="8928652" y="241541"/>
            <a:ext cx="3114261" cy="637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173196-3B9A-5780-353F-87E3D734B58D}"/>
              </a:ext>
            </a:extLst>
          </p:cNvPr>
          <p:cNvSpPr/>
          <p:nvPr userDrawn="1"/>
        </p:nvSpPr>
        <p:spPr>
          <a:xfrm>
            <a:off x="8835887" y="0"/>
            <a:ext cx="3356113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ens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3CA18A-BB72-1835-6E40-2760FBE4EA1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1061" y="1552755"/>
            <a:ext cx="5648739" cy="4624208"/>
          </a:xfrm>
        </p:spPr>
        <p:txBody>
          <a:bodyPr/>
          <a:lstStyle>
            <a:lvl1pPr>
              <a:buClr>
                <a:srgbClr val="3CBAB9"/>
              </a:buClr>
              <a:defRPr sz="2000">
                <a:solidFill>
                  <a:srgbClr val="1B2944"/>
                </a:solidFill>
                <a:latin typeface="Dense"/>
              </a:defRPr>
            </a:lvl1pPr>
            <a:lvl2pPr>
              <a:buClr>
                <a:srgbClr val="F16826"/>
              </a:buClr>
              <a:defRPr sz="1800">
                <a:solidFill>
                  <a:srgbClr val="1B2944"/>
                </a:solidFill>
                <a:latin typeface="Dense"/>
              </a:defRPr>
            </a:lvl2pPr>
            <a:lvl3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3pPr>
            <a:lvl4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4pPr>
            <a:lvl5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8E6146-1918-03AF-FA9D-F2F2B9F9869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1286" y="1552755"/>
            <a:ext cx="5648739" cy="4624208"/>
          </a:xfrm>
        </p:spPr>
        <p:txBody>
          <a:bodyPr/>
          <a:lstStyle>
            <a:lvl1pPr>
              <a:buClr>
                <a:srgbClr val="3CBAB9"/>
              </a:buClr>
              <a:defRPr sz="2000">
                <a:solidFill>
                  <a:srgbClr val="1B2944"/>
                </a:solidFill>
                <a:latin typeface="Dense"/>
              </a:defRPr>
            </a:lvl1pPr>
            <a:lvl2pPr>
              <a:buClr>
                <a:srgbClr val="F16826"/>
              </a:buClr>
              <a:defRPr sz="1800">
                <a:solidFill>
                  <a:srgbClr val="1B2944"/>
                </a:solidFill>
                <a:latin typeface="Dense"/>
              </a:defRPr>
            </a:lvl2pPr>
            <a:lvl3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3pPr>
            <a:lvl4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4pPr>
            <a:lvl5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 descr="A cell phone screen with colorful squares&#10;&#10;Description automatically generated">
            <a:extLst>
              <a:ext uri="{FF2B5EF4-FFF2-40B4-BE49-F238E27FC236}">
                <a16:creationId xmlns:a16="http://schemas.microsoft.com/office/drawing/2014/main" id="{988C0CC7-238E-7095-4434-03557547D3E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3" b="2926"/>
          <a:stretch/>
        </p:blipFill>
        <p:spPr bwMode="auto">
          <a:xfrm>
            <a:off x="371061" y="280988"/>
            <a:ext cx="464598" cy="91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D43C31-0EA4-11B1-3D32-D45B598094B0}"/>
              </a:ext>
            </a:extLst>
          </p:cNvPr>
          <p:cNvSpPr/>
          <p:nvPr userDrawn="1"/>
        </p:nvSpPr>
        <p:spPr>
          <a:xfrm flipH="1" flipV="1">
            <a:off x="341224" y="241299"/>
            <a:ext cx="520257" cy="98848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24C0B8-E730-7E98-C9B6-6F98BD4A6ACD}"/>
              </a:ext>
            </a:extLst>
          </p:cNvPr>
          <p:cNvSpPr txBox="1">
            <a:spLocks/>
          </p:cNvSpPr>
          <p:nvPr userDrawn="1"/>
        </p:nvSpPr>
        <p:spPr>
          <a:xfrm>
            <a:off x="979668" y="455359"/>
            <a:ext cx="2546030" cy="697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>
                <a:solidFill>
                  <a:srgbClr val="F16826"/>
                </a:solidFill>
              </a:rPr>
              <a:t>QUIZ TIME:</a:t>
            </a:r>
            <a:endParaRPr lang="en-BE" sz="4000">
              <a:solidFill>
                <a:srgbClr val="F16826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5642819-E897-00C8-37BE-D82A0B13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697" y="365126"/>
            <a:ext cx="8444327" cy="787814"/>
          </a:xfrm>
        </p:spPr>
        <p:txBody>
          <a:bodyPr/>
          <a:lstStyle>
            <a:lvl1pPr>
              <a:defRPr>
                <a:solidFill>
                  <a:srgbClr val="1B2944"/>
                </a:solidFill>
                <a:latin typeface="Dens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3CA18A-BB72-1835-6E40-2760FBE4EA1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1061" y="1552755"/>
            <a:ext cx="5648739" cy="4624208"/>
          </a:xfrm>
        </p:spPr>
        <p:txBody>
          <a:bodyPr/>
          <a:lstStyle>
            <a:lvl1pPr>
              <a:buClr>
                <a:srgbClr val="3CBAB9"/>
              </a:buClr>
              <a:defRPr sz="2000">
                <a:solidFill>
                  <a:srgbClr val="1B2944"/>
                </a:solidFill>
                <a:latin typeface="Dense"/>
              </a:defRPr>
            </a:lvl1pPr>
            <a:lvl2pPr>
              <a:buClr>
                <a:srgbClr val="F16826"/>
              </a:buClr>
              <a:defRPr sz="1800">
                <a:solidFill>
                  <a:srgbClr val="1B2944"/>
                </a:solidFill>
                <a:latin typeface="Dense"/>
              </a:defRPr>
            </a:lvl2pPr>
            <a:lvl3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3pPr>
            <a:lvl4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4pPr>
            <a:lvl5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8E6146-1918-03AF-FA9D-F2F2B9F9869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1286" y="1552755"/>
            <a:ext cx="5648739" cy="4624208"/>
          </a:xfrm>
        </p:spPr>
        <p:txBody>
          <a:bodyPr/>
          <a:lstStyle>
            <a:lvl1pPr>
              <a:buClr>
                <a:srgbClr val="3CBAB9"/>
              </a:buClr>
              <a:defRPr sz="2000">
                <a:solidFill>
                  <a:srgbClr val="1B2944"/>
                </a:solidFill>
                <a:latin typeface="Dense"/>
              </a:defRPr>
            </a:lvl1pPr>
            <a:lvl2pPr>
              <a:buClr>
                <a:srgbClr val="F16826"/>
              </a:buClr>
              <a:defRPr sz="1800">
                <a:solidFill>
                  <a:srgbClr val="1B2944"/>
                </a:solidFill>
                <a:latin typeface="Dense"/>
              </a:defRPr>
            </a:lvl2pPr>
            <a:lvl3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3pPr>
            <a:lvl4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4pPr>
            <a:lvl5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 descr="A cell phone screen with colorful squares&#10;&#10;Description automatically generated">
            <a:extLst>
              <a:ext uri="{FF2B5EF4-FFF2-40B4-BE49-F238E27FC236}">
                <a16:creationId xmlns:a16="http://schemas.microsoft.com/office/drawing/2014/main" id="{988C0CC7-238E-7095-4434-03557547D3E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3" b="2926"/>
          <a:stretch/>
        </p:blipFill>
        <p:spPr bwMode="auto">
          <a:xfrm>
            <a:off x="371061" y="280988"/>
            <a:ext cx="464598" cy="91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D43C31-0EA4-11B1-3D32-D45B598094B0}"/>
              </a:ext>
            </a:extLst>
          </p:cNvPr>
          <p:cNvSpPr/>
          <p:nvPr userDrawn="1"/>
        </p:nvSpPr>
        <p:spPr>
          <a:xfrm flipH="1" flipV="1">
            <a:off x="341224" y="241299"/>
            <a:ext cx="520257" cy="98848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24C0B8-E730-7E98-C9B6-6F98BD4A6ACD}"/>
              </a:ext>
            </a:extLst>
          </p:cNvPr>
          <p:cNvSpPr txBox="1">
            <a:spLocks/>
          </p:cNvSpPr>
          <p:nvPr userDrawn="1"/>
        </p:nvSpPr>
        <p:spPr>
          <a:xfrm>
            <a:off x="979668" y="455359"/>
            <a:ext cx="3439932" cy="697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>
                <a:solidFill>
                  <a:srgbClr val="F16826"/>
                </a:solidFill>
              </a:rPr>
              <a:t>Practice time:</a:t>
            </a:r>
            <a:endParaRPr lang="en-BE" sz="4000">
              <a:solidFill>
                <a:srgbClr val="F16826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5642819-E897-00C8-37BE-D82A0B13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190" y="405344"/>
            <a:ext cx="7550424" cy="787814"/>
          </a:xfrm>
        </p:spPr>
        <p:txBody>
          <a:bodyPr/>
          <a:lstStyle>
            <a:lvl1pPr>
              <a:defRPr>
                <a:solidFill>
                  <a:srgbClr val="1B2944"/>
                </a:solidFill>
                <a:latin typeface="Dens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300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3CA18A-BB72-1835-6E40-2760FBE4EA1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1061" y="1552755"/>
            <a:ext cx="5648739" cy="4624208"/>
          </a:xfrm>
        </p:spPr>
        <p:txBody>
          <a:bodyPr/>
          <a:lstStyle>
            <a:lvl1pPr>
              <a:buClr>
                <a:srgbClr val="3CBAB9"/>
              </a:buClr>
              <a:defRPr sz="2000">
                <a:solidFill>
                  <a:srgbClr val="1B2944"/>
                </a:solidFill>
                <a:latin typeface="Dense"/>
              </a:defRPr>
            </a:lvl1pPr>
            <a:lvl2pPr>
              <a:buClr>
                <a:srgbClr val="F16826"/>
              </a:buClr>
              <a:defRPr sz="1800">
                <a:solidFill>
                  <a:srgbClr val="1B2944"/>
                </a:solidFill>
                <a:latin typeface="Dense"/>
              </a:defRPr>
            </a:lvl2pPr>
            <a:lvl3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3pPr>
            <a:lvl4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4pPr>
            <a:lvl5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8E6146-1918-03AF-FA9D-F2F2B9F9869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1286" y="1552755"/>
            <a:ext cx="5648739" cy="4624208"/>
          </a:xfrm>
        </p:spPr>
        <p:txBody>
          <a:bodyPr/>
          <a:lstStyle>
            <a:lvl1pPr>
              <a:buClr>
                <a:srgbClr val="3CBAB9"/>
              </a:buClr>
              <a:defRPr sz="2000">
                <a:solidFill>
                  <a:srgbClr val="1B2944"/>
                </a:solidFill>
                <a:latin typeface="Dense"/>
              </a:defRPr>
            </a:lvl1pPr>
            <a:lvl2pPr>
              <a:buClr>
                <a:srgbClr val="F16826"/>
              </a:buClr>
              <a:defRPr sz="1800">
                <a:solidFill>
                  <a:srgbClr val="1B2944"/>
                </a:solidFill>
                <a:latin typeface="Dense"/>
              </a:defRPr>
            </a:lvl2pPr>
            <a:lvl3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3pPr>
            <a:lvl4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4pPr>
            <a:lvl5pPr>
              <a:buClr>
                <a:srgbClr val="5A2D82"/>
              </a:buClr>
              <a:defRPr sz="1800">
                <a:solidFill>
                  <a:srgbClr val="1B2944"/>
                </a:solidFill>
                <a:latin typeface="Dens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 descr="A cell phone screen with colorful squares&#10;&#10;Description automatically generated">
            <a:extLst>
              <a:ext uri="{FF2B5EF4-FFF2-40B4-BE49-F238E27FC236}">
                <a16:creationId xmlns:a16="http://schemas.microsoft.com/office/drawing/2014/main" id="{988C0CC7-238E-7095-4434-03557547D3E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3" b="2926"/>
          <a:stretch/>
        </p:blipFill>
        <p:spPr bwMode="auto">
          <a:xfrm>
            <a:off x="371061" y="280988"/>
            <a:ext cx="464598" cy="91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D43C31-0EA4-11B1-3D32-D45B598094B0}"/>
              </a:ext>
            </a:extLst>
          </p:cNvPr>
          <p:cNvSpPr/>
          <p:nvPr userDrawn="1"/>
        </p:nvSpPr>
        <p:spPr>
          <a:xfrm flipH="1" flipV="1">
            <a:off x="341224" y="241299"/>
            <a:ext cx="520257" cy="98848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24C0B8-E730-7E98-C9B6-6F98BD4A6ACD}"/>
              </a:ext>
            </a:extLst>
          </p:cNvPr>
          <p:cNvSpPr txBox="1">
            <a:spLocks/>
          </p:cNvSpPr>
          <p:nvPr userDrawn="1"/>
        </p:nvSpPr>
        <p:spPr>
          <a:xfrm>
            <a:off x="979668" y="455359"/>
            <a:ext cx="3439932" cy="697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>
                <a:solidFill>
                  <a:srgbClr val="F16826"/>
                </a:solidFill>
              </a:rPr>
              <a:t>ACTIVITY TIME:</a:t>
            </a:r>
            <a:endParaRPr lang="en-BE" sz="4000">
              <a:solidFill>
                <a:srgbClr val="F16826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5642819-E897-00C8-37BE-D82A0B13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365126"/>
            <a:ext cx="7550424" cy="787814"/>
          </a:xfrm>
        </p:spPr>
        <p:txBody>
          <a:bodyPr/>
          <a:lstStyle>
            <a:lvl1pPr>
              <a:defRPr>
                <a:solidFill>
                  <a:srgbClr val="1B2944"/>
                </a:solidFill>
                <a:latin typeface="Dense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8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061" y="365126"/>
            <a:ext cx="11598964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060" y="1292087"/>
            <a:ext cx="11598965" cy="4884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06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68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C854C5-1B12-7287-F757-2FE703A61AA6}"/>
              </a:ext>
            </a:extLst>
          </p:cNvPr>
          <p:cNvSpPr/>
          <p:nvPr userDrawn="1"/>
        </p:nvSpPr>
        <p:spPr>
          <a:xfrm>
            <a:off x="-1242392" y="308113"/>
            <a:ext cx="914400" cy="914400"/>
          </a:xfrm>
          <a:prstGeom prst="ellipse">
            <a:avLst/>
          </a:prstGeom>
          <a:solidFill>
            <a:srgbClr val="3CBA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B4DACE-BB8D-A8F6-81C4-E770BE31E929}"/>
              </a:ext>
            </a:extLst>
          </p:cNvPr>
          <p:cNvSpPr/>
          <p:nvPr userDrawn="1"/>
        </p:nvSpPr>
        <p:spPr>
          <a:xfrm>
            <a:off x="-1219200" y="1401763"/>
            <a:ext cx="914400" cy="914400"/>
          </a:xfrm>
          <a:prstGeom prst="ellipse">
            <a:avLst/>
          </a:prstGeom>
          <a:solidFill>
            <a:srgbClr val="F168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62421D-57E3-7EAE-DB03-DC7DBCE3D9C2}"/>
              </a:ext>
            </a:extLst>
          </p:cNvPr>
          <p:cNvSpPr/>
          <p:nvPr userDrawn="1"/>
        </p:nvSpPr>
        <p:spPr>
          <a:xfrm>
            <a:off x="-1196008" y="2495413"/>
            <a:ext cx="914400" cy="914400"/>
          </a:xfrm>
          <a:prstGeom prst="ellipse">
            <a:avLst/>
          </a:prstGeom>
          <a:solidFill>
            <a:srgbClr val="1B29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0DA980-1AA9-F376-BEF0-1B15246B2950}"/>
              </a:ext>
            </a:extLst>
          </p:cNvPr>
          <p:cNvSpPr/>
          <p:nvPr userDrawn="1"/>
        </p:nvSpPr>
        <p:spPr>
          <a:xfrm>
            <a:off x="-1172816" y="3589063"/>
            <a:ext cx="914400" cy="914400"/>
          </a:xfrm>
          <a:prstGeom prst="ellipse">
            <a:avLst/>
          </a:prstGeom>
          <a:solidFill>
            <a:srgbClr val="5A2D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72" r:id="rId8"/>
    <p:sldLayoutId id="2147483673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1B2944"/>
          </a:solidFill>
          <a:latin typeface="Dense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CBAB9"/>
        </a:buClr>
        <a:buFont typeface="Arial" panose="020B0604020202020204" pitchFamily="34" charset="0"/>
        <a:buChar char="•"/>
        <a:defRPr sz="2000" kern="1200">
          <a:solidFill>
            <a:srgbClr val="1B2944"/>
          </a:solidFill>
          <a:latin typeface="Dens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16826"/>
        </a:buClr>
        <a:buFont typeface="Arial" panose="020B0604020202020204" pitchFamily="34" charset="0"/>
        <a:buChar char="•"/>
        <a:defRPr sz="1800" kern="1200">
          <a:solidFill>
            <a:srgbClr val="1B2944"/>
          </a:solidFill>
          <a:latin typeface="Dens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A2D82"/>
        </a:buClr>
        <a:buFont typeface="Arial" panose="020B0604020202020204" pitchFamily="34" charset="0"/>
        <a:buChar char="•"/>
        <a:defRPr sz="1800" kern="1200">
          <a:solidFill>
            <a:srgbClr val="1B2944"/>
          </a:solidFill>
          <a:latin typeface="Dens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A2D82"/>
        </a:buClr>
        <a:buFont typeface="Arial" panose="020B0604020202020204" pitchFamily="34" charset="0"/>
        <a:buChar char="•"/>
        <a:defRPr sz="1800" kern="1200">
          <a:solidFill>
            <a:srgbClr val="1B2944"/>
          </a:solidFill>
          <a:latin typeface="Dens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A2D82"/>
        </a:buClr>
        <a:buFont typeface="Arial" panose="020B0604020202020204" pitchFamily="34" charset="0"/>
        <a:buChar char="•"/>
        <a:defRPr sz="1800" kern="1200">
          <a:solidFill>
            <a:srgbClr val="1B2944"/>
          </a:solidFill>
          <a:latin typeface="Dens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svg"/><Relationship Id="rId5" Type="http://schemas.openxmlformats.org/officeDocument/2006/relationships/image" Target="../media/image44.png"/><Relationship Id="rId4" Type="http://schemas.openxmlformats.org/officeDocument/2006/relationships/image" Target="../media/image48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45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docker.com/what-container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sv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sv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sv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sv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56.sv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6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sv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dockerfile/#label" TargetMode="Externa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centos.pkgs.org/" TargetMode="External"/><Relationship Id="rId7" Type="http://schemas.openxmlformats.org/officeDocument/2006/relationships/hyperlink" Target="https://anaconda.org/bioconda/repo" TargetMode="External"/><Relationship Id="rId2" Type="http://schemas.openxmlformats.org/officeDocument/2006/relationships/hyperlink" Target="https://packages.debian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nda-forge.org/feedstocks/" TargetMode="External"/><Relationship Id="rId5" Type="http://schemas.openxmlformats.org/officeDocument/2006/relationships/hyperlink" Target="https://anaconda.org/anaconda/repo" TargetMode="External"/><Relationship Id="rId4" Type="http://schemas.openxmlformats.org/officeDocument/2006/relationships/hyperlink" Target="https://pkgs.alpinelinux.org/packages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an.org/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hyperlink" Target="https://www.cran.org/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cbi.1008316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an.org/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hyperlink" Target="https://www.cran.org/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B174BD-6A47-211E-B802-2AD2A4860FCE}"/>
              </a:ext>
            </a:extLst>
          </p:cNvPr>
          <p:cNvSpPr/>
          <p:nvPr/>
        </p:nvSpPr>
        <p:spPr>
          <a:xfrm>
            <a:off x="11209343" y="231808"/>
            <a:ext cx="786539" cy="6361042"/>
          </a:xfrm>
          <a:prstGeom prst="rect">
            <a:avLst/>
          </a:prstGeom>
          <a:solidFill>
            <a:srgbClr val="1B29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F2D57A86-506F-6A9E-BBDA-F230D56DA5AA}"/>
              </a:ext>
            </a:extLst>
          </p:cNvPr>
          <p:cNvSpPr txBox="1"/>
          <p:nvPr/>
        </p:nvSpPr>
        <p:spPr>
          <a:xfrm rot="16200000">
            <a:off x="10604193" y="5201786"/>
            <a:ext cx="2567830" cy="2308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900">
                <a:solidFill>
                  <a:srgbClr val="F2F2F2"/>
                </a:solidFill>
                <a:latin typeface="Courier New"/>
                <a:cs typeface="Courier New"/>
              </a:rPr>
              <a:t>Barcelona-2023_byBpiereck</a:t>
            </a:r>
            <a:endParaRPr lang="en-US" sz="900">
              <a:solidFill>
                <a:srgbClr val="F2F2F2"/>
              </a:solidFill>
              <a:latin typeface="Courier New"/>
              <a:cs typeface="Courier New"/>
            </a:endParaRPr>
          </a:p>
        </p:txBody>
      </p:sp>
      <p:pic>
        <p:nvPicPr>
          <p:cNvPr id="6" name="Picture 5" descr="A large container ship in a port&#10;&#10;Description automatically generated">
            <a:extLst>
              <a:ext uri="{FF2B5EF4-FFF2-40B4-BE49-F238E27FC236}">
                <a16:creationId xmlns:a16="http://schemas.microsoft.com/office/drawing/2014/main" id="{1BE7C8BE-BEBD-26E1-BB10-1E95A25B9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55"/>
          <a:stretch/>
        </p:blipFill>
        <p:spPr>
          <a:xfrm>
            <a:off x="206852" y="225117"/>
            <a:ext cx="10841297" cy="638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cker Dance">
            <a:extLst>
              <a:ext uri="{FF2B5EF4-FFF2-40B4-BE49-F238E27FC236}">
                <a16:creationId xmlns:a16="http://schemas.microsoft.com/office/drawing/2014/main" id="{D86EC183-FA34-9A27-2FB4-98BD638E4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" t="2805" r="3087" b="2991"/>
          <a:stretch/>
        </p:blipFill>
        <p:spPr bwMode="auto">
          <a:xfrm>
            <a:off x="4612293" y="542260"/>
            <a:ext cx="7357732" cy="595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476C-2D0F-CF99-BE87-C869C632E093}"/>
              </a:ext>
            </a:extLst>
          </p:cNvPr>
          <p:cNvSpPr txBox="1">
            <a:spLocks/>
          </p:cNvSpPr>
          <p:nvPr/>
        </p:nvSpPr>
        <p:spPr>
          <a:xfrm>
            <a:off x="371061" y="1302026"/>
            <a:ext cx="5209607" cy="5190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Important concepts</a:t>
            </a:r>
          </a:p>
          <a:p>
            <a:pPr lvl="1">
              <a:lnSpc>
                <a:spcPct val="150000"/>
              </a:lnSpc>
            </a:pPr>
            <a:r>
              <a:rPr lang="en-US" b="1" err="1"/>
              <a:t>Dockerfile</a:t>
            </a:r>
            <a:r>
              <a:rPr lang="en-US"/>
              <a:t>: Your recipe</a:t>
            </a:r>
          </a:p>
          <a:p>
            <a:pPr lvl="1">
              <a:lnSpc>
                <a:spcPct val="150000"/>
              </a:lnSpc>
            </a:pPr>
            <a:r>
              <a:rPr lang="en-US" b="1"/>
              <a:t>Docker image: </a:t>
            </a:r>
            <a:r>
              <a:rPr lang="en-US"/>
              <a:t>Static artifact</a:t>
            </a:r>
          </a:p>
          <a:p>
            <a:pPr lvl="1">
              <a:lnSpc>
                <a:spcPct val="150000"/>
              </a:lnSpc>
            </a:pPr>
            <a:r>
              <a:rPr lang="en-US" b="1"/>
              <a:t>Container: </a:t>
            </a:r>
            <a:r>
              <a:rPr lang="en-US"/>
              <a:t>Running image</a:t>
            </a:r>
            <a:endParaRPr lang="en-US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b="1"/>
              <a:t>Backup.tar: </a:t>
            </a:r>
            <a:r>
              <a:rPr lang="en-US"/>
              <a:t>Compacted file</a:t>
            </a:r>
          </a:p>
          <a:p>
            <a:pPr lvl="1">
              <a:lnSpc>
                <a:spcPct val="150000"/>
              </a:lnSpc>
            </a:pPr>
            <a:r>
              <a:rPr lang="en-US" b="1"/>
              <a:t>Docker engine:  </a:t>
            </a:r>
            <a:r>
              <a:rPr lang="en-US"/>
              <a:t>‘Manager’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C61D13D-C48A-626A-7EC9-440BCFB3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work?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0811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cker Dance">
            <a:extLst>
              <a:ext uri="{FF2B5EF4-FFF2-40B4-BE49-F238E27FC236}">
                <a16:creationId xmlns:a16="http://schemas.microsoft.com/office/drawing/2014/main" id="{D86EC183-FA34-9A27-2FB4-98BD638E4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" t="2805" r="3087" b="2991"/>
          <a:stretch/>
        </p:blipFill>
        <p:spPr bwMode="auto">
          <a:xfrm>
            <a:off x="4612293" y="542260"/>
            <a:ext cx="7357732" cy="595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476C-2D0F-CF99-BE87-C869C632E093}"/>
              </a:ext>
            </a:extLst>
          </p:cNvPr>
          <p:cNvSpPr txBox="1">
            <a:spLocks/>
          </p:cNvSpPr>
          <p:nvPr/>
        </p:nvSpPr>
        <p:spPr>
          <a:xfrm>
            <a:off x="371061" y="1302026"/>
            <a:ext cx="5209607" cy="5190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Important concepts</a:t>
            </a:r>
          </a:p>
          <a:p>
            <a:pPr lvl="1">
              <a:lnSpc>
                <a:spcPct val="150000"/>
              </a:lnSpc>
            </a:pPr>
            <a:r>
              <a:rPr lang="en-US" b="1" err="1"/>
              <a:t>Dockerfile</a:t>
            </a:r>
            <a:r>
              <a:rPr lang="en-US"/>
              <a:t>: Your recipe</a:t>
            </a:r>
          </a:p>
          <a:p>
            <a:pPr lvl="1">
              <a:lnSpc>
                <a:spcPct val="150000"/>
              </a:lnSpc>
            </a:pPr>
            <a:r>
              <a:rPr lang="en-US" b="1"/>
              <a:t>Docker image: </a:t>
            </a:r>
            <a:r>
              <a:rPr lang="en-US"/>
              <a:t>Static artifact</a:t>
            </a:r>
          </a:p>
          <a:p>
            <a:pPr lvl="1">
              <a:lnSpc>
                <a:spcPct val="150000"/>
              </a:lnSpc>
            </a:pPr>
            <a:r>
              <a:rPr lang="en-US" b="1"/>
              <a:t>Container: </a:t>
            </a:r>
            <a:r>
              <a:rPr lang="en-US"/>
              <a:t>Running image</a:t>
            </a:r>
            <a:endParaRPr lang="en-US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b="1"/>
              <a:t>Backup.tar: </a:t>
            </a:r>
            <a:r>
              <a:rPr lang="en-US"/>
              <a:t>Compacted file</a:t>
            </a:r>
          </a:p>
          <a:p>
            <a:pPr lvl="1">
              <a:lnSpc>
                <a:spcPct val="150000"/>
              </a:lnSpc>
            </a:pPr>
            <a:r>
              <a:rPr lang="en-US" b="1"/>
              <a:t>Docker engine:  </a:t>
            </a:r>
            <a:r>
              <a:rPr lang="en-US"/>
              <a:t>‘Manager’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C61D13D-C48A-626A-7EC9-440BCFB3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work?</a:t>
            </a:r>
            <a:endParaRPr lang="en-BE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C929C29B-2EC7-FE1F-5686-2B067F1D72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6" t="14885" r="23419" b="35143"/>
          <a:stretch/>
        </p:blipFill>
        <p:spPr>
          <a:xfrm>
            <a:off x="9077360" y="5001219"/>
            <a:ext cx="744540" cy="450057"/>
          </a:xfrm>
          <a:prstGeom prst="rect">
            <a:avLst/>
          </a:prstGeom>
        </p:spPr>
      </p:pic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9FE50959-5587-3A79-C720-4DA6B20BD5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6" t="14885" r="23419" b="35143"/>
          <a:stretch/>
        </p:blipFill>
        <p:spPr>
          <a:xfrm>
            <a:off x="9077360" y="4336257"/>
            <a:ext cx="744540" cy="45005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A314FD-C647-3F4D-A34D-A0C63776B339}"/>
              </a:ext>
            </a:extLst>
          </p:cNvPr>
          <p:cNvCxnSpPr>
            <a:cxnSpLocks/>
          </p:cNvCxnSpPr>
          <p:nvPr/>
        </p:nvCxnSpPr>
        <p:spPr>
          <a:xfrm>
            <a:off x="8686800" y="3896887"/>
            <a:ext cx="527966" cy="683566"/>
          </a:xfrm>
          <a:prstGeom prst="straightConnector1">
            <a:avLst/>
          </a:prstGeom>
          <a:ln w="28575">
            <a:solidFill>
              <a:srgbClr val="F67B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159CE4-A6BA-F433-AFEF-E92C6384D000}"/>
              </a:ext>
            </a:extLst>
          </p:cNvPr>
          <p:cNvCxnSpPr>
            <a:cxnSpLocks/>
          </p:cNvCxnSpPr>
          <p:nvPr/>
        </p:nvCxnSpPr>
        <p:spPr>
          <a:xfrm>
            <a:off x="8668588" y="3896887"/>
            <a:ext cx="546178" cy="1233913"/>
          </a:xfrm>
          <a:prstGeom prst="straightConnector1">
            <a:avLst/>
          </a:prstGeom>
          <a:ln w="28575">
            <a:solidFill>
              <a:srgbClr val="F67B1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4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2471BD0-F6F3-791C-5AEE-9DC0AC20EF0B}"/>
              </a:ext>
            </a:extLst>
          </p:cNvPr>
          <p:cNvSpPr txBox="1">
            <a:spLocks/>
          </p:cNvSpPr>
          <p:nvPr/>
        </p:nvSpPr>
        <p:spPr>
          <a:xfrm>
            <a:off x="5817773" y="3655055"/>
            <a:ext cx="3816198" cy="115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Agency FB" panose="020B0503020202020204" pitchFamily="34" charset="0"/>
              </a:rPr>
              <a:t>FROM ubuntu:18.04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Agency FB" panose="020B0503020202020204" pitchFamily="34" charset="0"/>
              </a:rPr>
              <a:t>RUN apt update &amp;&amp; apt –y upgrade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Agency FB" panose="020B0503020202020204" pitchFamily="34" charset="0"/>
              </a:rPr>
              <a:t>RUN apt install –y </a:t>
            </a:r>
            <a:r>
              <a:rPr lang="en-US" sz="1800" err="1">
                <a:latin typeface="Agency FB" panose="020B0503020202020204" pitchFamily="34" charset="0"/>
              </a:rPr>
              <a:t>wget</a:t>
            </a:r>
            <a:endParaRPr lang="en-BE" sz="1800">
              <a:latin typeface="Agency FB" panose="020B05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46D0EC9-BFA8-DE09-EE35-052925CFED66}"/>
              </a:ext>
            </a:extLst>
          </p:cNvPr>
          <p:cNvSpPr/>
          <p:nvPr/>
        </p:nvSpPr>
        <p:spPr>
          <a:xfrm>
            <a:off x="9755519" y="3682487"/>
            <a:ext cx="1488936" cy="243840"/>
          </a:xfrm>
          <a:prstGeom prst="roundRect">
            <a:avLst>
              <a:gd name="adj" fmla="val 50000"/>
            </a:avLst>
          </a:prstGeom>
          <a:solidFill>
            <a:srgbClr val="3CBA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4B5314-688D-ADF9-E26C-79780CD77CCB}"/>
              </a:ext>
            </a:extLst>
          </p:cNvPr>
          <p:cNvSpPr/>
          <p:nvPr/>
        </p:nvSpPr>
        <p:spPr>
          <a:xfrm>
            <a:off x="9755519" y="4075413"/>
            <a:ext cx="1488936" cy="243840"/>
          </a:xfrm>
          <a:prstGeom prst="roundRect">
            <a:avLst>
              <a:gd name="adj" fmla="val 50000"/>
            </a:avLst>
          </a:prstGeom>
          <a:solidFill>
            <a:srgbClr val="5A2D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80D739-A041-1D7F-3082-5CEDE527D110}"/>
              </a:ext>
            </a:extLst>
          </p:cNvPr>
          <p:cNvSpPr/>
          <p:nvPr/>
        </p:nvSpPr>
        <p:spPr>
          <a:xfrm>
            <a:off x="9755519" y="4444554"/>
            <a:ext cx="1488936" cy="243840"/>
          </a:xfrm>
          <a:prstGeom prst="roundRect">
            <a:avLst>
              <a:gd name="adj" fmla="val 50000"/>
            </a:avLst>
          </a:prstGeom>
          <a:solidFill>
            <a:srgbClr val="F168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74C6B-C730-8E1D-87CD-58FE5B0B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is it organized?</a:t>
            </a:r>
            <a:endParaRPr lang="en-BE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5E8C0C74-EF5E-9C5F-BF37-7C751AA67C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General components </a:t>
            </a:r>
            <a:endParaRPr lang="en-BE"/>
          </a:p>
        </p:txBody>
      </p:sp>
      <p:sp>
        <p:nvSpPr>
          <p:cNvPr id="75" name="Content Placeholder 3">
            <a:extLst>
              <a:ext uri="{FF2B5EF4-FFF2-40B4-BE49-F238E27FC236}">
                <a16:creationId xmlns:a16="http://schemas.microsoft.com/office/drawing/2014/main" id="{AE1F5CC7-F8D1-5AD6-3957-CD01D3CFD03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/>
              <a:t>Docker images layers</a:t>
            </a:r>
            <a:endParaRPr lang="en-B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185CB05-FB36-8A93-2F3E-FCA98812A214}"/>
              </a:ext>
            </a:extLst>
          </p:cNvPr>
          <p:cNvCxnSpPr>
            <a:cxnSpLocks/>
          </p:cNvCxnSpPr>
          <p:nvPr/>
        </p:nvCxnSpPr>
        <p:spPr>
          <a:xfrm>
            <a:off x="7725872" y="3837713"/>
            <a:ext cx="1968285" cy="785750"/>
          </a:xfrm>
          <a:prstGeom prst="bentConnector3">
            <a:avLst>
              <a:gd name="adj1" fmla="val 77327"/>
            </a:avLst>
          </a:prstGeom>
          <a:ln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B6985D7-FDF9-84A2-E4A9-764D4C6BC049}"/>
              </a:ext>
            </a:extLst>
          </p:cNvPr>
          <p:cNvCxnSpPr>
            <a:cxnSpLocks/>
          </p:cNvCxnSpPr>
          <p:nvPr/>
        </p:nvCxnSpPr>
        <p:spPr>
          <a:xfrm flipV="1">
            <a:off x="7991714" y="3770475"/>
            <a:ext cx="1702443" cy="778069"/>
          </a:xfrm>
          <a:prstGeom prst="bentConnector3">
            <a:avLst>
              <a:gd name="adj1" fmla="val 81595"/>
            </a:avLst>
          </a:prstGeom>
          <a:ln>
            <a:solidFill>
              <a:srgbClr val="3CBAB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A4FCAD-7766-E4DB-4128-3EC9A3AE460C}"/>
              </a:ext>
            </a:extLst>
          </p:cNvPr>
          <p:cNvCxnSpPr>
            <a:cxnSpLocks/>
          </p:cNvCxnSpPr>
          <p:nvPr/>
        </p:nvCxnSpPr>
        <p:spPr>
          <a:xfrm>
            <a:off x="8816467" y="4200487"/>
            <a:ext cx="877690" cy="0"/>
          </a:xfrm>
          <a:prstGeom prst="straightConnector1">
            <a:avLst/>
          </a:prstGeom>
          <a:ln>
            <a:solidFill>
              <a:srgbClr val="5A2D8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E487E2C-E769-65CB-D710-A4B0ED622285}"/>
              </a:ext>
            </a:extLst>
          </p:cNvPr>
          <p:cNvSpPr txBox="1"/>
          <p:nvPr/>
        </p:nvSpPr>
        <p:spPr>
          <a:xfrm>
            <a:off x="11274709" y="36171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endParaRPr lang="en-B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D0CFD4-2F18-7EE2-92D8-D374809350FD}"/>
              </a:ext>
            </a:extLst>
          </p:cNvPr>
          <p:cNvSpPr txBox="1"/>
          <p:nvPr/>
        </p:nvSpPr>
        <p:spPr>
          <a:xfrm>
            <a:off x="11274709" y="40278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  <a:endParaRPr lang="en-B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7EB99D-2497-68EC-B5EB-2A9958212008}"/>
              </a:ext>
            </a:extLst>
          </p:cNvPr>
          <p:cNvSpPr txBox="1"/>
          <p:nvPr/>
        </p:nvSpPr>
        <p:spPr>
          <a:xfrm>
            <a:off x="11274709" y="44384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en-B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F44A81-4EEF-0705-D215-40102A6058A8}"/>
              </a:ext>
            </a:extLst>
          </p:cNvPr>
          <p:cNvSpPr txBox="1"/>
          <p:nvPr/>
        </p:nvSpPr>
        <p:spPr>
          <a:xfrm>
            <a:off x="7008107" y="3166803"/>
            <a:ext cx="809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1B2944"/>
                </a:solidFill>
                <a:latin typeface="Dense"/>
              </a:rPr>
              <a:t>Recipe</a:t>
            </a:r>
            <a:endParaRPr lang="en-BE">
              <a:solidFill>
                <a:srgbClr val="1B2944"/>
              </a:solidFill>
              <a:latin typeface="Dens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447F45-07D0-4A55-0AEC-E2417452A5F6}"/>
              </a:ext>
            </a:extLst>
          </p:cNvPr>
          <p:cNvSpPr txBox="1"/>
          <p:nvPr/>
        </p:nvSpPr>
        <p:spPr>
          <a:xfrm>
            <a:off x="10120075" y="3164069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1B2944"/>
                </a:solidFill>
                <a:latin typeface="Dense"/>
              </a:rPr>
              <a:t>Image</a:t>
            </a:r>
            <a:endParaRPr lang="en-BE">
              <a:solidFill>
                <a:srgbClr val="1B2944"/>
              </a:solidFill>
              <a:latin typeface="Dense"/>
            </a:endParaRPr>
          </a:p>
        </p:txBody>
      </p:sp>
      <p:pic>
        <p:nvPicPr>
          <p:cNvPr id="67" name="Picture 66" descr="A diagram of software&#10;&#10;Description automatically generated with medium confidence">
            <a:extLst>
              <a:ext uri="{FF2B5EF4-FFF2-40B4-BE49-F238E27FC236}">
                <a16:creationId xmlns:a16="http://schemas.microsoft.com/office/drawing/2014/main" id="{F01DCC04-6C84-F446-3777-E4E3F224C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17" y="2946159"/>
            <a:ext cx="3086690" cy="3131912"/>
          </a:xfrm>
          <a:prstGeom prst="rect">
            <a:avLst/>
          </a:prstGeom>
        </p:spPr>
      </p:pic>
      <p:sp>
        <p:nvSpPr>
          <p:cNvPr id="68" name="Right Brace 67">
            <a:extLst>
              <a:ext uri="{FF2B5EF4-FFF2-40B4-BE49-F238E27FC236}">
                <a16:creationId xmlns:a16="http://schemas.microsoft.com/office/drawing/2014/main" id="{1A28B0DE-36C4-EF73-6346-C853E43F57D1}"/>
              </a:ext>
            </a:extLst>
          </p:cNvPr>
          <p:cNvSpPr/>
          <p:nvPr/>
        </p:nvSpPr>
        <p:spPr>
          <a:xfrm rot="10800000">
            <a:off x="1049239" y="3015208"/>
            <a:ext cx="207220" cy="156653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17A74F-218B-F376-8A16-15FD97258BBF}"/>
              </a:ext>
            </a:extLst>
          </p:cNvPr>
          <p:cNvSpPr txBox="1"/>
          <p:nvPr/>
        </p:nvSpPr>
        <p:spPr>
          <a:xfrm>
            <a:off x="272830" y="3596135"/>
            <a:ext cx="759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1B2944"/>
                </a:solidFill>
                <a:latin typeface="Dense"/>
              </a:rPr>
              <a:t>Image</a:t>
            </a:r>
            <a:endParaRPr lang="en-BE">
              <a:solidFill>
                <a:srgbClr val="1B2944"/>
              </a:solidFill>
              <a:latin typeface="Dense"/>
            </a:endParaRPr>
          </a:p>
        </p:txBody>
      </p:sp>
    </p:spTree>
    <p:extLst>
      <p:ext uri="{BB962C8B-B14F-4D97-AF65-F5344CB8AC3E}">
        <p14:creationId xmlns:p14="http://schemas.microsoft.com/office/powerpoint/2010/main" val="1700836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4C6B-C730-8E1D-87CD-58FE5B0B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is it organized?</a:t>
            </a:r>
            <a:endParaRPr lang="en-BE"/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B592B8DF-4220-E0EA-78E4-5423E68136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General components </a:t>
            </a:r>
            <a:endParaRPr lang="en-BE"/>
          </a:p>
        </p:txBody>
      </p:sp>
      <p:sp>
        <p:nvSpPr>
          <p:cNvPr id="59" name="Content Placeholder 3">
            <a:extLst>
              <a:ext uri="{FF2B5EF4-FFF2-40B4-BE49-F238E27FC236}">
                <a16:creationId xmlns:a16="http://schemas.microsoft.com/office/drawing/2014/main" id="{EE7EC8B0-43EB-8047-325C-C02B67DEB83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/>
              <a:t>Docker images layers</a:t>
            </a:r>
            <a:endParaRPr lang="en-BE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3AE388-78B3-CCF2-A3D2-E76ABD408F2C}"/>
              </a:ext>
            </a:extLst>
          </p:cNvPr>
          <p:cNvCxnSpPr>
            <a:cxnSpLocks/>
          </p:cNvCxnSpPr>
          <p:nvPr/>
        </p:nvCxnSpPr>
        <p:spPr>
          <a:xfrm>
            <a:off x="4563035" y="5360894"/>
            <a:ext cx="23177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8187C0-342C-2E2B-1A91-93F29AD471FB}"/>
              </a:ext>
            </a:extLst>
          </p:cNvPr>
          <p:cNvCxnSpPr>
            <a:cxnSpLocks/>
          </p:cNvCxnSpPr>
          <p:nvPr/>
        </p:nvCxnSpPr>
        <p:spPr>
          <a:xfrm>
            <a:off x="4563035" y="5091953"/>
            <a:ext cx="23177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9DA508-BF36-6408-6F1A-5B2B2CB29B05}"/>
              </a:ext>
            </a:extLst>
          </p:cNvPr>
          <p:cNvGrpSpPr/>
          <p:nvPr/>
        </p:nvGrpSpPr>
        <p:grpSpPr>
          <a:xfrm>
            <a:off x="4591050" y="4751761"/>
            <a:ext cx="2262188" cy="196290"/>
            <a:chOff x="4591050" y="4751761"/>
            <a:chExt cx="2616200" cy="19629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E2219AF-41D0-37D3-F04B-6F5DEC31BEDB}"/>
                </a:ext>
              </a:extLst>
            </p:cNvPr>
            <p:cNvCxnSpPr>
              <a:cxnSpLocks/>
            </p:cNvCxnSpPr>
            <p:nvPr/>
          </p:nvCxnSpPr>
          <p:spPr>
            <a:xfrm>
              <a:off x="4591050" y="4849906"/>
              <a:ext cx="261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CF765E-2D95-C06C-88B1-05A57EF66CB7}"/>
                </a:ext>
              </a:extLst>
            </p:cNvPr>
            <p:cNvGrpSpPr/>
            <p:nvPr/>
          </p:nvGrpSpPr>
          <p:grpSpPr>
            <a:xfrm>
              <a:off x="5732223" y="4751761"/>
              <a:ext cx="236468" cy="196290"/>
              <a:chOff x="5651500" y="4940300"/>
              <a:chExt cx="236468" cy="19629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4601B81-2FE5-43C5-B35A-E91235499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1500" y="4940300"/>
                <a:ext cx="171450" cy="144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A1E2B1C-8836-1C0A-085E-29E2D0D101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6518" y="4992034"/>
                <a:ext cx="171450" cy="1445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Picture 37" descr="A diagram of software&#10;&#10;Description automatically generated with medium confidence">
            <a:extLst>
              <a:ext uri="{FF2B5EF4-FFF2-40B4-BE49-F238E27FC236}">
                <a16:creationId xmlns:a16="http://schemas.microsoft.com/office/drawing/2014/main" id="{DB0A5E8D-2D53-3673-DBD3-3962885A8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617" y="2955684"/>
            <a:ext cx="3086690" cy="3131912"/>
          </a:xfrm>
          <a:prstGeom prst="rect">
            <a:avLst/>
          </a:prstGeom>
        </p:spPr>
      </p:pic>
      <p:pic>
        <p:nvPicPr>
          <p:cNvPr id="53" name="Picture 5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3960F4F-8E74-1F49-DC67-613F5FC0A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75" y="2223247"/>
            <a:ext cx="4246033" cy="395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2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46C7-66DF-91FD-90E7-BD1F8196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en-BE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B343D90-DF2D-86E6-E398-F869BDB45F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1060" y="1538975"/>
            <a:ext cx="5674137" cy="38754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b="1">
                <a:latin typeface="Dense Bold"/>
                <a:ea typeface="Cambria"/>
                <a:cs typeface="Calibri"/>
              </a:rPr>
              <a:t> Bundled Dependencies</a:t>
            </a:r>
          </a:p>
          <a:p>
            <a:pPr marL="635000" lvl="1" indent="-177800">
              <a:lnSpc>
                <a:spcPct val="100000"/>
              </a:lnSpc>
            </a:pPr>
            <a:r>
              <a:rPr lang="en-GB" sz="2000">
                <a:latin typeface="Dense"/>
                <a:ea typeface="Cambria"/>
                <a:cs typeface="Calibri"/>
              </a:rPr>
              <a:t>Contain all their own dependencies = no need of installing hurdles</a:t>
            </a:r>
          </a:p>
          <a:p>
            <a:pPr lvl="1" indent="0">
              <a:lnSpc>
                <a:spcPct val="100000"/>
              </a:lnSpc>
              <a:buNone/>
            </a:pPr>
            <a:endParaRPr lang="en-GB" sz="2000">
              <a:latin typeface="Dense"/>
              <a:ea typeface="Cambria"/>
              <a:cs typeface="Calibri"/>
            </a:endParaRPr>
          </a:p>
          <a:p>
            <a:pPr lvl="1" indent="0">
              <a:lnSpc>
                <a:spcPct val="100000"/>
              </a:lnSpc>
              <a:buNone/>
            </a:pPr>
            <a:endParaRPr lang="en-GB" sz="2000">
              <a:latin typeface="Dense"/>
              <a:ea typeface="Cambria"/>
              <a:cs typeface="Calibri"/>
            </a:endParaRPr>
          </a:p>
          <a:p>
            <a:pPr marL="266700" indent="-266700">
              <a:lnSpc>
                <a:spcPct val="100000"/>
              </a:lnSpc>
            </a:pPr>
            <a:r>
              <a:rPr lang="en-GB" sz="2000" b="1">
                <a:latin typeface="Dense Bold"/>
                <a:ea typeface="Cambria"/>
                <a:cs typeface="Calibri"/>
              </a:rPr>
              <a:t> Cross-platform Installation</a:t>
            </a:r>
          </a:p>
          <a:p>
            <a:pPr marL="723900" lvl="1" indent="-266700">
              <a:lnSpc>
                <a:spcPct val="100000"/>
              </a:lnSpc>
            </a:pPr>
            <a:r>
              <a:rPr lang="en-GB" sz="2000">
                <a:latin typeface="Dense"/>
                <a:ea typeface="Cambria"/>
                <a:cs typeface="Calibri"/>
              </a:rPr>
              <a:t>Contain their own operating system = run on any platform (even Windows!)</a:t>
            </a:r>
          </a:p>
          <a:p>
            <a:pPr lvl="1" indent="0">
              <a:lnSpc>
                <a:spcPct val="100000"/>
              </a:lnSpc>
              <a:buNone/>
            </a:pPr>
            <a:endParaRPr lang="en-GB" sz="2000">
              <a:latin typeface="Dense"/>
              <a:ea typeface="Cambria"/>
              <a:cs typeface="Calibri"/>
            </a:endParaRPr>
          </a:p>
          <a:p>
            <a:pPr lvl="1" indent="0">
              <a:lnSpc>
                <a:spcPct val="100000"/>
              </a:lnSpc>
              <a:buNone/>
            </a:pPr>
            <a:endParaRPr lang="en-GB" sz="2000">
              <a:latin typeface="Dense"/>
              <a:ea typeface="Cambria"/>
              <a:cs typeface="Calibri"/>
            </a:endParaRPr>
          </a:p>
          <a:p>
            <a:pPr marL="266700" indent="-2667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b="1">
                <a:latin typeface="Dense Bold"/>
                <a:ea typeface="Cambria"/>
                <a:cs typeface="Calibri"/>
              </a:rPr>
              <a:t> Easy Distribution</a:t>
            </a:r>
            <a:r>
              <a:rPr lang="en-GB" sz="2000">
                <a:latin typeface="Dense"/>
                <a:ea typeface="Cambria"/>
                <a:cs typeface="Calibri"/>
              </a:rPr>
              <a:t> </a:t>
            </a:r>
          </a:p>
          <a:p>
            <a:pPr marL="723900" lvl="1" indent="-266700">
              <a:lnSpc>
                <a:spcPct val="100000"/>
              </a:lnSpc>
            </a:pPr>
            <a:r>
              <a:rPr lang="en-GB" sz="2000">
                <a:latin typeface="Dense"/>
                <a:ea typeface="Cambria"/>
                <a:cs typeface="Calibri"/>
              </a:rPr>
              <a:t>Shared on Docker Hub or as ‘image.tar’ file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92B8C3-84B2-75B3-ADD8-BAF347FE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495" y="1440588"/>
            <a:ext cx="1825100" cy="899130"/>
          </a:xfrm>
          <a:prstGeom prst="rect">
            <a:avLst/>
          </a:prstGeom>
        </p:spPr>
      </p:pic>
      <p:pic>
        <p:nvPicPr>
          <p:cNvPr id="11" name="Picture 10" descr="A container with a black background&#10;&#10;Description automatically generated">
            <a:extLst>
              <a:ext uri="{FF2B5EF4-FFF2-40B4-BE49-F238E27FC236}">
                <a16:creationId xmlns:a16="http://schemas.microsoft.com/office/drawing/2014/main" id="{275B878C-49CA-3D69-AA2E-D45F5F8E0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346" y="4786176"/>
            <a:ext cx="1407397" cy="139187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8346ED7-F618-94BC-91FB-475EE60B1FB6}"/>
              </a:ext>
            </a:extLst>
          </p:cNvPr>
          <p:cNvGrpSpPr/>
          <p:nvPr/>
        </p:nvGrpSpPr>
        <p:grpSpPr>
          <a:xfrm>
            <a:off x="7849378" y="2865348"/>
            <a:ext cx="1683332" cy="1468100"/>
            <a:chOff x="7865494" y="2773512"/>
            <a:chExt cx="1683332" cy="1468100"/>
          </a:xfrm>
        </p:grpSpPr>
        <p:pic>
          <p:nvPicPr>
            <p:cNvPr id="3" name="Picture 2" descr="A purple rectangular object with black text&#10;&#10;Description automatically generated">
              <a:extLst>
                <a:ext uri="{FF2B5EF4-FFF2-40B4-BE49-F238E27FC236}">
                  <a16:creationId xmlns:a16="http://schemas.microsoft.com/office/drawing/2014/main" id="{26BBA364-67CB-33E6-EE60-73B9ADFFC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41" r="33370"/>
            <a:stretch/>
          </p:blipFill>
          <p:spPr>
            <a:xfrm>
              <a:off x="8067675" y="2773512"/>
              <a:ext cx="1238250" cy="566571"/>
            </a:xfrm>
            <a:prstGeom prst="rect">
              <a:avLst/>
            </a:prstGeom>
          </p:spPr>
        </p:pic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1BFF53C-B0D9-25EE-4996-361C66CAF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3CBAB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2890" y="3784461"/>
              <a:ext cx="427820" cy="427820"/>
            </a:xfrm>
            <a:prstGeom prst="rect">
              <a:avLst/>
            </a:prstGeom>
          </p:spPr>
        </p:pic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85213AA-695C-E1F0-9DB8-93A486177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494" y="3771748"/>
              <a:ext cx="469864" cy="469864"/>
            </a:xfrm>
            <a:prstGeom prst="rect">
              <a:avLst/>
            </a:prstGeom>
          </p:spPr>
        </p:pic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8D0AA9D-27E9-FB7D-7238-5A57C0F74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1006" y="3751145"/>
              <a:ext cx="427820" cy="427820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0D987F-4D30-A844-B932-CC67144D25B0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8124552" y="3340083"/>
              <a:ext cx="562248" cy="327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43F43B-EFFD-021C-5398-16A30A78F6D8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8686800" y="3340083"/>
              <a:ext cx="619125" cy="327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C815A7-43CF-071F-5809-D2065DC253F8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8686800" y="3340083"/>
              <a:ext cx="0" cy="327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54B4F4-DD44-BA97-BE18-2EC75520710F}"/>
              </a:ext>
            </a:extLst>
          </p:cNvPr>
          <p:cNvSpPr txBox="1"/>
          <p:nvPr/>
        </p:nvSpPr>
        <p:spPr>
          <a:xfrm>
            <a:off x="8330960" y="4246340"/>
            <a:ext cx="663782" cy="17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buClr>
                <a:srgbClr val="3CBAB9"/>
              </a:buClr>
            </a:pPr>
            <a:r>
              <a:rPr lang="en-US" sz="400">
                <a:latin typeface="Dense"/>
              </a:rPr>
              <a:t>by @Freepik</a:t>
            </a:r>
            <a:endParaRPr lang="en-BE" sz="400">
              <a:latin typeface="Dens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8C2E93-E85B-3626-E608-8719AB63C300}"/>
              </a:ext>
            </a:extLst>
          </p:cNvPr>
          <p:cNvSpPr txBox="1"/>
          <p:nvPr/>
        </p:nvSpPr>
        <p:spPr>
          <a:xfrm>
            <a:off x="9013772" y="4237975"/>
            <a:ext cx="663782" cy="17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buClr>
                <a:srgbClr val="3CBAB9"/>
              </a:buClr>
            </a:pPr>
            <a:r>
              <a:rPr lang="en-US" sz="400">
                <a:latin typeface="Dense"/>
              </a:rPr>
              <a:t>by @Freepik</a:t>
            </a:r>
            <a:endParaRPr lang="en-BE" sz="400">
              <a:latin typeface="Dens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93C483-9E1F-1AC6-FAAD-7FD4A85FB2F7}"/>
              </a:ext>
            </a:extLst>
          </p:cNvPr>
          <p:cNvSpPr txBox="1"/>
          <p:nvPr/>
        </p:nvSpPr>
        <p:spPr>
          <a:xfrm>
            <a:off x="7674109" y="4245468"/>
            <a:ext cx="754900" cy="17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buClr>
                <a:srgbClr val="3CBAB9"/>
              </a:buClr>
            </a:pPr>
            <a:r>
              <a:rPr lang="en-US" sz="400">
                <a:latin typeface="Dense"/>
              </a:rPr>
              <a:t>by @Roundicons Premium</a:t>
            </a:r>
            <a:endParaRPr lang="en-BE" sz="400">
              <a:latin typeface="Dense"/>
            </a:endParaRPr>
          </a:p>
        </p:txBody>
      </p:sp>
    </p:spTree>
    <p:extLst>
      <p:ext uri="{BB962C8B-B14F-4D97-AF65-F5344CB8AC3E}">
        <p14:creationId xmlns:p14="http://schemas.microsoft.com/office/powerpoint/2010/main" val="2388120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46C7-66DF-91FD-90E7-BD1F8196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  <a:endParaRPr lang="en-BE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D7B14DF-AFE4-D032-7225-33080584CAC8}"/>
              </a:ext>
            </a:extLst>
          </p:cNvPr>
          <p:cNvSpPr txBox="1">
            <a:spLocks/>
          </p:cNvSpPr>
          <p:nvPr/>
        </p:nvSpPr>
        <p:spPr>
          <a:xfrm>
            <a:off x="6238460" y="1292087"/>
            <a:ext cx="5674138" cy="424731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BE"/>
            </a:defPPr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100000"/>
              </a:lnSpc>
            </a:pPr>
            <a:r>
              <a:rPr lang="en-GB" sz="2000" b="1">
                <a:solidFill>
                  <a:srgbClr val="1B2944"/>
                </a:solidFill>
                <a:latin typeface="Dense Bold"/>
                <a:ea typeface="Cambria"/>
                <a:cs typeface="Calibri"/>
              </a:rPr>
              <a:t> Safety</a:t>
            </a:r>
            <a:r>
              <a:rPr lang="en-GB" sz="2000">
                <a:solidFill>
                  <a:srgbClr val="1B2944"/>
                </a:solidFill>
                <a:latin typeface="Dense"/>
                <a:ea typeface="Cambria"/>
                <a:cs typeface="Calibri"/>
              </a:rPr>
              <a:t> </a:t>
            </a:r>
          </a:p>
          <a:p>
            <a:pPr marL="723900" lvl="1" indent="-266700">
              <a:lnSpc>
                <a:spcPct val="100000"/>
              </a:lnSpc>
            </a:pPr>
            <a:r>
              <a:rPr lang="en-GB" sz="2000">
                <a:solidFill>
                  <a:srgbClr val="1B2944"/>
                </a:solidFill>
                <a:latin typeface="Dense"/>
                <a:ea typeface="Cambria"/>
                <a:cs typeface="Calibri"/>
              </a:rPr>
              <a:t>Can’t access files on the host machine</a:t>
            </a:r>
          </a:p>
          <a:p>
            <a:pPr lvl="1" indent="0">
              <a:lnSpc>
                <a:spcPct val="100000"/>
              </a:lnSpc>
              <a:buNone/>
            </a:pPr>
            <a:endParaRPr lang="en-GB" sz="2000">
              <a:solidFill>
                <a:srgbClr val="1B2944"/>
              </a:solidFill>
              <a:latin typeface="Dense"/>
              <a:ea typeface="Cambria"/>
              <a:cs typeface="Calibri"/>
            </a:endParaRPr>
          </a:p>
          <a:p>
            <a:pPr lvl="1" indent="0">
              <a:lnSpc>
                <a:spcPct val="100000"/>
              </a:lnSpc>
              <a:buNone/>
            </a:pPr>
            <a:endParaRPr lang="en-GB" sz="2000">
              <a:solidFill>
                <a:srgbClr val="1B2944"/>
              </a:solidFill>
              <a:latin typeface="Dense"/>
              <a:ea typeface="Cambria"/>
              <a:cs typeface="Calibri"/>
            </a:endParaRPr>
          </a:p>
          <a:p>
            <a:pPr marL="266700" indent="-266700">
              <a:lnSpc>
                <a:spcPct val="100000"/>
              </a:lnSpc>
            </a:pPr>
            <a:r>
              <a:rPr lang="en-GB" sz="2000" b="1">
                <a:solidFill>
                  <a:srgbClr val="1B2944"/>
                </a:solidFill>
                <a:latin typeface="Dense Bold"/>
                <a:cs typeface="Calibri"/>
              </a:rPr>
              <a:t> Ease-of-Use</a:t>
            </a:r>
          </a:p>
          <a:p>
            <a:pPr marL="723900" lvl="1" indent="-266700">
              <a:lnSpc>
                <a:spcPct val="100000"/>
              </a:lnSpc>
            </a:pPr>
            <a:r>
              <a:rPr lang="en-GB" sz="2000">
                <a:solidFill>
                  <a:srgbClr val="1B2944"/>
                </a:solidFill>
                <a:latin typeface="Dense"/>
                <a:cs typeface="Calibri"/>
              </a:rPr>
              <a:t>Can always be run using one single command</a:t>
            </a:r>
          </a:p>
          <a:p>
            <a:pPr lvl="1" indent="0">
              <a:lnSpc>
                <a:spcPct val="100000"/>
              </a:lnSpc>
              <a:buNone/>
            </a:pPr>
            <a:endParaRPr lang="en-GB" sz="2000">
              <a:solidFill>
                <a:srgbClr val="1B2944"/>
              </a:solidFill>
              <a:latin typeface="Dense"/>
              <a:ea typeface="Cambria" panose="02040503050406030204" pitchFamily="18" charset="0"/>
              <a:cs typeface="Calibri"/>
            </a:endParaRPr>
          </a:p>
          <a:p>
            <a:pPr lvl="1" indent="0">
              <a:lnSpc>
                <a:spcPct val="100000"/>
              </a:lnSpc>
              <a:buNone/>
            </a:pPr>
            <a:endParaRPr lang="en-GB" sz="2000">
              <a:solidFill>
                <a:srgbClr val="1B2944"/>
              </a:solidFill>
              <a:latin typeface="Dense"/>
              <a:ea typeface="Cambria" panose="02040503050406030204" pitchFamily="18" charset="0"/>
              <a:cs typeface="Calibri"/>
            </a:endParaRPr>
          </a:p>
          <a:p>
            <a:pPr marL="266700" indent="-266700">
              <a:lnSpc>
                <a:spcPct val="100000"/>
              </a:lnSpc>
            </a:pPr>
            <a:r>
              <a:rPr lang="en-GB" sz="2000" b="1">
                <a:solidFill>
                  <a:srgbClr val="1B2944"/>
                </a:solidFill>
                <a:latin typeface="Dense Bold"/>
                <a:cs typeface="Calibri"/>
              </a:rPr>
              <a:t> Easy Upgrades</a:t>
            </a:r>
            <a:r>
              <a:rPr lang="en-GB" sz="2000">
                <a:solidFill>
                  <a:srgbClr val="1B2944"/>
                </a:solidFill>
                <a:latin typeface="Dense"/>
                <a:cs typeface="Calibri"/>
              </a:rPr>
              <a:t> </a:t>
            </a:r>
          </a:p>
          <a:p>
            <a:pPr marL="723900" lvl="1" indent="-266700">
              <a:lnSpc>
                <a:spcPct val="100000"/>
              </a:lnSpc>
            </a:pPr>
            <a:r>
              <a:rPr lang="en-GB" sz="2000">
                <a:solidFill>
                  <a:srgbClr val="1B2944"/>
                </a:solidFill>
                <a:latin typeface="Dense"/>
                <a:cs typeface="Calibri"/>
              </a:rPr>
              <a:t>Easily swapped out for newer versions</a:t>
            </a:r>
          </a:p>
          <a:p>
            <a:pPr marL="723900" lvl="1" indent="-266700">
              <a:lnSpc>
                <a:spcPct val="100000"/>
              </a:lnSpc>
            </a:pPr>
            <a:r>
              <a:rPr lang="en-GB" sz="2000">
                <a:solidFill>
                  <a:srgbClr val="1B2944"/>
                </a:solidFill>
                <a:latin typeface="Dense"/>
                <a:cs typeface="Calibri"/>
              </a:rPr>
              <a:t>All persistent data can be retained in a data volume</a:t>
            </a:r>
            <a:endParaRPr lang="en-GB" sz="2000">
              <a:solidFill>
                <a:srgbClr val="1B2944"/>
              </a:solidFill>
              <a:latin typeface="Dense"/>
              <a:ea typeface="Cambria" panose="02040503050406030204" pitchFamily="18" charset="0"/>
              <a:cs typeface="Calibri"/>
            </a:endParaRPr>
          </a:p>
        </p:txBody>
      </p:sp>
      <p:pic>
        <p:nvPicPr>
          <p:cNvPr id="14" name="Picture 13" descr="A blue container and a blue container&#10;&#10;Description automatically generated">
            <a:extLst>
              <a:ext uri="{FF2B5EF4-FFF2-40B4-BE49-F238E27FC236}">
                <a16:creationId xmlns:a16="http://schemas.microsoft.com/office/drawing/2014/main" id="{44EC272A-00A7-861C-C29C-63231FF27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252" y="1292087"/>
            <a:ext cx="1492212" cy="925100"/>
          </a:xfrm>
          <a:prstGeom prst="rect">
            <a:avLst/>
          </a:prstGeom>
        </p:spPr>
      </p:pic>
      <p:pic>
        <p:nvPicPr>
          <p:cNvPr id="4" name="Picture 3" descr="A black rectangular sign with blue text&#10;&#10;Description automatically generated">
            <a:extLst>
              <a:ext uri="{FF2B5EF4-FFF2-40B4-BE49-F238E27FC236}">
                <a16:creationId xmlns:a16="http://schemas.microsoft.com/office/drawing/2014/main" id="{FDD108C9-6B4B-66A7-0621-558AA0DC3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49" y="3030130"/>
            <a:ext cx="1740818" cy="79774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BCE270-C3FC-E400-D13C-110682032D8C}"/>
              </a:ext>
            </a:extLst>
          </p:cNvPr>
          <p:cNvGrpSpPr/>
          <p:nvPr/>
        </p:nvGrpSpPr>
        <p:grpSpPr>
          <a:xfrm>
            <a:off x="2017641" y="4477494"/>
            <a:ext cx="1897434" cy="1331363"/>
            <a:chOff x="1666876" y="4367213"/>
            <a:chExt cx="2583233" cy="1695861"/>
          </a:xfrm>
        </p:grpSpPr>
        <p:pic>
          <p:nvPicPr>
            <p:cNvPr id="7" name="Picture 6" descr="A couple of papers with orange lines&#10;&#10;Description automatically generated">
              <a:extLst>
                <a:ext uri="{FF2B5EF4-FFF2-40B4-BE49-F238E27FC236}">
                  <a16:creationId xmlns:a16="http://schemas.microsoft.com/office/drawing/2014/main" id="{CCE9E6B5-3665-0E4F-3D42-3D084DC1D0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03" t="-1725" r="56971" b="1"/>
            <a:stretch/>
          </p:blipFill>
          <p:spPr>
            <a:xfrm>
              <a:off x="1666876" y="4367213"/>
              <a:ext cx="826684" cy="1695861"/>
            </a:xfrm>
            <a:prstGeom prst="rect">
              <a:avLst/>
            </a:prstGeom>
          </p:spPr>
        </p:pic>
        <p:pic>
          <p:nvPicPr>
            <p:cNvPr id="9" name="Picture 8" descr="A couple of papers with orange lines&#10;&#10;Description automatically generated">
              <a:extLst>
                <a:ext uri="{FF2B5EF4-FFF2-40B4-BE49-F238E27FC236}">
                  <a16:creationId xmlns:a16="http://schemas.microsoft.com/office/drawing/2014/main" id="{3B3F154D-93F1-3342-76AD-A03FAF63A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80" t="-1725" r="-1012" b="1"/>
            <a:stretch/>
          </p:blipFill>
          <p:spPr>
            <a:xfrm>
              <a:off x="3423425" y="4367213"/>
              <a:ext cx="826684" cy="1695861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DD4AD2B-9507-C61F-AFF1-71CA4FD86D2B}"/>
                </a:ext>
              </a:extLst>
            </p:cNvPr>
            <p:cNvCxnSpPr>
              <a:cxnSpLocks/>
            </p:cNvCxnSpPr>
            <p:nvPr/>
          </p:nvCxnSpPr>
          <p:spPr>
            <a:xfrm>
              <a:off x="2573518" y="5129717"/>
              <a:ext cx="758194" cy="0"/>
            </a:xfrm>
            <a:prstGeom prst="straightConnector1">
              <a:avLst/>
            </a:prstGeom>
            <a:ln>
              <a:solidFill>
                <a:srgbClr val="1B294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687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BCD7-4E76-67BD-7D2E-1DAAF770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container </a:t>
            </a:r>
            <a:r>
              <a:rPr lang="en-US" err="1"/>
              <a:t>softwares</a:t>
            </a:r>
            <a:endParaRPr lang="en-BE"/>
          </a:p>
        </p:txBody>
      </p:sp>
      <p:pic>
        <p:nvPicPr>
          <p:cNvPr id="1026" name="Picture 2" descr="Titans - Final Poster.pptx">
            <a:extLst>
              <a:ext uri="{FF2B5EF4-FFF2-40B4-BE49-F238E27FC236}">
                <a16:creationId xmlns:a16="http://schemas.microsoft.com/office/drawing/2014/main" id="{CB300E24-6D66-69C4-BCD6-A5EB8439D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590" y="1499472"/>
            <a:ext cx="2631727" cy="1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tion to Singularity — Singularity container 3.5 ...">
            <a:extLst>
              <a:ext uri="{FF2B5EF4-FFF2-40B4-BE49-F238E27FC236}">
                <a16:creationId xmlns:a16="http://schemas.microsoft.com/office/drawing/2014/main" id="{C4B541D4-D620-40D9-10C6-E3F503BF9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375" y="4038525"/>
            <a:ext cx="1474155" cy="148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ptainer - Portable, Reproducible Containers">
            <a:extLst>
              <a:ext uri="{FF2B5EF4-FFF2-40B4-BE49-F238E27FC236}">
                <a16:creationId xmlns:a16="http://schemas.microsoft.com/office/drawing/2014/main" id="{C4BAEF40-04C5-015F-64BF-B83232739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95" y="3785928"/>
            <a:ext cx="5688430" cy="17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nnouncing Podman v2.0 | Podman">
            <a:extLst>
              <a:ext uri="{FF2B5EF4-FFF2-40B4-BE49-F238E27FC236}">
                <a16:creationId xmlns:a16="http://schemas.microsoft.com/office/drawing/2014/main" id="{59B51537-F995-F65C-72A7-A1A95C09B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90" y="1866239"/>
            <a:ext cx="5458623" cy="14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9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arge container ship in a port&#10;&#10;Description automatically generated">
            <a:extLst>
              <a:ext uri="{FF2B5EF4-FFF2-40B4-BE49-F238E27FC236}">
                <a16:creationId xmlns:a16="http://schemas.microsoft.com/office/drawing/2014/main" id="{1BE7C8BE-BEBD-26E1-BB10-1E95A25B9A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55"/>
          <a:stretch/>
        </p:blipFill>
        <p:spPr>
          <a:xfrm>
            <a:off x="206852" y="225117"/>
            <a:ext cx="10841297" cy="63835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FBC64D-68AD-95B8-681E-B27ADF8E5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B8F41-5C95-29B3-E5E4-1C7397AE53F2}"/>
              </a:ext>
            </a:extLst>
          </p:cNvPr>
          <p:cNvSpPr txBox="1"/>
          <p:nvPr/>
        </p:nvSpPr>
        <p:spPr>
          <a:xfrm>
            <a:off x="2070985" y="2447402"/>
            <a:ext cx="4890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bg1">
                    <a:lumMod val="95000"/>
                  </a:schemeClr>
                </a:solidFill>
                <a:latin typeface="Dense Bold"/>
              </a:rPr>
              <a:t>Using and Reusing</a:t>
            </a:r>
          </a:p>
          <a:p>
            <a:pPr algn="ctr"/>
            <a:r>
              <a:rPr lang="en-US" sz="6000" b="1">
                <a:solidFill>
                  <a:schemeClr val="bg1">
                    <a:lumMod val="95000"/>
                  </a:schemeClr>
                </a:solidFill>
                <a:latin typeface="Dense Bold"/>
              </a:rPr>
              <a:t>available docker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62D2F-2513-2BCF-9CF9-F3DDF08FD54E}"/>
              </a:ext>
            </a:extLst>
          </p:cNvPr>
          <p:cNvSpPr txBox="1"/>
          <p:nvPr/>
        </p:nvSpPr>
        <p:spPr>
          <a:xfrm>
            <a:off x="2135835" y="2483750"/>
            <a:ext cx="4890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rgbClr val="1B2944"/>
                </a:solidFill>
                <a:latin typeface="Dense Bold"/>
              </a:rPr>
              <a:t>Using and Reusing</a:t>
            </a:r>
          </a:p>
          <a:p>
            <a:pPr algn="ctr"/>
            <a:r>
              <a:rPr lang="en-US" sz="6000" b="1">
                <a:solidFill>
                  <a:srgbClr val="1B2944"/>
                </a:solidFill>
                <a:latin typeface="Dense Bold"/>
              </a:rPr>
              <a:t>available docker images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BC102A-B026-B026-2268-4EE9710244B3}"/>
              </a:ext>
            </a:extLst>
          </p:cNvPr>
          <p:cNvSpPr/>
          <p:nvPr/>
        </p:nvSpPr>
        <p:spPr>
          <a:xfrm>
            <a:off x="11227437" y="248479"/>
            <a:ext cx="786539" cy="6361042"/>
          </a:xfrm>
          <a:prstGeom prst="rect">
            <a:avLst/>
          </a:prstGeom>
          <a:solidFill>
            <a:srgbClr val="1B29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EC2AD45C-A68B-8B95-C65E-CDC08B4F4CFD}"/>
              </a:ext>
            </a:extLst>
          </p:cNvPr>
          <p:cNvSpPr txBox="1"/>
          <p:nvPr/>
        </p:nvSpPr>
        <p:spPr>
          <a:xfrm rot="16200000">
            <a:off x="10604193" y="5201786"/>
            <a:ext cx="2567830" cy="2308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900">
                <a:solidFill>
                  <a:srgbClr val="F2F2F2"/>
                </a:solidFill>
                <a:latin typeface="Courier New"/>
                <a:cs typeface="Courier New"/>
              </a:rPr>
              <a:t>Barcelona-2023_byBpiereck</a:t>
            </a:r>
            <a:endParaRPr lang="en-US" sz="900">
              <a:solidFill>
                <a:srgbClr val="F2F2F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177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4BED-823E-7906-3463-A32610FF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460"/>
            <a:ext cx="9046723" cy="2011680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Where can we storage and find</a:t>
            </a:r>
            <a:br>
              <a:rPr lang="en-US" sz="4800"/>
            </a:br>
            <a:r>
              <a:rPr lang="en-US" sz="4800"/>
              <a:t>Docker images?</a:t>
            </a:r>
            <a:endParaRPr lang="en-BE" sz="4800"/>
          </a:p>
        </p:txBody>
      </p:sp>
      <p:pic>
        <p:nvPicPr>
          <p:cNvPr id="6" name="Content Placeholder 5" descr="Internet Of Things outline">
            <a:extLst>
              <a:ext uri="{FF2B5EF4-FFF2-40B4-BE49-F238E27FC236}">
                <a16:creationId xmlns:a16="http://schemas.microsoft.com/office/drawing/2014/main" id="{17190C8E-0F92-C98F-EB47-B685C7CB8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3233" y="2603422"/>
            <a:ext cx="2555660" cy="2555662"/>
          </a:xfrm>
          <a:prstGeom prst="rect">
            <a:avLst/>
          </a:prstGeom>
        </p:spPr>
      </p:pic>
      <p:pic>
        <p:nvPicPr>
          <p:cNvPr id="8" name="Content Placeholder 7" descr="Computer outline">
            <a:extLst>
              <a:ext uri="{FF2B5EF4-FFF2-40B4-BE49-F238E27FC236}">
                <a16:creationId xmlns:a16="http://schemas.microsoft.com/office/drawing/2014/main" id="{07302D78-B36E-3EBC-06B9-EEA0302C9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9892" y="2603422"/>
            <a:ext cx="2555660" cy="2555662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ACF19ED4-068B-8FAA-8434-962036B4A920}"/>
              </a:ext>
            </a:extLst>
          </p:cNvPr>
          <p:cNvSpPr txBox="1">
            <a:spLocks/>
          </p:cNvSpPr>
          <p:nvPr/>
        </p:nvSpPr>
        <p:spPr>
          <a:xfrm>
            <a:off x="1411692" y="5159084"/>
            <a:ext cx="1983018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BE"/>
            </a:defPPr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None/>
            </a:pPr>
            <a:r>
              <a:rPr lang="en-GB" sz="2000" b="1">
                <a:solidFill>
                  <a:srgbClr val="1B2944"/>
                </a:solidFill>
                <a:latin typeface="Dense Bold"/>
                <a:ea typeface="Cambria"/>
                <a:cs typeface="Calibri"/>
              </a:rPr>
              <a:t>Local storage</a:t>
            </a:r>
            <a:endParaRPr lang="en-GB" sz="2000">
              <a:solidFill>
                <a:srgbClr val="1B2944"/>
              </a:solidFill>
              <a:latin typeface="Dense"/>
              <a:ea typeface="Cambria" panose="02040503050406030204" pitchFamily="18" charset="0"/>
              <a:cs typeface="Calibri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9B23D94-5F38-23E0-C185-1867A07E9E31}"/>
              </a:ext>
            </a:extLst>
          </p:cNvPr>
          <p:cNvSpPr txBox="1">
            <a:spLocks/>
          </p:cNvSpPr>
          <p:nvPr/>
        </p:nvSpPr>
        <p:spPr>
          <a:xfrm>
            <a:off x="5960908" y="5159084"/>
            <a:ext cx="1060310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BE"/>
            </a:defPPr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None/>
            </a:pPr>
            <a:r>
              <a:rPr lang="en-GB" sz="2000" b="1">
                <a:solidFill>
                  <a:srgbClr val="1B2944"/>
                </a:solidFill>
                <a:latin typeface="Dense Bold"/>
                <a:ea typeface="Cambria"/>
                <a:cs typeface="Calibri"/>
              </a:rPr>
              <a:t>Registry</a:t>
            </a:r>
            <a:endParaRPr lang="en-GB" sz="2000">
              <a:solidFill>
                <a:srgbClr val="1B2944"/>
              </a:solidFill>
              <a:latin typeface="Dense"/>
              <a:ea typeface="Cambria" panose="020405030504060302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1922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8752DBE-23FF-7BD3-74E0-352216ED9AFE}"/>
              </a:ext>
            </a:extLst>
          </p:cNvPr>
          <p:cNvSpPr/>
          <p:nvPr/>
        </p:nvSpPr>
        <p:spPr>
          <a:xfrm>
            <a:off x="4547963" y="2263140"/>
            <a:ext cx="3886200" cy="3782060"/>
          </a:xfrm>
          <a:custGeom>
            <a:avLst/>
            <a:gdLst>
              <a:gd name="connsiteX0" fmla="*/ 0 w 3886200"/>
              <a:gd name="connsiteY0" fmla="*/ 1891030 h 3782060"/>
              <a:gd name="connsiteX1" fmla="*/ 1943100 w 3886200"/>
              <a:gd name="connsiteY1" fmla="*/ 0 h 3782060"/>
              <a:gd name="connsiteX2" fmla="*/ 3886200 w 3886200"/>
              <a:gd name="connsiteY2" fmla="*/ 1891030 h 3782060"/>
              <a:gd name="connsiteX3" fmla="*/ 1943100 w 3886200"/>
              <a:gd name="connsiteY3" fmla="*/ 3782060 h 3782060"/>
              <a:gd name="connsiteX4" fmla="*/ 0 w 3886200"/>
              <a:gd name="connsiteY4" fmla="*/ 1891030 h 3782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200" h="3782060" fill="none" extrusionOk="0">
                <a:moveTo>
                  <a:pt x="0" y="1891030"/>
                </a:moveTo>
                <a:cubicBezTo>
                  <a:pt x="64821" y="844688"/>
                  <a:pt x="840832" y="67902"/>
                  <a:pt x="1943100" y="0"/>
                </a:cubicBezTo>
                <a:cubicBezTo>
                  <a:pt x="3059512" y="110441"/>
                  <a:pt x="3790449" y="724605"/>
                  <a:pt x="3886200" y="1891030"/>
                </a:cubicBezTo>
                <a:cubicBezTo>
                  <a:pt x="3990934" y="2876558"/>
                  <a:pt x="3028855" y="3876021"/>
                  <a:pt x="1943100" y="3782060"/>
                </a:cubicBezTo>
                <a:cubicBezTo>
                  <a:pt x="972513" y="3903953"/>
                  <a:pt x="58562" y="2642313"/>
                  <a:pt x="0" y="1891030"/>
                </a:cubicBezTo>
                <a:close/>
              </a:path>
              <a:path w="3886200" h="3782060" stroke="0" extrusionOk="0">
                <a:moveTo>
                  <a:pt x="0" y="1891030"/>
                </a:moveTo>
                <a:cubicBezTo>
                  <a:pt x="-95432" y="1025046"/>
                  <a:pt x="946109" y="38361"/>
                  <a:pt x="1943100" y="0"/>
                </a:cubicBezTo>
                <a:cubicBezTo>
                  <a:pt x="3078662" y="-63409"/>
                  <a:pt x="3976516" y="674618"/>
                  <a:pt x="3886200" y="1891030"/>
                </a:cubicBezTo>
                <a:cubicBezTo>
                  <a:pt x="3807903" y="3216164"/>
                  <a:pt x="2942024" y="3752658"/>
                  <a:pt x="1943100" y="3782060"/>
                </a:cubicBezTo>
                <a:cubicBezTo>
                  <a:pt x="890512" y="3925201"/>
                  <a:pt x="-111618" y="2985207"/>
                  <a:pt x="0" y="1891030"/>
                </a:cubicBezTo>
                <a:close/>
              </a:path>
            </a:pathLst>
          </a:custGeom>
          <a:solidFill>
            <a:srgbClr val="F16826">
              <a:alpha val="10000"/>
            </a:srgbClr>
          </a:solidFill>
          <a:ln>
            <a:extLst>
              <a:ext uri="{C807C97D-BFC1-408E-A445-0C87EB9F89A2}">
                <ask:lineSketchStyleProps xmlns:ask="http://schemas.microsoft.com/office/drawing/2018/sketchyshapes" sd="1279552100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04BED-823E-7906-3463-A32610FF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460"/>
            <a:ext cx="9046723" cy="2011680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Where can we storage and find</a:t>
            </a:r>
            <a:br>
              <a:rPr lang="en-US" sz="4800"/>
            </a:br>
            <a:r>
              <a:rPr lang="en-US" sz="4800"/>
              <a:t>Docker images?</a:t>
            </a:r>
            <a:endParaRPr lang="en-BE" sz="4800"/>
          </a:p>
        </p:txBody>
      </p:sp>
      <p:pic>
        <p:nvPicPr>
          <p:cNvPr id="6" name="Content Placeholder 5" descr="Internet Of Things outline">
            <a:extLst>
              <a:ext uri="{FF2B5EF4-FFF2-40B4-BE49-F238E27FC236}">
                <a16:creationId xmlns:a16="http://schemas.microsoft.com/office/drawing/2014/main" id="{17190C8E-0F92-C98F-EB47-B685C7CB8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3233" y="2603422"/>
            <a:ext cx="2555660" cy="2555662"/>
          </a:xfrm>
          <a:prstGeom prst="rect">
            <a:avLst/>
          </a:prstGeom>
        </p:spPr>
      </p:pic>
      <p:pic>
        <p:nvPicPr>
          <p:cNvPr id="8" name="Content Placeholder 7" descr="Computer outline">
            <a:extLst>
              <a:ext uri="{FF2B5EF4-FFF2-40B4-BE49-F238E27FC236}">
                <a16:creationId xmlns:a16="http://schemas.microsoft.com/office/drawing/2014/main" id="{07302D78-B36E-3EBC-06B9-EEA0302C9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9892" y="2603422"/>
            <a:ext cx="2555660" cy="2555662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ACF19ED4-068B-8FAA-8434-962036B4A920}"/>
              </a:ext>
            </a:extLst>
          </p:cNvPr>
          <p:cNvSpPr txBox="1">
            <a:spLocks/>
          </p:cNvSpPr>
          <p:nvPr/>
        </p:nvSpPr>
        <p:spPr>
          <a:xfrm>
            <a:off x="1411692" y="5159084"/>
            <a:ext cx="1983018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BE"/>
            </a:defPPr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None/>
            </a:pPr>
            <a:r>
              <a:rPr lang="en-GB" sz="2000" b="1">
                <a:solidFill>
                  <a:srgbClr val="1B2944"/>
                </a:solidFill>
                <a:latin typeface="Dense Bold"/>
                <a:ea typeface="Cambria"/>
                <a:cs typeface="Calibri"/>
              </a:rPr>
              <a:t>Local storage</a:t>
            </a:r>
            <a:endParaRPr lang="en-GB" sz="2000">
              <a:solidFill>
                <a:srgbClr val="1B2944"/>
              </a:solidFill>
              <a:latin typeface="Dense"/>
              <a:ea typeface="Cambria" panose="02040503050406030204" pitchFamily="18" charset="0"/>
              <a:cs typeface="Calibri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A9B23D94-5F38-23E0-C185-1867A07E9E31}"/>
              </a:ext>
            </a:extLst>
          </p:cNvPr>
          <p:cNvSpPr txBox="1">
            <a:spLocks/>
          </p:cNvSpPr>
          <p:nvPr/>
        </p:nvSpPr>
        <p:spPr>
          <a:xfrm>
            <a:off x="5875050" y="5159084"/>
            <a:ext cx="1221295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BE"/>
            </a:defPPr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None/>
            </a:pPr>
            <a:r>
              <a:rPr lang="en-GB" sz="2000" b="1">
                <a:solidFill>
                  <a:srgbClr val="1B2944"/>
                </a:solidFill>
                <a:latin typeface="Dense Bold"/>
                <a:ea typeface="Cambria"/>
                <a:cs typeface="Calibri"/>
              </a:rPr>
              <a:t>Registry</a:t>
            </a:r>
            <a:endParaRPr lang="en-GB" sz="2000">
              <a:solidFill>
                <a:srgbClr val="1B2944"/>
              </a:solidFill>
              <a:latin typeface="Dense"/>
              <a:ea typeface="Cambria" panose="02040503050406030204" pitchFamily="18" charset="0"/>
              <a:cs typeface="Calibri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854380B-9CAE-034A-3E7A-14B8DB4A4952}"/>
              </a:ext>
            </a:extLst>
          </p:cNvPr>
          <p:cNvSpPr txBox="1">
            <a:spLocks/>
          </p:cNvSpPr>
          <p:nvPr/>
        </p:nvSpPr>
        <p:spPr>
          <a:xfrm>
            <a:off x="5619967" y="6185427"/>
            <a:ext cx="1742192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BE"/>
            </a:defPPr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None/>
            </a:pPr>
            <a:r>
              <a:rPr lang="en-GB" sz="2000" b="1">
                <a:solidFill>
                  <a:srgbClr val="F16826"/>
                </a:solidFill>
                <a:latin typeface="Dense Bold"/>
                <a:ea typeface="Cambria"/>
                <a:cs typeface="Calibri"/>
              </a:rPr>
              <a:t>Preferable</a:t>
            </a:r>
            <a:endParaRPr lang="en-GB" sz="2000">
              <a:solidFill>
                <a:srgbClr val="F16826"/>
              </a:solidFill>
              <a:latin typeface="Dense"/>
              <a:ea typeface="Cambria" panose="02040503050406030204" pitchFamily="18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61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arge container ship in a port&#10;&#10;Description automatically generated">
            <a:extLst>
              <a:ext uri="{FF2B5EF4-FFF2-40B4-BE49-F238E27FC236}">
                <a16:creationId xmlns:a16="http://schemas.microsoft.com/office/drawing/2014/main" id="{1BE7C8BE-BEBD-26E1-BB10-1E95A25B9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55"/>
          <a:stretch/>
        </p:blipFill>
        <p:spPr>
          <a:xfrm>
            <a:off x="206852" y="225117"/>
            <a:ext cx="10841297" cy="63835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FBC64D-68AD-95B8-681E-B27ADF8E5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B8F41-5C95-29B3-E5E4-1C7397AE53F2}"/>
              </a:ext>
            </a:extLst>
          </p:cNvPr>
          <p:cNvSpPr txBox="1"/>
          <p:nvPr/>
        </p:nvSpPr>
        <p:spPr>
          <a:xfrm>
            <a:off x="1430707" y="2432323"/>
            <a:ext cx="64938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>
                    <a:lumMod val="95000"/>
                  </a:schemeClr>
                </a:solidFill>
                <a:latin typeface="Dense Bold"/>
              </a:rPr>
              <a:t>Introduction to Docker for</a:t>
            </a:r>
          </a:p>
          <a:p>
            <a:pPr algn="ctr"/>
            <a:r>
              <a:rPr lang="en-US" sz="6000" b="1">
                <a:solidFill>
                  <a:schemeClr val="bg1">
                    <a:lumMod val="95000"/>
                  </a:schemeClr>
                </a:solidFill>
                <a:latin typeface="Dense Bold"/>
              </a:rPr>
              <a:t>reproducible analysis</a:t>
            </a:r>
            <a:endParaRPr lang="en-BE" sz="6000" b="1">
              <a:solidFill>
                <a:schemeClr val="bg1">
                  <a:lumMod val="95000"/>
                </a:schemeClr>
              </a:solidFill>
              <a:latin typeface="Dense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62D2F-2513-2BCF-9CF9-F3DDF08FD54E}"/>
              </a:ext>
            </a:extLst>
          </p:cNvPr>
          <p:cNvSpPr txBox="1"/>
          <p:nvPr/>
        </p:nvSpPr>
        <p:spPr>
          <a:xfrm>
            <a:off x="1461885" y="2459504"/>
            <a:ext cx="64938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1B2944"/>
                </a:solidFill>
                <a:latin typeface="Dense Bold"/>
              </a:rPr>
              <a:t>Introduction to Docker for</a:t>
            </a:r>
          </a:p>
          <a:p>
            <a:pPr algn="ctr"/>
            <a:r>
              <a:rPr lang="en-US" sz="6000" b="1">
                <a:solidFill>
                  <a:srgbClr val="1B2944"/>
                </a:solidFill>
                <a:latin typeface="Dense Bold"/>
              </a:rPr>
              <a:t>reproducible analysis</a:t>
            </a:r>
            <a:endParaRPr lang="en-BE" sz="6000" b="1">
              <a:solidFill>
                <a:srgbClr val="1B2944"/>
              </a:solidFill>
              <a:latin typeface="Dense Bold"/>
            </a:endParaRPr>
          </a:p>
        </p:txBody>
      </p:sp>
      <p:pic>
        <p:nvPicPr>
          <p:cNvPr id="10" name="Picture 9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36EC6A55-725C-13E1-70CB-FB0FC4FBD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87853" y="3155134"/>
            <a:ext cx="2874928" cy="740222"/>
          </a:xfrm>
          <a:prstGeom prst="rect">
            <a:avLst/>
          </a:prstGeom>
        </p:spPr>
      </p:pic>
      <p:pic>
        <p:nvPicPr>
          <p:cNvPr id="12" name="Picture 11" descr="A logo with text and orange lines&#10;&#10;Description automatically generated with medium confidence">
            <a:extLst>
              <a:ext uri="{FF2B5EF4-FFF2-40B4-BE49-F238E27FC236}">
                <a16:creationId xmlns:a16="http://schemas.microsoft.com/office/drawing/2014/main" id="{72B97724-1CA7-A792-0ED5-30CFE6E93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57954" y="5466156"/>
            <a:ext cx="1178217" cy="860405"/>
          </a:xfrm>
          <a:prstGeom prst="rect">
            <a:avLst/>
          </a:prstGeom>
        </p:spPr>
      </p:pic>
      <p:pic>
        <p:nvPicPr>
          <p:cNvPr id="16" name="Picture 15" descr="A grey and black sign with a person in a circle&#10;&#10;Description automatically generated">
            <a:extLst>
              <a:ext uri="{FF2B5EF4-FFF2-40B4-BE49-F238E27FC236}">
                <a16:creationId xmlns:a16="http://schemas.microsoft.com/office/drawing/2014/main" id="{33606800-7F1B-465F-ADD7-F0F6EA664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38291" y="914813"/>
            <a:ext cx="1227411" cy="429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4AF0F7-8832-C9C9-9C34-22C649E42D7C}"/>
              </a:ext>
            </a:extLst>
          </p:cNvPr>
          <p:cNvSpPr txBox="1"/>
          <p:nvPr/>
        </p:nvSpPr>
        <p:spPr>
          <a:xfrm rot="16200000">
            <a:off x="11418968" y="999598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hlinkClick r:id="rId6"/>
              </a:rPr>
              <a:t>Know more</a:t>
            </a:r>
            <a:endParaRPr lang="en-BE" sz="11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BC102A-B026-B026-2268-4EE9710244B3}"/>
              </a:ext>
            </a:extLst>
          </p:cNvPr>
          <p:cNvSpPr/>
          <p:nvPr/>
        </p:nvSpPr>
        <p:spPr>
          <a:xfrm>
            <a:off x="12398852" y="124425"/>
            <a:ext cx="786539" cy="6361042"/>
          </a:xfrm>
          <a:prstGeom prst="rect">
            <a:avLst/>
          </a:prstGeom>
          <a:solidFill>
            <a:srgbClr val="1B29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9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E423E79-789E-6A76-24F9-8A49D652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 Registries</a:t>
            </a:r>
            <a:endParaRPr lang="en-BE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2D27F7D-BADE-F571-1A9E-3586DBAE76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Main registry for DOCKER containers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Alternative registries</a:t>
            </a:r>
            <a:endParaRPr lang="en-BE"/>
          </a:p>
        </p:txBody>
      </p:sp>
      <p:pic>
        <p:nvPicPr>
          <p:cNvPr id="16" name="Picture 2" descr="DockerHub">
            <a:extLst>
              <a:ext uri="{FF2B5EF4-FFF2-40B4-BE49-F238E27FC236}">
                <a16:creationId xmlns:a16="http://schemas.microsoft.com/office/drawing/2014/main" id="{3E383612-0345-FCFC-C91C-B9254B64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15" y="1990339"/>
            <a:ext cx="3314700" cy="8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803AA9-C18C-9706-B0A6-426B434A6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8" r="65664" b="68337"/>
          <a:stretch/>
        </p:blipFill>
        <p:spPr bwMode="auto">
          <a:xfrm>
            <a:off x="371061" y="4176191"/>
            <a:ext cx="2413635" cy="7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2DE79E94-498D-114A-6CDE-8F2E563DC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04" t="6990" r="1206" b="69195"/>
          <a:stretch/>
        </p:blipFill>
        <p:spPr bwMode="auto">
          <a:xfrm>
            <a:off x="9111578" y="4036490"/>
            <a:ext cx="2178465" cy="7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BF0BD61D-E9C3-4D9C-5388-F09E24DAB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1" t="42639" r="40717" b="33546"/>
          <a:stretch/>
        </p:blipFill>
        <p:spPr bwMode="auto">
          <a:xfrm>
            <a:off x="3462839" y="4176190"/>
            <a:ext cx="1848899" cy="7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DC420AEA-E6ED-2651-76D1-8AD909996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8" t="44480" r="5600" b="31705"/>
          <a:stretch/>
        </p:blipFill>
        <p:spPr bwMode="auto">
          <a:xfrm>
            <a:off x="497025" y="5460160"/>
            <a:ext cx="2161705" cy="7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CR - Elastic Container Registry">
            <a:extLst>
              <a:ext uri="{FF2B5EF4-FFF2-40B4-BE49-F238E27FC236}">
                <a16:creationId xmlns:a16="http://schemas.microsoft.com/office/drawing/2014/main" id="{DA373BAB-C096-1DD4-595D-96426924F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695" y="5034814"/>
            <a:ext cx="948528" cy="132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rbor">
            <a:extLst>
              <a:ext uri="{FF2B5EF4-FFF2-40B4-BE49-F238E27FC236}">
                <a16:creationId xmlns:a16="http://schemas.microsoft.com/office/drawing/2014/main" id="{AC8C32B7-9BEB-7D2E-AF9A-CDB6E7AB1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4166418"/>
            <a:ext cx="2383514" cy="71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oftware Supply Chain Platform for DevOps &amp; Security | JFrog">
            <a:extLst>
              <a:ext uri="{FF2B5EF4-FFF2-40B4-BE49-F238E27FC236}">
                <a16:creationId xmlns:a16="http://schemas.microsoft.com/office/drawing/2014/main" id="{CBFD3790-8AA2-79C0-E34A-D718EAC05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53" y="5021755"/>
            <a:ext cx="1397000" cy="134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71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E423E79-789E-6A76-24F9-8A49D652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Container Registries</a:t>
            </a:r>
            <a:endParaRPr lang="en-BE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2D27F7D-BADE-F571-1A9E-3586DBAE76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Main registry for DOCKER containers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Alternative registries</a:t>
            </a:r>
            <a:endParaRPr lang="en-BE"/>
          </a:p>
        </p:txBody>
      </p:sp>
      <p:pic>
        <p:nvPicPr>
          <p:cNvPr id="16" name="Picture 2" descr="DockerHub">
            <a:extLst>
              <a:ext uri="{FF2B5EF4-FFF2-40B4-BE49-F238E27FC236}">
                <a16:creationId xmlns:a16="http://schemas.microsoft.com/office/drawing/2014/main" id="{3E383612-0345-FCFC-C91C-B9254B642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15" y="1990339"/>
            <a:ext cx="3314700" cy="88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7803AA9-C18C-9706-B0A6-426B434A6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8" r="65664" b="68337"/>
          <a:stretch/>
        </p:blipFill>
        <p:spPr bwMode="auto">
          <a:xfrm>
            <a:off x="371061" y="4176191"/>
            <a:ext cx="2413635" cy="7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2DE79E94-498D-114A-6CDE-8F2E563DC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04" t="6990" r="1206" b="69195"/>
          <a:stretch/>
        </p:blipFill>
        <p:spPr bwMode="auto">
          <a:xfrm>
            <a:off x="9111578" y="4036490"/>
            <a:ext cx="2178465" cy="7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BF0BD61D-E9C3-4D9C-5388-F09E24DAB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1" t="42639" r="40717" b="33546"/>
          <a:stretch/>
        </p:blipFill>
        <p:spPr bwMode="auto">
          <a:xfrm>
            <a:off x="3462839" y="4176190"/>
            <a:ext cx="1848899" cy="7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DC420AEA-E6ED-2651-76D1-8AD909996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8" t="44480" r="5600" b="31705"/>
          <a:stretch/>
        </p:blipFill>
        <p:spPr bwMode="auto">
          <a:xfrm>
            <a:off x="497025" y="5460160"/>
            <a:ext cx="2161705" cy="7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CR - Elastic Container Registry">
            <a:extLst>
              <a:ext uri="{FF2B5EF4-FFF2-40B4-BE49-F238E27FC236}">
                <a16:creationId xmlns:a16="http://schemas.microsoft.com/office/drawing/2014/main" id="{DA373BAB-C096-1DD4-595D-96426924F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695" y="5034814"/>
            <a:ext cx="948528" cy="132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arbor">
            <a:extLst>
              <a:ext uri="{FF2B5EF4-FFF2-40B4-BE49-F238E27FC236}">
                <a16:creationId xmlns:a16="http://schemas.microsoft.com/office/drawing/2014/main" id="{AC8C32B7-9BEB-7D2E-AF9A-CDB6E7AB1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4166418"/>
            <a:ext cx="2383514" cy="71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oftware Supply Chain Platform for DevOps &amp; Security | JFrog">
            <a:extLst>
              <a:ext uri="{FF2B5EF4-FFF2-40B4-BE49-F238E27FC236}">
                <a16:creationId xmlns:a16="http://schemas.microsoft.com/office/drawing/2014/main" id="{CBFD3790-8AA2-79C0-E34A-D718EAC05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53" y="5021755"/>
            <a:ext cx="1397000" cy="134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058995-0E4B-56AE-96E3-E570DB432291}"/>
              </a:ext>
            </a:extLst>
          </p:cNvPr>
          <p:cNvSpPr/>
          <p:nvPr/>
        </p:nvSpPr>
        <p:spPr>
          <a:xfrm>
            <a:off x="5723358" y="1152940"/>
            <a:ext cx="4906285" cy="208198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764EA4-C794-894E-9662-02E0279DA9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3710" y="400632"/>
            <a:ext cx="2316619" cy="716802"/>
          </a:xfrm>
          <a:prstGeom prst="rect">
            <a:avLst/>
          </a:prstGeom>
        </p:spPr>
      </p:pic>
      <p:pic>
        <p:nvPicPr>
          <p:cNvPr id="3" name="Picture 2" descr="DockerHub">
            <a:extLst>
              <a:ext uri="{FF2B5EF4-FFF2-40B4-BE49-F238E27FC236}">
                <a16:creationId xmlns:a16="http://schemas.microsoft.com/office/drawing/2014/main" id="{489221BF-C8A2-F74A-D8C5-C4318768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81" y="1344184"/>
            <a:ext cx="2506313" cy="67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09CECD7-F1D5-66C9-9B6D-9BA731D61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1" t="42639" r="40717" b="33546"/>
          <a:stretch/>
        </p:blipFill>
        <p:spPr bwMode="auto">
          <a:xfrm>
            <a:off x="8199587" y="2266390"/>
            <a:ext cx="1848899" cy="71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Cycle with people outline">
            <a:extLst>
              <a:ext uri="{FF2B5EF4-FFF2-40B4-BE49-F238E27FC236}">
                <a16:creationId xmlns:a16="http://schemas.microsoft.com/office/drawing/2014/main" id="{D855C235-0397-4E1B-0154-678AA00197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93141" y="1409671"/>
            <a:ext cx="1341487" cy="13414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E7649B-6532-00F1-A627-96EB6C0123D3}"/>
              </a:ext>
            </a:extLst>
          </p:cNvPr>
          <p:cNvSpPr/>
          <p:nvPr/>
        </p:nvSpPr>
        <p:spPr>
          <a:xfrm>
            <a:off x="438168" y="3426165"/>
            <a:ext cx="10991831" cy="30667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838D79-6864-BA04-4647-BEEF163428D2}"/>
              </a:ext>
            </a:extLst>
          </p:cNvPr>
          <p:cNvSpPr/>
          <p:nvPr/>
        </p:nvSpPr>
        <p:spPr>
          <a:xfrm>
            <a:off x="438168" y="1552756"/>
            <a:ext cx="4375132" cy="143043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C451F9-B8CB-F1C4-E495-AF400393A6C6}"/>
              </a:ext>
            </a:extLst>
          </p:cNvPr>
          <p:cNvCxnSpPr/>
          <p:nvPr/>
        </p:nvCxnSpPr>
        <p:spPr>
          <a:xfrm>
            <a:off x="7635240" y="1409671"/>
            <a:ext cx="0" cy="1467402"/>
          </a:xfrm>
          <a:prstGeom prst="line">
            <a:avLst/>
          </a:prstGeom>
          <a:ln>
            <a:solidFill>
              <a:srgbClr val="F793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00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98EC-237D-3CA1-7169-47A8D163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get a container image?</a:t>
            </a:r>
            <a:endParaRPr lang="en-BE"/>
          </a:p>
        </p:txBody>
      </p:sp>
      <p:pic>
        <p:nvPicPr>
          <p:cNvPr id="5" name="Picture 2" descr="Docker Dance">
            <a:extLst>
              <a:ext uri="{FF2B5EF4-FFF2-40B4-BE49-F238E27FC236}">
                <a16:creationId xmlns:a16="http://schemas.microsoft.com/office/drawing/2014/main" id="{23F96B50-7E29-6EE8-E8AE-93A7FB25A9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" t="2805" r="3087" b="2991"/>
          <a:stretch/>
        </p:blipFill>
        <p:spPr bwMode="auto">
          <a:xfrm>
            <a:off x="5547959" y="1372520"/>
            <a:ext cx="6163382" cy="49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524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98EC-237D-3CA1-7169-47A8D163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get a container image?</a:t>
            </a:r>
            <a:endParaRPr lang="en-BE"/>
          </a:p>
        </p:txBody>
      </p:sp>
      <p:pic>
        <p:nvPicPr>
          <p:cNvPr id="4" name="Picture 2" descr="Docker Dance">
            <a:extLst>
              <a:ext uri="{FF2B5EF4-FFF2-40B4-BE49-F238E27FC236}">
                <a16:creationId xmlns:a16="http://schemas.microsoft.com/office/drawing/2014/main" id="{FD7BD46F-528F-5481-BC17-725DE0BA7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" t="2805" r="3087" b="2991"/>
          <a:stretch/>
        </p:blipFill>
        <p:spPr bwMode="auto">
          <a:xfrm>
            <a:off x="5547959" y="1372520"/>
            <a:ext cx="6163382" cy="49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Cmd Terminal outline">
            <a:extLst>
              <a:ext uri="{FF2B5EF4-FFF2-40B4-BE49-F238E27FC236}">
                <a16:creationId xmlns:a16="http://schemas.microsoft.com/office/drawing/2014/main" id="{A7866066-5EBE-5733-C3E0-31CDCF190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8108" y="1819691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90D42F-8D13-1F5D-7FB2-ED31FEE12E50}"/>
              </a:ext>
            </a:extLst>
          </p:cNvPr>
          <p:cNvSpPr/>
          <p:nvPr/>
        </p:nvSpPr>
        <p:spPr>
          <a:xfrm>
            <a:off x="8549641" y="1755987"/>
            <a:ext cx="1991360" cy="20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C187F8-D963-3F0E-37DA-294F5786690A}"/>
              </a:ext>
            </a:extLst>
          </p:cNvPr>
          <p:cNvSpPr/>
          <p:nvPr/>
        </p:nvSpPr>
        <p:spPr>
          <a:xfrm>
            <a:off x="5547959" y="2734091"/>
            <a:ext cx="2110141" cy="3583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018EBD-D573-34E7-C7F9-D1102B018230}"/>
              </a:ext>
            </a:extLst>
          </p:cNvPr>
          <p:cNvSpPr/>
          <p:nvPr/>
        </p:nvSpPr>
        <p:spPr>
          <a:xfrm>
            <a:off x="9541934" y="2953671"/>
            <a:ext cx="2110141" cy="322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8A4B2E-79D0-4DD4-14DB-CF7CF21DBDCF}"/>
              </a:ext>
            </a:extLst>
          </p:cNvPr>
          <p:cNvSpPr/>
          <p:nvPr/>
        </p:nvSpPr>
        <p:spPr>
          <a:xfrm>
            <a:off x="5547958" y="5896084"/>
            <a:ext cx="6163383" cy="590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36BE24-A3D6-3C18-AD78-9884A2688A93}"/>
              </a:ext>
            </a:extLst>
          </p:cNvPr>
          <p:cNvSpPr/>
          <p:nvPr/>
        </p:nvSpPr>
        <p:spPr>
          <a:xfrm>
            <a:off x="5547958" y="1816514"/>
            <a:ext cx="3138521" cy="121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F03AAF-18BD-ABAE-1F08-F5984DC9D74A}"/>
              </a:ext>
            </a:extLst>
          </p:cNvPr>
          <p:cNvSpPr/>
          <p:nvPr/>
        </p:nvSpPr>
        <p:spPr>
          <a:xfrm>
            <a:off x="9118600" y="2586578"/>
            <a:ext cx="2533475" cy="444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159E9D8-5763-35A4-7E2C-C6FA689B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552755"/>
            <a:ext cx="4589560" cy="4624208"/>
          </a:xfrm>
        </p:spPr>
        <p:txBody>
          <a:bodyPr/>
          <a:lstStyle/>
          <a:p>
            <a:r>
              <a:rPr lang="en-US"/>
              <a:t>docker pull &lt;image&gt;</a:t>
            </a:r>
          </a:p>
          <a:p>
            <a:r>
              <a:rPr lang="en-US"/>
              <a:t>docker pull &lt;registry/image&gt;</a:t>
            </a:r>
            <a:br>
              <a:rPr lang="en-US"/>
            </a:br>
            <a:endParaRPr lang="en-US"/>
          </a:p>
          <a:p>
            <a:pPr lvl="1"/>
            <a:r>
              <a:rPr lang="en-US"/>
              <a:t>Example: getting Ubuntu image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270A46-84D8-01BF-35DA-5712332C1713}"/>
              </a:ext>
            </a:extLst>
          </p:cNvPr>
          <p:cNvSpPr/>
          <p:nvPr/>
        </p:nvSpPr>
        <p:spPr>
          <a:xfrm>
            <a:off x="8655385" y="2716214"/>
            <a:ext cx="220601" cy="31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053051-94AA-4737-0ECA-DAF09AE5BE7E}"/>
              </a:ext>
            </a:extLst>
          </p:cNvPr>
          <p:cNvSpPr/>
          <p:nvPr/>
        </p:nvSpPr>
        <p:spPr>
          <a:xfrm>
            <a:off x="8929093" y="2716215"/>
            <a:ext cx="193229" cy="31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DE9D1F-CA8D-391A-FBEB-59DC37798122}"/>
              </a:ext>
            </a:extLst>
          </p:cNvPr>
          <p:cNvSpPr/>
          <p:nvPr/>
        </p:nvSpPr>
        <p:spPr>
          <a:xfrm>
            <a:off x="435099" y="2962498"/>
            <a:ext cx="6731453" cy="18696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0ECB20-6863-FA2A-BFB0-6E4E417E52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394" y="3371198"/>
            <a:ext cx="6582807" cy="14609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D17ED9-CA7E-9A7F-6861-9C2BD30B788D}"/>
              </a:ext>
            </a:extLst>
          </p:cNvPr>
          <p:cNvSpPr txBox="1"/>
          <p:nvPr/>
        </p:nvSpPr>
        <p:spPr>
          <a:xfrm>
            <a:off x="480659" y="2962499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$ docker pull ubuntu</a:t>
            </a:r>
            <a:endParaRPr lang="en-BE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3E19C1-792A-8418-FBB6-B4AD050AD1E3}"/>
              </a:ext>
            </a:extLst>
          </p:cNvPr>
          <p:cNvSpPr/>
          <p:nvPr/>
        </p:nvSpPr>
        <p:spPr>
          <a:xfrm>
            <a:off x="1956721" y="3354996"/>
            <a:ext cx="903654" cy="434340"/>
          </a:xfrm>
          <a:custGeom>
            <a:avLst/>
            <a:gdLst>
              <a:gd name="connsiteX0" fmla="*/ 0 w 903654"/>
              <a:gd name="connsiteY0" fmla="*/ 217170 h 434340"/>
              <a:gd name="connsiteX1" fmla="*/ 451827 w 903654"/>
              <a:gd name="connsiteY1" fmla="*/ 0 h 434340"/>
              <a:gd name="connsiteX2" fmla="*/ 903654 w 903654"/>
              <a:gd name="connsiteY2" fmla="*/ 217170 h 434340"/>
              <a:gd name="connsiteX3" fmla="*/ 451827 w 903654"/>
              <a:gd name="connsiteY3" fmla="*/ 434340 h 434340"/>
              <a:gd name="connsiteX4" fmla="*/ 0 w 903654"/>
              <a:gd name="connsiteY4" fmla="*/ 217170 h 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654" h="434340" extrusionOk="0">
                <a:moveTo>
                  <a:pt x="0" y="217170"/>
                </a:moveTo>
                <a:cubicBezTo>
                  <a:pt x="-13363" y="59873"/>
                  <a:pt x="200945" y="-16323"/>
                  <a:pt x="451827" y="0"/>
                </a:cubicBezTo>
                <a:cubicBezTo>
                  <a:pt x="681341" y="-4850"/>
                  <a:pt x="897923" y="98310"/>
                  <a:pt x="903654" y="217170"/>
                </a:cubicBezTo>
                <a:cubicBezTo>
                  <a:pt x="921070" y="373953"/>
                  <a:pt x="720317" y="426467"/>
                  <a:pt x="451827" y="434340"/>
                </a:cubicBezTo>
                <a:cubicBezTo>
                  <a:pt x="228246" y="435568"/>
                  <a:pt x="2159" y="361779"/>
                  <a:pt x="0" y="217170"/>
                </a:cubicBezTo>
                <a:close/>
              </a:path>
            </a:pathLst>
          </a:custGeom>
          <a:noFill/>
          <a:ln w="57150">
            <a:solidFill>
              <a:srgbClr val="5A2D82"/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354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98EC-237D-3CA1-7169-47A8D163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get a container image?</a:t>
            </a:r>
            <a:endParaRPr lang="en-BE"/>
          </a:p>
        </p:txBody>
      </p:sp>
      <p:pic>
        <p:nvPicPr>
          <p:cNvPr id="4" name="Picture 2" descr="Docker Dance">
            <a:extLst>
              <a:ext uri="{FF2B5EF4-FFF2-40B4-BE49-F238E27FC236}">
                <a16:creationId xmlns:a16="http://schemas.microsoft.com/office/drawing/2014/main" id="{FD7BD46F-528F-5481-BC17-725DE0BA7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" t="2805" r="3087" b="2991"/>
          <a:stretch/>
        </p:blipFill>
        <p:spPr bwMode="auto">
          <a:xfrm>
            <a:off x="5547959" y="1372520"/>
            <a:ext cx="6163382" cy="49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Cmd Terminal outline">
            <a:extLst>
              <a:ext uri="{FF2B5EF4-FFF2-40B4-BE49-F238E27FC236}">
                <a16:creationId xmlns:a16="http://schemas.microsoft.com/office/drawing/2014/main" id="{A7866066-5EBE-5733-C3E0-31CDCF190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8108" y="1819691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90D42F-8D13-1F5D-7FB2-ED31FEE12E50}"/>
              </a:ext>
            </a:extLst>
          </p:cNvPr>
          <p:cNvSpPr/>
          <p:nvPr/>
        </p:nvSpPr>
        <p:spPr>
          <a:xfrm>
            <a:off x="8549641" y="1755987"/>
            <a:ext cx="1991360" cy="20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C187F8-D963-3F0E-37DA-294F5786690A}"/>
              </a:ext>
            </a:extLst>
          </p:cNvPr>
          <p:cNvSpPr/>
          <p:nvPr/>
        </p:nvSpPr>
        <p:spPr>
          <a:xfrm>
            <a:off x="5547959" y="2734091"/>
            <a:ext cx="2110141" cy="3583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018EBD-D573-34E7-C7F9-D1102B018230}"/>
              </a:ext>
            </a:extLst>
          </p:cNvPr>
          <p:cNvSpPr/>
          <p:nvPr/>
        </p:nvSpPr>
        <p:spPr>
          <a:xfrm>
            <a:off x="9541934" y="2953671"/>
            <a:ext cx="2110141" cy="322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8A4B2E-79D0-4DD4-14DB-CF7CF21DBDCF}"/>
              </a:ext>
            </a:extLst>
          </p:cNvPr>
          <p:cNvSpPr/>
          <p:nvPr/>
        </p:nvSpPr>
        <p:spPr>
          <a:xfrm>
            <a:off x="5547958" y="5896084"/>
            <a:ext cx="6163383" cy="590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36BE24-A3D6-3C18-AD78-9884A2688A93}"/>
              </a:ext>
            </a:extLst>
          </p:cNvPr>
          <p:cNvSpPr/>
          <p:nvPr/>
        </p:nvSpPr>
        <p:spPr>
          <a:xfrm>
            <a:off x="5547958" y="1816514"/>
            <a:ext cx="3138521" cy="121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F03AAF-18BD-ABAE-1F08-F5984DC9D74A}"/>
              </a:ext>
            </a:extLst>
          </p:cNvPr>
          <p:cNvSpPr/>
          <p:nvPr/>
        </p:nvSpPr>
        <p:spPr>
          <a:xfrm>
            <a:off x="9118600" y="2586578"/>
            <a:ext cx="2533475" cy="444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159E9D8-5763-35A4-7E2C-C6FA689B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552755"/>
            <a:ext cx="4589560" cy="4624208"/>
          </a:xfrm>
        </p:spPr>
        <p:txBody>
          <a:bodyPr/>
          <a:lstStyle/>
          <a:p>
            <a:r>
              <a:rPr lang="en-US"/>
              <a:t>docker pull &lt;image&gt;</a:t>
            </a:r>
          </a:p>
          <a:p>
            <a:r>
              <a:rPr lang="en-US"/>
              <a:t>docker pull &lt;registry/image&gt;</a:t>
            </a:r>
            <a:br>
              <a:rPr lang="en-US"/>
            </a:br>
            <a:endParaRPr lang="en-US"/>
          </a:p>
          <a:p>
            <a:pPr lvl="1"/>
            <a:r>
              <a:rPr lang="en-US"/>
              <a:t>Example: getting Ubuntu image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br>
              <a:rPr lang="en-US"/>
            </a:br>
            <a:endParaRPr lang="en-US"/>
          </a:p>
          <a:p>
            <a:pPr lvl="1"/>
            <a:r>
              <a:rPr lang="en-US"/>
              <a:t>Example: Get a specific version</a:t>
            </a:r>
          </a:p>
          <a:p>
            <a:pPr marL="457200" lvl="1" indent="0">
              <a:buNone/>
            </a:pPr>
            <a:endParaRPr lang="en-B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270A46-84D8-01BF-35DA-5712332C1713}"/>
              </a:ext>
            </a:extLst>
          </p:cNvPr>
          <p:cNvSpPr/>
          <p:nvPr/>
        </p:nvSpPr>
        <p:spPr>
          <a:xfrm>
            <a:off x="8655385" y="2716214"/>
            <a:ext cx="220601" cy="31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053051-94AA-4737-0ECA-DAF09AE5BE7E}"/>
              </a:ext>
            </a:extLst>
          </p:cNvPr>
          <p:cNvSpPr/>
          <p:nvPr/>
        </p:nvSpPr>
        <p:spPr>
          <a:xfrm>
            <a:off x="8929093" y="2716215"/>
            <a:ext cx="193229" cy="31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69C6E2-9396-1D4D-C36D-DE447EB8CE29}"/>
              </a:ext>
            </a:extLst>
          </p:cNvPr>
          <p:cNvSpPr/>
          <p:nvPr/>
        </p:nvSpPr>
        <p:spPr>
          <a:xfrm>
            <a:off x="480659" y="5433259"/>
            <a:ext cx="6731453" cy="99917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A8F93-8609-6089-F556-403C74730545}"/>
              </a:ext>
            </a:extLst>
          </p:cNvPr>
          <p:cNvSpPr txBox="1"/>
          <p:nvPr/>
        </p:nvSpPr>
        <p:spPr>
          <a:xfrm>
            <a:off x="526219" y="5433259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$ docker pull ubuntu:18.04</a:t>
            </a:r>
            <a:endParaRPr lang="en-BE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DE9D1F-CA8D-391A-FBEB-59DC37798122}"/>
              </a:ext>
            </a:extLst>
          </p:cNvPr>
          <p:cNvSpPr/>
          <p:nvPr/>
        </p:nvSpPr>
        <p:spPr>
          <a:xfrm>
            <a:off x="435099" y="2962498"/>
            <a:ext cx="6731453" cy="18696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0ECB20-6863-FA2A-BFB0-6E4E417E52B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394" y="3371198"/>
            <a:ext cx="6582807" cy="14609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D17ED9-CA7E-9A7F-6861-9C2BD30B788D}"/>
              </a:ext>
            </a:extLst>
          </p:cNvPr>
          <p:cNvSpPr txBox="1"/>
          <p:nvPr/>
        </p:nvSpPr>
        <p:spPr>
          <a:xfrm>
            <a:off x="480659" y="2962499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</a:rPr>
              <a:t>$ docker pull ubuntu</a:t>
            </a:r>
            <a:endParaRPr lang="en-BE">
              <a:solidFill>
                <a:schemeClr val="tx1">
                  <a:lumMod val="65000"/>
                  <a:lumOff val="3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862CA4D-1AD5-1FF1-383A-0F4BFA9510F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5989"/>
          <a:stretch/>
        </p:blipFill>
        <p:spPr>
          <a:xfrm>
            <a:off x="526219" y="5820252"/>
            <a:ext cx="6582807" cy="49687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AD3E19C1-792A-8418-FBB6-B4AD050AD1E3}"/>
              </a:ext>
            </a:extLst>
          </p:cNvPr>
          <p:cNvSpPr/>
          <p:nvPr/>
        </p:nvSpPr>
        <p:spPr>
          <a:xfrm>
            <a:off x="1956721" y="3354996"/>
            <a:ext cx="903654" cy="434340"/>
          </a:xfrm>
          <a:custGeom>
            <a:avLst/>
            <a:gdLst>
              <a:gd name="connsiteX0" fmla="*/ 0 w 903654"/>
              <a:gd name="connsiteY0" fmla="*/ 217170 h 434340"/>
              <a:gd name="connsiteX1" fmla="*/ 451827 w 903654"/>
              <a:gd name="connsiteY1" fmla="*/ 0 h 434340"/>
              <a:gd name="connsiteX2" fmla="*/ 903654 w 903654"/>
              <a:gd name="connsiteY2" fmla="*/ 217170 h 434340"/>
              <a:gd name="connsiteX3" fmla="*/ 451827 w 903654"/>
              <a:gd name="connsiteY3" fmla="*/ 434340 h 434340"/>
              <a:gd name="connsiteX4" fmla="*/ 0 w 903654"/>
              <a:gd name="connsiteY4" fmla="*/ 217170 h 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654" h="434340" extrusionOk="0">
                <a:moveTo>
                  <a:pt x="0" y="217170"/>
                </a:moveTo>
                <a:cubicBezTo>
                  <a:pt x="-13363" y="59873"/>
                  <a:pt x="200945" y="-16323"/>
                  <a:pt x="451827" y="0"/>
                </a:cubicBezTo>
                <a:cubicBezTo>
                  <a:pt x="681341" y="-4850"/>
                  <a:pt x="897923" y="98310"/>
                  <a:pt x="903654" y="217170"/>
                </a:cubicBezTo>
                <a:cubicBezTo>
                  <a:pt x="921070" y="373953"/>
                  <a:pt x="720317" y="426467"/>
                  <a:pt x="451827" y="434340"/>
                </a:cubicBezTo>
                <a:cubicBezTo>
                  <a:pt x="228246" y="435568"/>
                  <a:pt x="2159" y="361779"/>
                  <a:pt x="0" y="217170"/>
                </a:cubicBezTo>
                <a:close/>
              </a:path>
            </a:pathLst>
          </a:custGeom>
          <a:noFill/>
          <a:ln w="57150">
            <a:solidFill>
              <a:srgbClr val="5A2D82"/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16B800-5DD6-0B38-42D9-C6CC7EDC0F01}"/>
              </a:ext>
            </a:extLst>
          </p:cNvPr>
          <p:cNvSpPr/>
          <p:nvPr/>
        </p:nvSpPr>
        <p:spPr>
          <a:xfrm>
            <a:off x="1598616" y="5368251"/>
            <a:ext cx="1136476" cy="434340"/>
          </a:xfrm>
          <a:custGeom>
            <a:avLst/>
            <a:gdLst>
              <a:gd name="connsiteX0" fmla="*/ 0 w 1136476"/>
              <a:gd name="connsiteY0" fmla="*/ 217170 h 434340"/>
              <a:gd name="connsiteX1" fmla="*/ 568238 w 1136476"/>
              <a:gd name="connsiteY1" fmla="*/ 0 h 434340"/>
              <a:gd name="connsiteX2" fmla="*/ 1136476 w 1136476"/>
              <a:gd name="connsiteY2" fmla="*/ 217170 h 434340"/>
              <a:gd name="connsiteX3" fmla="*/ 568238 w 1136476"/>
              <a:gd name="connsiteY3" fmla="*/ 434340 h 434340"/>
              <a:gd name="connsiteX4" fmla="*/ 0 w 1136476"/>
              <a:gd name="connsiteY4" fmla="*/ 217170 h 43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476" h="434340" extrusionOk="0">
                <a:moveTo>
                  <a:pt x="0" y="217170"/>
                </a:moveTo>
                <a:cubicBezTo>
                  <a:pt x="-3438" y="87620"/>
                  <a:pt x="252573" y="-22284"/>
                  <a:pt x="568238" y="0"/>
                </a:cubicBezTo>
                <a:cubicBezTo>
                  <a:pt x="862044" y="-4850"/>
                  <a:pt x="1130745" y="98310"/>
                  <a:pt x="1136476" y="217170"/>
                </a:cubicBezTo>
                <a:cubicBezTo>
                  <a:pt x="1144798" y="354714"/>
                  <a:pt x="941035" y="409845"/>
                  <a:pt x="568238" y="434340"/>
                </a:cubicBezTo>
                <a:cubicBezTo>
                  <a:pt x="280365" y="435568"/>
                  <a:pt x="2159" y="361779"/>
                  <a:pt x="0" y="217170"/>
                </a:cubicBezTo>
                <a:close/>
              </a:path>
            </a:pathLst>
          </a:custGeom>
          <a:noFill/>
          <a:ln w="57150">
            <a:solidFill>
              <a:srgbClr val="5A2D82"/>
            </a:solidFill>
            <a:extLst>
              <a:ext uri="{C807C97D-BFC1-408E-A445-0C87EB9F89A2}">
                <ask:lineSketchStyleProps xmlns:ask="http://schemas.microsoft.com/office/drawing/2018/sketchyshapes" sd="264327539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80342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159E9D8-5763-35A4-7E2C-C6FA689B5019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sz="2400"/>
              <a:t>Is there a better way to ‘pull’ ??</a:t>
            </a:r>
            <a:br>
              <a:rPr lang="en-US" sz="2400"/>
            </a:br>
            <a:endParaRPr lang="en-US" sz="2400"/>
          </a:p>
          <a:p>
            <a:r>
              <a:rPr lang="en-US" sz="2400"/>
              <a:t>If yes, which one?</a:t>
            </a:r>
            <a:br>
              <a:rPr lang="en-US" sz="2400"/>
            </a:br>
            <a:endParaRPr lang="en-US" sz="2400"/>
          </a:p>
          <a:p>
            <a:pPr lvl="1"/>
            <a:r>
              <a:rPr lang="en-US" sz="2000"/>
              <a:t>docker pull ubuntu</a:t>
            </a:r>
          </a:p>
          <a:p>
            <a:pPr lvl="1"/>
            <a:r>
              <a:rPr lang="en-US" sz="2000"/>
              <a:t>docker pull ubuntu:18.04</a:t>
            </a:r>
            <a:br>
              <a:rPr lang="en-US" sz="2000"/>
            </a:br>
            <a:endParaRPr lang="en-US" sz="2000"/>
          </a:p>
          <a:p>
            <a:r>
              <a:rPr lang="en-US" sz="2200"/>
              <a:t>Why?</a:t>
            </a:r>
          </a:p>
          <a:p>
            <a:pPr marL="457200" lvl="1" indent="0">
              <a:buNone/>
            </a:pPr>
            <a:endParaRPr lang="en-BE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F98EC-237D-3CA1-7169-47A8D163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get a container image?</a:t>
            </a:r>
            <a:endParaRPr lang="en-BE"/>
          </a:p>
        </p:txBody>
      </p:sp>
      <p:pic>
        <p:nvPicPr>
          <p:cNvPr id="4" name="Picture 2" descr="Docker Dance">
            <a:extLst>
              <a:ext uri="{FF2B5EF4-FFF2-40B4-BE49-F238E27FC236}">
                <a16:creationId xmlns:a16="http://schemas.microsoft.com/office/drawing/2014/main" id="{FD7BD46F-528F-5481-BC17-725DE0BA7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" t="2805" r="3087" b="2991"/>
          <a:stretch/>
        </p:blipFill>
        <p:spPr bwMode="auto">
          <a:xfrm>
            <a:off x="5547959" y="1372520"/>
            <a:ext cx="6163382" cy="49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Cmd Terminal outline">
            <a:extLst>
              <a:ext uri="{FF2B5EF4-FFF2-40B4-BE49-F238E27FC236}">
                <a16:creationId xmlns:a16="http://schemas.microsoft.com/office/drawing/2014/main" id="{A7866066-5EBE-5733-C3E0-31CDCF190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8108" y="1819691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90D42F-8D13-1F5D-7FB2-ED31FEE12E50}"/>
              </a:ext>
            </a:extLst>
          </p:cNvPr>
          <p:cNvSpPr/>
          <p:nvPr/>
        </p:nvSpPr>
        <p:spPr>
          <a:xfrm>
            <a:off x="8549641" y="1755987"/>
            <a:ext cx="1991360" cy="20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C187F8-D963-3F0E-37DA-294F5786690A}"/>
              </a:ext>
            </a:extLst>
          </p:cNvPr>
          <p:cNvSpPr/>
          <p:nvPr/>
        </p:nvSpPr>
        <p:spPr>
          <a:xfrm>
            <a:off x="5547959" y="2716214"/>
            <a:ext cx="2110141" cy="341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018EBD-D573-34E7-C7F9-D1102B018230}"/>
              </a:ext>
            </a:extLst>
          </p:cNvPr>
          <p:cNvSpPr/>
          <p:nvPr/>
        </p:nvSpPr>
        <p:spPr>
          <a:xfrm>
            <a:off x="9541934" y="2797795"/>
            <a:ext cx="2110141" cy="33791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8A4B2E-79D0-4DD4-14DB-CF7CF21DBDCF}"/>
              </a:ext>
            </a:extLst>
          </p:cNvPr>
          <p:cNvSpPr/>
          <p:nvPr/>
        </p:nvSpPr>
        <p:spPr>
          <a:xfrm>
            <a:off x="5547958" y="5896084"/>
            <a:ext cx="6163383" cy="461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36BE24-A3D6-3C18-AD78-9884A2688A93}"/>
              </a:ext>
            </a:extLst>
          </p:cNvPr>
          <p:cNvSpPr/>
          <p:nvPr/>
        </p:nvSpPr>
        <p:spPr>
          <a:xfrm>
            <a:off x="5547958" y="1816514"/>
            <a:ext cx="3138521" cy="121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F03AAF-18BD-ABAE-1F08-F5984DC9D74A}"/>
              </a:ext>
            </a:extLst>
          </p:cNvPr>
          <p:cNvSpPr/>
          <p:nvPr/>
        </p:nvSpPr>
        <p:spPr>
          <a:xfrm>
            <a:off x="9118600" y="2586578"/>
            <a:ext cx="2533475" cy="444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270A46-84D8-01BF-35DA-5712332C1713}"/>
              </a:ext>
            </a:extLst>
          </p:cNvPr>
          <p:cNvSpPr/>
          <p:nvPr/>
        </p:nvSpPr>
        <p:spPr>
          <a:xfrm>
            <a:off x="8655385" y="2716214"/>
            <a:ext cx="220601" cy="31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053051-94AA-4737-0ECA-DAF09AE5BE7E}"/>
              </a:ext>
            </a:extLst>
          </p:cNvPr>
          <p:cNvSpPr/>
          <p:nvPr/>
        </p:nvSpPr>
        <p:spPr>
          <a:xfrm>
            <a:off x="8929093" y="2716215"/>
            <a:ext cx="193229" cy="314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7715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159E9D8-5763-35A4-7E2C-C6FA689B501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1061" y="1552755"/>
            <a:ext cx="8950739" cy="4624208"/>
          </a:xfrm>
        </p:spPr>
        <p:txBody>
          <a:bodyPr>
            <a:normAutofit/>
          </a:bodyPr>
          <a:lstStyle/>
          <a:p>
            <a:r>
              <a:rPr lang="en-US" sz="2400"/>
              <a:t>Pull ubuntu in your computer:</a:t>
            </a:r>
          </a:p>
          <a:p>
            <a:pPr lvl="1"/>
            <a:r>
              <a:rPr lang="en-US" sz="2000"/>
              <a:t>Version 18.04</a:t>
            </a:r>
            <a:br>
              <a:rPr lang="en-US" sz="2000"/>
            </a:br>
            <a:endParaRPr lang="en-US" sz="2000"/>
          </a:p>
          <a:p>
            <a:r>
              <a:rPr lang="en-US" sz="2200"/>
              <a:t>Pull from </a:t>
            </a:r>
            <a:r>
              <a:rPr lang="en-US" sz="2200" err="1"/>
              <a:t>Biocontainers</a:t>
            </a:r>
            <a:endParaRPr lang="en-US" sz="2200"/>
          </a:p>
          <a:p>
            <a:pPr lvl="1"/>
            <a:r>
              <a:rPr lang="en-US" sz="2000" err="1"/>
              <a:t>Fastqc</a:t>
            </a:r>
            <a:r>
              <a:rPr lang="en-US" sz="2000"/>
              <a:t> (A quality control tool for high throughput sequence data)</a:t>
            </a:r>
          </a:p>
          <a:p>
            <a:pPr lvl="1"/>
            <a:r>
              <a:rPr lang="en-US" sz="2000"/>
              <a:t>Version 0.11.9_cv7</a:t>
            </a:r>
          </a:p>
          <a:p>
            <a:pPr marL="457200" lvl="1" indent="0">
              <a:buNone/>
            </a:pPr>
            <a:endParaRPr lang="en-BE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F98EC-237D-3CA1-7169-47A8D163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get a container image?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60285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155072-1ACF-260F-44F3-85D92DDE3C34}"/>
              </a:ext>
            </a:extLst>
          </p:cNvPr>
          <p:cNvSpPr/>
          <p:nvPr/>
        </p:nvSpPr>
        <p:spPr>
          <a:xfrm>
            <a:off x="812800" y="3202675"/>
            <a:ext cx="2222500" cy="43118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2D9C67-1173-7B2E-C725-104D344CBB60}"/>
              </a:ext>
            </a:extLst>
          </p:cNvPr>
          <p:cNvSpPr/>
          <p:nvPr/>
        </p:nvSpPr>
        <p:spPr>
          <a:xfrm>
            <a:off x="788616" y="4401928"/>
            <a:ext cx="6692900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B70D33-AF8B-86B1-6CF7-D7395D8D48CC}"/>
              </a:ext>
            </a:extLst>
          </p:cNvPr>
          <p:cNvSpPr/>
          <p:nvPr/>
        </p:nvSpPr>
        <p:spPr>
          <a:xfrm>
            <a:off x="812800" y="2121514"/>
            <a:ext cx="2222500" cy="43118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58A2F1-1D0A-3E7C-19A6-E370A9B7924C}"/>
              </a:ext>
            </a:extLst>
          </p:cNvPr>
          <p:cNvSpPr/>
          <p:nvPr/>
        </p:nvSpPr>
        <p:spPr>
          <a:xfrm>
            <a:off x="812800" y="2667000"/>
            <a:ext cx="2222500" cy="43118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003FB-ADED-9D73-E6C2-98844E68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95" y="254000"/>
            <a:ext cx="10991830" cy="1032055"/>
          </a:xfrm>
        </p:spPr>
        <p:txBody>
          <a:bodyPr>
            <a:normAutofit/>
          </a:bodyPr>
          <a:lstStyle/>
          <a:p>
            <a:r>
              <a:rPr lang="en-US"/>
              <a:t>What else can we do?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DF83-C14B-4F44-9862-F68CF2B61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61" y="1552755"/>
            <a:ext cx="7591839" cy="4624208"/>
          </a:xfrm>
        </p:spPr>
        <p:txBody>
          <a:bodyPr/>
          <a:lstStyle/>
          <a:p>
            <a:r>
              <a:rPr lang="en-US"/>
              <a:t>Check all images that you have</a:t>
            </a:r>
            <a:br>
              <a:rPr lang="en-US"/>
            </a:br>
            <a:endParaRPr lang="en-US"/>
          </a:p>
          <a:p>
            <a:pPr marL="457200" lvl="1" indent="0">
              <a:buNone/>
            </a:pPr>
            <a:r>
              <a:rPr lang="en-US"/>
              <a:t>$ docker image</a:t>
            </a:r>
            <a:r>
              <a:rPr lang="en-US" b="1" u="sng"/>
              <a:t>s</a:t>
            </a:r>
          </a:p>
          <a:p>
            <a:pPr marL="457200" lvl="1" indent="0">
              <a:buNone/>
            </a:pPr>
            <a:br>
              <a:rPr lang="en-US"/>
            </a:br>
            <a:r>
              <a:rPr lang="en-US"/>
              <a:t>$ docker imag</a:t>
            </a:r>
            <a:r>
              <a:rPr lang="en-US" b="1" u="sng"/>
              <a:t>e</a:t>
            </a:r>
            <a:r>
              <a:rPr lang="en-US"/>
              <a:t> ls</a:t>
            </a:r>
            <a:br>
              <a:rPr lang="en-US"/>
            </a:br>
            <a:br>
              <a:rPr lang="en-US"/>
            </a:br>
            <a:r>
              <a:rPr lang="en-US"/>
              <a:t>$ docker image</a:t>
            </a:r>
            <a:r>
              <a:rPr lang="en-US" b="1" u="sng"/>
              <a:t>s</a:t>
            </a:r>
            <a:r>
              <a:rPr lang="en-US"/>
              <a:t> -a</a:t>
            </a:r>
            <a:br>
              <a:rPr lang="en-US"/>
            </a:br>
            <a:endParaRPr lang="en-US"/>
          </a:p>
          <a:p>
            <a:r>
              <a:rPr lang="en-US"/>
              <a:t>Run a container with your analysis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$ docker run [</a:t>
            </a:r>
            <a:r>
              <a:rPr lang="en-US" err="1"/>
              <a:t>docker_options</a:t>
            </a:r>
            <a:r>
              <a:rPr lang="en-US"/>
              <a:t>] &lt;container&gt; [</a:t>
            </a:r>
            <a:r>
              <a:rPr lang="en-US" err="1"/>
              <a:t>container_arguments</a:t>
            </a:r>
            <a:r>
              <a:rPr lang="en-US"/>
              <a:t>]</a:t>
            </a:r>
            <a:endParaRPr lang="en-BE"/>
          </a:p>
        </p:txBody>
      </p:sp>
      <p:pic>
        <p:nvPicPr>
          <p:cNvPr id="28" name="Picture 27" descr="A close-up of a logo&#10;&#10;Description automatically generated">
            <a:extLst>
              <a:ext uri="{FF2B5EF4-FFF2-40B4-BE49-F238E27FC236}">
                <a16:creationId xmlns:a16="http://schemas.microsoft.com/office/drawing/2014/main" id="{7620A214-D928-7960-0E1E-A79A2E98A1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13009" r="54129" b="31562"/>
          <a:stretch/>
        </p:blipFill>
        <p:spPr>
          <a:xfrm>
            <a:off x="9226550" y="2794349"/>
            <a:ext cx="1445260" cy="894080"/>
          </a:xfrm>
          <a:prstGeom prst="rect">
            <a:avLst/>
          </a:prstGeom>
          <a:ln>
            <a:noFill/>
          </a:ln>
        </p:spPr>
      </p:pic>
      <p:pic>
        <p:nvPicPr>
          <p:cNvPr id="29" name="Graphic 28" descr="Cmd Terminal outline">
            <a:extLst>
              <a:ext uri="{FF2B5EF4-FFF2-40B4-BE49-F238E27FC236}">
                <a16:creationId xmlns:a16="http://schemas.microsoft.com/office/drawing/2014/main" id="{AF58DEC1-6EA5-9861-8E5B-6DA7675FD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8411" y="3664914"/>
            <a:ext cx="1256029" cy="1256029"/>
          </a:xfrm>
          <a:prstGeom prst="rect">
            <a:avLst/>
          </a:prstGeom>
        </p:spPr>
      </p:pic>
      <p:pic>
        <p:nvPicPr>
          <p:cNvPr id="30" name="Picture 29" descr="A close-up of a logo&#10;&#10;Description automatically generated">
            <a:extLst>
              <a:ext uri="{FF2B5EF4-FFF2-40B4-BE49-F238E27FC236}">
                <a16:creationId xmlns:a16="http://schemas.microsoft.com/office/drawing/2014/main" id="{FC9EA281-FE85-81F4-1070-FBBFDCCFF5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3" t="14854" r="22490" b="29717"/>
          <a:stretch/>
        </p:blipFill>
        <p:spPr>
          <a:xfrm>
            <a:off x="9226550" y="4920943"/>
            <a:ext cx="1445260" cy="89408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2302429-3E13-BBC8-74A8-75C1EBB0A540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>
            <a:off x="9949180" y="3688429"/>
            <a:ext cx="0" cy="1232514"/>
          </a:xfrm>
          <a:prstGeom prst="straightConnector1">
            <a:avLst/>
          </a:prstGeom>
          <a:ln w="38100"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6C756A1-281A-E71F-BBA4-0830CC120A51}"/>
              </a:ext>
            </a:extLst>
          </p:cNvPr>
          <p:cNvSpPr txBox="1">
            <a:spLocks/>
          </p:cNvSpPr>
          <p:nvPr/>
        </p:nvSpPr>
        <p:spPr>
          <a:xfrm>
            <a:off x="10562702" y="4122089"/>
            <a:ext cx="596679" cy="3416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run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59669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C0C8A-A022-CFB4-937C-F86198946A4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/>
              <a:t>List all the images you have pulled or build</a:t>
            </a:r>
            <a:br>
              <a:rPr lang="en-US"/>
            </a:b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113FC-DA49-0DB6-7B63-5AA1C3D5230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D59BB-725A-9ED0-8354-99C259A1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your imaged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9131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7496C2-161B-C051-DF15-8AABC7EDF863}"/>
              </a:ext>
            </a:extLst>
          </p:cNvPr>
          <p:cNvSpPr/>
          <p:nvPr/>
        </p:nvSpPr>
        <p:spPr>
          <a:xfrm>
            <a:off x="769875" y="3429000"/>
            <a:ext cx="3496310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C0C8A-A022-CFB4-937C-F86198946A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1061" y="1552755"/>
            <a:ext cx="8523977" cy="4624208"/>
          </a:xfrm>
        </p:spPr>
        <p:txBody>
          <a:bodyPr>
            <a:normAutofit/>
          </a:bodyPr>
          <a:lstStyle/>
          <a:p>
            <a:r>
              <a:rPr lang="en-US"/>
              <a:t>List all the images you have pulled or build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sz="2000">
                <a:solidFill>
                  <a:srgbClr val="1B2944"/>
                </a:solidFill>
              </a:rPr>
              <a:t>You can execute any program/command that is stored inside the image. </a:t>
            </a:r>
            <a:br>
              <a:rPr lang="en-US" sz="2000">
                <a:solidFill>
                  <a:srgbClr val="1B2944"/>
                </a:solidFill>
              </a:rPr>
            </a:br>
            <a:endParaRPr lang="en-US" sz="2000">
              <a:solidFill>
                <a:srgbClr val="1B2944"/>
              </a:solidFill>
            </a:endParaRPr>
          </a:p>
          <a:p>
            <a:r>
              <a:rPr lang="en-US"/>
              <a:t>Run your 1</a:t>
            </a:r>
            <a:r>
              <a:rPr lang="en-US" baseline="30000"/>
              <a:t>st</a:t>
            </a:r>
            <a:r>
              <a:rPr lang="en-US"/>
              <a:t> container</a:t>
            </a:r>
          </a:p>
          <a:p>
            <a:pPr marL="457200" lvl="1" indent="0">
              <a:buNone/>
            </a:pPr>
            <a:br>
              <a:rPr lang="en-US"/>
            </a:br>
            <a:r>
              <a:rPr lang="en-US"/>
              <a:t>$ </a:t>
            </a:r>
            <a:r>
              <a:rPr lang="de-DE"/>
              <a:t>docker run ubuntu:18.04 /bin/ls</a:t>
            </a:r>
            <a:br>
              <a:rPr lang="de-DE"/>
            </a:br>
            <a:br>
              <a:rPr lang="de-DE"/>
            </a:br>
            <a:r>
              <a:rPr lang="de-DE"/>
              <a:t>$ docker rum ubuntu:18.04 /bin/whoami</a:t>
            </a:r>
            <a:br>
              <a:rPr lang="de-DE"/>
            </a:br>
            <a:br>
              <a:rPr lang="de-DE"/>
            </a:br>
            <a:r>
              <a:rPr lang="de-DE"/>
              <a:t>$ docker run ubunu:18.04 /</a:t>
            </a:r>
          </a:p>
          <a:p>
            <a:pPr marL="457200" lvl="1" indent="0">
              <a:buNone/>
            </a:pPr>
            <a:br>
              <a:rPr lang="de-DE"/>
            </a:br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D59BB-725A-9ED0-8354-99C259A1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your 1</a:t>
            </a:r>
            <a:r>
              <a:rPr lang="en-US" baseline="30000"/>
              <a:t>st</a:t>
            </a:r>
            <a:r>
              <a:rPr lang="en-US"/>
              <a:t> image</a:t>
            </a:r>
            <a:endParaRPr lang="en-B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6A7CF1-50C6-3CD9-D7C3-4AF90D703F8D}"/>
              </a:ext>
            </a:extLst>
          </p:cNvPr>
          <p:cNvSpPr txBox="1"/>
          <p:nvPr/>
        </p:nvSpPr>
        <p:spPr>
          <a:xfrm>
            <a:off x="1432459" y="-631625"/>
            <a:ext cx="17704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1B2944"/>
                </a:solidFill>
              </a:rPr>
              <a:t>You can execute any program/command that is stored inside the image. What happens if you execute ls in your current working directory: is the result the same?</a:t>
            </a:r>
            <a:endParaRPr lang="en-BE" sz="2000">
              <a:solidFill>
                <a:srgbClr val="1B29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19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FBE8-D08D-F4EF-B0D2-E9D1450E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CONTAINERS ?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B792-3E77-F589-385D-F4EC2F4A2C03}"/>
              </a:ext>
            </a:extLst>
          </p:cNvPr>
          <p:cNvSpPr txBox="1">
            <a:spLocks/>
          </p:cNvSpPr>
          <p:nvPr/>
        </p:nvSpPr>
        <p:spPr>
          <a:xfrm>
            <a:off x="371061" y="1302026"/>
            <a:ext cx="8532307" cy="8385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BAB9"/>
              </a:buClr>
            </a:pPr>
            <a:r>
              <a:rPr lang="en-US" sz="2000">
                <a:solidFill>
                  <a:srgbClr val="3CBAB9"/>
                </a:solidFill>
              </a:rPr>
              <a:t>Common definition: </a:t>
            </a:r>
            <a:r>
              <a:rPr lang="en-US" sz="2000"/>
              <a:t>Object to </a:t>
            </a:r>
            <a:r>
              <a:rPr lang="en-US" sz="2000" b="1" u="sng"/>
              <a:t>HOLD</a:t>
            </a:r>
            <a:r>
              <a:rPr lang="en-US" sz="2000"/>
              <a:t> and </a:t>
            </a:r>
            <a:r>
              <a:rPr lang="en-US" sz="2000" b="1" u="sng"/>
              <a:t>TRANSPORT</a:t>
            </a:r>
            <a:r>
              <a:rPr lang="en-US" sz="2000"/>
              <a:t> something</a:t>
            </a:r>
            <a:endParaRPr lang="en-BE" sz="20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A7A714-711C-4D3C-0A28-30869CA963C1}"/>
              </a:ext>
            </a:extLst>
          </p:cNvPr>
          <p:cNvSpPr txBox="1">
            <a:spLocks/>
          </p:cNvSpPr>
          <p:nvPr/>
        </p:nvSpPr>
        <p:spPr>
          <a:xfrm>
            <a:off x="371061" y="2445409"/>
            <a:ext cx="7499951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How are containers related to informatics ?</a:t>
            </a:r>
            <a:endParaRPr lang="en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6A243C-EC73-33BA-EDE5-5746CD9B5B8A}"/>
              </a:ext>
            </a:extLst>
          </p:cNvPr>
          <p:cNvSpPr txBox="1">
            <a:spLocks/>
          </p:cNvSpPr>
          <p:nvPr/>
        </p:nvSpPr>
        <p:spPr>
          <a:xfrm>
            <a:off x="371061" y="4099395"/>
            <a:ext cx="8532307" cy="8385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BAB9"/>
              </a:buClr>
            </a:pPr>
            <a:r>
              <a:rPr lang="en-US" sz="2000">
                <a:solidFill>
                  <a:srgbClr val="3CBAB9"/>
                </a:solidFill>
              </a:rPr>
              <a:t>Co-relation in informatics: </a:t>
            </a:r>
            <a:r>
              <a:rPr lang="en-US" sz="2000"/>
              <a:t>It is a </a:t>
            </a:r>
            <a:r>
              <a:rPr lang="en-US" sz="2000" b="1" u="sng"/>
              <a:t>PORTABLE</a:t>
            </a:r>
            <a:r>
              <a:rPr lang="en-US" sz="2000"/>
              <a:t> package </a:t>
            </a:r>
            <a:r>
              <a:rPr lang="en-US" sz="2000" b="1" u="sng"/>
              <a:t>HOLDING</a:t>
            </a:r>
            <a:r>
              <a:rPr lang="en-US" sz="2000"/>
              <a:t> applications and all its necessary means.</a:t>
            </a:r>
            <a:endParaRPr lang="en-BE" sz="2000"/>
          </a:p>
        </p:txBody>
      </p:sp>
    </p:spTree>
    <p:extLst>
      <p:ext uri="{BB962C8B-B14F-4D97-AF65-F5344CB8AC3E}">
        <p14:creationId xmlns:p14="http://schemas.microsoft.com/office/powerpoint/2010/main" val="392102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4A95E3-FA25-3C73-D82F-A2A5532F9434}"/>
              </a:ext>
            </a:extLst>
          </p:cNvPr>
          <p:cNvSpPr/>
          <p:nvPr/>
        </p:nvSpPr>
        <p:spPr>
          <a:xfrm>
            <a:off x="5761098" y="2628900"/>
            <a:ext cx="6059841" cy="3778619"/>
          </a:xfrm>
          <a:prstGeom prst="rect">
            <a:avLst/>
          </a:prstGeom>
          <a:solidFill>
            <a:srgbClr val="DADAD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08708-DB12-667F-AC43-AA16068AACAC}"/>
              </a:ext>
            </a:extLst>
          </p:cNvPr>
          <p:cNvSpPr/>
          <p:nvPr/>
        </p:nvSpPr>
        <p:spPr>
          <a:xfrm>
            <a:off x="9327515" y="2803351"/>
            <a:ext cx="2318596" cy="3518440"/>
          </a:xfrm>
          <a:prstGeom prst="rect">
            <a:avLst/>
          </a:prstGeom>
          <a:solidFill>
            <a:srgbClr val="A19F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5C3CFC-90E3-04A9-2E63-A2B8D5EFD6A6}"/>
              </a:ext>
            </a:extLst>
          </p:cNvPr>
          <p:cNvSpPr/>
          <p:nvPr/>
        </p:nvSpPr>
        <p:spPr>
          <a:xfrm>
            <a:off x="1729982" y="4509228"/>
            <a:ext cx="441113" cy="40320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7496C2-161B-C051-DF15-8AABC7EDF863}"/>
              </a:ext>
            </a:extLst>
          </p:cNvPr>
          <p:cNvSpPr/>
          <p:nvPr/>
        </p:nvSpPr>
        <p:spPr>
          <a:xfrm>
            <a:off x="769875" y="3429000"/>
            <a:ext cx="3496310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C0C8A-A022-CFB4-937C-F86198946A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1061" y="1552755"/>
            <a:ext cx="8523977" cy="4624208"/>
          </a:xfrm>
        </p:spPr>
        <p:txBody>
          <a:bodyPr>
            <a:normAutofit/>
          </a:bodyPr>
          <a:lstStyle/>
          <a:p>
            <a:r>
              <a:rPr lang="en-US"/>
              <a:t>List all the images you have pulled or build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sz="2000">
                <a:solidFill>
                  <a:srgbClr val="1B2944"/>
                </a:solidFill>
              </a:rPr>
              <a:t>You can execute any program/command that is stored inside the image. </a:t>
            </a:r>
            <a:br>
              <a:rPr lang="en-US" sz="2000">
                <a:solidFill>
                  <a:srgbClr val="1B2944"/>
                </a:solidFill>
              </a:rPr>
            </a:br>
            <a:endParaRPr lang="en-US" sz="2000">
              <a:solidFill>
                <a:srgbClr val="1B2944"/>
              </a:solidFill>
            </a:endParaRPr>
          </a:p>
          <a:p>
            <a:r>
              <a:rPr lang="en-US"/>
              <a:t>Run your 1</a:t>
            </a:r>
            <a:r>
              <a:rPr lang="en-US" baseline="30000"/>
              <a:t>st</a:t>
            </a:r>
            <a:r>
              <a:rPr lang="en-US"/>
              <a:t> container</a:t>
            </a:r>
          </a:p>
          <a:p>
            <a:pPr marL="457200" lvl="1" indent="0">
              <a:buNone/>
            </a:pPr>
            <a:br>
              <a:rPr lang="en-US"/>
            </a:br>
            <a:r>
              <a:rPr lang="en-US"/>
              <a:t>$ </a:t>
            </a:r>
            <a:r>
              <a:rPr lang="de-DE"/>
              <a:t>docker run ubuntu:18.04 /bin/ls</a:t>
            </a:r>
          </a:p>
          <a:p>
            <a:pPr marL="457200" lvl="1" indent="0">
              <a:buNone/>
            </a:pPr>
            <a:br>
              <a:rPr lang="de-DE"/>
            </a:br>
            <a:endParaRPr lang="de-DE"/>
          </a:p>
          <a:p>
            <a:r>
              <a:rPr lang="de-DE"/>
              <a:t>If you run   ls   in your current directory, </a:t>
            </a:r>
            <a:br>
              <a:rPr lang="de-DE"/>
            </a:br>
            <a:r>
              <a:rPr lang="de-DE"/>
              <a:t>do you have the same?</a:t>
            </a:r>
            <a:br>
              <a:rPr lang="de-DE"/>
            </a:br>
            <a:br>
              <a:rPr lang="de-DE"/>
            </a:br>
            <a:endParaRPr lang="de-DE"/>
          </a:p>
          <a:p>
            <a:r>
              <a:rPr lang="de-DE"/>
              <a:t>Why?</a:t>
            </a:r>
            <a:endParaRPr lang="en-US"/>
          </a:p>
          <a:p>
            <a:pPr marL="0" indent="0">
              <a:buNone/>
            </a:pPr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D59BB-725A-9ED0-8354-99C259A1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 your 1</a:t>
            </a:r>
            <a:r>
              <a:rPr lang="en-US" baseline="30000"/>
              <a:t>st</a:t>
            </a:r>
            <a:r>
              <a:rPr lang="en-US"/>
              <a:t> image</a:t>
            </a:r>
            <a:endParaRPr lang="en-BE"/>
          </a:p>
        </p:txBody>
      </p:sp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8A521017-211C-0FBA-067E-63E1C5A779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9" t="17335" r="55230" b="35283"/>
          <a:stretch/>
        </p:blipFill>
        <p:spPr>
          <a:xfrm>
            <a:off x="9552349" y="3310467"/>
            <a:ext cx="1314616" cy="7642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F1040B86-6EAF-832B-B7CD-ABE8721AAB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8" t="17823" r="23592" b="33336"/>
          <a:stretch/>
        </p:blipFill>
        <p:spPr>
          <a:xfrm>
            <a:off x="9552347" y="5330767"/>
            <a:ext cx="1314617" cy="787814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CB7D5D-75AA-F90A-5580-5E9D9ABDE9ED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10209656" y="4074738"/>
            <a:ext cx="1" cy="125602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4B487F-FE63-FD70-28D9-8D8A3A74E233}"/>
              </a:ext>
            </a:extLst>
          </p:cNvPr>
          <p:cNvGrpSpPr/>
          <p:nvPr/>
        </p:nvGrpSpPr>
        <p:grpSpPr>
          <a:xfrm>
            <a:off x="10284754" y="4074739"/>
            <a:ext cx="1256029" cy="1256029"/>
            <a:chOff x="10284754" y="4074739"/>
            <a:chExt cx="1256029" cy="1256029"/>
          </a:xfrm>
        </p:grpSpPr>
        <p:pic>
          <p:nvPicPr>
            <p:cNvPr id="10" name="Graphic 9" descr="Cmd Terminal outline">
              <a:extLst>
                <a:ext uri="{FF2B5EF4-FFF2-40B4-BE49-F238E27FC236}">
                  <a16:creationId xmlns:a16="http://schemas.microsoft.com/office/drawing/2014/main" id="{D4EA754F-6D3C-6A6C-B110-0A5FA47FB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84754" y="4074739"/>
              <a:ext cx="1256029" cy="1256029"/>
            </a:xfrm>
            <a:prstGeom prst="rect">
              <a:avLst/>
            </a:prstGeom>
          </p:spPr>
        </p:pic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8FF784D-938B-079C-1A1C-E0FB2552DDE9}"/>
                </a:ext>
              </a:extLst>
            </p:cNvPr>
            <p:cNvSpPr txBox="1">
              <a:spLocks/>
            </p:cNvSpPr>
            <p:nvPr/>
          </p:nvSpPr>
          <p:spPr>
            <a:xfrm>
              <a:off x="10709045" y="4531914"/>
              <a:ext cx="596679" cy="341678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3CBAB9"/>
                </a:buClr>
                <a:buFont typeface="Arial" panose="020B0604020202020204" pitchFamily="34" charset="0"/>
                <a:buChar char="•"/>
                <a:defRPr sz="2000" kern="1200">
                  <a:solidFill>
                    <a:srgbClr val="1B2944"/>
                  </a:solidFill>
                  <a:latin typeface="Dense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F16826"/>
                </a:buClr>
                <a:buFont typeface="Arial" panose="020B0604020202020204" pitchFamily="34" charset="0"/>
                <a:buChar char="•"/>
                <a:defRPr sz="1800" kern="1200">
                  <a:solidFill>
                    <a:srgbClr val="1B2944"/>
                  </a:solidFill>
                  <a:latin typeface="Dense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5A2D8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rgbClr val="1B2944"/>
                  </a:solidFill>
                  <a:latin typeface="Dense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5A2D8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rgbClr val="1B2944"/>
                  </a:solidFill>
                  <a:latin typeface="Dense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5A2D8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rgbClr val="1B2944"/>
                  </a:solidFill>
                  <a:latin typeface="Dense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ls</a:t>
              </a:r>
              <a:endParaRPr lang="en-BE">
                <a:solidFill>
                  <a:schemeClr val="bg1"/>
                </a:solidFill>
              </a:endParaRPr>
            </a:p>
          </p:txBody>
        </p:sp>
      </p:grpSp>
      <p:sp>
        <p:nvSpPr>
          <p:cNvPr id="20" name="Title 3">
            <a:extLst>
              <a:ext uri="{FF2B5EF4-FFF2-40B4-BE49-F238E27FC236}">
                <a16:creationId xmlns:a16="http://schemas.microsoft.com/office/drawing/2014/main" id="{BC7F413A-892B-3C60-B05D-311045BFC65F}"/>
              </a:ext>
            </a:extLst>
          </p:cNvPr>
          <p:cNvSpPr txBox="1">
            <a:spLocks/>
          </p:cNvSpPr>
          <p:nvPr/>
        </p:nvSpPr>
        <p:spPr>
          <a:xfrm>
            <a:off x="5761098" y="2565531"/>
            <a:ext cx="1301218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r>
              <a:rPr lang="en-US" sz="2000"/>
              <a:t>Computer</a:t>
            </a:r>
            <a:endParaRPr lang="en-BE" sz="2000"/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941296D7-1916-9B54-95CF-F3645AA1CAA5}"/>
              </a:ext>
            </a:extLst>
          </p:cNvPr>
          <p:cNvSpPr txBox="1">
            <a:spLocks/>
          </p:cNvSpPr>
          <p:nvPr/>
        </p:nvSpPr>
        <p:spPr>
          <a:xfrm>
            <a:off x="9357445" y="2651231"/>
            <a:ext cx="2288665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Docker engine</a:t>
            </a:r>
            <a:endParaRPr lang="en-BE" sz="20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5C4FA2-B711-D86D-7F3E-3C4E0DF54F02}"/>
              </a:ext>
            </a:extLst>
          </p:cNvPr>
          <p:cNvGrpSpPr/>
          <p:nvPr/>
        </p:nvGrpSpPr>
        <p:grpSpPr>
          <a:xfrm>
            <a:off x="5806287" y="3035223"/>
            <a:ext cx="1256029" cy="1256029"/>
            <a:chOff x="10284754" y="4074739"/>
            <a:chExt cx="1256029" cy="1256029"/>
          </a:xfrm>
          <a:solidFill>
            <a:schemeClr val="tx1"/>
          </a:solidFill>
        </p:grpSpPr>
        <p:pic>
          <p:nvPicPr>
            <p:cNvPr id="24" name="Graphic 23" descr="Cmd Terminal outline">
              <a:extLst>
                <a:ext uri="{FF2B5EF4-FFF2-40B4-BE49-F238E27FC236}">
                  <a16:creationId xmlns:a16="http://schemas.microsoft.com/office/drawing/2014/main" id="{223062F6-4F63-0E56-3718-9590A4A45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284754" y="4074739"/>
              <a:ext cx="1256029" cy="1256029"/>
            </a:xfrm>
            <a:prstGeom prst="rect">
              <a:avLst/>
            </a:prstGeom>
          </p:spPr>
        </p:pic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A2CEA7C6-5EEA-17EC-AA30-693408995681}"/>
                </a:ext>
              </a:extLst>
            </p:cNvPr>
            <p:cNvSpPr txBox="1">
              <a:spLocks/>
            </p:cNvSpPr>
            <p:nvPr/>
          </p:nvSpPr>
          <p:spPr>
            <a:xfrm>
              <a:off x="10709045" y="4531914"/>
              <a:ext cx="596679" cy="341678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3CBAB9"/>
                </a:buClr>
                <a:buFont typeface="Arial" panose="020B0604020202020204" pitchFamily="34" charset="0"/>
                <a:buChar char="•"/>
                <a:defRPr sz="2000" kern="1200">
                  <a:solidFill>
                    <a:srgbClr val="1B2944"/>
                  </a:solidFill>
                  <a:latin typeface="Dense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F16826"/>
                </a:buClr>
                <a:buFont typeface="Arial" panose="020B0604020202020204" pitchFamily="34" charset="0"/>
                <a:buChar char="•"/>
                <a:defRPr sz="1800" kern="1200">
                  <a:solidFill>
                    <a:srgbClr val="1B2944"/>
                  </a:solidFill>
                  <a:latin typeface="Dense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5A2D8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rgbClr val="1B2944"/>
                  </a:solidFill>
                  <a:latin typeface="Dense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5A2D8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rgbClr val="1B2944"/>
                  </a:solidFill>
                  <a:latin typeface="Dense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5A2D8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rgbClr val="1B2944"/>
                  </a:solidFill>
                  <a:latin typeface="Dense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>
                  <a:solidFill>
                    <a:schemeClr val="tx1"/>
                  </a:solidFill>
                </a:rPr>
                <a:t>ls</a:t>
              </a:r>
              <a:endParaRPr lang="en-B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260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2E8E-3D74-D65F-6676-57F1A10A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detach, what does It do?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C109-6311-641C-3EFB-B4A6A6B51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758645"/>
            <a:ext cx="5183920" cy="61618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Note: Question for them … let them answer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1010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2B48AD0-1095-F505-7028-CD4274161BE7}"/>
              </a:ext>
            </a:extLst>
          </p:cNvPr>
          <p:cNvSpPr/>
          <p:nvPr/>
        </p:nvSpPr>
        <p:spPr>
          <a:xfrm>
            <a:off x="756920" y="4641544"/>
            <a:ext cx="8068310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1B66EC5-86E5-210F-A4D8-687805104F4A}"/>
              </a:ext>
            </a:extLst>
          </p:cNvPr>
          <p:cNvSpPr/>
          <p:nvPr/>
        </p:nvSpPr>
        <p:spPr>
          <a:xfrm>
            <a:off x="744220" y="3403747"/>
            <a:ext cx="8068310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573226-73C6-F5CF-BDAF-3AD678D17F80}"/>
              </a:ext>
            </a:extLst>
          </p:cNvPr>
          <p:cNvSpPr/>
          <p:nvPr/>
        </p:nvSpPr>
        <p:spPr>
          <a:xfrm>
            <a:off x="744220" y="2681584"/>
            <a:ext cx="8068310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82E8E-3D74-D65F-6676-57F1A10A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detach, what does It do?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C109-6311-641C-3EFB-B4A6A6B51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0" y="1552755"/>
            <a:ext cx="8761509" cy="4624208"/>
          </a:xfrm>
        </p:spPr>
        <p:txBody>
          <a:bodyPr/>
          <a:lstStyle/>
          <a:p>
            <a:r>
              <a:rPr lang="en-US"/>
              <a:t>Run in the background</a:t>
            </a:r>
            <a:br>
              <a:rPr lang="en-US"/>
            </a:br>
            <a:endParaRPr lang="en-US"/>
          </a:p>
          <a:p>
            <a:pPr lvl="1"/>
            <a:r>
              <a:rPr lang="en-US"/>
              <a:t>Detached from the shell</a:t>
            </a:r>
            <a:br>
              <a:rPr lang="en-US"/>
            </a:br>
            <a:endParaRPr lang="en-US"/>
          </a:p>
          <a:p>
            <a:pPr marL="457200" lvl="1" indent="0">
              <a:buNone/>
            </a:pPr>
            <a:r>
              <a:rPr lang="en-US"/>
              <a:t>$ docker run [</a:t>
            </a:r>
            <a:r>
              <a:rPr lang="en-US" err="1"/>
              <a:t>docker_options</a:t>
            </a:r>
            <a:r>
              <a:rPr lang="en-US"/>
              <a:t>] &lt;container&gt; [</a:t>
            </a:r>
            <a:r>
              <a:rPr lang="en-US" err="1"/>
              <a:t>container_arguments</a:t>
            </a:r>
            <a:r>
              <a:rPr lang="en-US"/>
              <a:t>]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$ docker run </a:t>
            </a:r>
            <a:r>
              <a:rPr lang="en-US" b="1"/>
              <a:t>--detach </a:t>
            </a:r>
            <a:r>
              <a:rPr lang="en-US"/>
              <a:t>&lt;container&gt; [</a:t>
            </a:r>
            <a:r>
              <a:rPr lang="en-US" err="1"/>
              <a:t>container_arguments</a:t>
            </a:r>
            <a:r>
              <a:rPr lang="en-US"/>
              <a:t>]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Name your container to check later</a:t>
            </a:r>
          </a:p>
          <a:p>
            <a:pPr marL="457200" lvl="1" indent="0">
              <a:buNone/>
            </a:pPr>
            <a:br>
              <a:rPr lang="en-US"/>
            </a:br>
            <a:r>
              <a:rPr lang="en-US"/>
              <a:t>$ docker run </a:t>
            </a:r>
            <a:r>
              <a:rPr lang="en-US" b="1"/>
              <a:t>--detach --name &lt;</a:t>
            </a:r>
            <a:r>
              <a:rPr lang="en-US" b="1" err="1"/>
              <a:t>my_ctn_name</a:t>
            </a:r>
            <a:r>
              <a:rPr lang="en-US" b="1"/>
              <a:t>&gt; </a:t>
            </a:r>
            <a:r>
              <a:rPr lang="en-US"/>
              <a:t>&lt;container&gt; [</a:t>
            </a:r>
            <a:r>
              <a:rPr lang="en-US" err="1"/>
              <a:t>container_arguments</a:t>
            </a:r>
            <a:r>
              <a:rPr lang="en-US"/>
              <a:t>]</a:t>
            </a:r>
            <a:br>
              <a:rPr lang="en-US"/>
            </a:br>
            <a:br>
              <a:rPr lang="en-US"/>
            </a:br>
            <a:endParaRPr lang="en-BE"/>
          </a:p>
          <a:p>
            <a:pPr marL="457200" lvl="1" indent="0">
              <a:buNone/>
            </a:pPr>
            <a:endParaRPr lang="en-BE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DAF965C-87F7-23C8-9D61-C5AEF17977AA}"/>
              </a:ext>
            </a:extLst>
          </p:cNvPr>
          <p:cNvCxnSpPr>
            <a:stCxn id="18" idx="3"/>
            <a:endCxn id="32" idx="3"/>
          </p:cNvCxnSpPr>
          <p:nvPr/>
        </p:nvCxnSpPr>
        <p:spPr>
          <a:xfrm>
            <a:off x="8812530" y="2912140"/>
            <a:ext cx="12700" cy="722163"/>
          </a:xfrm>
          <a:prstGeom prst="curvedConnector3">
            <a:avLst>
              <a:gd name="adj1" fmla="val 1800000"/>
            </a:avLst>
          </a:prstGeom>
          <a:ln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66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2D694A-ED89-DDB5-D25B-610D5BCD3AEA}"/>
              </a:ext>
            </a:extLst>
          </p:cNvPr>
          <p:cNvSpPr/>
          <p:nvPr/>
        </p:nvSpPr>
        <p:spPr>
          <a:xfrm>
            <a:off x="221974" y="3010484"/>
            <a:ext cx="11470916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39DB0B-34BB-C5D6-4E06-39EF5F72D950}"/>
              </a:ext>
            </a:extLst>
          </p:cNvPr>
          <p:cNvSpPr/>
          <p:nvPr/>
        </p:nvSpPr>
        <p:spPr>
          <a:xfrm>
            <a:off x="221974" y="1932634"/>
            <a:ext cx="11470916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CD20D-7523-AC16-2340-BD7BA8BAB97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1061" y="1552755"/>
            <a:ext cx="11321829" cy="4624208"/>
          </a:xfrm>
        </p:spPr>
        <p:txBody>
          <a:bodyPr/>
          <a:lstStyle/>
          <a:p>
            <a:r>
              <a:rPr lang="en-US"/>
              <a:t>Run the following without naming it:</a:t>
            </a:r>
          </a:p>
          <a:p>
            <a:pPr marL="0" indent="0">
              <a:buNone/>
            </a:pPr>
            <a:r>
              <a:rPr lang="en-US"/>
              <a:t>$ docker run </a:t>
            </a:r>
            <a:r>
              <a:rPr lang="en-US" b="1"/>
              <a:t>--detach</a:t>
            </a:r>
            <a:r>
              <a:rPr lang="en-US"/>
              <a:t> nginx</a:t>
            </a:r>
            <a:br>
              <a:rPr lang="en-US"/>
            </a:br>
            <a:endParaRPr lang="en-US"/>
          </a:p>
          <a:p>
            <a:r>
              <a:rPr lang="en-US"/>
              <a:t>Run again naming it</a:t>
            </a:r>
          </a:p>
          <a:p>
            <a:pPr marL="0" indent="0">
              <a:buNone/>
            </a:pPr>
            <a:r>
              <a:rPr lang="en-US"/>
              <a:t>$ docker run </a:t>
            </a:r>
            <a:r>
              <a:rPr lang="en-US" b="1"/>
              <a:t>--detach --name </a:t>
            </a:r>
            <a:r>
              <a:rPr lang="en-US" b="1" err="1"/>
              <a:t>MyUbuntu</a:t>
            </a:r>
            <a:r>
              <a:rPr lang="en-US" b="1"/>
              <a:t> </a:t>
            </a:r>
            <a:r>
              <a:rPr lang="en-US"/>
              <a:t>nginx </a:t>
            </a:r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D7B54-EB9E-66A0-CD4F-72638435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3965576"/>
            <a:ext cx="7550424" cy="787814"/>
          </a:xfrm>
        </p:spPr>
        <p:txBody>
          <a:bodyPr/>
          <a:lstStyle/>
          <a:p>
            <a:r>
              <a:rPr lang="en-US"/>
              <a:t>Challenge: How do you list running containers?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2463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B1E472-9853-5F2F-075A-576FCBBF4F0C}"/>
              </a:ext>
            </a:extLst>
          </p:cNvPr>
          <p:cNvSpPr/>
          <p:nvPr/>
        </p:nvSpPr>
        <p:spPr>
          <a:xfrm>
            <a:off x="221974" y="2743784"/>
            <a:ext cx="11470916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942DE9-7A6A-6C3C-3574-2A9F7895EA32}"/>
              </a:ext>
            </a:extLst>
          </p:cNvPr>
          <p:cNvSpPr/>
          <p:nvPr/>
        </p:nvSpPr>
        <p:spPr>
          <a:xfrm>
            <a:off x="221974" y="5808840"/>
            <a:ext cx="5252996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90CE1F-19F8-A79C-7C47-CDA69C647876}"/>
              </a:ext>
            </a:extLst>
          </p:cNvPr>
          <p:cNvSpPr/>
          <p:nvPr/>
        </p:nvSpPr>
        <p:spPr>
          <a:xfrm>
            <a:off x="221974" y="5018809"/>
            <a:ext cx="5252996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39DB0B-34BB-C5D6-4E06-39EF5F72D950}"/>
              </a:ext>
            </a:extLst>
          </p:cNvPr>
          <p:cNvSpPr/>
          <p:nvPr/>
        </p:nvSpPr>
        <p:spPr>
          <a:xfrm>
            <a:off x="221974" y="1932634"/>
            <a:ext cx="11470916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CD20D-7523-AC16-2340-BD7BA8BAB97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1061" y="1552754"/>
            <a:ext cx="11321829" cy="5076645"/>
          </a:xfrm>
        </p:spPr>
        <p:txBody>
          <a:bodyPr>
            <a:normAutofit/>
          </a:bodyPr>
          <a:lstStyle/>
          <a:p>
            <a:r>
              <a:rPr lang="en-US"/>
              <a:t>Run the following without naming it:</a:t>
            </a:r>
          </a:p>
          <a:p>
            <a:pPr marL="0" indent="0">
              <a:buNone/>
            </a:pPr>
            <a:r>
              <a:rPr lang="en-US"/>
              <a:t>$ docker run </a:t>
            </a:r>
            <a:r>
              <a:rPr lang="en-US" b="1"/>
              <a:t>--detach </a:t>
            </a:r>
            <a:r>
              <a:rPr lang="en-US"/>
              <a:t>nginx</a:t>
            </a:r>
          </a:p>
          <a:p>
            <a:r>
              <a:rPr lang="en-US"/>
              <a:t>Run again naming it</a:t>
            </a:r>
          </a:p>
          <a:p>
            <a:pPr marL="0" indent="0">
              <a:buNone/>
            </a:pPr>
            <a:r>
              <a:rPr lang="en-US"/>
              <a:t>$ docker run </a:t>
            </a:r>
            <a:r>
              <a:rPr lang="en-US" b="1"/>
              <a:t>--detach –name </a:t>
            </a:r>
            <a:r>
              <a:rPr lang="en-US" b="1" err="1"/>
              <a:t>MyUbuntu</a:t>
            </a:r>
            <a:r>
              <a:rPr lang="en-US" b="1"/>
              <a:t> </a:t>
            </a:r>
            <a:r>
              <a:rPr lang="en-US"/>
              <a:t>nginx</a:t>
            </a:r>
          </a:p>
          <a:p>
            <a:endParaRPr lang="en-US"/>
          </a:p>
          <a:p>
            <a:br>
              <a:rPr lang="en-US"/>
            </a:br>
            <a:br>
              <a:rPr lang="en-US"/>
            </a:br>
            <a:endParaRPr lang="en-US"/>
          </a:p>
          <a:p>
            <a:r>
              <a:rPr lang="en-US"/>
              <a:t>List running containers</a:t>
            </a:r>
          </a:p>
          <a:p>
            <a:pPr marL="0" indent="0">
              <a:buNone/>
            </a:pPr>
            <a:r>
              <a:rPr lang="en-US"/>
              <a:t> $ docker </a:t>
            </a:r>
            <a:r>
              <a:rPr lang="en-US" err="1"/>
              <a:t>ps</a:t>
            </a:r>
            <a:endParaRPr lang="en-US"/>
          </a:p>
          <a:p>
            <a:r>
              <a:rPr lang="en-US"/>
              <a:t>List all containers (whether or not running)</a:t>
            </a:r>
          </a:p>
          <a:p>
            <a:pPr marL="0" indent="0">
              <a:buNone/>
            </a:pPr>
            <a:r>
              <a:rPr lang="en-US"/>
              <a:t>$ docker </a:t>
            </a:r>
            <a:r>
              <a:rPr lang="en-US" err="1"/>
              <a:t>ps</a:t>
            </a:r>
            <a:r>
              <a:rPr lang="en-US"/>
              <a:t> -a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D7B54-EB9E-66A0-CD4F-72638435D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3965576"/>
            <a:ext cx="7550424" cy="787814"/>
          </a:xfrm>
        </p:spPr>
        <p:txBody>
          <a:bodyPr/>
          <a:lstStyle/>
          <a:p>
            <a:r>
              <a:rPr lang="en-US"/>
              <a:t>Challenge: How do you list running containers?</a:t>
            </a:r>
            <a:endParaRPr lang="en-BE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6BD6E3-4383-D66D-C017-97F5873F4CF8}"/>
              </a:ext>
            </a:extLst>
          </p:cNvPr>
          <p:cNvSpPr/>
          <p:nvPr/>
        </p:nvSpPr>
        <p:spPr>
          <a:xfrm>
            <a:off x="13630496" y="5265846"/>
            <a:ext cx="765387" cy="40320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BBD2A0-7643-30DB-DEB0-298BDAFD9B8E}"/>
              </a:ext>
            </a:extLst>
          </p:cNvPr>
          <p:cNvSpPr/>
          <p:nvPr/>
        </p:nvSpPr>
        <p:spPr>
          <a:xfrm>
            <a:off x="12367407" y="5268695"/>
            <a:ext cx="618913" cy="40320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5864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827D0-C97B-85B7-DE90-927E050E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0A639-1388-5B80-DF75-EE03DEEB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81" y="1717621"/>
            <a:ext cx="10058917" cy="74933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6F9AA96-65CB-F728-6EA7-25EE78EB6CA6}"/>
              </a:ext>
            </a:extLst>
          </p:cNvPr>
          <p:cNvSpPr/>
          <p:nvPr/>
        </p:nvSpPr>
        <p:spPr>
          <a:xfrm>
            <a:off x="9348638" y="1627017"/>
            <a:ext cx="1445260" cy="975074"/>
          </a:xfrm>
          <a:prstGeom prst="ellipse">
            <a:avLst/>
          </a:prstGeom>
          <a:noFill/>
          <a:ln>
            <a:solidFill>
              <a:srgbClr val="F793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2103AD7-32FE-5532-9A03-18B9B274C5DD}"/>
              </a:ext>
            </a:extLst>
          </p:cNvPr>
          <p:cNvSpPr/>
          <p:nvPr/>
        </p:nvSpPr>
        <p:spPr>
          <a:xfrm>
            <a:off x="675472" y="1627017"/>
            <a:ext cx="1445260" cy="975074"/>
          </a:xfrm>
          <a:prstGeom prst="ellipse">
            <a:avLst/>
          </a:prstGeom>
          <a:noFill/>
          <a:ln>
            <a:solidFill>
              <a:srgbClr val="F793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8028D36-96DF-5D3A-6990-0089BFD8754E}"/>
              </a:ext>
            </a:extLst>
          </p:cNvPr>
          <p:cNvSpPr txBox="1">
            <a:spLocks/>
          </p:cNvSpPr>
          <p:nvPr/>
        </p:nvSpPr>
        <p:spPr>
          <a:xfrm>
            <a:off x="815081" y="3171824"/>
            <a:ext cx="5648739" cy="1902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are IDs and Names useful for?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45387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50A639-1388-5B80-DF75-EE03DEEB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81" y="1717621"/>
            <a:ext cx="10058917" cy="74933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028D36-96DF-5D3A-6990-0089BFD8754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081" y="3171824"/>
            <a:ext cx="5648739" cy="1902143"/>
          </a:xfrm>
        </p:spPr>
        <p:txBody>
          <a:bodyPr/>
          <a:lstStyle/>
          <a:p>
            <a:r>
              <a:rPr lang="en-US"/>
              <a:t>What are IDs and Names useful for?</a:t>
            </a:r>
          </a:p>
          <a:p>
            <a:pPr lvl="1"/>
            <a:r>
              <a:rPr lang="en-US"/>
              <a:t>Stop a container</a:t>
            </a:r>
          </a:p>
          <a:p>
            <a:pPr lvl="1"/>
            <a:r>
              <a:rPr lang="en-US"/>
              <a:t>Restart a container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3827D0-C97B-85B7-DE90-927E050E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17" name="Graphic 16" descr="Cmd Terminal outline">
            <a:extLst>
              <a:ext uri="{FF2B5EF4-FFF2-40B4-BE49-F238E27FC236}">
                <a16:creationId xmlns:a16="http://schemas.microsoft.com/office/drawing/2014/main" id="{1BEF294F-33B7-A8DC-7159-26BF75AAC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9006" y="4848284"/>
            <a:ext cx="659513" cy="659513"/>
          </a:xfrm>
          <a:prstGeom prst="rect">
            <a:avLst/>
          </a:prstGeom>
        </p:spPr>
      </p:pic>
      <p:pic>
        <p:nvPicPr>
          <p:cNvPr id="18" name="Picture 17" descr="A close-up of a logo&#10;&#10;Description automatically generated">
            <a:extLst>
              <a:ext uri="{FF2B5EF4-FFF2-40B4-BE49-F238E27FC236}">
                <a16:creationId xmlns:a16="http://schemas.microsoft.com/office/drawing/2014/main" id="{B10B9E7E-F8C0-5DEB-D820-0F27760167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13009" r="54129" b="31562"/>
          <a:stretch/>
        </p:blipFill>
        <p:spPr>
          <a:xfrm>
            <a:off x="8331399" y="2794349"/>
            <a:ext cx="1445260" cy="894080"/>
          </a:xfrm>
          <a:prstGeom prst="rect">
            <a:avLst/>
          </a:prstGeom>
          <a:ln>
            <a:noFill/>
          </a:ln>
        </p:spPr>
      </p:pic>
      <p:pic>
        <p:nvPicPr>
          <p:cNvPr id="19" name="Graphic 18" descr="Cmd Terminal outline">
            <a:extLst>
              <a:ext uri="{FF2B5EF4-FFF2-40B4-BE49-F238E27FC236}">
                <a16:creationId xmlns:a16="http://schemas.microsoft.com/office/drawing/2014/main" id="{761AB01E-37F0-09BB-F2C4-586C8B410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260" y="3664914"/>
            <a:ext cx="1256029" cy="1256029"/>
          </a:xfrm>
          <a:prstGeom prst="rect">
            <a:avLst/>
          </a:prstGeom>
        </p:spPr>
      </p:pic>
      <p:pic>
        <p:nvPicPr>
          <p:cNvPr id="20" name="Picture 19" descr="A close-up of a logo&#10;&#10;Description automatically generated">
            <a:extLst>
              <a:ext uri="{FF2B5EF4-FFF2-40B4-BE49-F238E27FC236}">
                <a16:creationId xmlns:a16="http://schemas.microsoft.com/office/drawing/2014/main" id="{57FFADD1-4313-FAF8-0701-833D404602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3" t="14854" r="22490" b="29717"/>
          <a:stretch/>
        </p:blipFill>
        <p:spPr>
          <a:xfrm>
            <a:off x="8331399" y="4920943"/>
            <a:ext cx="1445260" cy="89408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684F22-0E9D-279B-05C6-607A4F188203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9054029" y="3688429"/>
            <a:ext cx="0" cy="1232514"/>
          </a:xfrm>
          <a:prstGeom prst="straightConnector1">
            <a:avLst/>
          </a:prstGeom>
          <a:ln w="38100"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57251D0-CE61-FCCB-44E9-BA470B9418B7}"/>
              </a:ext>
            </a:extLst>
          </p:cNvPr>
          <p:cNvSpPr txBox="1">
            <a:spLocks/>
          </p:cNvSpPr>
          <p:nvPr/>
        </p:nvSpPr>
        <p:spPr>
          <a:xfrm>
            <a:off x="9667551" y="4122089"/>
            <a:ext cx="596679" cy="3416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run</a:t>
            </a:r>
            <a:endParaRPr lang="en-BE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2A1533B-B581-1F01-9452-0201A73B3C84}"/>
              </a:ext>
            </a:extLst>
          </p:cNvPr>
          <p:cNvSpPr txBox="1">
            <a:spLocks/>
          </p:cNvSpPr>
          <p:nvPr/>
        </p:nvSpPr>
        <p:spPr>
          <a:xfrm>
            <a:off x="10071268" y="5378118"/>
            <a:ext cx="1132538" cy="1256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/>
              <a:t>stop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/>
              <a:t>restart</a:t>
            </a:r>
            <a:endParaRPr lang="en-BE" sz="160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BA304CB-82FC-718D-745E-D412781A86CF}"/>
              </a:ext>
            </a:extLst>
          </p:cNvPr>
          <p:cNvCxnSpPr>
            <a:cxnSpLocks/>
            <a:stCxn id="20" idx="3"/>
            <a:endCxn id="20" idx="2"/>
          </p:cNvCxnSpPr>
          <p:nvPr/>
        </p:nvCxnSpPr>
        <p:spPr>
          <a:xfrm flipH="1">
            <a:off x="9054029" y="5367983"/>
            <a:ext cx="722630" cy="447040"/>
          </a:xfrm>
          <a:prstGeom prst="curvedConnector4">
            <a:avLst>
              <a:gd name="adj1" fmla="val -31634"/>
              <a:gd name="adj2" fmla="val 151136"/>
            </a:avLst>
          </a:prstGeom>
          <a:ln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541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D0DDCC-0C06-8767-16FB-41A9DB93DF51}"/>
              </a:ext>
            </a:extLst>
          </p:cNvPr>
          <p:cNvSpPr/>
          <p:nvPr/>
        </p:nvSpPr>
        <p:spPr>
          <a:xfrm>
            <a:off x="221975" y="2507374"/>
            <a:ext cx="5252996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3A7516-6426-C6AF-C645-479CA820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Tagging</a:t>
            </a:r>
            <a:endParaRPr lang="en-B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F2920-F6A2-EB6F-D96D-4BE322752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61" y="1552755"/>
            <a:ext cx="5648739" cy="1739085"/>
          </a:xfrm>
        </p:spPr>
        <p:txBody>
          <a:bodyPr/>
          <a:lstStyle/>
          <a:p>
            <a:r>
              <a:rPr lang="en-US"/>
              <a:t>Name your image!</a:t>
            </a:r>
          </a:p>
          <a:p>
            <a:pPr lvl="1"/>
            <a:r>
              <a:rPr lang="en-US"/>
              <a:t>Version of your image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/>
              <a:t>docker tag &lt;image ID&gt; &lt;</a:t>
            </a:r>
            <a:r>
              <a:rPr lang="en-US" err="1"/>
              <a:t>tag_name</a:t>
            </a:r>
            <a:r>
              <a:rPr lang="en-US"/>
              <a:t>&gt;</a:t>
            </a:r>
            <a:endParaRPr lang="en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BD11F7-EB82-C836-BE9D-42256072E43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5371" y="4507711"/>
            <a:ext cx="5648739" cy="641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/>
              <a:t>Let’s try to do it!</a:t>
            </a:r>
            <a:endParaRPr lang="en-BE" sz="2800" b="1"/>
          </a:p>
        </p:txBody>
      </p:sp>
    </p:spTree>
    <p:extLst>
      <p:ext uri="{BB962C8B-B14F-4D97-AF65-F5344CB8AC3E}">
        <p14:creationId xmlns:p14="http://schemas.microsoft.com/office/powerpoint/2010/main" val="3555602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D0DDCC-0C06-8767-16FB-41A9DB93DF51}"/>
              </a:ext>
            </a:extLst>
          </p:cNvPr>
          <p:cNvSpPr/>
          <p:nvPr/>
        </p:nvSpPr>
        <p:spPr>
          <a:xfrm>
            <a:off x="221975" y="2507374"/>
            <a:ext cx="5252996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3A7516-6426-C6AF-C645-479CA820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Tagging</a:t>
            </a:r>
            <a:endParaRPr lang="en-B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F2920-F6A2-EB6F-D96D-4BE322752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61" y="1552755"/>
            <a:ext cx="5648739" cy="1739085"/>
          </a:xfrm>
        </p:spPr>
        <p:txBody>
          <a:bodyPr/>
          <a:lstStyle/>
          <a:p>
            <a:r>
              <a:rPr lang="en-US"/>
              <a:t>Name your image!</a:t>
            </a:r>
          </a:p>
          <a:p>
            <a:pPr lvl="1"/>
            <a:r>
              <a:rPr lang="en-US"/>
              <a:t>Version of your image</a:t>
            </a:r>
          </a:p>
          <a:p>
            <a:pPr lvl="1"/>
            <a:endParaRPr lang="en-US"/>
          </a:p>
          <a:p>
            <a:pPr marL="0" indent="0">
              <a:buNone/>
            </a:pPr>
            <a:r>
              <a:rPr lang="en-US"/>
              <a:t>docker tag &lt;image ID&gt; &lt;</a:t>
            </a:r>
            <a:r>
              <a:rPr lang="en-US" err="1"/>
              <a:t>tag_name</a:t>
            </a:r>
            <a:r>
              <a:rPr lang="en-US"/>
              <a:t>&gt;</a:t>
            </a:r>
            <a:endParaRPr lang="en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BD11F7-EB82-C836-BE9D-42256072E43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816773" y="4642465"/>
            <a:ext cx="5648739" cy="6418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/>
              <a:t>Let’s try to do it!</a:t>
            </a:r>
            <a:endParaRPr lang="en-BE" sz="2800" b="1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2C0FE098-64BD-54F6-74CA-2FED0E21FA31}"/>
              </a:ext>
            </a:extLst>
          </p:cNvPr>
          <p:cNvSpPr txBox="1">
            <a:spLocks/>
          </p:cNvSpPr>
          <p:nvPr/>
        </p:nvSpPr>
        <p:spPr>
          <a:xfrm>
            <a:off x="5326468" y="4500847"/>
            <a:ext cx="5648739" cy="939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Check the ID of your images</a:t>
            </a:r>
          </a:p>
          <a:p>
            <a:r>
              <a:rPr lang="en-US"/>
              <a:t>Chose one of them to change or add a tag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67261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12675-73A6-3FB2-9904-A3C00E8324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/>
              <a:t>What is the difference between … ? </a:t>
            </a:r>
          </a:p>
          <a:p>
            <a:pPr lvl="1"/>
            <a:r>
              <a:rPr lang="en-US"/>
              <a:t>Tag</a:t>
            </a:r>
          </a:p>
          <a:p>
            <a:pPr lvl="1"/>
            <a:r>
              <a:rPr lang="en-US"/>
              <a:t>--name</a:t>
            </a:r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148850-5F40-3B55-EAA4-A875750C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objects in Docker 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037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FBE8-D08D-F4EF-B0D2-E9D1450E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DOCKER ?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B792-3E77-F589-385D-F4EC2F4A2C03}"/>
              </a:ext>
            </a:extLst>
          </p:cNvPr>
          <p:cNvSpPr txBox="1">
            <a:spLocks/>
          </p:cNvSpPr>
          <p:nvPr/>
        </p:nvSpPr>
        <p:spPr>
          <a:xfrm>
            <a:off x="371061" y="1302026"/>
            <a:ext cx="8532307" cy="8385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BAB9"/>
              </a:buClr>
            </a:pPr>
            <a:r>
              <a:rPr lang="en-US" sz="2000">
                <a:solidFill>
                  <a:srgbClr val="3CBAB9"/>
                </a:solidFill>
              </a:rPr>
              <a:t>Common definition: </a:t>
            </a:r>
            <a:r>
              <a:rPr lang="en-US" sz="2000"/>
              <a:t>Person working in a port, responsible for </a:t>
            </a:r>
            <a:r>
              <a:rPr lang="en-US" sz="2000" b="1" u="sng"/>
              <a:t>LOADING</a:t>
            </a:r>
            <a:r>
              <a:rPr lang="en-US" sz="2000"/>
              <a:t> and </a:t>
            </a:r>
            <a:r>
              <a:rPr lang="en-US" sz="2000" b="1" u="sng"/>
              <a:t>UNLOADING</a:t>
            </a:r>
            <a:r>
              <a:rPr lang="en-US" sz="2000"/>
              <a:t> containers. </a:t>
            </a:r>
            <a:endParaRPr lang="en-BE" sz="20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A7A714-711C-4D3C-0A28-30869CA963C1}"/>
              </a:ext>
            </a:extLst>
          </p:cNvPr>
          <p:cNvSpPr txBox="1">
            <a:spLocks/>
          </p:cNvSpPr>
          <p:nvPr/>
        </p:nvSpPr>
        <p:spPr>
          <a:xfrm>
            <a:off x="371061" y="2445383"/>
            <a:ext cx="8190233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How is a DOCKER related to (bio)informatics?</a:t>
            </a:r>
            <a:endParaRPr lang="en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6A243C-EC73-33BA-EDE5-5746CD9B5B8A}"/>
              </a:ext>
            </a:extLst>
          </p:cNvPr>
          <p:cNvSpPr txBox="1">
            <a:spLocks/>
          </p:cNvSpPr>
          <p:nvPr/>
        </p:nvSpPr>
        <p:spPr>
          <a:xfrm>
            <a:off x="371061" y="4099395"/>
            <a:ext cx="8532307" cy="17814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CBAB9"/>
              </a:buClr>
            </a:pPr>
            <a:r>
              <a:rPr lang="en-US" sz="2000">
                <a:solidFill>
                  <a:srgbClr val="3CBAB9"/>
                </a:solidFill>
              </a:rPr>
              <a:t>Co-relation in informatics: </a:t>
            </a:r>
            <a:r>
              <a:rPr lang="en-US" sz="2000"/>
              <a:t>It is an open-source platform to</a:t>
            </a:r>
          </a:p>
          <a:p>
            <a:pPr lvl="1">
              <a:buClr>
                <a:srgbClr val="3CBAB9"/>
              </a:buClr>
            </a:pPr>
            <a:r>
              <a:rPr lang="en-US" sz="1600" b="1" u="sng"/>
              <a:t>CREATE</a:t>
            </a:r>
            <a:r>
              <a:rPr lang="en-US" sz="1600"/>
              <a:t> (loading), </a:t>
            </a:r>
          </a:p>
          <a:p>
            <a:pPr lvl="1">
              <a:buClr>
                <a:srgbClr val="3CBAB9"/>
              </a:buClr>
            </a:pPr>
            <a:r>
              <a:rPr lang="en-US" sz="1600" b="1" u="sng"/>
              <a:t>MANAGE</a:t>
            </a:r>
            <a:r>
              <a:rPr lang="en-US" sz="1600"/>
              <a:t> (running) </a:t>
            </a:r>
          </a:p>
          <a:p>
            <a:pPr lvl="1">
              <a:buClr>
                <a:srgbClr val="3CBAB9"/>
              </a:buClr>
            </a:pPr>
            <a:r>
              <a:rPr lang="en-US" sz="1600" b="1" u="sng"/>
              <a:t>SHIP</a:t>
            </a:r>
            <a:r>
              <a:rPr lang="en-US" sz="1600"/>
              <a:t> (sharing) </a:t>
            </a:r>
            <a:br>
              <a:rPr lang="en-US" sz="1600"/>
            </a:br>
            <a:br>
              <a:rPr lang="en-US" sz="1600"/>
            </a:br>
            <a:r>
              <a:rPr lang="en-US" sz="1600"/>
              <a:t>containers with their applications.</a:t>
            </a:r>
            <a:endParaRPr lang="en-BE" sz="1600"/>
          </a:p>
        </p:txBody>
      </p:sp>
    </p:spTree>
    <p:extLst>
      <p:ext uri="{BB962C8B-B14F-4D97-AF65-F5344CB8AC3E}">
        <p14:creationId xmlns:p14="http://schemas.microsoft.com/office/powerpoint/2010/main" val="421859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12675-73A6-3FB2-9904-A3C00E8324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1061" y="1552754"/>
            <a:ext cx="10197702" cy="5305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the difference between … ?</a:t>
            </a:r>
          </a:p>
          <a:p>
            <a:pPr lvl="1"/>
            <a:r>
              <a:rPr lang="en-US" dirty="0"/>
              <a:t>Tag</a:t>
            </a:r>
          </a:p>
          <a:p>
            <a:pPr lvl="1"/>
            <a:r>
              <a:rPr lang="en-US" dirty="0"/>
              <a:t>--name</a:t>
            </a:r>
            <a:br>
              <a:rPr lang="en-US" dirty="0"/>
            </a:br>
            <a:endParaRPr lang="en-US"/>
          </a:p>
          <a:p>
            <a:r>
              <a:rPr lang="en-US" dirty="0"/>
              <a:t>Name the container (docker run –name ….)</a:t>
            </a:r>
          </a:p>
          <a:p>
            <a:pPr lvl="1"/>
            <a:r>
              <a:rPr lang="en-US" dirty="0"/>
              <a:t>One image can create +1 container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1200" dirty="0"/>
            </a:br>
            <a:r>
              <a:rPr lang="en-US" sz="1200" dirty="0"/>
              <a:t>   </a:t>
            </a:r>
            <a:endParaRPr lang="en-US"/>
          </a:p>
          <a:p>
            <a:r>
              <a:rPr lang="en-US" dirty="0"/>
              <a:t>Name an image</a:t>
            </a:r>
          </a:p>
          <a:p>
            <a:pPr lvl="1"/>
            <a:r>
              <a:rPr lang="en-US" dirty="0"/>
              <a:t>Define the version of an image (docker tag &lt;image ID&gt; …..)</a:t>
            </a:r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148850-5F40-3B55-EAA4-A875750C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objects in Docker </a:t>
            </a:r>
            <a:endParaRPr lang="en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2B1CC-0AFA-B356-F08D-6209FA59B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99" y="3594121"/>
            <a:ext cx="11737125" cy="87435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FD6320-954E-9A03-0E6F-87F21A5BB299}"/>
              </a:ext>
            </a:extLst>
          </p:cNvPr>
          <p:cNvGrpSpPr/>
          <p:nvPr/>
        </p:nvGrpSpPr>
        <p:grpSpPr>
          <a:xfrm>
            <a:off x="232899" y="5471749"/>
            <a:ext cx="11726202" cy="1043548"/>
            <a:chOff x="232899" y="4567980"/>
            <a:chExt cx="11726202" cy="104354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640A5-E3D9-02F7-634B-266ADDCB1E07}"/>
                </a:ext>
              </a:extLst>
            </p:cNvPr>
            <p:cNvSpPr/>
            <p:nvPr/>
          </p:nvSpPr>
          <p:spPr>
            <a:xfrm>
              <a:off x="232899" y="4567980"/>
              <a:ext cx="11726202" cy="1043548"/>
            </a:xfrm>
            <a:prstGeom prst="rect">
              <a:avLst/>
            </a:prstGeom>
            <a:solidFill>
              <a:srgbClr val="0C0C0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2E1F8A-27D3-C3FE-6311-A3AA818D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899" y="4567980"/>
              <a:ext cx="10899279" cy="1043548"/>
            </a:xfrm>
            <a:prstGeom prst="rect">
              <a:avLst/>
            </a:prstGeom>
          </p:spPr>
        </p:pic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B78BAB6-4DBB-367D-F420-25E2E603AD29}"/>
              </a:ext>
            </a:extLst>
          </p:cNvPr>
          <p:cNvSpPr/>
          <p:nvPr/>
        </p:nvSpPr>
        <p:spPr>
          <a:xfrm>
            <a:off x="221976" y="3735053"/>
            <a:ext cx="1144811" cy="373821"/>
          </a:xfrm>
          <a:prstGeom prst="ellipse">
            <a:avLst/>
          </a:prstGeom>
          <a:noFill/>
          <a:ln>
            <a:solidFill>
              <a:srgbClr val="F793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6E5BD2-3B92-EDB2-6563-0FEE7E75FB47}"/>
              </a:ext>
            </a:extLst>
          </p:cNvPr>
          <p:cNvSpPr/>
          <p:nvPr/>
        </p:nvSpPr>
        <p:spPr>
          <a:xfrm>
            <a:off x="10230645" y="3370208"/>
            <a:ext cx="1866618" cy="1197772"/>
          </a:xfrm>
          <a:prstGeom prst="ellipse">
            <a:avLst/>
          </a:prstGeom>
          <a:noFill/>
          <a:ln>
            <a:solidFill>
              <a:srgbClr val="F793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5D2986-58D4-31B8-1F5F-8E31539C42F0}"/>
              </a:ext>
            </a:extLst>
          </p:cNvPr>
          <p:cNvSpPr/>
          <p:nvPr/>
        </p:nvSpPr>
        <p:spPr>
          <a:xfrm>
            <a:off x="2607437" y="5187011"/>
            <a:ext cx="1445260" cy="1534117"/>
          </a:xfrm>
          <a:prstGeom prst="ellipse">
            <a:avLst/>
          </a:prstGeom>
          <a:noFill/>
          <a:ln>
            <a:solidFill>
              <a:srgbClr val="F793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8851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2CAB-7DC3-3085-A419-457C8F38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and disk space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D6AF0-6977-9AC1-8A37-E78E016EDB0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0086" y="1816099"/>
            <a:ext cx="5648739" cy="4806949"/>
          </a:xfrm>
        </p:spPr>
        <p:txBody>
          <a:bodyPr>
            <a:normAutofit/>
          </a:bodyPr>
          <a:lstStyle/>
          <a:p>
            <a:r>
              <a:rPr lang="en-US"/>
              <a:t>Docker objects are not automatically removed</a:t>
            </a:r>
          </a:p>
          <a:p>
            <a:pPr lvl="1"/>
            <a:r>
              <a:rPr lang="en-US"/>
              <a:t>Images</a:t>
            </a:r>
          </a:p>
          <a:p>
            <a:pPr lvl="1"/>
            <a:r>
              <a:rPr lang="en-US"/>
              <a:t>Containers</a:t>
            </a:r>
          </a:p>
          <a:p>
            <a:pPr lvl="1"/>
            <a:r>
              <a:rPr lang="en-US"/>
              <a:t>Networks</a:t>
            </a:r>
          </a:p>
          <a:p>
            <a:pPr lvl="1"/>
            <a:r>
              <a:rPr lang="en-US"/>
              <a:t>Volumes</a:t>
            </a:r>
            <a:br>
              <a:rPr lang="en-US"/>
            </a:br>
            <a:endParaRPr lang="en-US"/>
          </a:p>
          <a:p>
            <a:r>
              <a:rPr lang="en-US"/>
              <a:t>Check system space</a:t>
            </a:r>
            <a:br>
              <a:rPr lang="en-US"/>
            </a:br>
            <a:endParaRPr lang="en-US"/>
          </a:p>
          <a:p>
            <a:r>
              <a:rPr lang="en-US"/>
              <a:t>Pruning the system</a:t>
            </a:r>
          </a:p>
          <a:p>
            <a:pPr lvl="1"/>
            <a:r>
              <a:rPr lang="en-US"/>
              <a:t>The whole system</a:t>
            </a:r>
          </a:p>
          <a:p>
            <a:pPr lvl="1"/>
            <a:r>
              <a:rPr lang="en-US"/>
              <a:t>Dangling images</a:t>
            </a:r>
          </a:p>
          <a:p>
            <a:pPr lvl="2"/>
            <a:r>
              <a:rPr lang="en-US"/>
              <a:t>Not tagged</a:t>
            </a:r>
          </a:p>
          <a:p>
            <a:pPr lvl="2"/>
            <a:r>
              <a:rPr lang="en-US"/>
              <a:t>No references </a:t>
            </a:r>
          </a:p>
          <a:p>
            <a:pPr lvl="1"/>
            <a:r>
              <a:rPr lang="en-US"/>
              <a:t>All images not associated to a container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2C6A1F-4C88-7CD2-649D-B09C02D8462A}"/>
              </a:ext>
            </a:extLst>
          </p:cNvPr>
          <p:cNvGrpSpPr/>
          <p:nvPr/>
        </p:nvGrpSpPr>
        <p:grpSpPr>
          <a:xfrm>
            <a:off x="9042400" y="4737101"/>
            <a:ext cx="2619514" cy="1755774"/>
            <a:chOff x="7834553" y="2255032"/>
            <a:chExt cx="3324707" cy="2270447"/>
          </a:xfrm>
        </p:grpSpPr>
        <p:pic>
          <p:nvPicPr>
            <p:cNvPr id="12" name="Content Placeholder 5" descr="A purple rectangular object with black text&#10;&#10;Description automatically generated">
              <a:extLst>
                <a:ext uri="{FF2B5EF4-FFF2-40B4-BE49-F238E27FC236}">
                  <a16:creationId xmlns:a16="http://schemas.microsoft.com/office/drawing/2014/main" id="{CD2ED29B-9469-A09A-C88E-4A225F130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834553" y="4016018"/>
              <a:ext cx="3324707" cy="50946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9B2E62-87D3-F782-8672-B1AA04F585A0}"/>
                </a:ext>
              </a:extLst>
            </p:cNvPr>
            <p:cNvGrpSpPr/>
            <p:nvPr/>
          </p:nvGrpSpPr>
          <p:grpSpPr>
            <a:xfrm>
              <a:off x="8512038" y="2255032"/>
              <a:ext cx="2231932" cy="1697997"/>
              <a:chOff x="8512038" y="2187115"/>
              <a:chExt cx="2231932" cy="1697997"/>
            </a:xfrm>
          </p:grpSpPr>
          <p:pic>
            <p:nvPicPr>
              <p:cNvPr id="9" name="Content Placeholder 5" descr="A purple rectangular object with black text&#10;&#10;Description automatically generated">
                <a:extLst>
                  <a:ext uri="{FF2B5EF4-FFF2-40B4-BE49-F238E27FC236}">
                    <a16:creationId xmlns:a16="http://schemas.microsoft.com/office/drawing/2014/main" id="{E8A322FB-A110-3625-F23E-738872C3E0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916" r="32868"/>
              <a:stretch/>
            </p:blipFill>
            <p:spPr>
              <a:xfrm flipH="1" flipV="1">
                <a:off x="9115392" y="2187115"/>
                <a:ext cx="1104338" cy="509461"/>
              </a:xfrm>
              <a:prstGeom prst="rect">
                <a:avLst/>
              </a:prstGeom>
            </p:spPr>
          </p:pic>
          <p:pic>
            <p:nvPicPr>
              <p:cNvPr id="10" name="Content Placeholder 5" descr="A purple rectangular object with black text&#10;&#10;Description automatically generated">
                <a:extLst>
                  <a:ext uri="{FF2B5EF4-FFF2-40B4-BE49-F238E27FC236}">
                    <a16:creationId xmlns:a16="http://schemas.microsoft.com/office/drawing/2014/main" id="{5E899B28-02F4-0691-D810-DF7723E299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368"/>
              <a:stretch/>
            </p:blipFill>
            <p:spPr>
              <a:xfrm flipV="1">
                <a:off x="9168053" y="2759565"/>
                <a:ext cx="1051677" cy="509461"/>
              </a:xfrm>
              <a:prstGeom prst="rect">
                <a:avLst/>
              </a:prstGeom>
            </p:spPr>
          </p:pic>
          <p:pic>
            <p:nvPicPr>
              <p:cNvPr id="13" name="Content Placeholder 5" descr="A purple rectangular object with black text&#10;&#10;Description automatically generated">
                <a:extLst>
                  <a:ext uri="{FF2B5EF4-FFF2-40B4-BE49-F238E27FC236}">
                    <a16:creationId xmlns:a16="http://schemas.microsoft.com/office/drawing/2014/main" id="{725F2BAE-739D-A886-CE58-BB0A7367A1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68"/>
              <a:stretch/>
            </p:blipFill>
            <p:spPr>
              <a:xfrm flipV="1">
                <a:off x="8512038" y="3375651"/>
                <a:ext cx="2231932" cy="509461"/>
              </a:xfrm>
              <a:prstGeom prst="rect">
                <a:avLst/>
              </a:prstGeom>
            </p:spPr>
          </p:pic>
        </p:grpSp>
      </p:grpSp>
      <p:pic>
        <p:nvPicPr>
          <p:cNvPr id="29" name="Picture 28" descr="A close-up of a logo&#10;&#10;Description automatically generated">
            <a:extLst>
              <a:ext uri="{FF2B5EF4-FFF2-40B4-BE49-F238E27FC236}">
                <a16:creationId xmlns:a16="http://schemas.microsoft.com/office/drawing/2014/main" id="{0DCE1FEB-940D-69F5-4400-AFCCF02AE2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13009" r="54129" b="31562"/>
          <a:stretch/>
        </p:blipFill>
        <p:spPr>
          <a:xfrm>
            <a:off x="8363468" y="1384872"/>
            <a:ext cx="1445260" cy="894080"/>
          </a:xfrm>
          <a:prstGeom prst="rect">
            <a:avLst/>
          </a:prstGeom>
          <a:ln>
            <a:noFill/>
          </a:ln>
        </p:spPr>
      </p:pic>
      <p:pic>
        <p:nvPicPr>
          <p:cNvPr id="30" name="Picture 29" descr="A couple of papers with orange lines&#10;&#10;Description automatically generated">
            <a:extLst>
              <a:ext uri="{FF2B5EF4-FFF2-40B4-BE49-F238E27FC236}">
                <a16:creationId xmlns:a16="http://schemas.microsoft.com/office/drawing/2014/main" id="{381C3CFB-2817-56E0-21AB-8B7D4408AC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3" t="-1725" r="56971" b="1"/>
          <a:stretch/>
        </p:blipFill>
        <p:spPr>
          <a:xfrm>
            <a:off x="6805541" y="1247876"/>
            <a:ext cx="607215" cy="1331363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BA33C0A-8A12-B96B-3F92-3F24FC720D08}"/>
              </a:ext>
            </a:extLst>
          </p:cNvPr>
          <p:cNvSpPr txBox="1">
            <a:spLocks/>
          </p:cNvSpPr>
          <p:nvPr/>
        </p:nvSpPr>
        <p:spPr>
          <a:xfrm>
            <a:off x="8363470" y="2331313"/>
            <a:ext cx="1445258" cy="341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err="1"/>
              <a:t>My_image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54745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2CAB-7DC3-3085-A419-457C8F38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and disk space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D6AF0-6977-9AC1-8A37-E78E016EDB0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0086" y="1816099"/>
            <a:ext cx="5648739" cy="4806949"/>
          </a:xfrm>
        </p:spPr>
        <p:txBody>
          <a:bodyPr>
            <a:normAutofit/>
          </a:bodyPr>
          <a:lstStyle/>
          <a:p>
            <a:r>
              <a:rPr lang="en-US"/>
              <a:t>Docker objects are not automatically removed</a:t>
            </a:r>
          </a:p>
          <a:p>
            <a:pPr lvl="1"/>
            <a:r>
              <a:rPr lang="en-US"/>
              <a:t>Images</a:t>
            </a:r>
          </a:p>
          <a:p>
            <a:pPr lvl="1"/>
            <a:r>
              <a:rPr lang="en-US"/>
              <a:t>Containers</a:t>
            </a:r>
          </a:p>
          <a:p>
            <a:pPr lvl="1"/>
            <a:r>
              <a:rPr lang="en-US"/>
              <a:t>Networks</a:t>
            </a:r>
          </a:p>
          <a:p>
            <a:pPr lvl="1"/>
            <a:r>
              <a:rPr lang="en-US"/>
              <a:t>Volumes</a:t>
            </a:r>
            <a:br>
              <a:rPr lang="en-US"/>
            </a:br>
            <a:endParaRPr lang="en-US"/>
          </a:p>
          <a:p>
            <a:r>
              <a:rPr lang="en-US"/>
              <a:t>Check system space</a:t>
            </a:r>
            <a:br>
              <a:rPr lang="en-US"/>
            </a:br>
            <a:endParaRPr lang="en-US"/>
          </a:p>
          <a:p>
            <a:r>
              <a:rPr lang="en-US"/>
              <a:t>Pruning the system</a:t>
            </a:r>
          </a:p>
          <a:p>
            <a:pPr lvl="1"/>
            <a:r>
              <a:rPr lang="en-US"/>
              <a:t>The whole system</a:t>
            </a:r>
          </a:p>
          <a:p>
            <a:pPr lvl="1"/>
            <a:r>
              <a:rPr lang="en-US"/>
              <a:t>Dangling images</a:t>
            </a:r>
          </a:p>
          <a:p>
            <a:pPr lvl="2"/>
            <a:r>
              <a:rPr lang="en-US"/>
              <a:t>Not tagged</a:t>
            </a:r>
          </a:p>
          <a:p>
            <a:pPr lvl="2"/>
            <a:r>
              <a:rPr lang="en-US"/>
              <a:t>No references </a:t>
            </a:r>
          </a:p>
          <a:p>
            <a:pPr lvl="1"/>
            <a:r>
              <a:rPr lang="en-US"/>
              <a:t>All images not associated to a container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2C6A1F-4C88-7CD2-649D-B09C02D8462A}"/>
              </a:ext>
            </a:extLst>
          </p:cNvPr>
          <p:cNvGrpSpPr/>
          <p:nvPr/>
        </p:nvGrpSpPr>
        <p:grpSpPr>
          <a:xfrm>
            <a:off x="9042400" y="4737101"/>
            <a:ext cx="2619514" cy="1755774"/>
            <a:chOff x="7834553" y="2255032"/>
            <a:chExt cx="3324707" cy="2270447"/>
          </a:xfrm>
        </p:grpSpPr>
        <p:pic>
          <p:nvPicPr>
            <p:cNvPr id="12" name="Content Placeholder 5" descr="A purple rectangular object with black text&#10;&#10;Description automatically generated">
              <a:extLst>
                <a:ext uri="{FF2B5EF4-FFF2-40B4-BE49-F238E27FC236}">
                  <a16:creationId xmlns:a16="http://schemas.microsoft.com/office/drawing/2014/main" id="{CD2ED29B-9469-A09A-C88E-4A225F130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834553" y="4016018"/>
              <a:ext cx="3324707" cy="50946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9B2E62-87D3-F782-8672-B1AA04F585A0}"/>
                </a:ext>
              </a:extLst>
            </p:cNvPr>
            <p:cNvGrpSpPr/>
            <p:nvPr/>
          </p:nvGrpSpPr>
          <p:grpSpPr>
            <a:xfrm>
              <a:off x="8512038" y="2255032"/>
              <a:ext cx="2231932" cy="1697997"/>
              <a:chOff x="8512038" y="2187115"/>
              <a:chExt cx="2231932" cy="1697997"/>
            </a:xfrm>
          </p:grpSpPr>
          <p:pic>
            <p:nvPicPr>
              <p:cNvPr id="9" name="Content Placeholder 5" descr="A purple rectangular object with black text&#10;&#10;Description automatically generated">
                <a:extLst>
                  <a:ext uri="{FF2B5EF4-FFF2-40B4-BE49-F238E27FC236}">
                    <a16:creationId xmlns:a16="http://schemas.microsoft.com/office/drawing/2014/main" id="{E8A322FB-A110-3625-F23E-738872C3E0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916" r="32868"/>
              <a:stretch/>
            </p:blipFill>
            <p:spPr>
              <a:xfrm flipH="1" flipV="1">
                <a:off x="9115392" y="2187115"/>
                <a:ext cx="1104338" cy="509461"/>
              </a:xfrm>
              <a:prstGeom prst="rect">
                <a:avLst/>
              </a:prstGeom>
            </p:spPr>
          </p:pic>
          <p:pic>
            <p:nvPicPr>
              <p:cNvPr id="10" name="Content Placeholder 5" descr="A purple rectangular object with black text&#10;&#10;Description automatically generated">
                <a:extLst>
                  <a:ext uri="{FF2B5EF4-FFF2-40B4-BE49-F238E27FC236}">
                    <a16:creationId xmlns:a16="http://schemas.microsoft.com/office/drawing/2014/main" id="{5E899B28-02F4-0691-D810-DF7723E299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368"/>
              <a:stretch/>
            </p:blipFill>
            <p:spPr>
              <a:xfrm flipV="1">
                <a:off x="9168053" y="2759565"/>
                <a:ext cx="1051677" cy="509461"/>
              </a:xfrm>
              <a:prstGeom prst="rect">
                <a:avLst/>
              </a:prstGeom>
            </p:spPr>
          </p:pic>
          <p:pic>
            <p:nvPicPr>
              <p:cNvPr id="13" name="Content Placeholder 5" descr="A purple rectangular object with black text&#10;&#10;Description automatically generated">
                <a:extLst>
                  <a:ext uri="{FF2B5EF4-FFF2-40B4-BE49-F238E27FC236}">
                    <a16:creationId xmlns:a16="http://schemas.microsoft.com/office/drawing/2014/main" id="{725F2BAE-739D-A886-CE58-BB0A7367A1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68"/>
              <a:stretch/>
            </p:blipFill>
            <p:spPr>
              <a:xfrm flipV="1">
                <a:off x="8512038" y="3375651"/>
                <a:ext cx="2231932" cy="509461"/>
              </a:xfrm>
              <a:prstGeom prst="rect">
                <a:avLst/>
              </a:prstGeom>
            </p:spPr>
          </p:pic>
        </p:grpSp>
      </p:grpSp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052A07B6-598C-F903-D2CA-EC5F57461C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13009" r="54129" b="31562"/>
          <a:stretch/>
        </p:blipFill>
        <p:spPr>
          <a:xfrm>
            <a:off x="8363468" y="1384872"/>
            <a:ext cx="1445260" cy="894080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A couple of papers with orange lines&#10;&#10;Description automatically generated">
            <a:extLst>
              <a:ext uri="{FF2B5EF4-FFF2-40B4-BE49-F238E27FC236}">
                <a16:creationId xmlns:a16="http://schemas.microsoft.com/office/drawing/2014/main" id="{DE0B91C2-049A-FAD8-5A23-0DEC96D190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3" t="-1725" r="56971" b="1"/>
          <a:stretch/>
        </p:blipFill>
        <p:spPr>
          <a:xfrm>
            <a:off x="6805541" y="1247876"/>
            <a:ext cx="607215" cy="1331363"/>
          </a:xfrm>
          <a:prstGeom prst="rect">
            <a:avLst/>
          </a:prstGeom>
        </p:spPr>
      </p:pic>
      <p:pic>
        <p:nvPicPr>
          <p:cNvPr id="17" name="Picture 16" descr="A couple of papers with orange lines&#10;&#10;Description automatically generated">
            <a:extLst>
              <a:ext uri="{FF2B5EF4-FFF2-40B4-BE49-F238E27FC236}">
                <a16:creationId xmlns:a16="http://schemas.microsoft.com/office/drawing/2014/main" id="{2FB4D5CB-8812-49DE-D241-585E58AF5B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-1725" r="-1012" b="1"/>
          <a:stretch/>
        </p:blipFill>
        <p:spPr>
          <a:xfrm>
            <a:off x="6805541" y="2768266"/>
            <a:ext cx="607215" cy="133136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450C6C-3EE1-A476-B060-3A5F466363F4}"/>
              </a:ext>
            </a:extLst>
          </p:cNvPr>
          <p:cNvCxnSpPr>
            <a:cxnSpLocks/>
          </p:cNvCxnSpPr>
          <p:nvPr/>
        </p:nvCxnSpPr>
        <p:spPr>
          <a:xfrm>
            <a:off x="7648403" y="3433947"/>
            <a:ext cx="556908" cy="0"/>
          </a:xfrm>
          <a:prstGeom prst="straightConnector1">
            <a:avLst/>
          </a:prstGeom>
          <a:ln>
            <a:solidFill>
              <a:srgbClr val="1B294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C67A135-50DE-90ED-5942-BED2D2E88206}"/>
              </a:ext>
            </a:extLst>
          </p:cNvPr>
          <p:cNvSpPr txBox="1">
            <a:spLocks/>
          </p:cNvSpPr>
          <p:nvPr/>
        </p:nvSpPr>
        <p:spPr>
          <a:xfrm>
            <a:off x="8363470" y="3861515"/>
            <a:ext cx="1445258" cy="341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err="1"/>
              <a:t>My_image</a:t>
            </a:r>
            <a:endParaRPr lang="en-BE"/>
          </a:p>
        </p:txBody>
      </p:sp>
      <p:pic>
        <p:nvPicPr>
          <p:cNvPr id="29" name="Picture 28" descr="A close-up of a logo&#10;&#10;Description automatically generated">
            <a:extLst>
              <a:ext uri="{FF2B5EF4-FFF2-40B4-BE49-F238E27FC236}">
                <a16:creationId xmlns:a16="http://schemas.microsoft.com/office/drawing/2014/main" id="{21A2ED96-6B20-680A-4B6B-67676F79C3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13009" r="54129" b="31562"/>
          <a:stretch/>
        </p:blipFill>
        <p:spPr>
          <a:xfrm>
            <a:off x="8363468" y="2884981"/>
            <a:ext cx="1445260" cy="894080"/>
          </a:xfrm>
          <a:prstGeom prst="rect">
            <a:avLst/>
          </a:prstGeom>
          <a:ln>
            <a:noFill/>
          </a:ln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50E6807-3FDC-32E8-897B-069658F68964}"/>
              </a:ext>
            </a:extLst>
          </p:cNvPr>
          <p:cNvSpPr txBox="1">
            <a:spLocks/>
          </p:cNvSpPr>
          <p:nvPr/>
        </p:nvSpPr>
        <p:spPr>
          <a:xfrm>
            <a:off x="8363470" y="2331313"/>
            <a:ext cx="1445258" cy="341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???</a:t>
            </a:r>
            <a:endParaRPr lang="en-BE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C489A57-6228-78D0-5334-500C04C3E1C3}"/>
              </a:ext>
            </a:extLst>
          </p:cNvPr>
          <p:cNvSpPr txBox="1">
            <a:spLocks/>
          </p:cNvSpPr>
          <p:nvPr/>
        </p:nvSpPr>
        <p:spPr>
          <a:xfrm>
            <a:off x="7362457" y="3866349"/>
            <a:ext cx="248155" cy="34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en-BE" sz="16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09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73E01EC-9374-CA52-098A-42F8AD7FCC31}"/>
              </a:ext>
            </a:extLst>
          </p:cNvPr>
          <p:cNvSpPr/>
          <p:nvPr/>
        </p:nvSpPr>
        <p:spPr>
          <a:xfrm>
            <a:off x="8193383" y="998133"/>
            <a:ext cx="1698033" cy="1695582"/>
          </a:xfrm>
          <a:prstGeom prst="rect">
            <a:avLst/>
          </a:prstGeom>
          <a:noFill/>
          <a:ln>
            <a:solidFill>
              <a:srgbClr val="F793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2CAB-7DC3-3085-A419-457C8F38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and disk space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D6AF0-6977-9AC1-8A37-E78E016EDB0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0086" y="1816099"/>
            <a:ext cx="5648739" cy="4806949"/>
          </a:xfrm>
        </p:spPr>
        <p:txBody>
          <a:bodyPr>
            <a:normAutofit/>
          </a:bodyPr>
          <a:lstStyle/>
          <a:p>
            <a:r>
              <a:rPr lang="en-US"/>
              <a:t>Docker objects are not automatically removed</a:t>
            </a:r>
          </a:p>
          <a:p>
            <a:pPr lvl="1"/>
            <a:r>
              <a:rPr lang="en-US"/>
              <a:t>Images</a:t>
            </a:r>
          </a:p>
          <a:p>
            <a:pPr lvl="1"/>
            <a:r>
              <a:rPr lang="en-US"/>
              <a:t>Containers</a:t>
            </a:r>
          </a:p>
          <a:p>
            <a:pPr lvl="1"/>
            <a:r>
              <a:rPr lang="en-US"/>
              <a:t>Networks</a:t>
            </a:r>
          </a:p>
          <a:p>
            <a:pPr lvl="1"/>
            <a:r>
              <a:rPr lang="en-US"/>
              <a:t>Volumes</a:t>
            </a:r>
            <a:br>
              <a:rPr lang="en-US"/>
            </a:br>
            <a:endParaRPr lang="en-US"/>
          </a:p>
          <a:p>
            <a:r>
              <a:rPr lang="en-US"/>
              <a:t>Check system space</a:t>
            </a:r>
            <a:br>
              <a:rPr lang="en-US"/>
            </a:br>
            <a:endParaRPr lang="en-US"/>
          </a:p>
          <a:p>
            <a:r>
              <a:rPr lang="en-US"/>
              <a:t>Pruning the system</a:t>
            </a:r>
          </a:p>
          <a:p>
            <a:pPr lvl="1"/>
            <a:r>
              <a:rPr lang="en-US"/>
              <a:t>The whole system</a:t>
            </a:r>
          </a:p>
          <a:p>
            <a:pPr lvl="1"/>
            <a:r>
              <a:rPr lang="en-US"/>
              <a:t>Dangling images</a:t>
            </a:r>
          </a:p>
          <a:p>
            <a:pPr lvl="2"/>
            <a:r>
              <a:rPr lang="en-US"/>
              <a:t>Not tagged</a:t>
            </a:r>
          </a:p>
          <a:p>
            <a:pPr lvl="2"/>
            <a:r>
              <a:rPr lang="en-US"/>
              <a:t>No references </a:t>
            </a:r>
          </a:p>
          <a:p>
            <a:pPr lvl="1"/>
            <a:r>
              <a:rPr lang="en-US"/>
              <a:t>All images not associated to a container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2C6A1F-4C88-7CD2-649D-B09C02D8462A}"/>
              </a:ext>
            </a:extLst>
          </p:cNvPr>
          <p:cNvGrpSpPr/>
          <p:nvPr/>
        </p:nvGrpSpPr>
        <p:grpSpPr>
          <a:xfrm>
            <a:off x="9042400" y="4737101"/>
            <a:ext cx="2619514" cy="1755774"/>
            <a:chOff x="7834553" y="2255032"/>
            <a:chExt cx="3324707" cy="2270447"/>
          </a:xfrm>
        </p:grpSpPr>
        <p:pic>
          <p:nvPicPr>
            <p:cNvPr id="12" name="Content Placeholder 5" descr="A purple rectangular object with black text&#10;&#10;Description automatically generated">
              <a:extLst>
                <a:ext uri="{FF2B5EF4-FFF2-40B4-BE49-F238E27FC236}">
                  <a16:creationId xmlns:a16="http://schemas.microsoft.com/office/drawing/2014/main" id="{CD2ED29B-9469-A09A-C88E-4A225F130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834553" y="4016018"/>
              <a:ext cx="3324707" cy="50946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9B2E62-87D3-F782-8672-B1AA04F585A0}"/>
                </a:ext>
              </a:extLst>
            </p:cNvPr>
            <p:cNvGrpSpPr/>
            <p:nvPr/>
          </p:nvGrpSpPr>
          <p:grpSpPr>
            <a:xfrm>
              <a:off x="8512038" y="2255032"/>
              <a:ext cx="2231932" cy="1697997"/>
              <a:chOff x="8512038" y="2187115"/>
              <a:chExt cx="2231932" cy="1697997"/>
            </a:xfrm>
          </p:grpSpPr>
          <p:pic>
            <p:nvPicPr>
              <p:cNvPr id="9" name="Content Placeholder 5" descr="A purple rectangular object with black text&#10;&#10;Description automatically generated">
                <a:extLst>
                  <a:ext uri="{FF2B5EF4-FFF2-40B4-BE49-F238E27FC236}">
                    <a16:creationId xmlns:a16="http://schemas.microsoft.com/office/drawing/2014/main" id="{E8A322FB-A110-3625-F23E-738872C3E0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916" r="32868"/>
              <a:stretch/>
            </p:blipFill>
            <p:spPr>
              <a:xfrm flipH="1" flipV="1">
                <a:off x="9115392" y="2187115"/>
                <a:ext cx="1104338" cy="509461"/>
              </a:xfrm>
              <a:prstGeom prst="rect">
                <a:avLst/>
              </a:prstGeom>
            </p:spPr>
          </p:pic>
          <p:pic>
            <p:nvPicPr>
              <p:cNvPr id="10" name="Content Placeholder 5" descr="A purple rectangular object with black text&#10;&#10;Description automatically generated">
                <a:extLst>
                  <a:ext uri="{FF2B5EF4-FFF2-40B4-BE49-F238E27FC236}">
                    <a16:creationId xmlns:a16="http://schemas.microsoft.com/office/drawing/2014/main" id="{5E899B28-02F4-0691-D810-DF7723E299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368"/>
              <a:stretch/>
            </p:blipFill>
            <p:spPr>
              <a:xfrm flipV="1">
                <a:off x="9168053" y="2759565"/>
                <a:ext cx="1051677" cy="509461"/>
              </a:xfrm>
              <a:prstGeom prst="rect">
                <a:avLst/>
              </a:prstGeom>
            </p:spPr>
          </p:pic>
          <p:pic>
            <p:nvPicPr>
              <p:cNvPr id="13" name="Content Placeholder 5" descr="A purple rectangular object with black text&#10;&#10;Description automatically generated">
                <a:extLst>
                  <a:ext uri="{FF2B5EF4-FFF2-40B4-BE49-F238E27FC236}">
                    <a16:creationId xmlns:a16="http://schemas.microsoft.com/office/drawing/2014/main" id="{725F2BAE-739D-A886-CE58-BB0A7367A1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68"/>
              <a:stretch/>
            </p:blipFill>
            <p:spPr>
              <a:xfrm flipV="1">
                <a:off x="8512038" y="3375651"/>
                <a:ext cx="2231932" cy="509461"/>
              </a:xfrm>
              <a:prstGeom prst="rect">
                <a:avLst/>
              </a:prstGeom>
            </p:spPr>
          </p:pic>
        </p:grpSp>
      </p:grpSp>
      <p:pic>
        <p:nvPicPr>
          <p:cNvPr id="19" name="Picture 18" descr="A close-up of a logo&#10;&#10;Description automatically generated">
            <a:extLst>
              <a:ext uri="{FF2B5EF4-FFF2-40B4-BE49-F238E27FC236}">
                <a16:creationId xmlns:a16="http://schemas.microsoft.com/office/drawing/2014/main" id="{CEE76006-DA4A-5469-ADFE-45AF95F542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13009" r="54129" b="31562"/>
          <a:stretch/>
        </p:blipFill>
        <p:spPr>
          <a:xfrm>
            <a:off x="8363468" y="1384872"/>
            <a:ext cx="1445260" cy="894080"/>
          </a:xfrm>
          <a:prstGeom prst="rect">
            <a:avLst/>
          </a:prstGeom>
          <a:ln>
            <a:noFill/>
          </a:ln>
        </p:spPr>
      </p:pic>
      <p:pic>
        <p:nvPicPr>
          <p:cNvPr id="25" name="Picture 24" descr="A couple of papers with orange lines&#10;&#10;Description automatically generated">
            <a:extLst>
              <a:ext uri="{FF2B5EF4-FFF2-40B4-BE49-F238E27FC236}">
                <a16:creationId xmlns:a16="http://schemas.microsoft.com/office/drawing/2014/main" id="{511C9DC2-47EB-78D7-4692-0500FDE6AB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3" t="-1725" r="56971" b="1"/>
          <a:stretch/>
        </p:blipFill>
        <p:spPr>
          <a:xfrm>
            <a:off x="6805541" y="1247876"/>
            <a:ext cx="607215" cy="1331363"/>
          </a:xfrm>
          <a:prstGeom prst="rect">
            <a:avLst/>
          </a:prstGeom>
        </p:spPr>
      </p:pic>
      <p:pic>
        <p:nvPicPr>
          <p:cNvPr id="26" name="Picture 25" descr="A couple of papers with orange lines&#10;&#10;Description automatically generated">
            <a:extLst>
              <a:ext uri="{FF2B5EF4-FFF2-40B4-BE49-F238E27FC236}">
                <a16:creationId xmlns:a16="http://schemas.microsoft.com/office/drawing/2014/main" id="{678A6D8D-CD7E-8EB8-CE22-0F7507618D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0" t="-1725" r="-1012" b="1"/>
          <a:stretch/>
        </p:blipFill>
        <p:spPr>
          <a:xfrm>
            <a:off x="6805541" y="2768266"/>
            <a:ext cx="607215" cy="1331363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A2C744-F97A-6383-A088-5BEDB86BDB8E}"/>
              </a:ext>
            </a:extLst>
          </p:cNvPr>
          <p:cNvCxnSpPr>
            <a:cxnSpLocks/>
          </p:cNvCxnSpPr>
          <p:nvPr/>
        </p:nvCxnSpPr>
        <p:spPr>
          <a:xfrm>
            <a:off x="7648403" y="3433947"/>
            <a:ext cx="556908" cy="0"/>
          </a:xfrm>
          <a:prstGeom prst="straightConnector1">
            <a:avLst/>
          </a:prstGeom>
          <a:ln>
            <a:solidFill>
              <a:srgbClr val="1B294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3A4E1EB-DE95-CEA2-70B5-270CEF1DE0C0}"/>
              </a:ext>
            </a:extLst>
          </p:cNvPr>
          <p:cNvSpPr txBox="1">
            <a:spLocks/>
          </p:cNvSpPr>
          <p:nvPr/>
        </p:nvSpPr>
        <p:spPr>
          <a:xfrm>
            <a:off x="8363470" y="3861515"/>
            <a:ext cx="1445258" cy="341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err="1"/>
              <a:t>My_image</a:t>
            </a:r>
            <a:endParaRPr lang="en-BE"/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98A80E31-7704-131E-645B-277E2251B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13009" r="54129" b="31562"/>
          <a:stretch/>
        </p:blipFill>
        <p:spPr>
          <a:xfrm>
            <a:off x="8363468" y="2884981"/>
            <a:ext cx="1445260" cy="894080"/>
          </a:xfrm>
          <a:prstGeom prst="rect">
            <a:avLst/>
          </a:prstGeom>
          <a:ln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0DC3C7-BDDB-2895-8D43-A6284B3812B0}"/>
              </a:ext>
            </a:extLst>
          </p:cNvPr>
          <p:cNvSpPr txBox="1">
            <a:spLocks/>
          </p:cNvSpPr>
          <p:nvPr/>
        </p:nvSpPr>
        <p:spPr>
          <a:xfrm>
            <a:off x="8363470" y="2331313"/>
            <a:ext cx="1445258" cy="341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???</a:t>
            </a:r>
            <a:endParaRPr lang="en-B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0AF498-1D58-3ACC-0CD4-00E052CC2FD5}"/>
              </a:ext>
            </a:extLst>
          </p:cNvPr>
          <p:cNvSpPr txBox="1">
            <a:spLocks/>
          </p:cNvSpPr>
          <p:nvPr/>
        </p:nvSpPr>
        <p:spPr>
          <a:xfrm>
            <a:off x="7362457" y="3866349"/>
            <a:ext cx="248155" cy="34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en-BE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32FCC6-EA3B-8422-1062-42F8799AC33C}"/>
              </a:ext>
            </a:extLst>
          </p:cNvPr>
          <p:cNvSpPr txBox="1">
            <a:spLocks/>
          </p:cNvSpPr>
          <p:nvPr/>
        </p:nvSpPr>
        <p:spPr>
          <a:xfrm>
            <a:off x="8039812" y="652893"/>
            <a:ext cx="2092572" cy="341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Dangling image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0898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45437AD-C34F-52AD-4493-E1BB812DCAA2}"/>
              </a:ext>
            </a:extLst>
          </p:cNvPr>
          <p:cNvSpPr/>
          <p:nvPr/>
        </p:nvSpPr>
        <p:spPr>
          <a:xfrm>
            <a:off x="7561221" y="3008160"/>
            <a:ext cx="1500224" cy="1221946"/>
          </a:xfrm>
          <a:prstGeom prst="rect">
            <a:avLst/>
          </a:prstGeom>
          <a:solidFill>
            <a:srgbClr val="3069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2CAB-7DC3-3085-A419-457C8F38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and disk space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D6AF0-6977-9AC1-8A37-E78E016EDB0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0086" y="1816099"/>
            <a:ext cx="5648739" cy="4806949"/>
          </a:xfrm>
        </p:spPr>
        <p:txBody>
          <a:bodyPr>
            <a:normAutofit/>
          </a:bodyPr>
          <a:lstStyle/>
          <a:p>
            <a:r>
              <a:rPr lang="en-US"/>
              <a:t>Docker objects are not automatically removed</a:t>
            </a:r>
          </a:p>
          <a:p>
            <a:pPr lvl="1"/>
            <a:r>
              <a:rPr lang="en-US"/>
              <a:t>Images</a:t>
            </a:r>
          </a:p>
          <a:p>
            <a:pPr lvl="1"/>
            <a:r>
              <a:rPr lang="en-US"/>
              <a:t>Containers</a:t>
            </a:r>
          </a:p>
          <a:p>
            <a:pPr lvl="1"/>
            <a:r>
              <a:rPr lang="en-US"/>
              <a:t>Networks</a:t>
            </a:r>
          </a:p>
          <a:p>
            <a:pPr lvl="1"/>
            <a:r>
              <a:rPr lang="en-US"/>
              <a:t>Volumes</a:t>
            </a:r>
            <a:br>
              <a:rPr lang="en-US"/>
            </a:br>
            <a:endParaRPr lang="en-US"/>
          </a:p>
          <a:p>
            <a:r>
              <a:rPr lang="en-US"/>
              <a:t>Check system space</a:t>
            </a:r>
            <a:br>
              <a:rPr lang="en-US"/>
            </a:br>
            <a:endParaRPr lang="en-US"/>
          </a:p>
          <a:p>
            <a:r>
              <a:rPr lang="en-US"/>
              <a:t>Pruning the system</a:t>
            </a:r>
          </a:p>
          <a:p>
            <a:pPr lvl="1"/>
            <a:r>
              <a:rPr lang="en-US"/>
              <a:t>The whole system</a:t>
            </a:r>
          </a:p>
          <a:p>
            <a:pPr lvl="1"/>
            <a:r>
              <a:rPr lang="en-US"/>
              <a:t>Dangling images</a:t>
            </a:r>
          </a:p>
          <a:p>
            <a:pPr lvl="2"/>
            <a:r>
              <a:rPr lang="en-US"/>
              <a:t>Not tagged</a:t>
            </a:r>
          </a:p>
          <a:p>
            <a:pPr lvl="2"/>
            <a:r>
              <a:rPr lang="en-US"/>
              <a:t>No references </a:t>
            </a:r>
          </a:p>
          <a:p>
            <a:pPr lvl="1"/>
            <a:r>
              <a:rPr lang="en-US"/>
              <a:t>All images not associated to a container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2C6A1F-4C88-7CD2-649D-B09C02D8462A}"/>
              </a:ext>
            </a:extLst>
          </p:cNvPr>
          <p:cNvGrpSpPr/>
          <p:nvPr/>
        </p:nvGrpSpPr>
        <p:grpSpPr>
          <a:xfrm>
            <a:off x="9042400" y="4737101"/>
            <a:ext cx="2619514" cy="1755774"/>
            <a:chOff x="7834553" y="2255032"/>
            <a:chExt cx="3324707" cy="2270447"/>
          </a:xfrm>
        </p:grpSpPr>
        <p:pic>
          <p:nvPicPr>
            <p:cNvPr id="12" name="Content Placeholder 5" descr="A purple rectangular object with black text&#10;&#10;Description automatically generated">
              <a:extLst>
                <a:ext uri="{FF2B5EF4-FFF2-40B4-BE49-F238E27FC236}">
                  <a16:creationId xmlns:a16="http://schemas.microsoft.com/office/drawing/2014/main" id="{CD2ED29B-9469-A09A-C88E-4A225F130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834553" y="4016018"/>
              <a:ext cx="3324707" cy="50946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9B2E62-87D3-F782-8672-B1AA04F585A0}"/>
                </a:ext>
              </a:extLst>
            </p:cNvPr>
            <p:cNvGrpSpPr/>
            <p:nvPr/>
          </p:nvGrpSpPr>
          <p:grpSpPr>
            <a:xfrm>
              <a:off x="8512038" y="2255032"/>
              <a:ext cx="2231932" cy="1697997"/>
              <a:chOff x="8512038" y="2187115"/>
              <a:chExt cx="2231932" cy="1697997"/>
            </a:xfrm>
          </p:grpSpPr>
          <p:pic>
            <p:nvPicPr>
              <p:cNvPr id="9" name="Content Placeholder 5" descr="A purple rectangular object with black text&#10;&#10;Description automatically generated">
                <a:extLst>
                  <a:ext uri="{FF2B5EF4-FFF2-40B4-BE49-F238E27FC236}">
                    <a16:creationId xmlns:a16="http://schemas.microsoft.com/office/drawing/2014/main" id="{E8A322FB-A110-3625-F23E-738872C3E0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916" r="32868"/>
              <a:stretch/>
            </p:blipFill>
            <p:spPr>
              <a:xfrm flipH="1" flipV="1">
                <a:off x="9115392" y="2187115"/>
                <a:ext cx="1104338" cy="509461"/>
              </a:xfrm>
              <a:prstGeom prst="rect">
                <a:avLst/>
              </a:prstGeom>
            </p:spPr>
          </p:pic>
          <p:pic>
            <p:nvPicPr>
              <p:cNvPr id="10" name="Content Placeholder 5" descr="A purple rectangular object with black text&#10;&#10;Description automatically generated">
                <a:extLst>
                  <a:ext uri="{FF2B5EF4-FFF2-40B4-BE49-F238E27FC236}">
                    <a16:creationId xmlns:a16="http://schemas.microsoft.com/office/drawing/2014/main" id="{5E899B28-02F4-0691-D810-DF7723E299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368"/>
              <a:stretch/>
            </p:blipFill>
            <p:spPr>
              <a:xfrm flipV="1">
                <a:off x="9168053" y="2759565"/>
                <a:ext cx="1051677" cy="509461"/>
              </a:xfrm>
              <a:prstGeom prst="rect">
                <a:avLst/>
              </a:prstGeom>
            </p:spPr>
          </p:pic>
          <p:pic>
            <p:nvPicPr>
              <p:cNvPr id="13" name="Content Placeholder 5" descr="A purple rectangular object with black text&#10;&#10;Description automatically generated">
                <a:extLst>
                  <a:ext uri="{FF2B5EF4-FFF2-40B4-BE49-F238E27FC236}">
                    <a16:creationId xmlns:a16="http://schemas.microsoft.com/office/drawing/2014/main" id="{725F2BAE-739D-A886-CE58-BB0A7367A1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68"/>
              <a:stretch/>
            </p:blipFill>
            <p:spPr>
              <a:xfrm flipV="1">
                <a:off x="8512038" y="3375651"/>
                <a:ext cx="2231932" cy="509461"/>
              </a:xfrm>
              <a:prstGeom prst="rect">
                <a:avLst/>
              </a:prstGeom>
            </p:spPr>
          </p:pic>
        </p:grpSp>
      </p:grpSp>
      <p:pic>
        <p:nvPicPr>
          <p:cNvPr id="16" name="Picture 15" descr="A close-up of a logo&#10;&#10;Description automatically generated">
            <a:extLst>
              <a:ext uri="{FF2B5EF4-FFF2-40B4-BE49-F238E27FC236}">
                <a16:creationId xmlns:a16="http://schemas.microsoft.com/office/drawing/2014/main" id="{3E129559-DAAC-6402-DE69-079EE23AC1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13009" r="54129" b="31562"/>
          <a:stretch/>
        </p:blipFill>
        <p:spPr>
          <a:xfrm>
            <a:off x="7597140" y="862635"/>
            <a:ext cx="1445260" cy="894080"/>
          </a:xfrm>
          <a:prstGeom prst="rect">
            <a:avLst/>
          </a:prstGeom>
          <a:ln>
            <a:noFill/>
          </a:ln>
        </p:spPr>
      </p:pic>
      <p:pic>
        <p:nvPicPr>
          <p:cNvPr id="17" name="Graphic 16" descr="Cmd Terminal outline">
            <a:extLst>
              <a:ext uri="{FF2B5EF4-FFF2-40B4-BE49-F238E27FC236}">
                <a16:creationId xmlns:a16="http://schemas.microsoft.com/office/drawing/2014/main" id="{3C243E0E-7C3F-BC53-51FD-138CC74AC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9001" y="1733200"/>
            <a:ext cx="1256029" cy="1256029"/>
          </a:xfrm>
          <a:prstGeom prst="rect">
            <a:avLst/>
          </a:prstGeom>
        </p:spPr>
      </p:pic>
      <p:pic>
        <p:nvPicPr>
          <p:cNvPr id="18" name="Picture 17" descr="A close-up of a logo&#10;&#10;Description automatically generated">
            <a:extLst>
              <a:ext uri="{FF2B5EF4-FFF2-40B4-BE49-F238E27FC236}">
                <a16:creationId xmlns:a16="http://schemas.microsoft.com/office/drawing/2014/main" id="{61E80270-5E53-D07B-F088-223498A59B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3" t="14854" r="22490" b="29717"/>
          <a:stretch/>
        </p:blipFill>
        <p:spPr>
          <a:xfrm>
            <a:off x="7597140" y="2989229"/>
            <a:ext cx="1445260" cy="89408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B8ABB5-4953-E682-ABAD-F1ACA9A3F524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8319770" y="1756715"/>
            <a:ext cx="0" cy="1232514"/>
          </a:xfrm>
          <a:prstGeom prst="straightConnector1">
            <a:avLst/>
          </a:prstGeom>
          <a:ln w="38100"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8DFD77C-6E96-6D7D-A969-545FD47F40EB}"/>
              </a:ext>
            </a:extLst>
          </p:cNvPr>
          <p:cNvSpPr txBox="1">
            <a:spLocks/>
          </p:cNvSpPr>
          <p:nvPr/>
        </p:nvSpPr>
        <p:spPr>
          <a:xfrm>
            <a:off x="8933292" y="2190375"/>
            <a:ext cx="596679" cy="3416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run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55193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45437AD-C34F-52AD-4493-E1BB812DCAA2}"/>
              </a:ext>
            </a:extLst>
          </p:cNvPr>
          <p:cNvSpPr/>
          <p:nvPr/>
        </p:nvSpPr>
        <p:spPr>
          <a:xfrm>
            <a:off x="7561221" y="3008160"/>
            <a:ext cx="1500224" cy="1221946"/>
          </a:xfrm>
          <a:prstGeom prst="rect">
            <a:avLst/>
          </a:prstGeom>
          <a:solidFill>
            <a:srgbClr val="3069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F2CAB-7DC3-3085-A419-457C8F38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and disk space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D6AF0-6977-9AC1-8A37-E78E016EDB0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30086" y="1816099"/>
            <a:ext cx="5648739" cy="4806949"/>
          </a:xfrm>
        </p:spPr>
        <p:txBody>
          <a:bodyPr>
            <a:normAutofit/>
          </a:bodyPr>
          <a:lstStyle/>
          <a:p>
            <a:r>
              <a:rPr lang="en-US"/>
              <a:t>Docker objects are not automatically removed</a:t>
            </a:r>
          </a:p>
          <a:p>
            <a:pPr lvl="1"/>
            <a:r>
              <a:rPr lang="en-US"/>
              <a:t>Images</a:t>
            </a:r>
          </a:p>
          <a:p>
            <a:pPr lvl="1"/>
            <a:r>
              <a:rPr lang="en-US"/>
              <a:t>Containers</a:t>
            </a:r>
          </a:p>
          <a:p>
            <a:pPr lvl="1"/>
            <a:r>
              <a:rPr lang="en-US"/>
              <a:t>Networks</a:t>
            </a:r>
          </a:p>
          <a:p>
            <a:pPr lvl="1"/>
            <a:r>
              <a:rPr lang="en-US"/>
              <a:t>Volumes</a:t>
            </a:r>
            <a:br>
              <a:rPr lang="en-US"/>
            </a:br>
            <a:endParaRPr lang="en-US"/>
          </a:p>
          <a:p>
            <a:r>
              <a:rPr lang="en-US"/>
              <a:t>Check system space</a:t>
            </a:r>
            <a:br>
              <a:rPr lang="en-US"/>
            </a:br>
            <a:endParaRPr lang="en-US"/>
          </a:p>
          <a:p>
            <a:r>
              <a:rPr lang="en-US"/>
              <a:t>Pruning the system</a:t>
            </a:r>
          </a:p>
          <a:p>
            <a:pPr lvl="1"/>
            <a:r>
              <a:rPr lang="en-US"/>
              <a:t>The whole system</a:t>
            </a:r>
          </a:p>
          <a:p>
            <a:pPr lvl="1"/>
            <a:r>
              <a:rPr lang="en-US"/>
              <a:t>Dangling images</a:t>
            </a:r>
          </a:p>
          <a:p>
            <a:pPr lvl="2"/>
            <a:r>
              <a:rPr lang="en-US"/>
              <a:t>Not tagged</a:t>
            </a:r>
          </a:p>
          <a:p>
            <a:pPr lvl="2"/>
            <a:r>
              <a:rPr lang="en-US"/>
              <a:t>No references </a:t>
            </a:r>
          </a:p>
          <a:p>
            <a:pPr lvl="1"/>
            <a:r>
              <a:rPr lang="en-US"/>
              <a:t>All images not associated to a container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2C6A1F-4C88-7CD2-649D-B09C02D8462A}"/>
              </a:ext>
            </a:extLst>
          </p:cNvPr>
          <p:cNvGrpSpPr/>
          <p:nvPr/>
        </p:nvGrpSpPr>
        <p:grpSpPr>
          <a:xfrm>
            <a:off x="9042400" y="4737101"/>
            <a:ext cx="2619514" cy="1755774"/>
            <a:chOff x="7834553" y="2255032"/>
            <a:chExt cx="3324707" cy="2270447"/>
          </a:xfrm>
        </p:grpSpPr>
        <p:pic>
          <p:nvPicPr>
            <p:cNvPr id="12" name="Content Placeholder 5" descr="A purple rectangular object with black text&#10;&#10;Description automatically generated">
              <a:extLst>
                <a:ext uri="{FF2B5EF4-FFF2-40B4-BE49-F238E27FC236}">
                  <a16:creationId xmlns:a16="http://schemas.microsoft.com/office/drawing/2014/main" id="{CD2ED29B-9469-A09A-C88E-4A225F130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834553" y="4016018"/>
              <a:ext cx="3324707" cy="50946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9B2E62-87D3-F782-8672-B1AA04F585A0}"/>
                </a:ext>
              </a:extLst>
            </p:cNvPr>
            <p:cNvGrpSpPr/>
            <p:nvPr/>
          </p:nvGrpSpPr>
          <p:grpSpPr>
            <a:xfrm>
              <a:off x="8512038" y="2255032"/>
              <a:ext cx="2231932" cy="1697997"/>
              <a:chOff x="8512038" y="2187115"/>
              <a:chExt cx="2231932" cy="1697997"/>
            </a:xfrm>
          </p:grpSpPr>
          <p:pic>
            <p:nvPicPr>
              <p:cNvPr id="9" name="Content Placeholder 5" descr="A purple rectangular object with black text&#10;&#10;Description automatically generated">
                <a:extLst>
                  <a:ext uri="{FF2B5EF4-FFF2-40B4-BE49-F238E27FC236}">
                    <a16:creationId xmlns:a16="http://schemas.microsoft.com/office/drawing/2014/main" id="{E8A322FB-A110-3625-F23E-738872C3E0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916" r="32868"/>
              <a:stretch/>
            </p:blipFill>
            <p:spPr>
              <a:xfrm flipH="1" flipV="1">
                <a:off x="9115392" y="2187115"/>
                <a:ext cx="1104338" cy="509461"/>
              </a:xfrm>
              <a:prstGeom prst="rect">
                <a:avLst/>
              </a:prstGeom>
            </p:spPr>
          </p:pic>
          <p:pic>
            <p:nvPicPr>
              <p:cNvPr id="10" name="Content Placeholder 5" descr="A purple rectangular object with black text&#10;&#10;Description automatically generated">
                <a:extLst>
                  <a:ext uri="{FF2B5EF4-FFF2-40B4-BE49-F238E27FC236}">
                    <a16:creationId xmlns:a16="http://schemas.microsoft.com/office/drawing/2014/main" id="{5E899B28-02F4-0691-D810-DF7723E299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8368"/>
              <a:stretch/>
            </p:blipFill>
            <p:spPr>
              <a:xfrm flipV="1">
                <a:off x="9168053" y="2759565"/>
                <a:ext cx="1051677" cy="509461"/>
              </a:xfrm>
              <a:prstGeom prst="rect">
                <a:avLst/>
              </a:prstGeom>
            </p:spPr>
          </p:pic>
          <p:pic>
            <p:nvPicPr>
              <p:cNvPr id="13" name="Content Placeholder 5" descr="A purple rectangular object with black text&#10;&#10;Description automatically generated">
                <a:extLst>
                  <a:ext uri="{FF2B5EF4-FFF2-40B4-BE49-F238E27FC236}">
                    <a16:creationId xmlns:a16="http://schemas.microsoft.com/office/drawing/2014/main" id="{725F2BAE-739D-A886-CE58-BB0A7367A1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868"/>
              <a:stretch/>
            </p:blipFill>
            <p:spPr>
              <a:xfrm flipV="1">
                <a:off x="8512038" y="3375651"/>
                <a:ext cx="2231932" cy="509461"/>
              </a:xfrm>
              <a:prstGeom prst="rect">
                <a:avLst/>
              </a:prstGeom>
            </p:spPr>
          </p:pic>
        </p:grpSp>
      </p:grpSp>
      <p:pic>
        <p:nvPicPr>
          <p:cNvPr id="16" name="Picture 15" descr="A close-up of a logo&#10;&#10;Description automatically generated">
            <a:extLst>
              <a:ext uri="{FF2B5EF4-FFF2-40B4-BE49-F238E27FC236}">
                <a16:creationId xmlns:a16="http://schemas.microsoft.com/office/drawing/2014/main" id="{3E129559-DAAC-6402-DE69-079EE23AC1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4" t="13009" r="54129" b="31562"/>
          <a:stretch/>
        </p:blipFill>
        <p:spPr>
          <a:xfrm>
            <a:off x="7597140" y="862635"/>
            <a:ext cx="1445260" cy="894080"/>
          </a:xfrm>
          <a:prstGeom prst="rect">
            <a:avLst/>
          </a:prstGeom>
          <a:ln>
            <a:noFill/>
          </a:ln>
        </p:spPr>
      </p:pic>
      <p:pic>
        <p:nvPicPr>
          <p:cNvPr id="17" name="Graphic 16" descr="Cmd Terminal outline">
            <a:extLst>
              <a:ext uri="{FF2B5EF4-FFF2-40B4-BE49-F238E27FC236}">
                <a16:creationId xmlns:a16="http://schemas.microsoft.com/office/drawing/2014/main" id="{3C243E0E-7C3F-BC53-51FD-138CC74AC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9001" y="1733200"/>
            <a:ext cx="1256029" cy="1256029"/>
          </a:xfrm>
          <a:prstGeom prst="rect">
            <a:avLst/>
          </a:prstGeom>
        </p:spPr>
      </p:pic>
      <p:pic>
        <p:nvPicPr>
          <p:cNvPr id="18" name="Picture 17" descr="A close-up of a logo&#10;&#10;Description automatically generated">
            <a:extLst>
              <a:ext uri="{FF2B5EF4-FFF2-40B4-BE49-F238E27FC236}">
                <a16:creationId xmlns:a16="http://schemas.microsoft.com/office/drawing/2014/main" id="{61E80270-5E53-D07B-F088-223498A59B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3" t="14854" r="22490" b="29717"/>
          <a:stretch/>
        </p:blipFill>
        <p:spPr>
          <a:xfrm>
            <a:off x="7597140" y="2989229"/>
            <a:ext cx="1445260" cy="89408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B8ABB5-4953-E682-ABAD-F1ACA9A3F524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8319770" y="1756715"/>
            <a:ext cx="0" cy="1232514"/>
          </a:xfrm>
          <a:prstGeom prst="straightConnector1">
            <a:avLst/>
          </a:prstGeom>
          <a:ln w="38100"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8DFD77C-6E96-6D7D-A969-545FD47F40EB}"/>
              </a:ext>
            </a:extLst>
          </p:cNvPr>
          <p:cNvSpPr txBox="1">
            <a:spLocks/>
          </p:cNvSpPr>
          <p:nvPr/>
        </p:nvSpPr>
        <p:spPr>
          <a:xfrm>
            <a:off x="8933292" y="2190375"/>
            <a:ext cx="596679" cy="3416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run</a:t>
            </a:r>
            <a:endParaRPr lang="en-BE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3525AD8-3981-2E68-9793-79247620CC79}"/>
              </a:ext>
            </a:extLst>
          </p:cNvPr>
          <p:cNvSpPr txBox="1">
            <a:spLocks/>
          </p:cNvSpPr>
          <p:nvPr/>
        </p:nvSpPr>
        <p:spPr>
          <a:xfrm>
            <a:off x="7334490" y="499230"/>
            <a:ext cx="1970559" cy="519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err="1"/>
              <a:t>Image:version</a:t>
            </a:r>
            <a:endParaRPr lang="en-BE" sz="160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5B8AFCB-D7A2-95ED-A119-D8AD5BB30C0B}"/>
              </a:ext>
            </a:extLst>
          </p:cNvPr>
          <p:cNvSpPr txBox="1">
            <a:spLocks/>
          </p:cNvSpPr>
          <p:nvPr/>
        </p:nvSpPr>
        <p:spPr>
          <a:xfrm>
            <a:off x="7334490" y="3831907"/>
            <a:ext cx="1970559" cy="38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</a:rPr>
              <a:t>Ref: </a:t>
            </a:r>
            <a:r>
              <a:rPr lang="en-US" sz="1400" err="1">
                <a:solidFill>
                  <a:schemeClr val="bg1"/>
                </a:solidFill>
              </a:rPr>
              <a:t>Image:version</a:t>
            </a:r>
            <a:endParaRPr lang="en-BE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44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334D01-BC30-EC3B-92AD-67E1B8616AD8}"/>
              </a:ext>
            </a:extLst>
          </p:cNvPr>
          <p:cNvSpPr/>
          <p:nvPr/>
        </p:nvSpPr>
        <p:spPr>
          <a:xfrm>
            <a:off x="510761" y="3717188"/>
            <a:ext cx="3819939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BAF74-9F4D-FC55-2607-E582B5BE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and disk space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22DA-63DD-0F2F-FC5C-25700A2AF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761" y="1552755"/>
            <a:ext cx="5648739" cy="4624208"/>
          </a:xfrm>
        </p:spPr>
        <p:txBody>
          <a:bodyPr/>
          <a:lstStyle/>
          <a:p>
            <a:r>
              <a:rPr lang="en-US"/>
              <a:t>Check space usage (</a:t>
            </a:r>
            <a:r>
              <a:rPr lang="en-US" b="1"/>
              <a:t>D</a:t>
            </a:r>
            <a:r>
              <a:rPr lang="en-US"/>
              <a:t>isk </a:t>
            </a:r>
            <a:r>
              <a:rPr lang="en-US" err="1"/>
              <a:t>in</a:t>
            </a:r>
            <a:r>
              <a:rPr lang="en-US" b="1" err="1"/>
              <a:t>F</a:t>
            </a:r>
            <a:r>
              <a:rPr lang="en-US" err="1"/>
              <a:t>o</a:t>
            </a:r>
            <a:r>
              <a:rPr lang="en-US"/>
              <a:t>)</a:t>
            </a:r>
          </a:p>
          <a:p>
            <a:pPr lvl="1"/>
            <a:r>
              <a:rPr lang="en-US"/>
              <a:t>Output</a:t>
            </a:r>
          </a:p>
          <a:p>
            <a:pPr lvl="2"/>
            <a:r>
              <a:rPr lang="en-US"/>
              <a:t>Type object</a:t>
            </a:r>
          </a:p>
          <a:p>
            <a:pPr lvl="2"/>
            <a:r>
              <a:rPr lang="en-US"/>
              <a:t>Total number of objects</a:t>
            </a:r>
          </a:p>
          <a:p>
            <a:pPr lvl="2"/>
            <a:r>
              <a:rPr lang="en-US"/>
              <a:t>Size</a:t>
            </a:r>
          </a:p>
          <a:p>
            <a:pPr lvl="2"/>
            <a:r>
              <a:rPr lang="en-US" err="1"/>
              <a:t>etc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/>
              <a:t> $ docker system </a:t>
            </a:r>
            <a:r>
              <a:rPr lang="en-US" err="1"/>
              <a:t>df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5E70A8-4A38-BA07-F790-3F7DCE5EE8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9338" y="4871159"/>
            <a:ext cx="2621507" cy="17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86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334D01-BC30-EC3B-92AD-67E1B8616AD8}"/>
              </a:ext>
            </a:extLst>
          </p:cNvPr>
          <p:cNvSpPr/>
          <p:nvPr/>
        </p:nvSpPr>
        <p:spPr>
          <a:xfrm>
            <a:off x="510761" y="3717188"/>
            <a:ext cx="3819939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BAF74-9F4D-FC55-2607-E582B5BE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and disk space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22DA-63DD-0F2F-FC5C-25700A2AF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761" y="1552755"/>
            <a:ext cx="5648739" cy="4624208"/>
          </a:xfrm>
        </p:spPr>
        <p:txBody>
          <a:bodyPr/>
          <a:lstStyle/>
          <a:p>
            <a:r>
              <a:rPr lang="en-US"/>
              <a:t>Check space usage (</a:t>
            </a:r>
            <a:r>
              <a:rPr lang="en-US" b="1"/>
              <a:t>D</a:t>
            </a:r>
            <a:r>
              <a:rPr lang="en-US"/>
              <a:t>isk </a:t>
            </a:r>
            <a:r>
              <a:rPr lang="en-US" err="1"/>
              <a:t>in</a:t>
            </a:r>
            <a:r>
              <a:rPr lang="en-US" b="1" err="1"/>
              <a:t>F</a:t>
            </a:r>
            <a:r>
              <a:rPr lang="en-US" err="1"/>
              <a:t>o</a:t>
            </a:r>
            <a:r>
              <a:rPr lang="en-US"/>
              <a:t>)</a:t>
            </a:r>
          </a:p>
          <a:p>
            <a:pPr lvl="1"/>
            <a:r>
              <a:rPr lang="en-US"/>
              <a:t>Output</a:t>
            </a:r>
          </a:p>
          <a:p>
            <a:pPr lvl="2"/>
            <a:r>
              <a:rPr lang="en-US"/>
              <a:t>Type object</a:t>
            </a:r>
          </a:p>
          <a:p>
            <a:pPr lvl="2"/>
            <a:r>
              <a:rPr lang="en-US"/>
              <a:t>Total number of objects</a:t>
            </a:r>
          </a:p>
          <a:p>
            <a:pPr lvl="2"/>
            <a:r>
              <a:rPr lang="en-US"/>
              <a:t>Size</a:t>
            </a:r>
          </a:p>
          <a:p>
            <a:pPr lvl="2"/>
            <a:r>
              <a:rPr lang="en-US" err="1"/>
              <a:t>etc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/>
              <a:t> $ docker system </a:t>
            </a:r>
            <a:r>
              <a:rPr lang="en-US" err="1"/>
              <a:t>df</a:t>
            </a: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5E70A8-4A38-BA07-F790-3F7DCE5EE8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9338" y="4871159"/>
            <a:ext cx="2621507" cy="17558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62765F2-E0E8-3300-43B9-0ED091CC9F4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1286" y="274272"/>
            <a:ext cx="5648739" cy="5902692"/>
          </a:xfrm>
        </p:spPr>
        <p:txBody>
          <a:bodyPr/>
          <a:lstStyle/>
          <a:p>
            <a:r>
              <a:rPr lang="en-US"/>
              <a:t>Clean up</a:t>
            </a:r>
          </a:p>
          <a:p>
            <a:pPr lvl="1"/>
            <a:r>
              <a:rPr lang="en-US"/>
              <a:t>Remove (rm)</a:t>
            </a:r>
          </a:p>
          <a:p>
            <a:pPr lvl="2"/>
            <a:r>
              <a:rPr lang="en-US"/>
              <a:t>Specify </a:t>
            </a:r>
          </a:p>
          <a:p>
            <a:pPr lvl="3"/>
            <a:r>
              <a:rPr lang="en-US"/>
              <a:t>Image</a:t>
            </a:r>
          </a:p>
          <a:p>
            <a:pPr lvl="3"/>
            <a:r>
              <a:rPr lang="en-US"/>
              <a:t>Container</a:t>
            </a:r>
          </a:p>
          <a:p>
            <a:pPr lvl="3"/>
            <a:endParaRPr lang="en-US"/>
          </a:p>
          <a:p>
            <a:pPr lvl="3"/>
            <a:endParaRPr lang="en-US"/>
          </a:p>
          <a:p>
            <a:pPr lvl="3"/>
            <a:endParaRPr lang="en-US"/>
          </a:p>
          <a:p>
            <a:pPr marL="1371600" lvl="3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7B4FD0-6577-7509-7C9E-CC455A30E627}"/>
              </a:ext>
            </a:extLst>
          </p:cNvPr>
          <p:cNvSpPr/>
          <p:nvPr/>
        </p:nvSpPr>
        <p:spPr>
          <a:xfrm>
            <a:off x="7459131" y="2000804"/>
            <a:ext cx="3819939" cy="3288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370F5BF-A35F-381C-1AA9-14E955EF0054}"/>
              </a:ext>
            </a:extLst>
          </p:cNvPr>
          <p:cNvSpPr/>
          <p:nvPr/>
        </p:nvSpPr>
        <p:spPr>
          <a:xfrm>
            <a:off x="7459130" y="2504764"/>
            <a:ext cx="3819939" cy="3288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01471A83-1E20-7667-E888-57CCAC65E6D2}"/>
              </a:ext>
            </a:extLst>
          </p:cNvPr>
          <p:cNvSpPr txBox="1">
            <a:spLocks/>
          </p:cNvSpPr>
          <p:nvPr/>
        </p:nvSpPr>
        <p:spPr>
          <a:xfrm>
            <a:off x="7608217" y="1985927"/>
            <a:ext cx="4732730" cy="84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r>
              <a:rPr lang="en-US" sz="1800">
                <a:ea typeface="+mn-ea"/>
                <a:cs typeface="+mn-cs"/>
              </a:rPr>
              <a:t>$ docker rm –f &lt;container&gt;</a:t>
            </a:r>
          </a:p>
          <a:p>
            <a:endParaRPr lang="en-US" sz="1800">
              <a:ea typeface="+mn-ea"/>
              <a:cs typeface="+mn-cs"/>
            </a:endParaRPr>
          </a:p>
          <a:p>
            <a:r>
              <a:rPr lang="en-US" sz="1800">
                <a:ea typeface="+mn-ea"/>
                <a:cs typeface="+mn-cs"/>
              </a:rPr>
              <a:t>$ docker </a:t>
            </a:r>
            <a:r>
              <a:rPr lang="en-US" sz="1800" err="1">
                <a:ea typeface="+mn-ea"/>
                <a:cs typeface="+mn-cs"/>
              </a:rPr>
              <a:t>rmi</a:t>
            </a:r>
            <a:r>
              <a:rPr lang="en-US" sz="1800">
                <a:ea typeface="+mn-ea"/>
                <a:cs typeface="+mn-cs"/>
              </a:rPr>
              <a:t> &lt;image&gt;</a:t>
            </a:r>
          </a:p>
        </p:txBody>
      </p:sp>
      <p:pic>
        <p:nvPicPr>
          <p:cNvPr id="26" name="Graphic 25" descr="Mop and bucket outline">
            <a:extLst>
              <a:ext uri="{FF2B5EF4-FFF2-40B4-BE49-F238E27FC236}">
                <a16:creationId xmlns:a16="http://schemas.microsoft.com/office/drawing/2014/main" id="{AE22393F-658C-938E-0C05-068037476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68600" y="505273"/>
            <a:ext cx="1245205" cy="12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869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87DAAE-8AEB-0236-34F0-8F8B8ABEF195}"/>
              </a:ext>
            </a:extLst>
          </p:cNvPr>
          <p:cNvSpPr/>
          <p:nvPr/>
        </p:nvSpPr>
        <p:spPr>
          <a:xfrm>
            <a:off x="7090829" y="2107826"/>
            <a:ext cx="3819939" cy="3288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5CE925-C0F2-F07E-8A2C-DC3DDB82E699}"/>
              </a:ext>
            </a:extLst>
          </p:cNvPr>
          <p:cNvSpPr/>
          <p:nvPr/>
        </p:nvSpPr>
        <p:spPr>
          <a:xfrm>
            <a:off x="7090830" y="2624282"/>
            <a:ext cx="3819939" cy="3288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909F08-714A-0968-8DDC-F720D2DDE906}"/>
              </a:ext>
            </a:extLst>
          </p:cNvPr>
          <p:cNvSpPr/>
          <p:nvPr/>
        </p:nvSpPr>
        <p:spPr>
          <a:xfrm>
            <a:off x="7090830" y="4190541"/>
            <a:ext cx="3819939" cy="3288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55458C-4C25-DC58-6923-13DE29C12292}"/>
              </a:ext>
            </a:extLst>
          </p:cNvPr>
          <p:cNvSpPr/>
          <p:nvPr/>
        </p:nvSpPr>
        <p:spPr>
          <a:xfrm>
            <a:off x="7150386" y="5975891"/>
            <a:ext cx="3819939" cy="3288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48A48-30F3-4D42-51D0-D51E3BA8A481}"/>
              </a:ext>
            </a:extLst>
          </p:cNvPr>
          <p:cNvSpPr/>
          <p:nvPr/>
        </p:nvSpPr>
        <p:spPr>
          <a:xfrm>
            <a:off x="7090829" y="5078294"/>
            <a:ext cx="3819939" cy="3288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334D01-BC30-EC3B-92AD-67E1B8616AD8}"/>
              </a:ext>
            </a:extLst>
          </p:cNvPr>
          <p:cNvSpPr/>
          <p:nvPr/>
        </p:nvSpPr>
        <p:spPr>
          <a:xfrm>
            <a:off x="510761" y="3717188"/>
            <a:ext cx="3819939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BAF74-9F4D-FC55-2607-E582B5BE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and disk space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22DA-63DD-0F2F-FC5C-25700A2AF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761" y="1552755"/>
            <a:ext cx="5648739" cy="4624208"/>
          </a:xfrm>
        </p:spPr>
        <p:txBody>
          <a:bodyPr/>
          <a:lstStyle/>
          <a:p>
            <a:r>
              <a:rPr lang="en-US"/>
              <a:t>Check space usage (</a:t>
            </a:r>
            <a:r>
              <a:rPr lang="en-US" b="1"/>
              <a:t>D</a:t>
            </a:r>
            <a:r>
              <a:rPr lang="en-US"/>
              <a:t>isk </a:t>
            </a:r>
            <a:r>
              <a:rPr lang="en-US" err="1"/>
              <a:t>in</a:t>
            </a:r>
            <a:r>
              <a:rPr lang="en-US" b="1" err="1"/>
              <a:t>F</a:t>
            </a:r>
            <a:r>
              <a:rPr lang="en-US" err="1"/>
              <a:t>o</a:t>
            </a:r>
            <a:r>
              <a:rPr lang="en-US"/>
              <a:t>)</a:t>
            </a:r>
          </a:p>
          <a:p>
            <a:pPr lvl="1"/>
            <a:r>
              <a:rPr lang="en-US"/>
              <a:t>Output</a:t>
            </a:r>
          </a:p>
          <a:p>
            <a:pPr lvl="2"/>
            <a:r>
              <a:rPr lang="en-US"/>
              <a:t>Type object</a:t>
            </a:r>
          </a:p>
          <a:p>
            <a:pPr lvl="2"/>
            <a:r>
              <a:rPr lang="en-US"/>
              <a:t>Total number of objects</a:t>
            </a:r>
          </a:p>
          <a:p>
            <a:pPr lvl="2"/>
            <a:r>
              <a:rPr lang="en-US"/>
              <a:t>Size</a:t>
            </a:r>
          </a:p>
          <a:p>
            <a:pPr lvl="2"/>
            <a:r>
              <a:rPr lang="en-US" err="1"/>
              <a:t>etc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/>
              <a:t> $ docker system </a:t>
            </a:r>
            <a:r>
              <a:rPr lang="en-US" err="1"/>
              <a:t>df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ED4C5-B770-38C3-9300-5EFA673C37F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1286" y="274272"/>
            <a:ext cx="5648739" cy="6456728"/>
          </a:xfrm>
        </p:spPr>
        <p:txBody>
          <a:bodyPr>
            <a:normAutofit/>
          </a:bodyPr>
          <a:lstStyle/>
          <a:p>
            <a:r>
              <a:rPr lang="en-US"/>
              <a:t>Clean up</a:t>
            </a:r>
          </a:p>
          <a:p>
            <a:pPr lvl="1"/>
            <a:r>
              <a:rPr lang="en-US"/>
              <a:t>Remove (rm)</a:t>
            </a:r>
          </a:p>
          <a:p>
            <a:pPr lvl="2"/>
            <a:r>
              <a:rPr lang="en-US"/>
              <a:t>Specify </a:t>
            </a:r>
          </a:p>
          <a:p>
            <a:pPr lvl="3"/>
            <a:r>
              <a:rPr lang="en-US"/>
              <a:t>Image</a:t>
            </a:r>
          </a:p>
          <a:p>
            <a:pPr lvl="3"/>
            <a:r>
              <a:rPr lang="en-US"/>
              <a:t>Container</a:t>
            </a:r>
            <a:br>
              <a:rPr lang="en-US"/>
            </a:br>
            <a:endParaRPr lang="en-US"/>
          </a:p>
          <a:p>
            <a:pPr marL="914400" lvl="2" indent="0">
              <a:buNone/>
            </a:pPr>
            <a:r>
              <a:rPr lang="en-US">
                <a:ea typeface="+mn-ea"/>
                <a:cs typeface="+mn-cs"/>
              </a:rPr>
              <a:t>$ docker rm  &lt;container&gt;</a:t>
            </a:r>
            <a:br>
              <a:rPr lang="en-US">
                <a:ea typeface="+mn-ea"/>
                <a:cs typeface="+mn-cs"/>
              </a:rPr>
            </a:br>
            <a:endParaRPr lang="en-US">
              <a:ea typeface="+mn-ea"/>
              <a:cs typeface="+mn-cs"/>
            </a:endParaRPr>
          </a:p>
          <a:p>
            <a:pPr marL="914400" lvl="2" indent="0">
              <a:buNone/>
            </a:pPr>
            <a:r>
              <a:rPr lang="en-US" sz="1800">
                <a:ea typeface="+mn-ea"/>
                <a:cs typeface="+mn-cs"/>
              </a:rPr>
              <a:t>$ docker </a:t>
            </a:r>
            <a:r>
              <a:rPr lang="en-US" sz="1800" err="1">
                <a:ea typeface="+mn-ea"/>
                <a:cs typeface="+mn-cs"/>
              </a:rPr>
              <a:t>rmi</a:t>
            </a:r>
            <a:r>
              <a:rPr lang="en-US" sz="1800">
                <a:ea typeface="+mn-ea"/>
                <a:cs typeface="+mn-cs"/>
              </a:rPr>
              <a:t> &lt;image&gt;</a:t>
            </a:r>
          </a:p>
          <a:p>
            <a:endParaRPr lang="en-US" sz="1800">
              <a:ea typeface="+mn-ea"/>
              <a:cs typeface="+mn-cs"/>
            </a:endParaRPr>
          </a:p>
          <a:p>
            <a:pPr lvl="1"/>
            <a:r>
              <a:rPr lang="en-US"/>
              <a:t>Major clean up</a:t>
            </a:r>
            <a:br>
              <a:rPr lang="en-US"/>
            </a:br>
            <a:endParaRPr lang="en-US"/>
          </a:p>
          <a:p>
            <a:pPr lvl="2"/>
            <a:r>
              <a:rPr lang="en-US"/>
              <a:t>Clean all dangling objects</a:t>
            </a:r>
          </a:p>
          <a:p>
            <a:pPr lvl="2"/>
            <a:r>
              <a:rPr lang="en-US">
                <a:ea typeface="+mn-ea"/>
                <a:cs typeface="+mn-cs"/>
              </a:rPr>
              <a:t>$ docker system prune</a:t>
            </a:r>
            <a:br>
              <a:rPr lang="en-US">
                <a:ea typeface="+mn-ea"/>
                <a:cs typeface="+mn-cs"/>
              </a:rPr>
            </a:br>
            <a:endParaRPr lang="en-US"/>
          </a:p>
          <a:p>
            <a:pPr lvl="2"/>
            <a:r>
              <a:rPr lang="en-US" sz="1800">
                <a:ea typeface="+mn-ea"/>
                <a:cs typeface="+mn-cs"/>
              </a:rPr>
              <a:t>Clean all dangling images</a:t>
            </a:r>
          </a:p>
          <a:p>
            <a:pPr marL="914400" lvl="2" indent="0">
              <a:buNone/>
            </a:pPr>
            <a:r>
              <a:rPr lang="en-US" sz="1800">
                <a:ea typeface="+mn-ea"/>
                <a:cs typeface="+mn-cs"/>
              </a:rPr>
              <a:t>$ docker image prune</a:t>
            </a:r>
            <a:br>
              <a:rPr lang="en-US" sz="1800">
                <a:ea typeface="+mn-ea"/>
                <a:cs typeface="+mn-cs"/>
              </a:rPr>
            </a:br>
            <a:endParaRPr lang="en-US" sz="1800">
              <a:ea typeface="+mn-ea"/>
              <a:cs typeface="+mn-cs"/>
            </a:endParaRPr>
          </a:p>
          <a:p>
            <a:pPr lvl="2"/>
            <a:r>
              <a:rPr lang="en-US" sz="1800">
                <a:ea typeface="+mn-ea"/>
                <a:cs typeface="+mn-cs"/>
              </a:rPr>
              <a:t>Clean unused containers</a:t>
            </a:r>
          </a:p>
          <a:p>
            <a:pPr marL="914400" lvl="2" indent="0">
              <a:buNone/>
            </a:pPr>
            <a:r>
              <a:rPr lang="en-US" sz="1800">
                <a:ea typeface="+mn-ea"/>
                <a:cs typeface="+mn-cs"/>
              </a:rPr>
              <a:t>$ docker container prune</a:t>
            </a:r>
            <a:endParaRPr lang="en-BE" sz="1800">
              <a:ea typeface="+mn-ea"/>
              <a:cs typeface="+mn-cs"/>
            </a:endParaRPr>
          </a:p>
          <a:p>
            <a:pPr marL="914400" lvl="2" indent="0">
              <a:buNone/>
            </a:pPr>
            <a:endParaRPr lang="en-US" sz="1800">
              <a:ea typeface="+mn-ea"/>
              <a:cs typeface="+mn-cs"/>
            </a:endParaRPr>
          </a:p>
          <a:p>
            <a:pPr marL="914400" lvl="2" indent="0">
              <a:buNone/>
            </a:pPr>
            <a:endParaRPr lang="en-US">
              <a:ea typeface="+mn-ea"/>
              <a:cs typeface="+mn-cs"/>
            </a:endParaRPr>
          </a:p>
          <a:p>
            <a:pPr lvl="3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5E70A8-4A38-BA07-F790-3F7DCE5EE8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9338" y="4871159"/>
            <a:ext cx="2621507" cy="1755800"/>
          </a:xfrm>
          <a:prstGeom prst="rect">
            <a:avLst/>
          </a:prstGeom>
        </p:spPr>
      </p:pic>
      <p:pic>
        <p:nvPicPr>
          <p:cNvPr id="10" name="Graphic 9" descr="Mop and bucket outline">
            <a:extLst>
              <a:ext uri="{FF2B5EF4-FFF2-40B4-BE49-F238E27FC236}">
                <a16:creationId xmlns:a16="http://schemas.microsoft.com/office/drawing/2014/main" id="{A7B59F71-DC71-DEE2-5AA6-F49545F89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8600" y="505273"/>
            <a:ext cx="1245205" cy="12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81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87DAAE-8AEB-0236-34F0-8F8B8ABEF195}"/>
              </a:ext>
            </a:extLst>
          </p:cNvPr>
          <p:cNvSpPr/>
          <p:nvPr/>
        </p:nvSpPr>
        <p:spPr>
          <a:xfrm>
            <a:off x="7090829" y="2107826"/>
            <a:ext cx="3819939" cy="3288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5CE925-C0F2-F07E-8A2C-DC3DDB82E699}"/>
              </a:ext>
            </a:extLst>
          </p:cNvPr>
          <p:cNvSpPr/>
          <p:nvPr/>
        </p:nvSpPr>
        <p:spPr>
          <a:xfrm>
            <a:off x="7090830" y="2624282"/>
            <a:ext cx="3819939" cy="3288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909F08-714A-0968-8DDC-F720D2DDE906}"/>
              </a:ext>
            </a:extLst>
          </p:cNvPr>
          <p:cNvSpPr/>
          <p:nvPr/>
        </p:nvSpPr>
        <p:spPr>
          <a:xfrm>
            <a:off x="7090830" y="4190541"/>
            <a:ext cx="3819939" cy="3288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55458C-4C25-DC58-6923-13DE29C12292}"/>
              </a:ext>
            </a:extLst>
          </p:cNvPr>
          <p:cNvSpPr/>
          <p:nvPr/>
        </p:nvSpPr>
        <p:spPr>
          <a:xfrm>
            <a:off x="7150386" y="5975891"/>
            <a:ext cx="3819939" cy="3288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E48A48-30F3-4D42-51D0-D51E3BA8A481}"/>
              </a:ext>
            </a:extLst>
          </p:cNvPr>
          <p:cNvSpPr/>
          <p:nvPr/>
        </p:nvSpPr>
        <p:spPr>
          <a:xfrm>
            <a:off x="7090829" y="5078294"/>
            <a:ext cx="3819939" cy="32880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334D01-BC30-EC3B-92AD-67E1B8616AD8}"/>
              </a:ext>
            </a:extLst>
          </p:cNvPr>
          <p:cNvSpPr/>
          <p:nvPr/>
        </p:nvSpPr>
        <p:spPr>
          <a:xfrm>
            <a:off x="510761" y="3717188"/>
            <a:ext cx="3819939" cy="46111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BAF74-9F4D-FC55-2607-E582B5BE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and disk space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22DA-63DD-0F2F-FC5C-25700A2AF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0761" y="1552755"/>
            <a:ext cx="5648739" cy="2833848"/>
          </a:xfrm>
        </p:spPr>
        <p:txBody>
          <a:bodyPr/>
          <a:lstStyle/>
          <a:p>
            <a:r>
              <a:rPr lang="en-US"/>
              <a:t>Check space usage (</a:t>
            </a:r>
            <a:r>
              <a:rPr lang="en-US" b="1"/>
              <a:t>D</a:t>
            </a:r>
            <a:r>
              <a:rPr lang="en-US"/>
              <a:t>isk </a:t>
            </a:r>
            <a:r>
              <a:rPr lang="en-US" err="1"/>
              <a:t>in</a:t>
            </a:r>
            <a:r>
              <a:rPr lang="en-US" b="1" err="1"/>
              <a:t>F</a:t>
            </a:r>
            <a:r>
              <a:rPr lang="en-US" err="1"/>
              <a:t>o</a:t>
            </a:r>
            <a:r>
              <a:rPr lang="en-US"/>
              <a:t>)</a:t>
            </a:r>
          </a:p>
          <a:p>
            <a:pPr lvl="1"/>
            <a:r>
              <a:rPr lang="en-US"/>
              <a:t>Output</a:t>
            </a:r>
          </a:p>
          <a:p>
            <a:pPr lvl="2"/>
            <a:r>
              <a:rPr lang="en-US"/>
              <a:t>Type object</a:t>
            </a:r>
          </a:p>
          <a:p>
            <a:pPr lvl="2"/>
            <a:r>
              <a:rPr lang="en-US"/>
              <a:t>Total number of objects</a:t>
            </a:r>
          </a:p>
          <a:p>
            <a:pPr lvl="2"/>
            <a:r>
              <a:rPr lang="en-US"/>
              <a:t>Size</a:t>
            </a:r>
          </a:p>
          <a:p>
            <a:pPr lvl="2"/>
            <a:r>
              <a:rPr lang="en-US" err="1"/>
              <a:t>etc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/>
              <a:t> $ docker system </a:t>
            </a:r>
            <a:r>
              <a:rPr lang="en-US" err="1"/>
              <a:t>df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ED4C5-B770-38C3-9300-5EFA673C37F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1286" y="274272"/>
            <a:ext cx="5648739" cy="6456728"/>
          </a:xfrm>
        </p:spPr>
        <p:txBody>
          <a:bodyPr>
            <a:normAutofit/>
          </a:bodyPr>
          <a:lstStyle/>
          <a:p>
            <a:r>
              <a:rPr lang="en-US"/>
              <a:t>Clean up</a:t>
            </a:r>
          </a:p>
          <a:p>
            <a:pPr lvl="1"/>
            <a:r>
              <a:rPr lang="en-US"/>
              <a:t>Remove (rm)</a:t>
            </a:r>
          </a:p>
          <a:p>
            <a:pPr lvl="2"/>
            <a:r>
              <a:rPr lang="en-US"/>
              <a:t>Specify </a:t>
            </a:r>
          </a:p>
          <a:p>
            <a:pPr lvl="3"/>
            <a:r>
              <a:rPr lang="en-US"/>
              <a:t>Image</a:t>
            </a:r>
          </a:p>
          <a:p>
            <a:pPr lvl="3"/>
            <a:r>
              <a:rPr lang="en-US"/>
              <a:t>Container</a:t>
            </a:r>
            <a:br>
              <a:rPr lang="en-US"/>
            </a:br>
            <a:endParaRPr lang="en-US"/>
          </a:p>
          <a:p>
            <a:pPr marL="914400" lvl="2" indent="0">
              <a:buNone/>
            </a:pPr>
            <a:r>
              <a:rPr lang="en-US">
                <a:ea typeface="+mn-ea"/>
                <a:cs typeface="+mn-cs"/>
              </a:rPr>
              <a:t>$ docker rm –f &lt;container&gt;</a:t>
            </a:r>
            <a:br>
              <a:rPr lang="en-US">
                <a:ea typeface="+mn-ea"/>
                <a:cs typeface="+mn-cs"/>
              </a:rPr>
            </a:br>
            <a:endParaRPr lang="en-US">
              <a:ea typeface="+mn-ea"/>
              <a:cs typeface="+mn-cs"/>
            </a:endParaRPr>
          </a:p>
          <a:p>
            <a:pPr marL="914400" lvl="2" indent="0">
              <a:buNone/>
            </a:pPr>
            <a:r>
              <a:rPr lang="en-US" sz="1800">
                <a:ea typeface="+mn-ea"/>
                <a:cs typeface="+mn-cs"/>
              </a:rPr>
              <a:t>$ docker </a:t>
            </a:r>
            <a:r>
              <a:rPr lang="en-US" sz="1800" err="1">
                <a:ea typeface="+mn-ea"/>
                <a:cs typeface="+mn-cs"/>
              </a:rPr>
              <a:t>rmi</a:t>
            </a:r>
            <a:r>
              <a:rPr lang="en-US" sz="1800">
                <a:ea typeface="+mn-ea"/>
                <a:cs typeface="+mn-cs"/>
              </a:rPr>
              <a:t> &lt;container&gt;</a:t>
            </a:r>
          </a:p>
          <a:p>
            <a:endParaRPr lang="en-US" sz="1800">
              <a:ea typeface="+mn-ea"/>
              <a:cs typeface="+mn-cs"/>
            </a:endParaRPr>
          </a:p>
          <a:p>
            <a:pPr lvl="1"/>
            <a:r>
              <a:rPr lang="en-US"/>
              <a:t>Major clean up</a:t>
            </a:r>
            <a:br>
              <a:rPr lang="en-US"/>
            </a:br>
            <a:endParaRPr lang="en-US"/>
          </a:p>
          <a:p>
            <a:pPr lvl="2"/>
            <a:r>
              <a:rPr lang="en-US"/>
              <a:t>Clean all dangling objects</a:t>
            </a:r>
          </a:p>
          <a:p>
            <a:pPr lvl="2"/>
            <a:r>
              <a:rPr lang="en-US">
                <a:ea typeface="+mn-ea"/>
                <a:cs typeface="+mn-cs"/>
              </a:rPr>
              <a:t>$ docker system prune</a:t>
            </a:r>
            <a:br>
              <a:rPr lang="en-US">
                <a:ea typeface="+mn-ea"/>
                <a:cs typeface="+mn-cs"/>
              </a:rPr>
            </a:br>
            <a:endParaRPr lang="en-US"/>
          </a:p>
          <a:p>
            <a:pPr lvl="2"/>
            <a:r>
              <a:rPr lang="en-US" sz="1800">
                <a:ea typeface="+mn-ea"/>
                <a:cs typeface="+mn-cs"/>
              </a:rPr>
              <a:t>Clean all dangling images</a:t>
            </a:r>
          </a:p>
          <a:p>
            <a:pPr marL="914400" lvl="2" indent="0">
              <a:buNone/>
            </a:pPr>
            <a:r>
              <a:rPr lang="en-US" sz="1800">
                <a:ea typeface="+mn-ea"/>
                <a:cs typeface="+mn-cs"/>
              </a:rPr>
              <a:t>$ docker image prune</a:t>
            </a:r>
            <a:br>
              <a:rPr lang="en-US" sz="1800">
                <a:ea typeface="+mn-ea"/>
                <a:cs typeface="+mn-cs"/>
              </a:rPr>
            </a:br>
            <a:endParaRPr lang="en-US" sz="1800">
              <a:ea typeface="+mn-ea"/>
              <a:cs typeface="+mn-cs"/>
            </a:endParaRPr>
          </a:p>
          <a:p>
            <a:pPr lvl="2"/>
            <a:r>
              <a:rPr lang="en-US" sz="1800">
                <a:ea typeface="+mn-ea"/>
                <a:cs typeface="+mn-cs"/>
              </a:rPr>
              <a:t>Clean unused containers</a:t>
            </a:r>
          </a:p>
          <a:p>
            <a:pPr marL="914400" lvl="2" indent="0">
              <a:buNone/>
            </a:pPr>
            <a:r>
              <a:rPr lang="en-US" sz="1800">
                <a:ea typeface="+mn-ea"/>
                <a:cs typeface="+mn-cs"/>
              </a:rPr>
              <a:t>$ docker container prune</a:t>
            </a:r>
            <a:endParaRPr lang="en-BE" sz="1800">
              <a:ea typeface="+mn-ea"/>
              <a:cs typeface="+mn-cs"/>
            </a:endParaRPr>
          </a:p>
          <a:p>
            <a:pPr marL="914400" lvl="2" indent="0">
              <a:buNone/>
            </a:pPr>
            <a:endParaRPr lang="en-US" sz="1800">
              <a:ea typeface="+mn-ea"/>
              <a:cs typeface="+mn-cs"/>
            </a:endParaRPr>
          </a:p>
          <a:p>
            <a:pPr marL="914400" lvl="2" indent="0">
              <a:buNone/>
            </a:pPr>
            <a:endParaRPr lang="en-US">
              <a:ea typeface="+mn-ea"/>
              <a:cs typeface="+mn-cs"/>
            </a:endParaRPr>
          </a:p>
          <a:p>
            <a:pPr lvl="3"/>
            <a:endParaRPr lang="en-US"/>
          </a:p>
        </p:txBody>
      </p:sp>
      <p:pic>
        <p:nvPicPr>
          <p:cNvPr id="10" name="Graphic 9" descr="Mop and bucket outline">
            <a:extLst>
              <a:ext uri="{FF2B5EF4-FFF2-40B4-BE49-F238E27FC236}">
                <a16:creationId xmlns:a16="http://schemas.microsoft.com/office/drawing/2014/main" id="{A7B59F71-DC71-DEE2-5AA6-F49545F89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8600" y="505273"/>
            <a:ext cx="1245205" cy="12452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FFF992-A874-2F13-6D41-AE29A2A77746}"/>
              </a:ext>
            </a:extLst>
          </p:cNvPr>
          <p:cNvSpPr txBox="1"/>
          <p:nvPr/>
        </p:nvSpPr>
        <p:spPr>
          <a:xfrm>
            <a:off x="561561" y="4786418"/>
            <a:ext cx="4213552" cy="1600438"/>
          </a:xfrm>
          <a:custGeom>
            <a:avLst/>
            <a:gdLst>
              <a:gd name="connsiteX0" fmla="*/ 0 w 4213552"/>
              <a:gd name="connsiteY0" fmla="*/ 0 h 1600438"/>
              <a:gd name="connsiteX1" fmla="*/ 517665 w 4213552"/>
              <a:gd name="connsiteY1" fmla="*/ 0 h 1600438"/>
              <a:gd name="connsiteX2" fmla="*/ 993194 w 4213552"/>
              <a:gd name="connsiteY2" fmla="*/ 0 h 1600438"/>
              <a:gd name="connsiteX3" fmla="*/ 1510859 w 4213552"/>
              <a:gd name="connsiteY3" fmla="*/ 0 h 1600438"/>
              <a:gd name="connsiteX4" fmla="*/ 2028524 w 4213552"/>
              <a:gd name="connsiteY4" fmla="*/ 0 h 1600438"/>
              <a:gd name="connsiteX5" fmla="*/ 2630460 w 4213552"/>
              <a:gd name="connsiteY5" fmla="*/ 0 h 1600438"/>
              <a:gd name="connsiteX6" fmla="*/ 3316667 w 4213552"/>
              <a:gd name="connsiteY6" fmla="*/ 0 h 1600438"/>
              <a:gd name="connsiteX7" fmla="*/ 4213552 w 4213552"/>
              <a:gd name="connsiteY7" fmla="*/ 0 h 1600438"/>
              <a:gd name="connsiteX8" fmla="*/ 4213552 w 4213552"/>
              <a:gd name="connsiteY8" fmla="*/ 517475 h 1600438"/>
              <a:gd name="connsiteX9" fmla="*/ 4213552 w 4213552"/>
              <a:gd name="connsiteY9" fmla="*/ 1082963 h 1600438"/>
              <a:gd name="connsiteX10" fmla="*/ 4213552 w 4213552"/>
              <a:gd name="connsiteY10" fmla="*/ 1600438 h 1600438"/>
              <a:gd name="connsiteX11" fmla="*/ 3527345 w 4213552"/>
              <a:gd name="connsiteY11" fmla="*/ 1600438 h 1600438"/>
              <a:gd name="connsiteX12" fmla="*/ 3009680 w 4213552"/>
              <a:gd name="connsiteY12" fmla="*/ 1600438 h 1600438"/>
              <a:gd name="connsiteX13" fmla="*/ 2323473 w 4213552"/>
              <a:gd name="connsiteY13" fmla="*/ 1600438 h 1600438"/>
              <a:gd name="connsiteX14" fmla="*/ 1721537 w 4213552"/>
              <a:gd name="connsiteY14" fmla="*/ 1600438 h 1600438"/>
              <a:gd name="connsiteX15" fmla="*/ 1246008 w 4213552"/>
              <a:gd name="connsiteY15" fmla="*/ 1600438 h 1600438"/>
              <a:gd name="connsiteX16" fmla="*/ 601936 w 4213552"/>
              <a:gd name="connsiteY16" fmla="*/ 1600438 h 1600438"/>
              <a:gd name="connsiteX17" fmla="*/ 0 w 4213552"/>
              <a:gd name="connsiteY17" fmla="*/ 1600438 h 1600438"/>
              <a:gd name="connsiteX18" fmla="*/ 0 w 4213552"/>
              <a:gd name="connsiteY18" fmla="*/ 1034950 h 1600438"/>
              <a:gd name="connsiteX19" fmla="*/ 0 w 4213552"/>
              <a:gd name="connsiteY19" fmla="*/ 501471 h 1600438"/>
              <a:gd name="connsiteX20" fmla="*/ 0 w 4213552"/>
              <a:gd name="connsiteY20" fmla="*/ 0 h 160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213552" h="1600438" extrusionOk="0">
                <a:moveTo>
                  <a:pt x="0" y="0"/>
                </a:moveTo>
                <a:cubicBezTo>
                  <a:pt x="179037" y="-23418"/>
                  <a:pt x="396112" y="-1468"/>
                  <a:pt x="517665" y="0"/>
                </a:cubicBezTo>
                <a:cubicBezTo>
                  <a:pt x="639218" y="1468"/>
                  <a:pt x="853554" y="-22183"/>
                  <a:pt x="993194" y="0"/>
                </a:cubicBezTo>
                <a:cubicBezTo>
                  <a:pt x="1132834" y="22183"/>
                  <a:pt x="1379977" y="-5947"/>
                  <a:pt x="1510859" y="0"/>
                </a:cubicBezTo>
                <a:cubicBezTo>
                  <a:pt x="1641741" y="5947"/>
                  <a:pt x="1807310" y="-4637"/>
                  <a:pt x="2028524" y="0"/>
                </a:cubicBezTo>
                <a:cubicBezTo>
                  <a:pt x="2249738" y="4637"/>
                  <a:pt x="2493174" y="13936"/>
                  <a:pt x="2630460" y="0"/>
                </a:cubicBezTo>
                <a:cubicBezTo>
                  <a:pt x="2767746" y="-13936"/>
                  <a:pt x="3103008" y="-21832"/>
                  <a:pt x="3316667" y="0"/>
                </a:cubicBezTo>
                <a:cubicBezTo>
                  <a:pt x="3530326" y="21832"/>
                  <a:pt x="3776291" y="33108"/>
                  <a:pt x="4213552" y="0"/>
                </a:cubicBezTo>
                <a:cubicBezTo>
                  <a:pt x="4192906" y="110163"/>
                  <a:pt x="4195724" y="383568"/>
                  <a:pt x="4213552" y="517475"/>
                </a:cubicBezTo>
                <a:cubicBezTo>
                  <a:pt x="4231380" y="651383"/>
                  <a:pt x="4205339" y="949189"/>
                  <a:pt x="4213552" y="1082963"/>
                </a:cubicBezTo>
                <a:cubicBezTo>
                  <a:pt x="4221765" y="1216737"/>
                  <a:pt x="4192402" y="1437420"/>
                  <a:pt x="4213552" y="1600438"/>
                </a:cubicBezTo>
                <a:cubicBezTo>
                  <a:pt x="3999581" y="1623006"/>
                  <a:pt x="3798470" y="1566724"/>
                  <a:pt x="3527345" y="1600438"/>
                </a:cubicBezTo>
                <a:cubicBezTo>
                  <a:pt x="3256220" y="1634152"/>
                  <a:pt x="3261386" y="1589547"/>
                  <a:pt x="3009680" y="1600438"/>
                </a:cubicBezTo>
                <a:cubicBezTo>
                  <a:pt x="2757975" y="1611329"/>
                  <a:pt x="2568897" y="1590746"/>
                  <a:pt x="2323473" y="1600438"/>
                </a:cubicBezTo>
                <a:cubicBezTo>
                  <a:pt x="2078049" y="1610130"/>
                  <a:pt x="1849833" y="1601764"/>
                  <a:pt x="1721537" y="1600438"/>
                </a:cubicBezTo>
                <a:cubicBezTo>
                  <a:pt x="1593241" y="1599112"/>
                  <a:pt x="1360509" y="1588777"/>
                  <a:pt x="1246008" y="1600438"/>
                </a:cubicBezTo>
                <a:cubicBezTo>
                  <a:pt x="1131507" y="1612099"/>
                  <a:pt x="744263" y="1591410"/>
                  <a:pt x="601936" y="1600438"/>
                </a:cubicBezTo>
                <a:cubicBezTo>
                  <a:pt x="459609" y="1609466"/>
                  <a:pt x="279912" y="1611591"/>
                  <a:pt x="0" y="1600438"/>
                </a:cubicBezTo>
                <a:cubicBezTo>
                  <a:pt x="19079" y="1382963"/>
                  <a:pt x="-6756" y="1176195"/>
                  <a:pt x="0" y="1034950"/>
                </a:cubicBezTo>
                <a:cubicBezTo>
                  <a:pt x="6756" y="893705"/>
                  <a:pt x="-17601" y="746412"/>
                  <a:pt x="0" y="501471"/>
                </a:cubicBezTo>
                <a:cubicBezTo>
                  <a:pt x="17601" y="256530"/>
                  <a:pt x="18353" y="168420"/>
                  <a:pt x="0" y="0"/>
                </a:cubicBezTo>
                <a:close/>
              </a:path>
            </a:pathLst>
          </a:custGeom>
          <a:noFill/>
          <a:ln>
            <a:solidFill>
              <a:srgbClr val="F79320"/>
            </a:solidFill>
            <a:extLst>
              <a:ext uri="{C807C97D-BFC1-408E-A445-0C87EB9F89A2}">
                <ask:lineSketchStyleProps xmlns:ask="http://schemas.microsoft.com/office/drawing/2018/sketchyshapes" sd="1981986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1B2944"/>
                </a:solidFill>
                <a:ea typeface="+mn-ea"/>
                <a:cs typeface="+mn-cs"/>
              </a:rPr>
              <a:t>Clean all UNUSED objects</a:t>
            </a:r>
            <a:br>
              <a:rPr lang="en-US" sz="2000">
                <a:solidFill>
                  <a:srgbClr val="1B2944"/>
                </a:solidFill>
                <a:ea typeface="+mn-ea"/>
                <a:cs typeface="+mn-cs"/>
              </a:rPr>
            </a:br>
            <a:r>
              <a:rPr lang="en-US" sz="1600">
                <a:solidFill>
                  <a:srgbClr val="1B2944"/>
                </a:solidFill>
                <a:ea typeface="+mn-ea"/>
                <a:cs typeface="+mn-cs"/>
              </a:rPr>
              <a:t> </a:t>
            </a:r>
            <a:endParaRPr lang="en-US" sz="2000">
              <a:solidFill>
                <a:srgbClr val="1B2944"/>
              </a:solidFill>
              <a:ea typeface="+mn-ea"/>
              <a:cs typeface="+mn-cs"/>
            </a:endParaRPr>
          </a:p>
          <a:p>
            <a:r>
              <a:rPr lang="en-US" sz="2400">
                <a:solidFill>
                  <a:srgbClr val="F16826"/>
                </a:solidFill>
                <a:ea typeface="+mn-ea"/>
                <a:cs typeface="+mn-cs"/>
              </a:rPr>
              <a:t>$ docker system prune –a</a:t>
            </a:r>
          </a:p>
          <a:p>
            <a:r>
              <a:rPr lang="en-US" sz="1600">
                <a:solidFill>
                  <a:srgbClr val="1B2944"/>
                </a:solidFill>
                <a:ea typeface="+mn-ea"/>
                <a:cs typeface="+mn-cs"/>
              </a:rPr>
              <a:t> </a:t>
            </a:r>
            <a:br>
              <a:rPr lang="en-US" sz="2400">
                <a:solidFill>
                  <a:srgbClr val="1B2944"/>
                </a:solidFill>
                <a:ea typeface="+mn-ea"/>
                <a:cs typeface="+mn-cs"/>
              </a:rPr>
            </a:br>
            <a:r>
              <a:rPr lang="en-US" sz="2000">
                <a:solidFill>
                  <a:srgbClr val="1B2944"/>
                </a:solidFill>
              </a:rPr>
              <a:t>Use it carefully !!!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B1575B-35E4-6F3C-9766-AFCE7845421A}"/>
              </a:ext>
            </a:extLst>
          </p:cNvPr>
          <p:cNvSpPr/>
          <p:nvPr/>
        </p:nvSpPr>
        <p:spPr>
          <a:xfrm>
            <a:off x="254000" y="1422400"/>
            <a:ext cx="4514760" cy="309694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C3000F-8096-3DBA-DD09-0F0A79E24FEB}"/>
              </a:ext>
            </a:extLst>
          </p:cNvPr>
          <p:cNvSpPr/>
          <p:nvPr/>
        </p:nvSpPr>
        <p:spPr>
          <a:xfrm>
            <a:off x="6076442" y="127000"/>
            <a:ext cx="5556758" cy="645672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474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8E03-4364-326E-D420-977B98C69C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0" y="365125"/>
            <a:ext cx="9906000" cy="787400"/>
          </a:xfrm>
        </p:spPr>
        <p:txBody>
          <a:bodyPr/>
          <a:lstStyle/>
          <a:p>
            <a:r>
              <a:rPr lang="en-US"/>
              <a:t>What is a container ?</a:t>
            </a:r>
            <a:endParaRPr lang="en-BE"/>
          </a:p>
        </p:txBody>
      </p:sp>
      <p:pic>
        <p:nvPicPr>
          <p:cNvPr id="6" name="Picture 5" descr="A blue whale with a blue whale and a blue whale&#10;&#10;Description automatically generated">
            <a:extLst>
              <a:ext uri="{FF2B5EF4-FFF2-40B4-BE49-F238E27FC236}">
                <a16:creationId xmlns:a16="http://schemas.microsoft.com/office/drawing/2014/main" id="{F8506B6D-26F0-C805-92E2-46FCE3AE3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63" y="169844"/>
            <a:ext cx="1646796" cy="12998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AFCC45-27BF-938C-16B8-E673722D0234}"/>
              </a:ext>
            </a:extLst>
          </p:cNvPr>
          <p:cNvSpPr txBox="1">
            <a:spLocks/>
          </p:cNvSpPr>
          <p:nvPr/>
        </p:nvSpPr>
        <p:spPr>
          <a:xfrm>
            <a:off x="1286261" y="1870986"/>
            <a:ext cx="7248139" cy="117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/>
              <a:t>A container image is a </a:t>
            </a:r>
            <a:r>
              <a:rPr lang="en-US" b="1" i="1" u="sng">
                <a:solidFill>
                  <a:srgbClr val="1D63ED"/>
                </a:solidFill>
              </a:rPr>
              <a:t>lightweight</a:t>
            </a:r>
            <a:r>
              <a:rPr lang="en-US" i="1" u="sng">
                <a:solidFill>
                  <a:srgbClr val="1D63ED"/>
                </a:solidFill>
              </a:rPr>
              <a:t>, </a:t>
            </a:r>
            <a:r>
              <a:rPr lang="en-US" b="1" i="1" u="sng">
                <a:solidFill>
                  <a:srgbClr val="1D63ED"/>
                </a:solidFill>
              </a:rPr>
              <a:t>stand-alone</a:t>
            </a:r>
            <a:r>
              <a:rPr lang="en-US" i="1" u="sng">
                <a:solidFill>
                  <a:srgbClr val="1D63ED"/>
                </a:solidFill>
              </a:rPr>
              <a:t>, </a:t>
            </a:r>
            <a:r>
              <a:rPr lang="en-US" b="1" i="1" u="sng">
                <a:solidFill>
                  <a:srgbClr val="1D63ED"/>
                </a:solidFill>
              </a:rPr>
              <a:t>executable</a:t>
            </a:r>
            <a:r>
              <a:rPr lang="en-US" i="1" u="sng">
                <a:solidFill>
                  <a:srgbClr val="1D63ED"/>
                </a:solidFill>
              </a:rPr>
              <a:t> </a:t>
            </a:r>
            <a:r>
              <a:rPr lang="en-US" i="1"/>
              <a:t>package of a piece of software that </a:t>
            </a:r>
            <a:r>
              <a:rPr lang="en-US" b="1" i="1" u="sng">
                <a:solidFill>
                  <a:srgbClr val="1D63ED"/>
                </a:solidFill>
              </a:rPr>
              <a:t>includes everything </a:t>
            </a:r>
            <a:r>
              <a:rPr lang="en-US" i="1"/>
              <a:t>needed to run it: code, routine, system, tools, libraries, settings </a:t>
            </a:r>
            <a:endParaRPr lang="en-BE" i="1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7AB7D7-FFA8-F36E-0590-018960B08445}"/>
              </a:ext>
            </a:extLst>
          </p:cNvPr>
          <p:cNvSpPr txBox="1">
            <a:spLocks/>
          </p:cNvSpPr>
          <p:nvPr/>
        </p:nvSpPr>
        <p:spPr>
          <a:xfrm>
            <a:off x="8229162" y="2378986"/>
            <a:ext cx="1168838" cy="1177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i="1">
                <a:latin typeface="Century Gothic" panose="020B0502020202020204" pitchFamily="34" charset="0"/>
              </a:rPr>
              <a:t>”</a:t>
            </a:r>
            <a:endParaRPr lang="en-BE" sz="8000" i="1">
              <a:latin typeface="Century Gothic" panose="020B0502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1177E-587E-F6E2-8B7E-543743E8D786}"/>
              </a:ext>
            </a:extLst>
          </p:cNvPr>
          <p:cNvSpPr txBox="1">
            <a:spLocks/>
          </p:cNvSpPr>
          <p:nvPr/>
        </p:nvSpPr>
        <p:spPr>
          <a:xfrm>
            <a:off x="701842" y="1667917"/>
            <a:ext cx="1168838" cy="11770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i="1">
                <a:latin typeface="Century Gothic" panose="020B0502020202020204" pitchFamily="34" charset="0"/>
              </a:rPr>
              <a:t>“</a:t>
            </a:r>
            <a:endParaRPr lang="en-BE" sz="8000" i="1">
              <a:latin typeface="Century Gothic" panose="020B0502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8284B8-52B0-0EE7-568F-21B8379B08ED}"/>
              </a:ext>
            </a:extLst>
          </p:cNvPr>
          <p:cNvSpPr txBox="1">
            <a:spLocks/>
          </p:cNvSpPr>
          <p:nvPr/>
        </p:nvSpPr>
        <p:spPr>
          <a:xfrm>
            <a:off x="4293623" y="3004531"/>
            <a:ext cx="5002778" cy="429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i="1"/>
              <a:t> - </a:t>
            </a:r>
            <a:r>
              <a:rPr lang="en-US" sz="1600" i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https://www.docker.com/what-container</a:t>
            </a:r>
            <a:r>
              <a:rPr lang="en-US" sz="1600" i="1"/>
              <a:t> - </a:t>
            </a:r>
            <a:endParaRPr lang="en-BE" sz="1600" i="1"/>
          </a:p>
        </p:txBody>
      </p:sp>
    </p:spTree>
    <p:extLst>
      <p:ext uri="{BB962C8B-B14F-4D97-AF65-F5344CB8AC3E}">
        <p14:creationId xmlns:p14="http://schemas.microsoft.com/office/powerpoint/2010/main" val="2223635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63A7FE-EC84-BAB3-85F0-70AF85CE1FF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/>
              <a:t>Check how much disk space you’ve used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Clean stopped or unused containers</a:t>
            </a:r>
          </a:p>
          <a:p>
            <a:endParaRPr lang="en-US"/>
          </a:p>
          <a:p>
            <a:r>
              <a:rPr lang="en-US"/>
              <a:t>Can you combine docker options?</a:t>
            </a:r>
          </a:p>
          <a:p>
            <a:pPr lvl="1"/>
            <a:r>
              <a:rPr lang="en-US"/>
              <a:t>run</a:t>
            </a:r>
          </a:p>
          <a:p>
            <a:pPr lvl="1"/>
            <a:r>
              <a:rPr lang="en-US"/>
              <a:t>rm</a:t>
            </a:r>
          </a:p>
          <a:p>
            <a:pPr lvl="1"/>
            <a:r>
              <a:rPr lang="en-US"/>
              <a:t>prune</a:t>
            </a:r>
          </a:p>
          <a:p>
            <a:pPr lvl="1"/>
            <a:r>
              <a:rPr lang="en-US"/>
              <a:t>tag</a:t>
            </a:r>
          </a:p>
          <a:p>
            <a:pPr lvl="1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4945A6-3D7E-0782-44D9-C3741426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and clean</a:t>
            </a:r>
            <a:endParaRPr lang="en-BE"/>
          </a:p>
        </p:txBody>
      </p:sp>
      <p:pic>
        <p:nvPicPr>
          <p:cNvPr id="5" name="Graphic 4" descr="Mop and bucket outline">
            <a:extLst>
              <a:ext uri="{FF2B5EF4-FFF2-40B4-BE49-F238E27FC236}">
                <a16:creationId xmlns:a16="http://schemas.microsoft.com/office/drawing/2014/main" id="{DEFC77FB-24E8-6BA5-6295-F10AF57F5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8600" y="505273"/>
            <a:ext cx="1245205" cy="12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06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370C5B-798D-1542-6382-53576689A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interactively </a:t>
            </a:r>
            <a:endParaRPr lang="en-B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45AF7-B37D-AD41-DE7F-D3F320C7ED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When to do it?</a:t>
            </a:r>
          </a:p>
          <a:p>
            <a:pPr lvl="1"/>
            <a:r>
              <a:rPr lang="en-US"/>
              <a:t>Debug</a:t>
            </a:r>
          </a:p>
          <a:p>
            <a:r>
              <a:rPr lang="en-US"/>
              <a:t>How to do it:</a:t>
            </a:r>
          </a:p>
          <a:p>
            <a:pPr lvl="1"/>
            <a:r>
              <a:rPr lang="en-US"/>
              <a:t>docker run –it &lt;image&gt; &lt;command&gt;</a:t>
            </a:r>
          </a:p>
          <a:p>
            <a:pPr lvl="1"/>
            <a:r>
              <a:rPr lang="en-US" err="1"/>
              <a:t>dokcer</a:t>
            </a:r>
            <a:r>
              <a:rPr lang="en-US"/>
              <a:t> run –it –rm &lt;image&gt; &lt;command&gt;</a:t>
            </a:r>
          </a:p>
          <a:p>
            <a:pPr lvl="1"/>
            <a:r>
              <a:rPr lang="en-US" err="1"/>
              <a:t>dockcer</a:t>
            </a:r>
            <a:r>
              <a:rPr lang="en-US"/>
              <a:t> exec &lt;</a:t>
            </a:r>
            <a:r>
              <a:rPr lang="en-US" err="1"/>
              <a:t>containerr</a:t>
            </a:r>
            <a:r>
              <a:rPr lang="en-US"/>
              <a:t>&gt;</a:t>
            </a:r>
            <a:endParaRPr lang="en-B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0CB04F9-D81D-22E3-00C2-59E44FC280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4323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2839D-33AA-0622-791C-28BE7CE256D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/>
              <a:t>Activity 1.2</a:t>
            </a:r>
          </a:p>
          <a:p>
            <a:pPr lvl="1"/>
            <a:r>
              <a:rPr lang="en-US"/>
              <a:t>Check for running containers</a:t>
            </a:r>
            <a:br>
              <a:rPr lang="en-US"/>
            </a:br>
            <a:endParaRPr lang="en-US"/>
          </a:p>
          <a:p>
            <a:pPr lvl="1"/>
            <a:r>
              <a:rPr lang="en-US"/>
              <a:t>Remove the container</a:t>
            </a:r>
          </a:p>
          <a:p>
            <a:pPr marL="457200" lvl="1" indent="0">
              <a:buNone/>
            </a:pPr>
            <a:endParaRPr lang="en-US"/>
          </a:p>
          <a:p>
            <a:pPr lvl="1"/>
            <a:r>
              <a:rPr lang="en-US"/>
              <a:t>Run the container interactively</a:t>
            </a:r>
          </a:p>
          <a:p>
            <a:pPr lvl="2"/>
            <a:r>
              <a:rPr lang="en-US"/>
              <a:t>Start it with bash</a:t>
            </a:r>
          </a:p>
          <a:p>
            <a:pPr lvl="1"/>
            <a:endParaRPr lang="en-US"/>
          </a:p>
          <a:p>
            <a:pPr lvl="1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A44992-D11B-45EC-73F8-0DC0BA19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6BC1784-DABE-2D96-0669-1F72B5F238C1}"/>
              </a:ext>
            </a:extLst>
          </p:cNvPr>
          <p:cNvSpPr txBox="1">
            <a:spLocks noGrp="1"/>
          </p:cNvSpPr>
          <p:nvPr>
            <p:ph sz="half" idx="13"/>
          </p:nvPr>
        </p:nvSpPr>
        <p:spPr>
          <a:xfrm>
            <a:off x="371475" y="1552575"/>
            <a:ext cx="5648325" cy="4624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Activity 1.1</a:t>
            </a:r>
            <a:br>
              <a:rPr lang="en-US"/>
            </a:br>
            <a:endParaRPr lang="en-US"/>
          </a:p>
          <a:p>
            <a:pPr lvl="1"/>
            <a:r>
              <a:rPr lang="en-US"/>
              <a:t>Get the data (https://github.com/vibbits/containers-workshop/)</a:t>
            </a:r>
          </a:p>
          <a:p>
            <a:pPr lvl="1"/>
            <a:endParaRPr lang="en-US"/>
          </a:p>
          <a:p>
            <a:pPr lvl="1"/>
            <a:r>
              <a:rPr lang="en-US"/>
              <a:t>You will need </a:t>
            </a:r>
            <a:r>
              <a:rPr lang="en-US" err="1"/>
              <a:t>fastqc</a:t>
            </a:r>
            <a:endParaRPr lang="en-US"/>
          </a:p>
          <a:p>
            <a:pPr lvl="2"/>
            <a:r>
              <a:rPr lang="en-US"/>
              <a:t>check all your images</a:t>
            </a:r>
          </a:p>
          <a:p>
            <a:pPr lvl="2"/>
            <a:r>
              <a:rPr lang="en-US"/>
              <a:t>Pull image if needed</a:t>
            </a:r>
          </a:p>
          <a:p>
            <a:pPr lvl="2"/>
            <a:endParaRPr lang="en-US"/>
          </a:p>
          <a:p>
            <a:pPr lvl="1"/>
            <a:r>
              <a:rPr lang="en-US"/>
              <a:t>Run </a:t>
            </a:r>
            <a:r>
              <a:rPr lang="en-US" err="1"/>
              <a:t>fastqc</a:t>
            </a:r>
            <a:r>
              <a:rPr lang="en-US"/>
              <a:t> –h</a:t>
            </a:r>
          </a:p>
        </p:txBody>
      </p:sp>
    </p:spTree>
    <p:extLst>
      <p:ext uri="{BB962C8B-B14F-4D97-AF65-F5344CB8AC3E}">
        <p14:creationId xmlns:p14="http://schemas.microsoft.com/office/powerpoint/2010/main" val="2173664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BCD1-C13F-34BA-8C92-F98E9344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a closed environment</a:t>
            </a:r>
            <a:endParaRPr lang="en-BE"/>
          </a:p>
        </p:txBody>
      </p:sp>
      <p:pic>
        <p:nvPicPr>
          <p:cNvPr id="7" name="Picture 6" descr="A blue container and a blue container&#10;&#10;Description automatically generated">
            <a:extLst>
              <a:ext uri="{FF2B5EF4-FFF2-40B4-BE49-F238E27FC236}">
                <a16:creationId xmlns:a16="http://schemas.microsoft.com/office/drawing/2014/main" id="{5749D644-517C-281B-B287-123763B14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37" y="4153359"/>
            <a:ext cx="3264129" cy="20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55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BCD1-C13F-34BA-8C92-F98E9344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a closed environment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E73A-3F91-4D7A-4D7D-B5501F84B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874" y="2334952"/>
            <a:ext cx="5648739" cy="1366715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Mounting volumes</a:t>
            </a:r>
            <a:endParaRPr lang="en-BE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0607-901E-FDFC-81BE-3CA20156A26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00099" y="2334952"/>
            <a:ext cx="5648739" cy="1366715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Using Ports</a:t>
            </a:r>
            <a:endParaRPr lang="en-BE" sz="3200"/>
          </a:p>
        </p:txBody>
      </p:sp>
      <p:pic>
        <p:nvPicPr>
          <p:cNvPr id="7" name="Picture 6" descr="A blue container and a blue container&#10;&#10;Description automatically generated">
            <a:extLst>
              <a:ext uri="{FF2B5EF4-FFF2-40B4-BE49-F238E27FC236}">
                <a16:creationId xmlns:a16="http://schemas.microsoft.com/office/drawing/2014/main" id="{5749D644-517C-281B-B287-123763B14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137" y="4153359"/>
            <a:ext cx="3264129" cy="2023604"/>
          </a:xfrm>
          <a:prstGeom prst="rect">
            <a:avLst/>
          </a:prstGeom>
        </p:spPr>
      </p:pic>
      <p:pic>
        <p:nvPicPr>
          <p:cNvPr id="8" name="Graphic 7" descr="Door Closed with solid fill">
            <a:extLst>
              <a:ext uri="{FF2B5EF4-FFF2-40B4-BE49-F238E27FC236}">
                <a16:creationId xmlns:a16="http://schemas.microsoft.com/office/drawing/2014/main" id="{07D43369-E23E-2AC6-5B53-BFE273BB1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1496" y="4354573"/>
            <a:ext cx="758169" cy="7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682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BCD1-C13F-34BA-8C92-F98E9344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Volume mounting: I/O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E73A-3F91-4D7A-4D7D-B5501F84B1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Container is isolated from host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0607-901E-FDFC-81BE-3CA20156A26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29B1A5A4-F419-2132-F8B3-6C5EDD784E21}"/>
              </a:ext>
            </a:extLst>
          </p:cNvPr>
          <p:cNvSpPr txBox="1">
            <a:spLocks/>
          </p:cNvSpPr>
          <p:nvPr/>
        </p:nvSpPr>
        <p:spPr>
          <a:xfrm>
            <a:off x="9839186" y="413166"/>
            <a:ext cx="5648739" cy="4624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Activity 2 -3 and 4.1-3</a:t>
            </a:r>
          </a:p>
        </p:txBody>
      </p:sp>
      <p:pic>
        <p:nvPicPr>
          <p:cNvPr id="5" name="Picture 4" descr="A blue container and a blue container&#10;&#10;Description automatically generated">
            <a:extLst>
              <a:ext uri="{FF2B5EF4-FFF2-40B4-BE49-F238E27FC236}">
                <a16:creationId xmlns:a16="http://schemas.microsoft.com/office/drawing/2014/main" id="{9CECD554-6E95-8E8D-F95E-B4AA1FB82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810" y="4293443"/>
            <a:ext cx="3264129" cy="2023604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100969FF-6204-E1CB-1FA7-11A6043A2795}"/>
              </a:ext>
            </a:extLst>
          </p:cNvPr>
          <p:cNvSpPr/>
          <p:nvPr/>
        </p:nvSpPr>
        <p:spPr>
          <a:xfrm>
            <a:off x="10263324" y="5156396"/>
            <a:ext cx="1187496" cy="561585"/>
          </a:xfrm>
          <a:prstGeom prst="can">
            <a:avLst/>
          </a:prstGeom>
          <a:solidFill>
            <a:srgbClr val="F168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A33C2F-DAC1-C57D-62F6-ED124A7F0462}"/>
              </a:ext>
            </a:extLst>
          </p:cNvPr>
          <p:cNvSpPr txBox="1"/>
          <p:nvPr/>
        </p:nvSpPr>
        <p:spPr>
          <a:xfrm>
            <a:off x="10514165" y="4261847"/>
            <a:ext cx="747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solidFill>
                  <a:srgbClr val="FFFFFF"/>
                </a:solidFill>
                <a:latin typeface="Dense"/>
              </a:rPr>
              <a:t>X</a:t>
            </a:r>
            <a:endParaRPr lang="en-BE" sz="8000">
              <a:solidFill>
                <a:srgbClr val="FFFFFF"/>
              </a:solidFill>
              <a:latin typeface="Dense"/>
            </a:endParaRPr>
          </a:p>
        </p:txBody>
      </p:sp>
    </p:spTree>
    <p:extLst>
      <p:ext uri="{BB962C8B-B14F-4D97-AF65-F5344CB8AC3E}">
        <p14:creationId xmlns:p14="http://schemas.microsoft.com/office/powerpoint/2010/main" val="21871866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BCD1-C13F-34BA-8C92-F98E9344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Volume mounting: I/O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E73A-3F91-4D7A-4D7D-B5501F84B1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Container is isolated from host</a:t>
            </a:r>
            <a:endParaRPr lang="en-BE"/>
          </a:p>
          <a:p>
            <a:r>
              <a:rPr lang="en-US"/>
              <a:t>Data in the container is NOT kept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0607-901E-FDFC-81BE-3CA20156A26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29B1A5A4-F419-2132-F8B3-6C5EDD784E21}"/>
              </a:ext>
            </a:extLst>
          </p:cNvPr>
          <p:cNvSpPr txBox="1">
            <a:spLocks/>
          </p:cNvSpPr>
          <p:nvPr/>
        </p:nvSpPr>
        <p:spPr>
          <a:xfrm>
            <a:off x="9839186" y="413166"/>
            <a:ext cx="5648739" cy="4624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Activity 2 -3 and 4.1-3</a:t>
            </a:r>
          </a:p>
        </p:txBody>
      </p:sp>
      <p:pic>
        <p:nvPicPr>
          <p:cNvPr id="5" name="Picture 4" descr="A blue container and a blue container&#10;&#10;Description automatically generated">
            <a:extLst>
              <a:ext uri="{FF2B5EF4-FFF2-40B4-BE49-F238E27FC236}">
                <a16:creationId xmlns:a16="http://schemas.microsoft.com/office/drawing/2014/main" id="{9CECD554-6E95-8E8D-F95E-B4AA1FB82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810" y="4293443"/>
            <a:ext cx="3264129" cy="2023604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100969FF-6204-E1CB-1FA7-11A6043A2795}"/>
              </a:ext>
            </a:extLst>
          </p:cNvPr>
          <p:cNvSpPr/>
          <p:nvPr/>
        </p:nvSpPr>
        <p:spPr>
          <a:xfrm>
            <a:off x="10619459" y="4381220"/>
            <a:ext cx="796103" cy="412736"/>
          </a:xfrm>
          <a:prstGeom prst="can">
            <a:avLst/>
          </a:prstGeom>
          <a:solidFill>
            <a:srgbClr val="F168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461496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D10A24-22BE-D7BF-5C52-D3D568A5E22F}"/>
              </a:ext>
            </a:extLst>
          </p:cNvPr>
          <p:cNvSpPr/>
          <p:nvPr/>
        </p:nvSpPr>
        <p:spPr>
          <a:xfrm>
            <a:off x="885334" y="3959559"/>
            <a:ext cx="6914608" cy="10667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6BCD1-C13F-34BA-8C92-F98E9344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Volume mounting: I/O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E73A-3F91-4D7A-4D7D-B5501F84B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61" y="1552755"/>
            <a:ext cx="11598964" cy="4624208"/>
          </a:xfrm>
        </p:spPr>
        <p:txBody>
          <a:bodyPr/>
          <a:lstStyle/>
          <a:p>
            <a:r>
              <a:rPr lang="en-US"/>
              <a:t>Container is isolated from host</a:t>
            </a:r>
            <a:endParaRPr lang="en-BE"/>
          </a:p>
          <a:p>
            <a:r>
              <a:rPr lang="en-US"/>
              <a:t>Data in the container is NOT kept</a:t>
            </a:r>
          </a:p>
          <a:p>
            <a:r>
              <a:rPr lang="en-US"/>
              <a:t>Solution:	</a:t>
            </a:r>
            <a:br>
              <a:rPr lang="en-US"/>
            </a:br>
            <a:endParaRPr lang="en-US"/>
          </a:p>
          <a:p>
            <a:pPr lvl="1"/>
            <a:r>
              <a:rPr lang="en-US"/>
              <a:t>Biding volume</a:t>
            </a:r>
            <a:br>
              <a:rPr lang="en-US"/>
            </a:br>
            <a:br>
              <a:rPr lang="en-US"/>
            </a:br>
            <a:r>
              <a:rPr lang="en-US" b="1">
                <a:solidFill>
                  <a:srgbClr val="F16826"/>
                </a:solidFill>
              </a:rPr>
              <a:t>-v /path/in/host</a:t>
            </a:r>
            <a:r>
              <a:rPr lang="en-US" sz="2400" b="1">
                <a:solidFill>
                  <a:srgbClr val="F16826"/>
                </a:solidFill>
              </a:rPr>
              <a:t>:</a:t>
            </a:r>
            <a:r>
              <a:rPr lang="en-US" b="1">
                <a:solidFill>
                  <a:srgbClr val="F16826"/>
                </a:solidFill>
              </a:rPr>
              <a:t>/path/in/container</a:t>
            </a:r>
            <a:br>
              <a:rPr lang="en-US"/>
            </a:br>
            <a:br>
              <a:rPr lang="en-US"/>
            </a:br>
            <a:r>
              <a:rPr lang="en-US"/>
              <a:t>docker run --detach \</a:t>
            </a:r>
            <a:br>
              <a:rPr lang="en-US"/>
            </a:br>
            <a:r>
              <a:rPr lang="en-US" b="1"/>
              <a:t>--volume path/in/host/</a:t>
            </a:r>
            <a:r>
              <a:rPr lang="en-US" b="1" err="1"/>
              <a:t>datatest</a:t>
            </a:r>
            <a:r>
              <a:rPr lang="en-US" sz="2800" b="1">
                <a:solidFill>
                  <a:srgbClr val="F16826"/>
                </a:solidFill>
              </a:rPr>
              <a:t>:</a:t>
            </a:r>
            <a:r>
              <a:rPr lang="en-US" b="1"/>
              <a:t>/path/in/container/dataset \</a:t>
            </a:r>
            <a:br>
              <a:rPr lang="en-US" b="1"/>
            </a:br>
            <a:r>
              <a:rPr lang="en-US"/>
              <a:t>--name &lt;</a:t>
            </a:r>
            <a:r>
              <a:rPr lang="en-US" err="1"/>
              <a:t>container_name</a:t>
            </a:r>
            <a:r>
              <a:rPr lang="en-US"/>
              <a:t>&gt; &lt;</a:t>
            </a:r>
            <a:r>
              <a:rPr lang="en-US" err="1"/>
              <a:t>container:version</a:t>
            </a:r>
            <a:r>
              <a:rPr lang="en-US"/>
              <a:t>&gt; &lt;</a:t>
            </a:r>
            <a:r>
              <a:rPr lang="en-US" err="1"/>
              <a:t>container_options</a:t>
            </a:r>
            <a:r>
              <a:rPr lang="en-US"/>
              <a:t>&gt;</a:t>
            </a:r>
            <a:endParaRPr lang="en-BE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29B1A5A4-F419-2132-F8B3-6C5EDD784E21}"/>
              </a:ext>
            </a:extLst>
          </p:cNvPr>
          <p:cNvSpPr txBox="1">
            <a:spLocks/>
          </p:cNvSpPr>
          <p:nvPr/>
        </p:nvSpPr>
        <p:spPr>
          <a:xfrm>
            <a:off x="9839186" y="413166"/>
            <a:ext cx="5648739" cy="4624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Activity 2 -3 and 4.1-3</a:t>
            </a:r>
          </a:p>
        </p:txBody>
      </p:sp>
      <p:pic>
        <p:nvPicPr>
          <p:cNvPr id="5" name="Picture 4" descr="A blue container and a blue container&#10;&#10;Description automatically generated">
            <a:extLst>
              <a:ext uri="{FF2B5EF4-FFF2-40B4-BE49-F238E27FC236}">
                <a16:creationId xmlns:a16="http://schemas.microsoft.com/office/drawing/2014/main" id="{9CECD554-6E95-8E8D-F95E-B4AA1FB82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810" y="4293443"/>
            <a:ext cx="3264129" cy="2023604"/>
          </a:xfrm>
          <a:prstGeom prst="rect">
            <a:avLst/>
          </a:prstGeom>
        </p:spPr>
      </p:pic>
      <p:sp>
        <p:nvSpPr>
          <p:cNvPr id="7" name="Cylinder 6">
            <a:extLst>
              <a:ext uri="{FF2B5EF4-FFF2-40B4-BE49-F238E27FC236}">
                <a16:creationId xmlns:a16="http://schemas.microsoft.com/office/drawing/2014/main" id="{083844A2-19B8-2164-3264-0A95EAFE7D80}"/>
              </a:ext>
            </a:extLst>
          </p:cNvPr>
          <p:cNvSpPr/>
          <p:nvPr/>
        </p:nvSpPr>
        <p:spPr>
          <a:xfrm>
            <a:off x="10263324" y="5156396"/>
            <a:ext cx="1187496" cy="561585"/>
          </a:xfrm>
          <a:prstGeom prst="can">
            <a:avLst/>
          </a:prstGeom>
          <a:solidFill>
            <a:srgbClr val="F168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BE"/>
          </a:p>
        </p:txBody>
      </p:sp>
      <p:pic>
        <p:nvPicPr>
          <p:cNvPr id="8" name="Graphic 7" descr="Door Closed with solid fill">
            <a:extLst>
              <a:ext uri="{FF2B5EF4-FFF2-40B4-BE49-F238E27FC236}">
                <a16:creationId xmlns:a16="http://schemas.microsoft.com/office/drawing/2014/main" id="{E43F428E-CB92-6350-22B3-AED16EA97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0353" y="4518476"/>
            <a:ext cx="633438" cy="6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411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D10A24-22BE-D7BF-5C52-D3D568A5E22F}"/>
              </a:ext>
            </a:extLst>
          </p:cNvPr>
          <p:cNvSpPr/>
          <p:nvPr/>
        </p:nvSpPr>
        <p:spPr>
          <a:xfrm>
            <a:off x="598895" y="5150746"/>
            <a:ext cx="6914608" cy="10667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6BCD1-C13F-34BA-8C92-F98E9344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Volume mounting: I/O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E73A-3F91-4D7A-4D7D-B5501F84B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61" y="1552754"/>
            <a:ext cx="11598964" cy="5305245"/>
          </a:xfrm>
        </p:spPr>
        <p:txBody>
          <a:bodyPr>
            <a:normAutofit/>
          </a:bodyPr>
          <a:lstStyle/>
          <a:p>
            <a:r>
              <a:rPr lang="en-US"/>
              <a:t>Container is isolated from host</a:t>
            </a:r>
            <a:endParaRPr lang="en-BE"/>
          </a:p>
          <a:p>
            <a:r>
              <a:rPr lang="en-US"/>
              <a:t>Data in the container is NOT kept</a:t>
            </a:r>
          </a:p>
          <a:p>
            <a:r>
              <a:rPr lang="en-US"/>
              <a:t>Solution:	</a:t>
            </a:r>
            <a:br>
              <a:rPr lang="en-US"/>
            </a:br>
            <a:endParaRPr lang="en-US"/>
          </a:p>
          <a:p>
            <a:pPr lvl="1"/>
            <a:r>
              <a:rPr lang="en-US"/>
              <a:t>Biding volume</a:t>
            </a:r>
            <a:br>
              <a:rPr lang="en-US"/>
            </a:br>
            <a:br>
              <a:rPr lang="en-US"/>
            </a:br>
            <a:r>
              <a:rPr lang="en-US" b="1">
                <a:solidFill>
                  <a:srgbClr val="F16826"/>
                </a:solidFill>
              </a:rPr>
              <a:t>-v /path/in/host</a:t>
            </a:r>
            <a:r>
              <a:rPr lang="en-US" sz="2400" b="1">
                <a:solidFill>
                  <a:srgbClr val="F16826"/>
                </a:solidFill>
              </a:rPr>
              <a:t>:</a:t>
            </a:r>
            <a:r>
              <a:rPr lang="en-US" b="1">
                <a:solidFill>
                  <a:srgbClr val="F16826"/>
                </a:solidFill>
              </a:rPr>
              <a:t>/path/in/container</a:t>
            </a:r>
            <a:br>
              <a:rPr lang="en-US" b="1">
                <a:solidFill>
                  <a:srgbClr val="F16826"/>
                </a:solidFill>
              </a:rPr>
            </a:br>
            <a:endParaRPr lang="en-US" b="1">
              <a:solidFill>
                <a:srgbClr val="F16826"/>
              </a:solidFill>
            </a:endParaRPr>
          </a:p>
          <a:p>
            <a:pPr lvl="1"/>
            <a:r>
              <a:rPr lang="en-US"/>
              <a:t>Naming volume</a:t>
            </a:r>
            <a:br>
              <a:rPr lang="en-US"/>
            </a:br>
            <a:br>
              <a:rPr lang="en-US"/>
            </a:br>
            <a:r>
              <a:rPr lang="en-US" b="1">
                <a:solidFill>
                  <a:srgbClr val="F16826"/>
                </a:solidFill>
              </a:rPr>
              <a:t>-v </a:t>
            </a:r>
            <a:r>
              <a:rPr lang="en-US" b="1" err="1">
                <a:solidFill>
                  <a:srgbClr val="F16826"/>
                </a:solidFill>
              </a:rPr>
              <a:t>volume_name</a:t>
            </a:r>
            <a:r>
              <a:rPr lang="en-US" sz="2400" b="1">
                <a:solidFill>
                  <a:srgbClr val="F16826"/>
                </a:solidFill>
              </a:rPr>
              <a:t>:</a:t>
            </a:r>
            <a:r>
              <a:rPr lang="en-US" b="1">
                <a:solidFill>
                  <a:srgbClr val="F16826"/>
                </a:solidFill>
              </a:rPr>
              <a:t>/path/in/container</a:t>
            </a:r>
            <a:br>
              <a:rPr lang="en-US" b="1">
                <a:solidFill>
                  <a:srgbClr val="F16826"/>
                </a:solidFill>
              </a:rPr>
            </a:br>
            <a:br>
              <a:rPr lang="en-US" b="1">
                <a:solidFill>
                  <a:srgbClr val="F16826"/>
                </a:solidFill>
              </a:rPr>
            </a:br>
            <a:r>
              <a:rPr lang="en-US"/>
              <a:t>docker run --detach \</a:t>
            </a:r>
            <a:br>
              <a:rPr lang="en-US"/>
            </a:br>
            <a:r>
              <a:rPr lang="en-US" b="1"/>
              <a:t>-v </a:t>
            </a:r>
            <a:r>
              <a:rPr lang="en-US" b="1" err="1"/>
              <a:t>MyVolume</a:t>
            </a:r>
            <a:r>
              <a:rPr lang="en-US" sz="2400" b="1">
                <a:solidFill>
                  <a:srgbClr val="F16826"/>
                </a:solidFill>
              </a:rPr>
              <a:t>:</a:t>
            </a:r>
            <a:r>
              <a:rPr lang="en-US" b="1"/>
              <a:t>/path/in/container/dataset \</a:t>
            </a:r>
            <a:br>
              <a:rPr lang="en-US" b="1"/>
            </a:br>
            <a:r>
              <a:rPr lang="en-US"/>
              <a:t>--name &lt;</a:t>
            </a:r>
            <a:r>
              <a:rPr lang="en-US" err="1"/>
              <a:t>container_name</a:t>
            </a:r>
            <a:r>
              <a:rPr lang="en-US"/>
              <a:t>&gt; &lt;</a:t>
            </a:r>
            <a:r>
              <a:rPr lang="en-US" err="1"/>
              <a:t>container:version</a:t>
            </a:r>
            <a:r>
              <a:rPr lang="en-US"/>
              <a:t>&gt; &lt;</a:t>
            </a:r>
            <a:r>
              <a:rPr lang="en-US" err="1"/>
              <a:t>container_options</a:t>
            </a:r>
            <a:r>
              <a:rPr lang="en-US"/>
              <a:t>&gt;</a:t>
            </a:r>
            <a:br>
              <a:rPr lang="en-US"/>
            </a:br>
            <a:br>
              <a:rPr lang="en-US"/>
            </a:br>
            <a:endParaRPr lang="en-BE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29B1A5A4-F419-2132-F8B3-6C5EDD784E21}"/>
              </a:ext>
            </a:extLst>
          </p:cNvPr>
          <p:cNvSpPr txBox="1">
            <a:spLocks/>
          </p:cNvSpPr>
          <p:nvPr/>
        </p:nvSpPr>
        <p:spPr>
          <a:xfrm>
            <a:off x="9839186" y="413166"/>
            <a:ext cx="5648739" cy="4624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Activity 2 -3 and 4.1-3</a:t>
            </a:r>
          </a:p>
        </p:txBody>
      </p:sp>
      <p:pic>
        <p:nvPicPr>
          <p:cNvPr id="5" name="Picture 4" descr="A blue container and a blue container&#10;&#10;Description automatically generated">
            <a:extLst>
              <a:ext uri="{FF2B5EF4-FFF2-40B4-BE49-F238E27FC236}">
                <a16:creationId xmlns:a16="http://schemas.microsoft.com/office/drawing/2014/main" id="{9CECD554-6E95-8E8D-F95E-B4AA1FB82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810" y="4293443"/>
            <a:ext cx="3264129" cy="2023604"/>
          </a:xfrm>
          <a:prstGeom prst="rect">
            <a:avLst/>
          </a:prstGeom>
        </p:spPr>
      </p:pic>
      <p:sp>
        <p:nvSpPr>
          <p:cNvPr id="7" name="Cylinder 6">
            <a:extLst>
              <a:ext uri="{FF2B5EF4-FFF2-40B4-BE49-F238E27FC236}">
                <a16:creationId xmlns:a16="http://schemas.microsoft.com/office/drawing/2014/main" id="{083844A2-19B8-2164-3264-0A95EAFE7D80}"/>
              </a:ext>
            </a:extLst>
          </p:cNvPr>
          <p:cNvSpPr/>
          <p:nvPr/>
        </p:nvSpPr>
        <p:spPr>
          <a:xfrm>
            <a:off x="10263324" y="5156396"/>
            <a:ext cx="1187496" cy="561585"/>
          </a:xfrm>
          <a:prstGeom prst="can">
            <a:avLst/>
          </a:prstGeom>
          <a:solidFill>
            <a:srgbClr val="F168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</a:t>
            </a:r>
            <a:endParaRPr lang="en-BE"/>
          </a:p>
        </p:txBody>
      </p:sp>
      <p:pic>
        <p:nvPicPr>
          <p:cNvPr id="8" name="Graphic 7" descr="Door Closed with solid fill">
            <a:extLst>
              <a:ext uri="{FF2B5EF4-FFF2-40B4-BE49-F238E27FC236}">
                <a16:creationId xmlns:a16="http://schemas.microsoft.com/office/drawing/2014/main" id="{E43F428E-CB92-6350-22B3-AED16EA97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0353" y="4518476"/>
            <a:ext cx="633438" cy="6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719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924447-362F-66B7-916A-7D0CC29FAD9C}"/>
              </a:ext>
            </a:extLst>
          </p:cNvPr>
          <p:cNvSpPr/>
          <p:nvPr/>
        </p:nvSpPr>
        <p:spPr>
          <a:xfrm>
            <a:off x="5245374" y="3098799"/>
            <a:ext cx="6724650" cy="67893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05E296-DF51-85D6-C86B-D1F85DA0722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71061" y="1552755"/>
            <a:ext cx="5225083" cy="4624208"/>
          </a:xfrm>
        </p:spPr>
        <p:txBody>
          <a:bodyPr>
            <a:normAutofit/>
          </a:bodyPr>
          <a:lstStyle/>
          <a:p>
            <a:r>
              <a:rPr lang="en-US"/>
              <a:t>Activity 2.1</a:t>
            </a:r>
            <a:br>
              <a:rPr lang="en-US"/>
            </a:br>
            <a:endParaRPr lang="en-US"/>
          </a:p>
          <a:p>
            <a:pPr lvl="1"/>
            <a:r>
              <a:rPr lang="en-US"/>
              <a:t>Run interactively and mount the </a:t>
            </a:r>
            <a:r>
              <a:rPr lang="en-US" b="1"/>
              <a:t>local</a:t>
            </a:r>
            <a:r>
              <a:rPr lang="en-US"/>
              <a:t> </a:t>
            </a:r>
            <a:r>
              <a:rPr lang="en-US" b="1"/>
              <a:t>data/ </a:t>
            </a:r>
            <a:r>
              <a:rPr lang="en-US"/>
              <a:t>folder to the </a:t>
            </a:r>
            <a:r>
              <a:rPr lang="en-US" b="1"/>
              <a:t>container</a:t>
            </a:r>
            <a:r>
              <a:rPr lang="en-US"/>
              <a:t> </a:t>
            </a:r>
            <a:r>
              <a:rPr lang="en-US" b="1"/>
              <a:t>/data </a:t>
            </a:r>
          </a:p>
          <a:p>
            <a:pPr lvl="2"/>
            <a:r>
              <a:rPr lang="en-US"/>
              <a:t>biocontainers/ fastqc:v0.11.9_cv7. </a:t>
            </a:r>
          </a:p>
          <a:p>
            <a:pPr lvl="1"/>
            <a:endParaRPr lang="en-US"/>
          </a:p>
          <a:p>
            <a:pPr lvl="1"/>
            <a:r>
              <a:rPr lang="en-US"/>
              <a:t>Remove the container after it has run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17E6F4-71EF-0450-0FE2-EC486A16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E9837A9-4291-EC63-2359-1913822D28D2}"/>
              </a:ext>
            </a:extLst>
          </p:cNvPr>
          <p:cNvSpPr txBox="1">
            <a:spLocks/>
          </p:cNvSpPr>
          <p:nvPr/>
        </p:nvSpPr>
        <p:spPr>
          <a:xfrm>
            <a:off x="5745229" y="1552755"/>
            <a:ext cx="5724939" cy="4624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Activity 2.2</a:t>
            </a:r>
            <a:br>
              <a:rPr lang="en-US"/>
            </a:br>
            <a:endParaRPr lang="en-US"/>
          </a:p>
          <a:p>
            <a:pPr lvl="1"/>
            <a:r>
              <a:rPr lang="en-US"/>
              <a:t>Do a quality control on the WT samples </a:t>
            </a:r>
          </a:p>
          <a:p>
            <a:pPr lvl="2"/>
            <a:r>
              <a:rPr lang="en-US"/>
              <a:t>Use the command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Why do we need to add </a:t>
            </a:r>
            <a:r>
              <a:rPr lang="en-US" b="1"/>
              <a:t>/data/ </a:t>
            </a:r>
            <a:r>
              <a:rPr lang="en-US"/>
              <a:t>in the </a:t>
            </a:r>
            <a:r>
              <a:rPr lang="en-US" err="1"/>
              <a:t>fastqc</a:t>
            </a:r>
            <a:r>
              <a:rPr lang="en-US"/>
              <a:t> command?</a:t>
            </a:r>
            <a:endParaRPr lang="en-BE"/>
          </a:p>
          <a:p>
            <a:pPr lvl="1"/>
            <a:endParaRPr lang="en-BE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B8D40-7F2B-4F62-29FB-92CBF6C2195D}"/>
              </a:ext>
            </a:extLst>
          </p:cNvPr>
          <p:cNvSpPr txBox="1"/>
          <p:nvPr/>
        </p:nvSpPr>
        <p:spPr>
          <a:xfrm>
            <a:off x="5367545" y="3244334"/>
            <a:ext cx="645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err="1"/>
              <a:t>fastqc</a:t>
            </a:r>
            <a:r>
              <a:rPr lang="en-US"/>
              <a:t> /data/WT_lib1_R1.fq.gz or </a:t>
            </a:r>
            <a:r>
              <a:rPr lang="en-US" err="1"/>
              <a:t>fastqc</a:t>
            </a:r>
            <a:r>
              <a:rPr lang="en-US"/>
              <a:t> /data/ecoli_1.fastq.gz.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FBCF6A-1C04-9F71-F0C2-0C5C662852BD}"/>
              </a:ext>
            </a:extLst>
          </p:cNvPr>
          <p:cNvSpPr txBox="1">
            <a:spLocks/>
          </p:cNvSpPr>
          <p:nvPr/>
        </p:nvSpPr>
        <p:spPr>
          <a:xfrm>
            <a:off x="648940" y="4177547"/>
            <a:ext cx="4745518" cy="1803401"/>
          </a:xfrm>
          <a:prstGeom prst="rect">
            <a:avLst/>
          </a:prstGeom>
          <a:ln>
            <a:solidFill>
              <a:srgbClr val="F16826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  <a:p>
            <a:pPr lvl="1"/>
            <a:r>
              <a:rPr lang="en-US"/>
              <a:t>Biding volume</a:t>
            </a:r>
            <a:br>
              <a:rPr lang="en-US"/>
            </a:br>
            <a:br>
              <a:rPr lang="en-US"/>
            </a:br>
            <a:r>
              <a:rPr lang="en-US" b="1">
                <a:solidFill>
                  <a:srgbClr val="F16826"/>
                </a:solidFill>
              </a:rPr>
              <a:t>-v /path/in/host</a:t>
            </a:r>
            <a:r>
              <a:rPr lang="en-US" sz="2400" b="1">
                <a:solidFill>
                  <a:srgbClr val="F16826"/>
                </a:solidFill>
              </a:rPr>
              <a:t>:</a:t>
            </a:r>
            <a:r>
              <a:rPr lang="en-US" b="1">
                <a:solidFill>
                  <a:srgbClr val="F16826"/>
                </a:solidFill>
              </a:rPr>
              <a:t>/path/in/container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0843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98A8-C12E-BE44-89E7-C41EF53F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18" y="114300"/>
            <a:ext cx="11598964" cy="1295400"/>
          </a:xfrm>
        </p:spPr>
        <p:txBody>
          <a:bodyPr>
            <a:noAutofit/>
          </a:bodyPr>
          <a:lstStyle/>
          <a:p>
            <a:r>
              <a:rPr lang="en-US"/>
              <a:t>“Well, it works on my machine…”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832E-D6D4-505F-E15C-C4CB379FB75F}"/>
              </a:ext>
            </a:extLst>
          </p:cNvPr>
          <p:cNvSpPr txBox="1">
            <a:spLocks/>
          </p:cNvSpPr>
          <p:nvPr/>
        </p:nvSpPr>
        <p:spPr>
          <a:xfrm>
            <a:off x="637761" y="1302026"/>
            <a:ext cx="4480339" cy="5190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Potential general barriers </a:t>
            </a:r>
          </a:p>
          <a:p>
            <a:pPr lvl="1">
              <a:lnSpc>
                <a:spcPct val="150000"/>
              </a:lnSpc>
            </a:pPr>
            <a:r>
              <a:rPr lang="en-US"/>
              <a:t>Different Operational system</a:t>
            </a:r>
          </a:p>
          <a:p>
            <a:pPr lvl="1">
              <a:lnSpc>
                <a:spcPct val="150000"/>
              </a:lnSpc>
            </a:pPr>
            <a:r>
              <a:rPr lang="en-US"/>
              <a:t>Different hardware</a:t>
            </a:r>
          </a:p>
          <a:p>
            <a:pPr lvl="1">
              <a:lnSpc>
                <a:spcPct val="150000"/>
              </a:lnSpc>
            </a:pPr>
            <a:r>
              <a:rPr lang="en-US"/>
              <a:t>Different software versions</a:t>
            </a:r>
          </a:p>
          <a:p>
            <a:pPr lvl="1">
              <a:lnSpc>
                <a:spcPct val="150000"/>
              </a:lnSpc>
            </a:pPr>
            <a:r>
              <a:rPr lang="en-US"/>
              <a:t>Technical ability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A72106-B60E-1942-703D-EDA079D5F256}"/>
              </a:ext>
            </a:extLst>
          </p:cNvPr>
          <p:cNvGrpSpPr/>
          <p:nvPr/>
        </p:nvGrpSpPr>
        <p:grpSpPr>
          <a:xfrm>
            <a:off x="6475667" y="114300"/>
            <a:ext cx="1799653" cy="1549908"/>
            <a:chOff x="6821864" y="114300"/>
            <a:chExt cx="1976259" cy="1803662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836D589-C839-71B3-69AF-A2E3C7DCC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821864" y="114300"/>
              <a:ext cx="1803662" cy="180366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609AB4-6D38-1FCE-D048-41BCFCE93D1F}"/>
                </a:ext>
              </a:extLst>
            </p:cNvPr>
            <p:cNvSpPr txBox="1"/>
            <p:nvPr/>
          </p:nvSpPr>
          <p:spPr>
            <a:xfrm rot="16200000">
              <a:off x="8280142" y="980619"/>
              <a:ext cx="798718" cy="2372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000"/>
                </a:spcBef>
                <a:buClr>
                  <a:srgbClr val="3CBAB9"/>
                </a:buClr>
              </a:pPr>
              <a:r>
                <a:rPr lang="en-US" sz="700">
                  <a:latin typeface="Dense"/>
                </a:rPr>
                <a:t>by @Freepik</a:t>
              </a:r>
              <a:endParaRPr lang="en-BE" sz="700">
                <a:latin typeface="Dens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362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C31714-4D0E-4A05-1F54-6BDAD7938C9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/>
              <a:t>Who is the default user within the container?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Run interactively and mount the local data/ directory to /scratch in the container</a:t>
            </a:r>
          </a:p>
          <a:p>
            <a:pPr lvl="1"/>
            <a:r>
              <a:rPr lang="en-US" err="1"/>
              <a:t>biocontainers</a:t>
            </a:r>
            <a:r>
              <a:rPr lang="en-US"/>
              <a:t>/ fastqc:v0.11.9_cv7 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In the container directory</a:t>
            </a:r>
          </a:p>
          <a:p>
            <a:pPr lvl="1"/>
            <a:r>
              <a:rPr lang="en-US"/>
              <a:t>Create a temporary file file1.txt in the scratch/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Quit the interactive session. </a:t>
            </a:r>
          </a:p>
          <a:p>
            <a:pPr lvl="1"/>
            <a:r>
              <a:rPr lang="en-US"/>
              <a:t>On your host, check the file permissions.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BB9724-A903-5274-1261-D42873EB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</a:t>
            </a:r>
            <a:endParaRPr lang="en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FA89FE-A25C-F5AE-907D-3DB380F5BD9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On the host</a:t>
            </a:r>
          </a:p>
          <a:p>
            <a:pPr lvl="1"/>
            <a:r>
              <a:rPr lang="en-US"/>
              <a:t>Create a temporary file file2.txt in the data/ directory.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Run interactively and inspect the file permissions of this file</a:t>
            </a:r>
          </a:p>
          <a:p>
            <a:pPr lvl="1"/>
            <a:r>
              <a:rPr lang="en-US"/>
              <a:t>the </a:t>
            </a:r>
            <a:r>
              <a:rPr lang="en-US" err="1"/>
              <a:t>fastqc</a:t>
            </a:r>
            <a:r>
              <a:rPr lang="en-US"/>
              <a:t> container</a:t>
            </a:r>
          </a:p>
          <a:p>
            <a:r>
              <a:rPr lang="en-US"/>
              <a:t> Check the file permissions of this file in the container (scratch/ directory).</a:t>
            </a:r>
          </a:p>
          <a:p>
            <a:endParaRPr lang="en-US"/>
          </a:p>
          <a:p>
            <a:r>
              <a:rPr lang="en-US"/>
              <a:t>On the host, find out which UID and GID you have. </a:t>
            </a:r>
          </a:p>
          <a:p>
            <a:pPr lvl="1"/>
            <a:r>
              <a:rPr lang="en-US"/>
              <a:t>Tip: you can find your UID and GID with: id -u and id -g.</a:t>
            </a:r>
          </a:p>
          <a:p>
            <a:endParaRPr lang="en-US"/>
          </a:p>
          <a:p>
            <a:r>
              <a:rPr lang="en-US"/>
              <a:t>Run a docker container by using the -u parameter </a:t>
            </a:r>
          </a:p>
          <a:p>
            <a:pPr lvl="1"/>
            <a:r>
              <a:rPr lang="en-US"/>
              <a:t>In the meantime creating a temporary file file3.txt with touch. </a:t>
            </a:r>
          </a:p>
          <a:p>
            <a:r>
              <a:rPr lang="en-US"/>
              <a:t>Mount your current directory to /data</a:t>
            </a:r>
          </a:p>
          <a:p>
            <a:pPr lvl="1"/>
            <a:r>
              <a:rPr lang="en-US"/>
              <a:t>Within </a:t>
            </a:r>
            <a:r>
              <a:rPr lang="en-US" err="1"/>
              <a:t>quay.io</a:t>
            </a:r>
            <a:r>
              <a:rPr lang="en-US"/>
              <a:t>/</a:t>
            </a:r>
            <a:r>
              <a:rPr lang="en-US" err="1"/>
              <a:t>biocontainers</a:t>
            </a:r>
            <a:r>
              <a:rPr lang="en-US"/>
              <a:t>/fastqc:0.11.9--0. </a:t>
            </a:r>
          </a:p>
          <a:p>
            <a:pPr lvl="1"/>
            <a:r>
              <a:rPr lang="en-US"/>
              <a:t>Check the file permissions of this file in the container.</a:t>
            </a:r>
            <a:endParaRPr lang="en-BE"/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31931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4A7108-8321-3CB2-720F-B935A2FA76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83761" y="1352847"/>
            <a:ext cx="6042439" cy="53052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Exercise 4.1</a:t>
            </a:r>
            <a:br>
              <a:rPr lang="en-US" dirty="0"/>
            </a:br>
            <a:endParaRPr lang="en-US"/>
          </a:p>
          <a:p>
            <a:pPr lvl="1"/>
            <a:r>
              <a:rPr lang="en-US" dirty="0"/>
              <a:t>Execute the container: quay.io/</a:t>
            </a:r>
            <a:r>
              <a:rPr lang="en-US" dirty="0" err="1"/>
              <a:t>biocontainers</a:t>
            </a:r>
            <a:r>
              <a:rPr lang="en-US" dirty="0"/>
              <a:t>/fastqc:</a:t>
            </a:r>
            <a:r>
              <a:rPr lang="en-US" sz="2000" dirty="0"/>
              <a:t>0.11.9_cv7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br>
              <a:rPr lang="en-US" dirty="0"/>
            </a:br>
            <a:endParaRPr lang="en-US"/>
          </a:p>
          <a:p>
            <a:pPr lvl="2"/>
            <a:r>
              <a:rPr lang="en-US"/>
              <a:t>Use working directory option </a:t>
            </a:r>
            <a:r>
              <a:rPr lang="en-US" b="1"/>
              <a:t>-w</a:t>
            </a:r>
            <a:r>
              <a:rPr lang="en-US"/>
              <a:t> for a directory </a:t>
            </a:r>
            <a:r>
              <a:rPr lang="en-US" b="1"/>
              <a:t>scratch/ </a:t>
            </a:r>
            <a:br>
              <a:rPr lang="en-US" b="1" dirty="0"/>
            </a:br>
            <a:endParaRPr lang="en-US" b="1"/>
          </a:p>
          <a:p>
            <a:pPr lvl="2"/>
            <a:r>
              <a:rPr lang="en-US" dirty="0"/>
              <a:t>Create a temporary file file4.txt with touch.</a:t>
            </a:r>
            <a:br>
              <a:rPr lang="en-US" dirty="0"/>
            </a:br>
            <a:endParaRPr lang="en-US"/>
          </a:p>
          <a:p>
            <a:pPr lvl="2"/>
            <a:r>
              <a:rPr lang="en-US" dirty="0"/>
              <a:t>Mount your current directory to </a:t>
            </a:r>
            <a:r>
              <a:rPr lang="en-US" b="1" dirty="0"/>
              <a:t>scratch/ </a:t>
            </a:r>
            <a:r>
              <a:rPr lang="en-US" dirty="0"/>
              <a:t>within the Docker container </a:t>
            </a:r>
            <a:br>
              <a:rPr lang="en-US" dirty="0"/>
            </a:br>
            <a:endParaRPr lang="en-US"/>
          </a:p>
          <a:p>
            <a:pPr lvl="2"/>
            <a:r>
              <a:rPr lang="en-US" dirty="0"/>
              <a:t>Check the file location of this file on the host.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DA25-FEE6-DC18-9B6D-47CA1F533FE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1285" y="365127"/>
            <a:ext cx="5648739" cy="40117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Exercise 4.2</a:t>
            </a:r>
            <a:br>
              <a:rPr lang="en-US" dirty="0"/>
            </a:br>
            <a:endParaRPr lang="en-US"/>
          </a:p>
          <a:p>
            <a:pPr lvl="1"/>
            <a:r>
              <a:rPr lang="en-US" dirty="0"/>
              <a:t>Execute the container:</a:t>
            </a:r>
            <a:br>
              <a:rPr lang="en-US" dirty="0"/>
            </a:br>
            <a:r>
              <a:rPr lang="en-US" dirty="0"/>
              <a:t>quay.io/</a:t>
            </a:r>
            <a:r>
              <a:rPr lang="en-US" dirty="0" err="1"/>
              <a:t>biocontainers</a:t>
            </a:r>
            <a:r>
              <a:rPr lang="en-US" dirty="0"/>
              <a:t>/fastqc:</a:t>
            </a:r>
            <a:r>
              <a:rPr lang="en-US" sz="2000" dirty="0"/>
              <a:t>0.11.9_cv7</a:t>
            </a:r>
            <a:r>
              <a:rPr lang="en-US" sz="2000" dirty="0">
                <a:solidFill>
                  <a:srgbClr val="000000"/>
                </a:solidFill>
              </a:rPr>
              <a:t> 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Use your user and group ID running </a:t>
            </a:r>
            <a:br>
              <a:rPr lang="en-US" dirty="0"/>
            </a:br>
            <a:endParaRPr lang="en-US"/>
          </a:p>
          <a:p>
            <a:pPr lvl="2"/>
            <a:r>
              <a:rPr lang="en-US" dirty="0"/>
              <a:t>Do quality control of the file </a:t>
            </a:r>
            <a:r>
              <a:rPr lang="en-US" b="1" dirty="0"/>
              <a:t>WTXXX.fq.gz.</a:t>
            </a:r>
            <a:br>
              <a:rPr lang="en-US" b="1" dirty="0"/>
            </a:br>
            <a:r>
              <a:rPr lang="en-US" dirty="0"/>
              <a:t> </a:t>
            </a:r>
          </a:p>
          <a:p>
            <a:pPr lvl="2"/>
            <a:r>
              <a:rPr lang="en-US" dirty="0"/>
              <a:t>mount your current directory to </a:t>
            </a:r>
            <a:r>
              <a:rPr lang="en-US" b="1" dirty="0"/>
              <a:t>the default working directory</a:t>
            </a:r>
            <a:r>
              <a:rPr lang="en-US" dirty="0"/>
              <a:t> within the Docker container </a:t>
            </a:r>
            <a:br>
              <a:rPr lang="en-US" dirty="0"/>
            </a:br>
            <a:endParaRPr lang="en-US"/>
          </a:p>
          <a:p>
            <a:pPr lvl="2"/>
            <a:r>
              <a:rPr lang="en-US" dirty="0"/>
              <a:t>Verify that the HTML report is created with the correct file permissions.</a:t>
            </a:r>
          </a:p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641034-19B6-F061-787F-6ED321D5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E2789F-3215-8AE8-2727-4CFE5A500D0B}"/>
              </a:ext>
            </a:extLst>
          </p:cNvPr>
          <p:cNvSpPr/>
          <p:nvPr/>
        </p:nvSpPr>
        <p:spPr>
          <a:xfrm>
            <a:off x="7073900" y="4597400"/>
            <a:ext cx="4896123" cy="20433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Extra: </a:t>
            </a:r>
            <a:br>
              <a:rPr lang="en-US" b="1">
                <a:solidFill>
                  <a:schemeClr val="tx1"/>
                </a:solidFill>
              </a:rPr>
            </a:br>
            <a:endParaRPr lang="en-US" b="1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Can you analyze </a:t>
            </a:r>
            <a:r>
              <a:rPr lang="en-US" b="1">
                <a:solidFill>
                  <a:schemeClr val="tx1"/>
                </a:solidFill>
              </a:rPr>
              <a:t>all </a:t>
            </a:r>
            <a:r>
              <a:rPr lang="en-US" b="1" err="1">
                <a:solidFill>
                  <a:schemeClr val="tx1"/>
                </a:solidFill>
              </a:rPr>
              <a:t>fastq</a:t>
            </a:r>
            <a:r>
              <a:rPr lang="en-US" b="1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files using a glob-pattern (WT*.fq.gz)? 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What do you need to change to make this work?</a:t>
            </a:r>
            <a:endParaRPr lang="en-BE">
              <a:solidFill>
                <a:schemeClr val="tx1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6390AD42-429E-F489-28BF-8F07E6B06481}"/>
              </a:ext>
            </a:extLst>
          </p:cNvPr>
          <p:cNvSpPr txBox="1"/>
          <p:nvPr/>
        </p:nvSpPr>
        <p:spPr>
          <a:xfrm>
            <a:off x="-3037668" y="2903349"/>
            <a:ext cx="274320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-228600">
              <a:buFont typeface=""/>
              <a:buChar char="•"/>
            </a:pPr>
            <a:r>
              <a:rPr lang="en-US" sz="2000">
                <a:solidFill>
                  <a:srgbClr val="1B2944"/>
                </a:solidFill>
                <a:latin typeface="Dense"/>
                <a:cs typeface="Arial"/>
              </a:rPr>
              <a:t>Version 0.11.9_cv7</a:t>
            </a:r>
            <a:r>
              <a:rPr lang="en-US" sz="2000">
                <a:latin typeface="Dense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392214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AADA606-839F-515B-103C-B48BC399598B}"/>
              </a:ext>
            </a:extLst>
          </p:cNvPr>
          <p:cNvSpPr/>
          <p:nvPr/>
        </p:nvSpPr>
        <p:spPr>
          <a:xfrm>
            <a:off x="371061" y="2167787"/>
            <a:ext cx="5291609" cy="10381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4D35-3BC2-A44B-1E2C-B014121A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5F058F-0737-898D-7EB4-A94956DD26D3}"/>
              </a:ext>
            </a:extLst>
          </p:cNvPr>
          <p:cNvSpPr/>
          <p:nvPr/>
        </p:nvSpPr>
        <p:spPr>
          <a:xfrm>
            <a:off x="5910184" y="2231156"/>
            <a:ext cx="6059841" cy="3778619"/>
          </a:xfrm>
          <a:prstGeom prst="rect">
            <a:avLst/>
          </a:prstGeom>
          <a:solidFill>
            <a:srgbClr val="DADAD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C0E950-CFB6-79D2-255D-83CDF58FEFF1}"/>
              </a:ext>
            </a:extLst>
          </p:cNvPr>
          <p:cNvSpPr/>
          <p:nvPr/>
        </p:nvSpPr>
        <p:spPr>
          <a:xfrm>
            <a:off x="7516090" y="3491209"/>
            <a:ext cx="4309037" cy="2388475"/>
          </a:xfrm>
          <a:prstGeom prst="rect">
            <a:avLst/>
          </a:prstGeom>
          <a:solidFill>
            <a:srgbClr val="A19F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F459D0F2-0C2B-5BAE-5905-B92D1505B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9" t="17335" r="55230" b="35283"/>
          <a:stretch/>
        </p:blipFill>
        <p:spPr>
          <a:xfrm>
            <a:off x="7749682" y="4798323"/>
            <a:ext cx="1314616" cy="7642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FA57D786-D359-71E7-EE3E-2D4162F55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8" t="17823" r="23592" b="33336"/>
          <a:stretch/>
        </p:blipFill>
        <p:spPr>
          <a:xfrm>
            <a:off x="9525466" y="3624112"/>
            <a:ext cx="2185686" cy="1309822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63E3A3-6650-DFA5-2720-B5ADC1DF94DC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9064298" y="4933934"/>
            <a:ext cx="1554011" cy="2465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3">
            <a:extLst>
              <a:ext uri="{FF2B5EF4-FFF2-40B4-BE49-F238E27FC236}">
                <a16:creationId xmlns:a16="http://schemas.microsoft.com/office/drawing/2014/main" id="{6E8D4E58-3168-AB6C-4BF7-65BF523C434F}"/>
              </a:ext>
            </a:extLst>
          </p:cNvPr>
          <p:cNvSpPr txBox="1">
            <a:spLocks/>
          </p:cNvSpPr>
          <p:nvPr/>
        </p:nvSpPr>
        <p:spPr>
          <a:xfrm>
            <a:off x="5910184" y="2167787"/>
            <a:ext cx="1301218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r>
              <a:rPr lang="en-US" sz="2000"/>
              <a:t>Computer</a:t>
            </a:r>
            <a:endParaRPr lang="en-BE" sz="200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8DA05400-D1FD-9BA2-5CDA-4A325FA1488E}"/>
              </a:ext>
            </a:extLst>
          </p:cNvPr>
          <p:cNvSpPr txBox="1">
            <a:spLocks/>
          </p:cNvSpPr>
          <p:nvPr/>
        </p:nvSpPr>
        <p:spPr>
          <a:xfrm>
            <a:off x="7211402" y="3317374"/>
            <a:ext cx="2288665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Docker engine</a:t>
            </a:r>
            <a:endParaRPr lang="en-BE" sz="2000"/>
          </a:p>
        </p:txBody>
      </p:sp>
      <p:pic>
        <p:nvPicPr>
          <p:cNvPr id="21" name="Graphic 20" descr="Door Closed with solid fill">
            <a:extLst>
              <a:ext uri="{FF2B5EF4-FFF2-40B4-BE49-F238E27FC236}">
                <a16:creationId xmlns:a16="http://schemas.microsoft.com/office/drawing/2014/main" id="{DEBDE460-C601-02D8-D2B1-0CFC8C7D9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5466" y="3226740"/>
            <a:ext cx="633438" cy="633438"/>
          </a:xfrm>
          <a:prstGeom prst="rect">
            <a:avLst/>
          </a:prstGeom>
        </p:spPr>
      </p:pic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657EBE6E-D456-E2B4-AA2A-F84DD2F0C8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Establish communication with webserver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>
                <a:latin typeface="+mn-lt"/>
              </a:rPr>
              <a:t>$ </a:t>
            </a:r>
            <a:r>
              <a:rPr lang="en-BE">
                <a:latin typeface="+mn-lt"/>
              </a:rPr>
              <a:t>docker run --detach --name webserver nginx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$ curl localhost:80</a:t>
            </a:r>
            <a:endParaRPr lang="en-B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36795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AADA606-839F-515B-103C-B48BC399598B}"/>
              </a:ext>
            </a:extLst>
          </p:cNvPr>
          <p:cNvSpPr/>
          <p:nvPr/>
        </p:nvSpPr>
        <p:spPr>
          <a:xfrm>
            <a:off x="371061" y="2167787"/>
            <a:ext cx="5291609" cy="10381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4D35-3BC2-A44B-1E2C-B014121A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BE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657EBE6E-D456-E2B4-AA2A-F84DD2F0C8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Stablish communication with webserver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>
                <a:latin typeface="+mn-lt"/>
              </a:rPr>
              <a:t>$ </a:t>
            </a:r>
            <a:r>
              <a:rPr lang="en-BE">
                <a:latin typeface="+mn-lt"/>
              </a:rPr>
              <a:t>docker run --detach --name webserver nginx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$ curl localhost:80</a:t>
            </a:r>
            <a:endParaRPr lang="en-BE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6F7133-3988-9BC4-7A01-9E3A5DDF9300}"/>
              </a:ext>
            </a:extLst>
          </p:cNvPr>
          <p:cNvSpPr/>
          <p:nvPr/>
        </p:nvSpPr>
        <p:spPr>
          <a:xfrm>
            <a:off x="6676222" y="1729648"/>
            <a:ext cx="5045725" cy="1699352"/>
          </a:xfrm>
          <a:prstGeom prst="rect">
            <a:avLst/>
          </a:prstGeom>
          <a:solidFill>
            <a:srgbClr val="5A2D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Nginx (Engine-x) : creates a local webserver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A9D6C1-E251-68F2-B55F-098101541165}"/>
              </a:ext>
            </a:extLst>
          </p:cNvPr>
          <p:cNvSpPr/>
          <p:nvPr/>
        </p:nvSpPr>
        <p:spPr>
          <a:xfrm>
            <a:off x="6676221" y="3733800"/>
            <a:ext cx="5045725" cy="1699352"/>
          </a:xfrm>
          <a:prstGeom prst="rect">
            <a:avLst/>
          </a:prstGeom>
          <a:solidFill>
            <a:srgbClr val="5A2D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curl : Client URL</a:t>
            </a:r>
          </a:p>
          <a:p>
            <a:pPr algn="ctr"/>
            <a:br>
              <a:rPr lang="en-US"/>
            </a:br>
            <a:r>
              <a:rPr lang="en-US"/>
              <a:t>Enables communication between</a:t>
            </a:r>
            <a:br>
              <a:rPr lang="en-US"/>
            </a:br>
            <a:r>
              <a:rPr lang="en-US"/>
              <a:t>the host and the server</a:t>
            </a:r>
            <a:endParaRPr lang="en-B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FF8282-2A2A-9DCC-A23A-4BE4D90228D6}"/>
              </a:ext>
            </a:extLst>
          </p:cNvPr>
          <p:cNvSpPr/>
          <p:nvPr/>
        </p:nvSpPr>
        <p:spPr>
          <a:xfrm>
            <a:off x="4807624" y="2124114"/>
            <a:ext cx="788838" cy="638511"/>
          </a:xfrm>
          <a:prstGeom prst="ellipse">
            <a:avLst/>
          </a:prstGeom>
          <a:noFill/>
          <a:ln>
            <a:solidFill>
              <a:srgbClr val="F793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D8D0BC-DD66-AC52-2733-B0F84FE753B8}"/>
              </a:ext>
            </a:extLst>
          </p:cNvPr>
          <p:cNvSpPr/>
          <p:nvPr/>
        </p:nvSpPr>
        <p:spPr>
          <a:xfrm>
            <a:off x="371061" y="2675517"/>
            <a:ext cx="788838" cy="638511"/>
          </a:xfrm>
          <a:prstGeom prst="ellipse">
            <a:avLst/>
          </a:prstGeom>
          <a:noFill/>
          <a:ln>
            <a:solidFill>
              <a:srgbClr val="F793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18E403-2D58-A299-9D5F-AC76BE693BF7}"/>
              </a:ext>
            </a:extLst>
          </p:cNvPr>
          <p:cNvCxnSpPr>
            <a:endCxn id="3" idx="1"/>
          </p:cNvCxnSpPr>
          <p:nvPr/>
        </p:nvCxnSpPr>
        <p:spPr>
          <a:xfrm>
            <a:off x="5596462" y="2443369"/>
            <a:ext cx="1079760" cy="135955"/>
          </a:xfrm>
          <a:prstGeom prst="straightConnector1">
            <a:avLst/>
          </a:prstGeom>
          <a:ln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3CC9A9-57DA-B2AC-F6E5-3052AF1CCB4D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>
            <a:off x="1159899" y="2994773"/>
            <a:ext cx="5516322" cy="1588703"/>
          </a:xfrm>
          <a:prstGeom prst="straightConnector1">
            <a:avLst/>
          </a:prstGeom>
          <a:ln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7757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29651E-18BA-3403-C3A3-4A8AC9ADC5CB}"/>
              </a:ext>
            </a:extLst>
          </p:cNvPr>
          <p:cNvSpPr/>
          <p:nvPr/>
        </p:nvSpPr>
        <p:spPr>
          <a:xfrm>
            <a:off x="371061" y="2167787"/>
            <a:ext cx="5291609" cy="10381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Content Placeholder 35">
            <a:extLst>
              <a:ext uri="{FF2B5EF4-FFF2-40B4-BE49-F238E27FC236}">
                <a16:creationId xmlns:a16="http://schemas.microsoft.com/office/drawing/2014/main" id="{234C02CB-8D51-6947-1211-AFC2BFD343DA}"/>
              </a:ext>
            </a:extLst>
          </p:cNvPr>
          <p:cNvSpPr txBox="1">
            <a:spLocks/>
          </p:cNvSpPr>
          <p:nvPr/>
        </p:nvSpPr>
        <p:spPr>
          <a:xfrm>
            <a:off x="371061" y="1552755"/>
            <a:ext cx="5648739" cy="4624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/>
            </a:b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$ </a:t>
            </a:r>
            <a:r>
              <a:rPr lang="en-BE">
                <a:latin typeface="+mn-lt"/>
              </a:rPr>
              <a:t>docker run --detach --name webserver nginx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$ curl localhost:80</a:t>
            </a:r>
            <a:endParaRPr lang="en-BE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B82EB0-DEE6-7336-8F64-5064A6D8207E}"/>
              </a:ext>
            </a:extLst>
          </p:cNvPr>
          <p:cNvSpPr/>
          <p:nvPr/>
        </p:nvSpPr>
        <p:spPr>
          <a:xfrm>
            <a:off x="5910184" y="2231156"/>
            <a:ext cx="6059841" cy="3778619"/>
          </a:xfrm>
          <a:prstGeom prst="rect">
            <a:avLst/>
          </a:prstGeom>
          <a:solidFill>
            <a:srgbClr val="DADAD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25C984-B4C7-D5F0-9FF9-E4178AD76860}"/>
              </a:ext>
            </a:extLst>
          </p:cNvPr>
          <p:cNvSpPr/>
          <p:nvPr/>
        </p:nvSpPr>
        <p:spPr>
          <a:xfrm>
            <a:off x="7516090" y="3491209"/>
            <a:ext cx="4309037" cy="2388475"/>
          </a:xfrm>
          <a:prstGeom prst="rect">
            <a:avLst/>
          </a:prstGeom>
          <a:solidFill>
            <a:srgbClr val="A19F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5" name="Picture 24" descr="A close-up of a logo&#10;&#10;Description automatically generated">
            <a:extLst>
              <a:ext uri="{FF2B5EF4-FFF2-40B4-BE49-F238E27FC236}">
                <a16:creationId xmlns:a16="http://schemas.microsoft.com/office/drawing/2014/main" id="{A1ACC64F-00BC-C039-0DA4-E61D81C5A3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9" t="17335" r="55230" b="35283"/>
          <a:stretch/>
        </p:blipFill>
        <p:spPr>
          <a:xfrm>
            <a:off x="7749682" y="4798323"/>
            <a:ext cx="1314616" cy="7642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26" name="Picture 25" descr="A close-up of a logo&#10;&#10;Description automatically generated">
            <a:extLst>
              <a:ext uri="{FF2B5EF4-FFF2-40B4-BE49-F238E27FC236}">
                <a16:creationId xmlns:a16="http://schemas.microsoft.com/office/drawing/2014/main" id="{FD3C6754-7356-7D88-EFF8-7C75781E1A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8" t="17823" r="23592" b="33336"/>
          <a:stretch/>
        </p:blipFill>
        <p:spPr>
          <a:xfrm>
            <a:off x="9525466" y="3624112"/>
            <a:ext cx="2185686" cy="1309822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A5A8CC-D3CE-E1A3-48A7-73FC8E2FFD83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9064298" y="4933934"/>
            <a:ext cx="1554011" cy="2465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itle 3">
            <a:extLst>
              <a:ext uri="{FF2B5EF4-FFF2-40B4-BE49-F238E27FC236}">
                <a16:creationId xmlns:a16="http://schemas.microsoft.com/office/drawing/2014/main" id="{2013206E-A7F6-31A2-BE99-779CFA69E77D}"/>
              </a:ext>
            </a:extLst>
          </p:cNvPr>
          <p:cNvSpPr txBox="1">
            <a:spLocks/>
          </p:cNvSpPr>
          <p:nvPr/>
        </p:nvSpPr>
        <p:spPr>
          <a:xfrm>
            <a:off x="5910184" y="2167787"/>
            <a:ext cx="1301218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r>
              <a:rPr lang="en-US" sz="2000"/>
              <a:t>Computer</a:t>
            </a:r>
            <a:endParaRPr lang="en-BE" sz="2000"/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5EA4D8F5-0E43-AE41-BEA4-350A116F65FA}"/>
              </a:ext>
            </a:extLst>
          </p:cNvPr>
          <p:cNvSpPr txBox="1">
            <a:spLocks/>
          </p:cNvSpPr>
          <p:nvPr/>
        </p:nvSpPr>
        <p:spPr>
          <a:xfrm>
            <a:off x="7211402" y="3317374"/>
            <a:ext cx="2288665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Docker engine</a:t>
            </a:r>
            <a:endParaRPr lang="en-BE" sz="2000"/>
          </a:p>
        </p:txBody>
      </p:sp>
      <p:pic>
        <p:nvPicPr>
          <p:cNvPr id="30" name="Graphic 29" descr="Door Closed with solid fill">
            <a:extLst>
              <a:ext uri="{FF2B5EF4-FFF2-40B4-BE49-F238E27FC236}">
                <a16:creationId xmlns:a16="http://schemas.microsoft.com/office/drawing/2014/main" id="{5DF87260-EE4F-AD72-EEC6-FE07A7965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5466" y="3226740"/>
            <a:ext cx="633438" cy="6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798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4D35-3BC2-A44B-1E2C-B014121A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B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C76461D-F43B-9D6C-93EB-7010603B0BF4}"/>
              </a:ext>
            </a:extLst>
          </p:cNvPr>
          <p:cNvSpPr/>
          <p:nvPr/>
        </p:nvSpPr>
        <p:spPr>
          <a:xfrm>
            <a:off x="371061" y="2167787"/>
            <a:ext cx="5291609" cy="10381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Content Placeholder 35">
            <a:extLst>
              <a:ext uri="{FF2B5EF4-FFF2-40B4-BE49-F238E27FC236}">
                <a16:creationId xmlns:a16="http://schemas.microsoft.com/office/drawing/2014/main" id="{1C4D7206-EB9D-01DB-A82B-E1658DB43D1F}"/>
              </a:ext>
            </a:extLst>
          </p:cNvPr>
          <p:cNvSpPr txBox="1">
            <a:spLocks/>
          </p:cNvSpPr>
          <p:nvPr/>
        </p:nvSpPr>
        <p:spPr>
          <a:xfrm>
            <a:off x="371061" y="1552755"/>
            <a:ext cx="5648739" cy="4624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Stablish communication with webserver</a:t>
            </a:r>
            <a:br>
              <a:rPr lang="en-US"/>
            </a:b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$ </a:t>
            </a:r>
            <a:r>
              <a:rPr lang="en-BE">
                <a:latin typeface="+mn-lt"/>
              </a:rPr>
              <a:t>docker run --detach --name webserver nginx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$ curl localhost:80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Container</a:t>
            </a:r>
            <a:r>
              <a:rPr lang="en-US" sz="3200" b="1">
                <a:solidFill>
                  <a:srgbClr val="C00000"/>
                </a:solidFill>
                <a:latin typeface="+mn-lt"/>
              </a:rPr>
              <a:t> X </a:t>
            </a:r>
            <a:r>
              <a:rPr lang="en-US">
                <a:latin typeface="+mn-lt"/>
              </a:rPr>
              <a:t>external environment</a:t>
            </a:r>
            <a:br>
              <a:rPr lang="en-US">
                <a:latin typeface="+mn-lt"/>
              </a:rPr>
            </a:br>
            <a:endParaRPr lang="en-BE">
              <a:latin typeface="+mn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F745F9-CD43-D221-9F84-1AC3D48E4FF6}"/>
              </a:ext>
            </a:extLst>
          </p:cNvPr>
          <p:cNvGrpSpPr/>
          <p:nvPr/>
        </p:nvGrpSpPr>
        <p:grpSpPr>
          <a:xfrm>
            <a:off x="1430127" y="4359051"/>
            <a:ext cx="2488019" cy="1674031"/>
            <a:chOff x="7658961" y="358771"/>
            <a:chExt cx="3264129" cy="2023604"/>
          </a:xfrm>
        </p:grpSpPr>
        <p:pic>
          <p:nvPicPr>
            <p:cNvPr id="12" name="Picture 11" descr="A blue container and a blue container&#10;&#10;Description automatically generated">
              <a:extLst>
                <a:ext uri="{FF2B5EF4-FFF2-40B4-BE49-F238E27FC236}">
                  <a16:creationId xmlns:a16="http://schemas.microsoft.com/office/drawing/2014/main" id="{F3DE6F85-7330-AD73-AC79-312541B7C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961" y="358771"/>
              <a:ext cx="3264129" cy="2023604"/>
            </a:xfrm>
            <a:prstGeom prst="rect">
              <a:avLst/>
            </a:prstGeom>
          </p:spPr>
        </p:pic>
        <p:pic>
          <p:nvPicPr>
            <p:cNvPr id="15" name="Graphic 14" descr="Door Closed with solid fill">
              <a:extLst>
                <a:ext uri="{FF2B5EF4-FFF2-40B4-BE49-F238E27FC236}">
                  <a16:creationId xmlns:a16="http://schemas.microsoft.com/office/drawing/2014/main" id="{D48BE69C-3BF1-696C-B8A9-5BD47308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60320" y="559985"/>
              <a:ext cx="758169" cy="758169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C64009B-3807-5E03-D6C2-7B114B44056C}"/>
              </a:ext>
            </a:extLst>
          </p:cNvPr>
          <p:cNvSpPr/>
          <p:nvPr/>
        </p:nvSpPr>
        <p:spPr>
          <a:xfrm>
            <a:off x="5910184" y="2231156"/>
            <a:ext cx="6059841" cy="3778619"/>
          </a:xfrm>
          <a:prstGeom prst="rect">
            <a:avLst/>
          </a:prstGeom>
          <a:solidFill>
            <a:srgbClr val="DADAD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46B21B-26CC-71AD-AFE1-E2AE7210279E}"/>
              </a:ext>
            </a:extLst>
          </p:cNvPr>
          <p:cNvSpPr/>
          <p:nvPr/>
        </p:nvSpPr>
        <p:spPr>
          <a:xfrm>
            <a:off x="7516090" y="3491209"/>
            <a:ext cx="4309037" cy="2388475"/>
          </a:xfrm>
          <a:prstGeom prst="rect">
            <a:avLst/>
          </a:prstGeom>
          <a:solidFill>
            <a:srgbClr val="A19F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0" name="Picture 29" descr="A close-up of a logo&#10;&#10;Description automatically generated">
            <a:extLst>
              <a:ext uri="{FF2B5EF4-FFF2-40B4-BE49-F238E27FC236}">
                <a16:creationId xmlns:a16="http://schemas.microsoft.com/office/drawing/2014/main" id="{A629F80A-8F36-A1CE-168D-E9E9A8D004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9" t="17335" r="55230" b="35283"/>
          <a:stretch/>
        </p:blipFill>
        <p:spPr>
          <a:xfrm>
            <a:off x="7749682" y="4798323"/>
            <a:ext cx="1314616" cy="7642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31" name="Picture 30" descr="A close-up of a logo&#10;&#10;Description automatically generated">
            <a:extLst>
              <a:ext uri="{FF2B5EF4-FFF2-40B4-BE49-F238E27FC236}">
                <a16:creationId xmlns:a16="http://schemas.microsoft.com/office/drawing/2014/main" id="{11767DDF-1F00-2AD9-2911-34A96D2622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8" t="17823" r="23592" b="33336"/>
          <a:stretch/>
        </p:blipFill>
        <p:spPr>
          <a:xfrm>
            <a:off x="9525466" y="3624112"/>
            <a:ext cx="2185686" cy="1309822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D1D92C-356A-A029-C33D-DCEDEE7EF474}"/>
              </a:ext>
            </a:extLst>
          </p:cNvPr>
          <p:cNvCxnSpPr>
            <a:cxnSpLocks/>
            <a:stCxn id="30" idx="3"/>
            <a:endCxn id="31" idx="2"/>
          </p:cNvCxnSpPr>
          <p:nvPr/>
        </p:nvCxnSpPr>
        <p:spPr>
          <a:xfrm flipV="1">
            <a:off x="9064298" y="4933934"/>
            <a:ext cx="1554011" cy="2465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3">
            <a:extLst>
              <a:ext uri="{FF2B5EF4-FFF2-40B4-BE49-F238E27FC236}">
                <a16:creationId xmlns:a16="http://schemas.microsoft.com/office/drawing/2014/main" id="{818BAFDD-F01C-953D-FB28-F847F259D351}"/>
              </a:ext>
            </a:extLst>
          </p:cNvPr>
          <p:cNvSpPr txBox="1">
            <a:spLocks/>
          </p:cNvSpPr>
          <p:nvPr/>
        </p:nvSpPr>
        <p:spPr>
          <a:xfrm>
            <a:off x="5910184" y="2167787"/>
            <a:ext cx="1301218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r>
              <a:rPr lang="en-US" sz="2000"/>
              <a:t>Computer</a:t>
            </a:r>
            <a:endParaRPr lang="en-BE" sz="200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C035DD17-EFC1-72D5-A7EE-B820F91F3EC3}"/>
              </a:ext>
            </a:extLst>
          </p:cNvPr>
          <p:cNvSpPr txBox="1">
            <a:spLocks/>
          </p:cNvSpPr>
          <p:nvPr/>
        </p:nvSpPr>
        <p:spPr>
          <a:xfrm>
            <a:off x="7211402" y="3317374"/>
            <a:ext cx="2288665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Docker engine</a:t>
            </a:r>
            <a:endParaRPr lang="en-BE" sz="2000"/>
          </a:p>
        </p:txBody>
      </p:sp>
      <p:pic>
        <p:nvPicPr>
          <p:cNvPr id="35" name="Graphic 34" descr="Door Closed with solid fill">
            <a:extLst>
              <a:ext uri="{FF2B5EF4-FFF2-40B4-BE49-F238E27FC236}">
                <a16:creationId xmlns:a16="http://schemas.microsoft.com/office/drawing/2014/main" id="{F65978AB-F509-E11F-4C6C-E821ACFA4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5466" y="3226740"/>
            <a:ext cx="633438" cy="6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434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DCEC60-8AB1-B3B5-1409-0204D0C3409E}"/>
              </a:ext>
            </a:extLst>
          </p:cNvPr>
          <p:cNvSpPr/>
          <p:nvPr/>
        </p:nvSpPr>
        <p:spPr>
          <a:xfrm>
            <a:off x="2354070" y="4933934"/>
            <a:ext cx="742329" cy="49035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CA69DB-B680-B7C9-722D-E7548510ACCE}"/>
              </a:ext>
            </a:extLst>
          </p:cNvPr>
          <p:cNvSpPr/>
          <p:nvPr/>
        </p:nvSpPr>
        <p:spPr>
          <a:xfrm>
            <a:off x="3994725" y="4937913"/>
            <a:ext cx="856369" cy="49035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4EA4E4-6B03-904D-DC62-1F71EC13937D}"/>
              </a:ext>
            </a:extLst>
          </p:cNvPr>
          <p:cNvSpPr/>
          <p:nvPr/>
        </p:nvSpPr>
        <p:spPr>
          <a:xfrm>
            <a:off x="371061" y="2981563"/>
            <a:ext cx="5291609" cy="49035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60A6C0-C630-A37D-E548-6ECE7BCB435D}"/>
              </a:ext>
            </a:extLst>
          </p:cNvPr>
          <p:cNvSpPr/>
          <p:nvPr/>
        </p:nvSpPr>
        <p:spPr>
          <a:xfrm>
            <a:off x="371061" y="2167787"/>
            <a:ext cx="5291609" cy="4903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80DA6C60-0DDE-3E93-ED62-839E5EBF2143}"/>
              </a:ext>
            </a:extLst>
          </p:cNvPr>
          <p:cNvSpPr txBox="1">
            <a:spLocks/>
          </p:cNvSpPr>
          <p:nvPr/>
        </p:nvSpPr>
        <p:spPr>
          <a:xfrm>
            <a:off x="371061" y="1552755"/>
            <a:ext cx="5648739" cy="23074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/>
            </a:b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$ </a:t>
            </a:r>
            <a:r>
              <a:rPr lang="en-BE">
                <a:latin typeface="+mn-lt"/>
              </a:rPr>
              <a:t>docker run --detach --name webserver nginx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$ docker exec webserver curl localhost:80</a:t>
            </a:r>
            <a:endParaRPr lang="en-BE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BE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B59050-A61F-DD64-F420-643969E2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21553"/>
            <a:ext cx="5910183" cy="15024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What is the difference</a:t>
            </a:r>
            <a:br>
              <a:rPr lang="en-US"/>
            </a:br>
            <a:r>
              <a:rPr lang="en-US"/>
              <a:t>between  run   and   exec ?</a:t>
            </a:r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8C126-D0E1-93D8-3A7A-1AA9B1805A9C}"/>
              </a:ext>
            </a:extLst>
          </p:cNvPr>
          <p:cNvSpPr/>
          <p:nvPr/>
        </p:nvSpPr>
        <p:spPr>
          <a:xfrm>
            <a:off x="5910184" y="2231156"/>
            <a:ext cx="6059841" cy="3778619"/>
          </a:xfrm>
          <a:prstGeom prst="rect">
            <a:avLst/>
          </a:prstGeom>
          <a:solidFill>
            <a:srgbClr val="DADAD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014FD7-75D3-C895-74A5-3224D9DC0386}"/>
              </a:ext>
            </a:extLst>
          </p:cNvPr>
          <p:cNvSpPr/>
          <p:nvPr/>
        </p:nvSpPr>
        <p:spPr>
          <a:xfrm>
            <a:off x="7516090" y="3491209"/>
            <a:ext cx="4309037" cy="2388475"/>
          </a:xfrm>
          <a:prstGeom prst="rect">
            <a:avLst/>
          </a:prstGeom>
          <a:solidFill>
            <a:srgbClr val="A19F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42C96F43-BB9B-DFC5-0860-6D9B96691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9" t="17335" r="55230" b="35283"/>
          <a:stretch/>
        </p:blipFill>
        <p:spPr>
          <a:xfrm>
            <a:off x="7749682" y="4798323"/>
            <a:ext cx="1314616" cy="7642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E53D2F3C-DDE6-3FA5-B006-D08D8F075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8" t="17823" r="23592" b="33336"/>
          <a:stretch/>
        </p:blipFill>
        <p:spPr>
          <a:xfrm>
            <a:off x="9525466" y="3624112"/>
            <a:ext cx="2185686" cy="1309822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303B60-2033-DB4F-6094-1539BDFF6B43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9064298" y="4933934"/>
            <a:ext cx="1554011" cy="2465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3">
            <a:extLst>
              <a:ext uri="{FF2B5EF4-FFF2-40B4-BE49-F238E27FC236}">
                <a16:creationId xmlns:a16="http://schemas.microsoft.com/office/drawing/2014/main" id="{3053790E-3CDE-EAB0-BAD4-DAFAE1545E74}"/>
              </a:ext>
            </a:extLst>
          </p:cNvPr>
          <p:cNvSpPr txBox="1">
            <a:spLocks/>
          </p:cNvSpPr>
          <p:nvPr/>
        </p:nvSpPr>
        <p:spPr>
          <a:xfrm>
            <a:off x="5910184" y="2167787"/>
            <a:ext cx="1301218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r>
              <a:rPr lang="en-US" sz="2000"/>
              <a:t>Computer</a:t>
            </a:r>
            <a:endParaRPr lang="en-BE" sz="200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945FD213-E7CA-E634-9658-409F3E183230}"/>
              </a:ext>
            </a:extLst>
          </p:cNvPr>
          <p:cNvSpPr txBox="1">
            <a:spLocks/>
          </p:cNvSpPr>
          <p:nvPr/>
        </p:nvSpPr>
        <p:spPr>
          <a:xfrm>
            <a:off x="7211402" y="3317374"/>
            <a:ext cx="2288665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Docker engine</a:t>
            </a:r>
            <a:endParaRPr lang="en-BE" sz="2000"/>
          </a:p>
        </p:txBody>
      </p:sp>
      <p:pic>
        <p:nvPicPr>
          <p:cNvPr id="14" name="Graphic 13" descr="Door Closed with solid fill">
            <a:extLst>
              <a:ext uri="{FF2B5EF4-FFF2-40B4-BE49-F238E27FC236}">
                <a16:creationId xmlns:a16="http://schemas.microsoft.com/office/drawing/2014/main" id="{739D7EEF-AB9A-F877-0E32-49AF9A974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5466" y="3226740"/>
            <a:ext cx="633438" cy="6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833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4F42FF-C6B4-B2B6-D68C-D1D8E2A322BF}"/>
              </a:ext>
            </a:extLst>
          </p:cNvPr>
          <p:cNvSpPr/>
          <p:nvPr/>
        </p:nvSpPr>
        <p:spPr>
          <a:xfrm>
            <a:off x="5910184" y="2231156"/>
            <a:ext cx="6059841" cy="3778619"/>
          </a:xfrm>
          <a:prstGeom prst="rect">
            <a:avLst/>
          </a:prstGeom>
          <a:solidFill>
            <a:srgbClr val="DADAD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D99239-93A7-7241-F55B-35477E9E6231}"/>
              </a:ext>
            </a:extLst>
          </p:cNvPr>
          <p:cNvSpPr/>
          <p:nvPr/>
        </p:nvSpPr>
        <p:spPr>
          <a:xfrm>
            <a:off x="7516090" y="3491209"/>
            <a:ext cx="4309037" cy="2388475"/>
          </a:xfrm>
          <a:prstGeom prst="rect">
            <a:avLst/>
          </a:prstGeom>
          <a:solidFill>
            <a:srgbClr val="A19FA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3E1B259D-CB52-2E25-2C15-C5E963E411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9" t="17335" r="55230" b="35283"/>
          <a:stretch/>
        </p:blipFill>
        <p:spPr>
          <a:xfrm>
            <a:off x="7749682" y="4798323"/>
            <a:ext cx="1314616" cy="7642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15" name="Picture 14" descr="A close-up of a logo&#10;&#10;Description automatically generated">
            <a:extLst>
              <a:ext uri="{FF2B5EF4-FFF2-40B4-BE49-F238E27FC236}">
                <a16:creationId xmlns:a16="http://schemas.microsoft.com/office/drawing/2014/main" id="{1320D9FC-32CF-FAB7-8C66-7CCFE10BC2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8" t="17823" r="23592" b="33336"/>
          <a:stretch/>
        </p:blipFill>
        <p:spPr>
          <a:xfrm>
            <a:off x="9525466" y="3624112"/>
            <a:ext cx="2185686" cy="1309822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0379D6-F02F-8A58-0EA1-038511EDF068}"/>
              </a:ext>
            </a:extLst>
          </p:cNvPr>
          <p:cNvCxnSpPr>
            <a:cxnSpLocks/>
            <a:stCxn id="12" idx="3"/>
            <a:endCxn id="15" idx="2"/>
          </p:cNvCxnSpPr>
          <p:nvPr/>
        </p:nvCxnSpPr>
        <p:spPr>
          <a:xfrm flipV="1">
            <a:off x="9064298" y="4933934"/>
            <a:ext cx="1554011" cy="24652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3">
            <a:extLst>
              <a:ext uri="{FF2B5EF4-FFF2-40B4-BE49-F238E27FC236}">
                <a16:creationId xmlns:a16="http://schemas.microsoft.com/office/drawing/2014/main" id="{AC21865E-1717-AF56-35D4-F7B3EC3A563D}"/>
              </a:ext>
            </a:extLst>
          </p:cNvPr>
          <p:cNvSpPr txBox="1">
            <a:spLocks/>
          </p:cNvSpPr>
          <p:nvPr/>
        </p:nvSpPr>
        <p:spPr>
          <a:xfrm>
            <a:off x="5910184" y="2167787"/>
            <a:ext cx="1301218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r>
              <a:rPr lang="en-US" sz="2000"/>
              <a:t>Computer</a:t>
            </a:r>
            <a:endParaRPr lang="en-BE" sz="200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168E1BD8-C384-CC2D-2530-74C668145D6C}"/>
              </a:ext>
            </a:extLst>
          </p:cNvPr>
          <p:cNvSpPr txBox="1">
            <a:spLocks/>
          </p:cNvSpPr>
          <p:nvPr/>
        </p:nvSpPr>
        <p:spPr>
          <a:xfrm>
            <a:off x="7211402" y="3317374"/>
            <a:ext cx="2288665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pPr algn="ctr"/>
            <a:r>
              <a:rPr lang="en-US" sz="2000"/>
              <a:t>Docker engine</a:t>
            </a:r>
            <a:endParaRPr lang="en-BE" sz="2000"/>
          </a:p>
        </p:txBody>
      </p:sp>
      <p:pic>
        <p:nvPicPr>
          <p:cNvPr id="3" name="Content Placeholder 18" descr="Door Open with solid fill">
            <a:extLst>
              <a:ext uri="{FF2B5EF4-FFF2-40B4-BE49-F238E27FC236}">
                <a16:creationId xmlns:a16="http://schemas.microsoft.com/office/drawing/2014/main" id="{55B640B4-8A27-E6F7-E540-8B30F936E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5466" y="3220475"/>
            <a:ext cx="633439" cy="63343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1E49D1-66EA-8684-15B2-010B9556C6F6}"/>
              </a:ext>
            </a:extLst>
          </p:cNvPr>
          <p:cNvSpPr/>
          <p:nvPr/>
        </p:nvSpPr>
        <p:spPr>
          <a:xfrm>
            <a:off x="371061" y="5272405"/>
            <a:ext cx="5291609" cy="58037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AADA606-839F-515B-103C-B48BC399598B}"/>
              </a:ext>
            </a:extLst>
          </p:cNvPr>
          <p:cNvSpPr/>
          <p:nvPr/>
        </p:nvSpPr>
        <p:spPr>
          <a:xfrm>
            <a:off x="371061" y="2167787"/>
            <a:ext cx="5291609" cy="1038121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4D35-3BC2-A44B-1E2C-B014121A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BE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657EBE6E-D456-E2B4-AA2A-F84DD2F0C8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Stablish communication with webserver</a:t>
            </a:r>
            <a:br>
              <a:rPr lang="en-US"/>
            </a:b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$ </a:t>
            </a:r>
            <a:r>
              <a:rPr lang="en-BE">
                <a:latin typeface="+mn-lt"/>
              </a:rPr>
              <a:t>docker run --detach --name webserver nginx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$ curl localhost:80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Container</a:t>
            </a:r>
            <a:r>
              <a:rPr lang="en-US" sz="3200" b="1">
                <a:solidFill>
                  <a:srgbClr val="C00000"/>
                </a:solidFill>
                <a:latin typeface="+mn-lt"/>
              </a:rPr>
              <a:t> X </a:t>
            </a:r>
            <a:r>
              <a:rPr lang="en-US">
                <a:latin typeface="+mn-lt"/>
              </a:rPr>
              <a:t>external environment</a:t>
            </a:r>
            <a:br>
              <a:rPr lang="en-US">
                <a:latin typeface="+mn-lt"/>
              </a:rPr>
            </a:br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exec : execute inside the container</a:t>
            </a:r>
          </a:p>
          <a:p>
            <a:pPr lvl="1"/>
            <a:r>
              <a:rPr lang="en-US">
                <a:latin typeface="+mn-lt"/>
              </a:rPr>
              <a:t>Open the door for host communication</a:t>
            </a:r>
            <a:br>
              <a:rPr lang="en-US">
                <a:latin typeface="+mn-lt"/>
              </a:rPr>
            </a:br>
            <a:endParaRPr lang="en-US">
              <a:latin typeface="+mn-lt"/>
            </a:endParaRPr>
          </a:p>
          <a:p>
            <a:pPr marL="0" indent="0">
              <a:buNone/>
            </a:pPr>
            <a:r>
              <a:rPr lang="en-US">
                <a:latin typeface="+mn-lt"/>
              </a:rPr>
              <a:t>$ docker exec webserver curl localhost:80</a:t>
            </a:r>
            <a:endParaRPr lang="en-BE">
              <a:latin typeface="+mn-lt"/>
            </a:endParaRPr>
          </a:p>
          <a:p>
            <a:pPr marL="0" indent="0">
              <a:buNone/>
            </a:pPr>
            <a:endParaRPr lang="en-B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61141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4B6CBAF-3911-D57F-3466-80265582328A}"/>
              </a:ext>
            </a:extLst>
          </p:cNvPr>
          <p:cNvGrpSpPr/>
          <p:nvPr/>
        </p:nvGrpSpPr>
        <p:grpSpPr>
          <a:xfrm>
            <a:off x="7889128" y="216647"/>
            <a:ext cx="3931811" cy="1872586"/>
            <a:chOff x="5910184" y="2720679"/>
            <a:chExt cx="6059841" cy="328909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4F42FF-C6B4-B2B6-D68C-D1D8E2A322BF}"/>
                </a:ext>
              </a:extLst>
            </p:cNvPr>
            <p:cNvSpPr/>
            <p:nvPr/>
          </p:nvSpPr>
          <p:spPr>
            <a:xfrm>
              <a:off x="5910184" y="2838893"/>
              <a:ext cx="6059841" cy="3170882"/>
            </a:xfrm>
            <a:prstGeom prst="rect">
              <a:avLst/>
            </a:prstGeom>
            <a:solidFill>
              <a:srgbClr val="DADAD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D99239-93A7-7241-F55B-35477E9E6231}"/>
                </a:ext>
              </a:extLst>
            </p:cNvPr>
            <p:cNvSpPr/>
            <p:nvPr/>
          </p:nvSpPr>
          <p:spPr>
            <a:xfrm>
              <a:off x="7516090" y="3491209"/>
              <a:ext cx="4309037" cy="2388475"/>
            </a:xfrm>
            <a:prstGeom prst="rect">
              <a:avLst/>
            </a:prstGeom>
            <a:solidFill>
              <a:srgbClr val="A19FA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pic>
          <p:nvPicPr>
            <p:cNvPr id="12" name="Picture 11" descr="A close-up of a logo&#10;&#10;Description automatically generated">
              <a:extLst>
                <a:ext uri="{FF2B5EF4-FFF2-40B4-BE49-F238E27FC236}">
                  <a16:creationId xmlns:a16="http://schemas.microsoft.com/office/drawing/2014/main" id="{3E1B259D-CB52-2E25-2C15-C5E963E411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59" t="17335" r="55230" b="35283"/>
            <a:stretch/>
          </p:blipFill>
          <p:spPr>
            <a:xfrm>
              <a:off x="7749682" y="4798323"/>
              <a:ext cx="1314616" cy="76427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15" name="Picture 14" descr="A close-up of a logo&#10;&#10;Description automatically generated">
              <a:extLst>
                <a:ext uri="{FF2B5EF4-FFF2-40B4-BE49-F238E27FC236}">
                  <a16:creationId xmlns:a16="http://schemas.microsoft.com/office/drawing/2014/main" id="{1320D9FC-32CF-FAB7-8C66-7CCFE10BC2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98" t="17823" r="23592" b="33336"/>
            <a:stretch/>
          </p:blipFill>
          <p:spPr>
            <a:xfrm>
              <a:off x="9525466" y="3624112"/>
              <a:ext cx="2185686" cy="13098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10379D6-F02F-8A58-0EA1-038511EDF068}"/>
                </a:ext>
              </a:extLst>
            </p:cNvPr>
            <p:cNvCxnSpPr>
              <a:cxnSpLocks/>
              <a:stCxn id="12" idx="3"/>
              <a:endCxn id="15" idx="2"/>
            </p:cNvCxnSpPr>
            <p:nvPr/>
          </p:nvCxnSpPr>
          <p:spPr>
            <a:xfrm flipV="1">
              <a:off x="9064298" y="4933934"/>
              <a:ext cx="1554011" cy="24652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itle 3">
              <a:extLst>
                <a:ext uri="{FF2B5EF4-FFF2-40B4-BE49-F238E27FC236}">
                  <a16:creationId xmlns:a16="http://schemas.microsoft.com/office/drawing/2014/main" id="{AC21865E-1717-AF56-35D4-F7B3EC3A563D}"/>
                </a:ext>
              </a:extLst>
            </p:cNvPr>
            <p:cNvSpPr txBox="1">
              <a:spLocks/>
            </p:cNvSpPr>
            <p:nvPr/>
          </p:nvSpPr>
          <p:spPr>
            <a:xfrm>
              <a:off x="5910184" y="2720679"/>
              <a:ext cx="1804162" cy="7878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rgbClr val="1B2944"/>
                  </a:solidFill>
                  <a:latin typeface="Dense"/>
                  <a:ea typeface="+mj-ea"/>
                  <a:cs typeface="+mj-cs"/>
                </a:defRPr>
              </a:lvl1pPr>
            </a:lstStyle>
            <a:p>
              <a:r>
                <a:rPr lang="en-US" sz="1600"/>
                <a:t>Computer</a:t>
              </a:r>
              <a:endParaRPr lang="en-BE" sz="1600"/>
            </a:p>
          </p:txBody>
        </p:sp>
        <p:sp>
          <p:nvSpPr>
            <p:cNvPr id="18" name="Title 3">
              <a:extLst>
                <a:ext uri="{FF2B5EF4-FFF2-40B4-BE49-F238E27FC236}">
                  <a16:creationId xmlns:a16="http://schemas.microsoft.com/office/drawing/2014/main" id="{168E1BD8-C384-CC2D-2530-74C668145D6C}"/>
                </a:ext>
              </a:extLst>
            </p:cNvPr>
            <p:cNvSpPr txBox="1">
              <a:spLocks/>
            </p:cNvSpPr>
            <p:nvPr/>
          </p:nvSpPr>
          <p:spPr>
            <a:xfrm>
              <a:off x="7516090" y="3673351"/>
              <a:ext cx="2009376" cy="7878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rgbClr val="1B2944"/>
                  </a:solidFill>
                  <a:latin typeface="Dense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/>
                <a:t>Docker engine</a:t>
              </a:r>
              <a:endParaRPr lang="en-BE" sz="1600"/>
            </a:p>
          </p:txBody>
        </p:sp>
        <p:pic>
          <p:nvPicPr>
            <p:cNvPr id="3" name="Content Placeholder 18" descr="Door Open with solid fill">
              <a:extLst>
                <a:ext uri="{FF2B5EF4-FFF2-40B4-BE49-F238E27FC236}">
                  <a16:creationId xmlns:a16="http://schemas.microsoft.com/office/drawing/2014/main" id="{55B640B4-8A27-E6F7-E540-8B30F936E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25466" y="3220475"/>
              <a:ext cx="633439" cy="633439"/>
            </a:xfrm>
            <a:prstGeom prst="rect">
              <a:avLst/>
            </a:prstGeom>
          </p:spPr>
        </p:pic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AADA606-839F-515B-103C-B48BC399598B}"/>
              </a:ext>
            </a:extLst>
          </p:cNvPr>
          <p:cNvSpPr/>
          <p:nvPr/>
        </p:nvSpPr>
        <p:spPr>
          <a:xfrm>
            <a:off x="371061" y="2167788"/>
            <a:ext cx="7378621" cy="43719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4D35-3BC2-A44B-1E2C-B014121A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BE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657EBE6E-D456-E2B4-AA2A-F84DD2F0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61" y="1552755"/>
            <a:ext cx="10463516" cy="4624208"/>
          </a:xfrm>
        </p:spPr>
        <p:txBody>
          <a:bodyPr/>
          <a:lstStyle/>
          <a:p>
            <a:r>
              <a:rPr lang="en-US"/>
              <a:t>To keep the door open</a:t>
            </a:r>
            <a:br>
              <a:rPr lang="en-US"/>
            </a:b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$ docker run --detach --name webserver --publish 80:80 nginx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$ curl localhost:80</a:t>
            </a:r>
          </a:p>
          <a:p>
            <a:pPr marL="0" indent="0">
              <a:buNone/>
            </a:pPr>
            <a:endParaRPr lang="en-BE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3919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BE2292-F0C6-10EE-567F-5ADEC5FE103C}"/>
              </a:ext>
            </a:extLst>
          </p:cNvPr>
          <p:cNvSpPr/>
          <p:nvPr/>
        </p:nvSpPr>
        <p:spPr>
          <a:xfrm>
            <a:off x="334277" y="4013245"/>
            <a:ext cx="7378621" cy="194098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AADA606-839F-515B-103C-B48BC399598B}"/>
              </a:ext>
            </a:extLst>
          </p:cNvPr>
          <p:cNvSpPr/>
          <p:nvPr/>
        </p:nvSpPr>
        <p:spPr>
          <a:xfrm>
            <a:off x="371061" y="2089233"/>
            <a:ext cx="7378621" cy="11962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4D35-3BC2-A44B-1E2C-B014121A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BE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657EBE6E-D456-E2B4-AA2A-F84DD2F0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61" y="1552755"/>
            <a:ext cx="10463516" cy="4624208"/>
          </a:xfrm>
        </p:spPr>
        <p:txBody>
          <a:bodyPr/>
          <a:lstStyle/>
          <a:p>
            <a:r>
              <a:rPr lang="en-US"/>
              <a:t>To keep the door open</a:t>
            </a:r>
            <a:br>
              <a:rPr lang="en-US"/>
            </a:b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$ docker run --detach --name webserver --publish </a:t>
            </a:r>
            <a:r>
              <a:rPr lang="en-US" b="1">
                <a:latin typeface="+mn-lt"/>
              </a:rPr>
              <a:t>80:80 </a:t>
            </a:r>
            <a:r>
              <a:rPr lang="en-US">
                <a:latin typeface="+mn-lt"/>
              </a:rPr>
              <a:t>nginx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$ curl localhost:80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$ docker run --detach --name webserver -p </a:t>
            </a:r>
            <a:r>
              <a:rPr lang="en-US" b="1">
                <a:latin typeface="+mn-lt"/>
              </a:rPr>
              <a:t>8080:80</a:t>
            </a:r>
            <a:r>
              <a:rPr lang="en-US">
                <a:latin typeface="+mn-lt"/>
              </a:rPr>
              <a:t> nginx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$ curl localhost: ????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$ docker exec webserver curl localhost: ???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6ADF99-A0BD-07C2-7073-80814C57D534}"/>
              </a:ext>
            </a:extLst>
          </p:cNvPr>
          <p:cNvGrpSpPr/>
          <p:nvPr/>
        </p:nvGrpSpPr>
        <p:grpSpPr>
          <a:xfrm>
            <a:off x="7889128" y="216647"/>
            <a:ext cx="3931811" cy="1872586"/>
            <a:chOff x="5910184" y="2720679"/>
            <a:chExt cx="6059841" cy="32890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859A94-9BC8-D0D9-D2E1-76B9D0F60FA8}"/>
                </a:ext>
              </a:extLst>
            </p:cNvPr>
            <p:cNvSpPr/>
            <p:nvPr/>
          </p:nvSpPr>
          <p:spPr>
            <a:xfrm>
              <a:off x="5910184" y="2838893"/>
              <a:ext cx="6059841" cy="3170882"/>
            </a:xfrm>
            <a:prstGeom prst="rect">
              <a:avLst/>
            </a:prstGeom>
            <a:solidFill>
              <a:srgbClr val="DADAD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D6983F-A79C-376B-5F06-542059C31C6E}"/>
                </a:ext>
              </a:extLst>
            </p:cNvPr>
            <p:cNvSpPr/>
            <p:nvPr/>
          </p:nvSpPr>
          <p:spPr>
            <a:xfrm>
              <a:off x="7516090" y="3491209"/>
              <a:ext cx="4309037" cy="2388475"/>
            </a:xfrm>
            <a:prstGeom prst="rect">
              <a:avLst/>
            </a:prstGeom>
            <a:solidFill>
              <a:srgbClr val="A19FA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pic>
          <p:nvPicPr>
            <p:cNvPr id="7" name="Picture 6" descr="A close-up of a logo&#10;&#10;Description automatically generated">
              <a:extLst>
                <a:ext uri="{FF2B5EF4-FFF2-40B4-BE49-F238E27FC236}">
                  <a16:creationId xmlns:a16="http://schemas.microsoft.com/office/drawing/2014/main" id="{72F9F3DD-243C-0A78-1995-9483E01FB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59" t="17335" r="55230" b="35283"/>
            <a:stretch/>
          </p:blipFill>
          <p:spPr>
            <a:xfrm>
              <a:off x="7749682" y="4798323"/>
              <a:ext cx="1314616" cy="76427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7" descr="A close-up of a logo&#10;&#10;Description automatically generated">
              <a:extLst>
                <a:ext uri="{FF2B5EF4-FFF2-40B4-BE49-F238E27FC236}">
                  <a16:creationId xmlns:a16="http://schemas.microsoft.com/office/drawing/2014/main" id="{59366B47-EBB1-6C7F-1A4A-46D346999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98" t="17823" r="23592" b="33336"/>
            <a:stretch/>
          </p:blipFill>
          <p:spPr>
            <a:xfrm>
              <a:off x="9525466" y="3624112"/>
              <a:ext cx="2185686" cy="13098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3809404-7FBD-73C8-A319-280CFD574CA8}"/>
                </a:ext>
              </a:extLst>
            </p:cNvPr>
            <p:cNvCxnSpPr>
              <a:cxnSpLocks/>
              <a:stCxn id="7" idx="3"/>
              <a:endCxn id="8" idx="2"/>
            </p:cNvCxnSpPr>
            <p:nvPr/>
          </p:nvCxnSpPr>
          <p:spPr>
            <a:xfrm flipV="1">
              <a:off x="9064298" y="4933934"/>
              <a:ext cx="1554011" cy="24652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itle 3">
              <a:extLst>
                <a:ext uri="{FF2B5EF4-FFF2-40B4-BE49-F238E27FC236}">
                  <a16:creationId xmlns:a16="http://schemas.microsoft.com/office/drawing/2014/main" id="{AFAE4004-0D80-3203-0907-2BDB35A9CE6B}"/>
                </a:ext>
              </a:extLst>
            </p:cNvPr>
            <p:cNvSpPr txBox="1">
              <a:spLocks/>
            </p:cNvSpPr>
            <p:nvPr/>
          </p:nvSpPr>
          <p:spPr>
            <a:xfrm>
              <a:off x="5910184" y="2720679"/>
              <a:ext cx="1804162" cy="7878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rgbClr val="1B2944"/>
                  </a:solidFill>
                  <a:latin typeface="Dense"/>
                  <a:ea typeface="+mj-ea"/>
                  <a:cs typeface="+mj-cs"/>
                </a:defRPr>
              </a:lvl1pPr>
            </a:lstStyle>
            <a:p>
              <a:r>
                <a:rPr lang="en-US" sz="1600"/>
                <a:t>Computer</a:t>
              </a:r>
              <a:endParaRPr lang="en-BE" sz="1600"/>
            </a:p>
          </p:txBody>
        </p:sp>
        <p:sp>
          <p:nvSpPr>
            <p:cNvPr id="14" name="Title 3">
              <a:extLst>
                <a:ext uri="{FF2B5EF4-FFF2-40B4-BE49-F238E27FC236}">
                  <a16:creationId xmlns:a16="http://schemas.microsoft.com/office/drawing/2014/main" id="{82550FD2-3C79-29C9-F9D8-4EF9A0A42129}"/>
                </a:ext>
              </a:extLst>
            </p:cNvPr>
            <p:cNvSpPr txBox="1">
              <a:spLocks/>
            </p:cNvSpPr>
            <p:nvPr/>
          </p:nvSpPr>
          <p:spPr>
            <a:xfrm>
              <a:off x="7516090" y="3673351"/>
              <a:ext cx="2009376" cy="78781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000" kern="1200">
                  <a:solidFill>
                    <a:srgbClr val="1B2944"/>
                  </a:solidFill>
                  <a:latin typeface="Dense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600"/>
                <a:t>Docker engine</a:t>
              </a:r>
              <a:endParaRPr lang="en-BE" sz="1600"/>
            </a:p>
          </p:txBody>
        </p:sp>
        <p:pic>
          <p:nvPicPr>
            <p:cNvPr id="19" name="Content Placeholder 18" descr="Door Open with solid fill">
              <a:extLst>
                <a:ext uri="{FF2B5EF4-FFF2-40B4-BE49-F238E27FC236}">
                  <a16:creationId xmlns:a16="http://schemas.microsoft.com/office/drawing/2014/main" id="{045BC881-A11D-DFA0-F8AD-17728A114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25466" y="3220475"/>
              <a:ext cx="633439" cy="633439"/>
            </a:xfrm>
            <a:prstGeom prst="rect">
              <a:avLst/>
            </a:prstGeom>
          </p:spPr>
        </p:pic>
      </p:grpSp>
      <p:pic>
        <p:nvPicPr>
          <p:cNvPr id="20" name="Content Placeholder 18" descr="Door Open with solid fill">
            <a:extLst>
              <a:ext uri="{FF2B5EF4-FFF2-40B4-BE49-F238E27FC236}">
                <a16:creationId xmlns:a16="http://schemas.microsoft.com/office/drawing/2014/main" id="{6323F221-6772-1C00-2CB7-091B00CD3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2926" y="1648533"/>
            <a:ext cx="633439" cy="633439"/>
          </a:xfrm>
          <a:prstGeom prst="rect">
            <a:avLst/>
          </a:prstGeom>
        </p:spPr>
      </p:pic>
      <p:pic>
        <p:nvPicPr>
          <p:cNvPr id="22" name="Content Placeholder 18" descr="Door Open with solid fill">
            <a:extLst>
              <a:ext uri="{FF2B5EF4-FFF2-40B4-BE49-F238E27FC236}">
                <a16:creationId xmlns:a16="http://schemas.microsoft.com/office/drawing/2014/main" id="{6863BC76-CCF8-78C6-8131-0E37F1280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9487" y="3630655"/>
            <a:ext cx="633439" cy="633439"/>
          </a:xfrm>
          <a:prstGeom prst="rect">
            <a:avLst/>
          </a:prstGeom>
        </p:spPr>
      </p:pic>
      <p:sp>
        <p:nvSpPr>
          <p:cNvPr id="23" name="Content Placeholder 35">
            <a:extLst>
              <a:ext uri="{FF2B5EF4-FFF2-40B4-BE49-F238E27FC236}">
                <a16:creationId xmlns:a16="http://schemas.microsoft.com/office/drawing/2014/main" id="{765A3AC7-5409-B896-F015-39A1FE9B6BCC}"/>
              </a:ext>
            </a:extLst>
          </p:cNvPr>
          <p:cNvSpPr txBox="1">
            <a:spLocks/>
          </p:cNvSpPr>
          <p:nvPr/>
        </p:nvSpPr>
        <p:spPr>
          <a:xfrm>
            <a:off x="9809365" y="2701738"/>
            <a:ext cx="1978264" cy="1676303"/>
          </a:xfrm>
          <a:prstGeom prst="rect">
            <a:avLst/>
          </a:prstGeom>
          <a:ln>
            <a:solidFill>
              <a:srgbClr val="F168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>
                <a:latin typeface="+mn-lt"/>
              </a:rPr>
              <a:t>--publish </a:t>
            </a:r>
          </a:p>
          <a:p>
            <a:pPr marL="0" indent="0" algn="ctr">
              <a:buNone/>
            </a:pPr>
            <a:r>
              <a:rPr lang="en-US" b="1">
                <a:latin typeface="+mn-lt"/>
              </a:rPr>
              <a:t>= </a:t>
            </a:r>
          </a:p>
          <a:p>
            <a:pPr marL="0" indent="0" algn="ctr">
              <a:buNone/>
            </a:pPr>
            <a:r>
              <a:rPr lang="en-US" b="1">
                <a:latin typeface="+mn-lt"/>
              </a:rPr>
              <a:t>-p</a:t>
            </a:r>
          </a:p>
        </p:txBody>
      </p:sp>
      <p:sp>
        <p:nvSpPr>
          <p:cNvPr id="24" name="Content Placeholder 35">
            <a:extLst>
              <a:ext uri="{FF2B5EF4-FFF2-40B4-BE49-F238E27FC236}">
                <a16:creationId xmlns:a16="http://schemas.microsoft.com/office/drawing/2014/main" id="{94C16143-70CA-C0FA-B44E-5695332629A0}"/>
              </a:ext>
            </a:extLst>
          </p:cNvPr>
          <p:cNvSpPr txBox="1">
            <a:spLocks/>
          </p:cNvSpPr>
          <p:nvPr/>
        </p:nvSpPr>
        <p:spPr>
          <a:xfrm>
            <a:off x="9703770" y="2420543"/>
            <a:ext cx="843725" cy="2811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>
                <a:latin typeface="+mn-lt"/>
              </a:rPr>
              <a:t>FYI</a:t>
            </a:r>
          </a:p>
        </p:txBody>
      </p:sp>
    </p:spTree>
    <p:extLst>
      <p:ext uri="{BB962C8B-B14F-4D97-AF65-F5344CB8AC3E}">
        <p14:creationId xmlns:p14="http://schemas.microsoft.com/office/powerpoint/2010/main" val="91864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DBE5-84BD-0839-2E92-A1430553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use cases</a:t>
            </a:r>
            <a:endParaRPr lang="en-BE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198C8FA-2AE4-8D9B-2200-104A295BD7BD}"/>
              </a:ext>
            </a:extLst>
          </p:cNvPr>
          <p:cNvSpPr txBox="1">
            <a:spLocks/>
          </p:cNvSpPr>
          <p:nvPr/>
        </p:nvSpPr>
        <p:spPr>
          <a:xfrm>
            <a:off x="3184318" y="1302026"/>
            <a:ext cx="4480339" cy="5190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>
                <a:latin typeface="Dense"/>
              </a:rPr>
              <a:t>Web application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Dense"/>
              </a:rPr>
              <a:t>Galaxy, GitLab</a:t>
            </a:r>
          </a:p>
          <a:p>
            <a:pPr>
              <a:lnSpc>
                <a:spcPct val="150000"/>
              </a:lnSpc>
            </a:pPr>
            <a:r>
              <a:rPr lang="en-US">
                <a:latin typeface="Dense"/>
              </a:rPr>
              <a:t>Analysis pipeline</a:t>
            </a:r>
          </a:p>
          <a:p>
            <a:pPr lvl="1">
              <a:lnSpc>
                <a:spcPct val="150000"/>
              </a:lnSpc>
            </a:pPr>
            <a:r>
              <a:rPr lang="en-US" err="1">
                <a:latin typeface="Dense"/>
              </a:rPr>
              <a:t>Nextflow</a:t>
            </a:r>
            <a:r>
              <a:rPr lang="en-US">
                <a:latin typeface="Dense"/>
              </a:rPr>
              <a:t>, </a:t>
            </a:r>
            <a:r>
              <a:rPr lang="en-US" err="1">
                <a:latin typeface="Dense"/>
              </a:rPr>
              <a:t>Snakemake</a:t>
            </a:r>
            <a:endParaRPr lang="en-US">
              <a:latin typeface="Dense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Dense"/>
              </a:rPr>
              <a:t>Testing &amp; continuous integration</a:t>
            </a:r>
          </a:p>
          <a:p>
            <a:pPr lvl="1">
              <a:lnSpc>
                <a:spcPct val="150000"/>
              </a:lnSpc>
            </a:pPr>
            <a:r>
              <a:rPr lang="en-US">
                <a:latin typeface="Dense"/>
              </a:rPr>
              <a:t>Jenkins, Drone CI</a:t>
            </a:r>
          </a:p>
          <a:p>
            <a:pPr>
              <a:lnSpc>
                <a:spcPct val="150000"/>
              </a:lnSpc>
            </a:pPr>
            <a:r>
              <a:rPr lang="en-US">
                <a:latin typeface="Dense"/>
              </a:rPr>
              <a:t>Difficult to compile apps</a:t>
            </a:r>
          </a:p>
          <a:p>
            <a:pPr lvl="1">
              <a:lnSpc>
                <a:spcPct val="150000"/>
              </a:lnSpc>
            </a:pPr>
            <a:r>
              <a:rPr lang="en-US" err="1">
                <a:latin typeface="Dense"/>
              </a:rPr>
              <a:t>PennCNV</a:t>
            </a:r>
            <a:r>
              <a:rPr lang="en-US">
                <a:latin typeface="Dense"/>
              </a:rPr>
              <a:t>, hap.py</a:t>
            </a:r>
          </a:p>
          <a:p>
            <a:pPr>
              <a:lnSpc>
                <a:spcPct val="150000"/>
              </a:lnSpc>
            </a:pPr>
            <a:r>
              <a:rPr lang="en-US">
                <a:latin typeface="Dense"/>
              </a:rPr>
              <a:t>Need for reproducible environments </a:t>
            </a:r>
          </a:p>
          <a:p>
            <a:pPr lvl="1">
              <a:lnSpc>
                <a:spcPct val="150000"/>
              </a:lnSpc>
            </a:pPr>
            <a:r>
              <a:rPr lang="en-US" err="1">
                <a:latin typeface="Dense"/>
              </a:rPr>
              <a:t>Jupyter</a:t>
            </a:r>
            <a:r>
              <a:rPr lang="en-US">
                <a:latin typeface="Dense"/>
              </a:rPr>
              <a:t> notebooks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84C8DF-FDF2-6E32-CAE9-93E12B2ED24D}"/>
              </a:ext>
            </a:extLst>
          </p:cNvPr>
          <p:cNvGrpSpPr/>
          <p:nvPr/>
        </p:nvGrpSpPr>
        <p:grpSpPr>
          <a:xfrm>
            <a:off x="1801511" y="4693388"/>
            <a:ext cx="663782" cy="842843"/>
            <a:chOff x="1377414" y="4653150"/>
            <a:chExt cx="663782" cy="842843"/>
          </a:xfrm>
        </p:grpSpPr>
        <p:pic>
          <p:nvPicPr>
            <p:cNvPr id="9" name="Picture 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04A4548-7A2F-FC29-E964-F075FF262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7414" y="4653150"/>
              <a:ext cx="663782" cy="6637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CBBC6C-C9C0-FFCC-E1BB-F66384549695}"/>
                </a:ext>
              </a:extLst>
            </p:cNvPr>
            <p:cNvSpPr txBox="1"/>
            <p:nvPr/>
          </p:nvSpPr>
          <p:spPr>
            <a:xfrm>
              <a:off x="1377414" y="5279459"/>
              <a:ext cx="663782" cy="216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000"/>
                </a:spcBef>
                <a:buClr>
                  <a:srgbClr val="3CBAB9"/>
                </a:buClr>
              </a:pPr>
              <a:r>
                <a:rPr lang="en-US" sz="600">
                  <a:solidFill>
                    <a:srgbClr val="1B2944"/>
                  </a:solidFill>
                  <a:latin typeface="Dense"/>
                </a:rPr>
                <a:t>by @Freepik</a:t>
              </a:r>
              <a:endParaRPr lang="en-BE" sz="600">
                <a:solidFill>
                  <a:srgbClr val="1B2944"/>
                </a:solidFill>
                <a:latin typeface="Dense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5B98D5-5FDD-721A-ED9D-AF2B52AB6A4D}"/>
              </a:ext>
            </a:extLst>
          </p:cNvPr>
          <p:cNvGrpSpPr/>
          <p:nvPr/>
        </p:nvGrpSpPr>
        <p:grpSpPr>
          <a:xfrm>
            <a:off x="1739437" y="5790173"/>
            <a:ext cx="804808" cy="781275"/>
            <a:chOff x="1333122" y="5735782"/>
            <a:chExt cx="804808" cy="781275"/>
          </a:xfrm>
        </p:grpSpPr>
        <p:pic>
          <p:nvPicPr>
            <p:cNvPr id="16" name="Picture 1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12FE660-7732-EAB3-7070-6170F32A9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895" y="5735782"/>
              <a:ext cx="504276" cy="50427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258A08-E345-9CF4-49AA-82B5CA0A0DB0}"/>
                </a:ext>
              </a:extLst>
            </p:cNvPr>
            <p:cNvSpPr txBox="1"/>
            <p:nvPr/>
          </p:nvSpPr>
          <p:spPr>
            <a:xfrm>
              <a:off x="1333122" y="6240058"/>
              <a:ext cx="8048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">
                  <a:solidFill>
                    <a:srgbClr val="1B2944"/>
                  </a:solidFill>
                  <a:latin typeface="Dense"/>
                </a:rPr>
                <a:t>by @Creaticca Creative Agency</a:t>
              </a:r>
              <a:endParaRPr lang="en-BE" sz="600">
                <a:solidFill>
                  <a:srgbClr val="1B2944"/>
                </a:solidFill>
                <a:latin typeface="Dense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6D3339-4B81-AAE8-E2B5-DEB7363DC6B7}"/>
              </a:ext>
            </a:extLst>
          </p:cNvPr>
          <p:cNvGrpSpPr/>
          <p:nvPr/>
        </p:nvGrpSpPr>
        <p:grpSpPr>
          <a:xfrm>
            <a:off x="1801268" y="3713027"/>
            <a:ext cx="719196" cy="741206"/>
            <a:chOff x="1403392" y="3719163"/>
            <a:chExt cx="719196" cy="741206"/>
          </a:xfrm>
        </p:grpSpPr>
        <p:pic>
          <p:nvPicPr>
            <p:cNvPr id="20" name="Picture 1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2556ED3-A3A9-7E04-0083-9A2A220D5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659" y="3719163"/>
              <a:ext cx="608758" cy="60875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B94D19-C079-4862-A4E1-5F6FC3D3A358}"/>
                </a:ext>
              </a:extLst>
            </p:cNvPr>
            <p:cNvSpPr txBox="1"/>
            <p:nvPr/>
          </p:nvSpPr>
          <p:spPr>
            <a:xfrm>
              <a:off x="1403392" y="4243835"/>
              <a:ext cx="719196" cy="216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000"/>
                </a:spcBef>
                <a:buClr>
                  <a:srgbClr val="3CBAB9"/>
                </a:buClr>
              </a:pPr>
              <a:r>
                <a:rPr lang="en-US" sz="600">
                  <a:solidFill>
                    <a:srgbClr val="1B2944"/>
                  </a:solidFill>
                  <a:latin typeface="Dense"/>
                </a:rPr>
                <a:t>by @kerismaker</a:t>
              </a:r>
              <a:endParaRPr lang="en-BE" sz="600">
                <a:solidFill>
                  <a:srgbClr val="1B2944"/>
                </a:solidFill>
                <a:latin typeface="Dense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48E5D9-9DC9-808B-78F7-6B2AD0A34939}"/>
              </a:ext>
            </a:extLst>
          </p:cNvPr>
          <p:cNvGrpSpPr/>
          <p:nvPr/>
        </p:nvGrpSpPr>
        <p:grpSpPr>
          <a:xfrm>
            <a:off x="1701068" y="2546602"/>
            <a:ext cx="919596" cy="766598"/>
            <a:chOff x="1358169" y="2576114"/>
            <a:chExt cx="919596" cy="766598"/>
          </a:xfrm>
        </p:grpSpPr>
        <p:pic>
          <p:nvPicPr>
            <p:cNvPr id="24" name="Picture 2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041D531-F835-98FF-791F-A71B78E71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370" y="2576114"/>
              <a:ext cx="741700" cy="7417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423D86-E03D-3E10-AB45-B0FA1E76093F}"/>
                </a:ext>
              </a:extLst>
            </p:cNvPr>
            <p:cNvSpPr txBox="1"/>
            <p:nvPr/>
          </p:nvSpPr>
          <p:spPr>
            <a:xfrm>
              <a:off x="1358169" y="3158046"/>
              <a:ext cx="919596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00">
                  <a:solidFill>
                    <a:srgbClr val="1B2944"/>
                  </a:solidFill>
                  <a:latin typeface="Dense"/>
                </a:rPr>
                <a:t>by @Irfansusanto20</a:t>
              </a:r>
              <a:endParaRPr lang="en-BE" sz="600">
                <a:solidFill>
                  <a:srgbClr val="1B2944"/>
                </a:solidFill>
                <a:latin typeface="Dense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2577B62-B04F-873F-BDDA-E92F59073721}"/>
              </a:ext>
            </a:extLst>
          </p:cNvPr>
          <p:cNvGrpSpPr/>
          <p:nvPr/>
        </p:nvGrpSpPr>
        <p:grpSpPr>
          <a:xfrm>
            <a:off x="1828975" y="1497605"/>
            <a:ext cx="663782" cy="759517"/>
            <a:chOff x="1486076" y="1548413"/>
            <a:chExt cx="663782" cy="759517"/>
          </a:xfrm>
        </p:grpSpPr>
        <p:pic>
          <p:nvPicPr>
            <p:cNvPr id="28" name="Picture 2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DB231FA-BAF4-CEAF-6EB5-A40869C67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5562" y="1548413"/>
              <a:ext cx="602368" cy="60236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0DF169-B31D-9FBA-A357-7B9A9A11E8C5}"/>
                </a:ext>
              </a:extLst>
            </p:cNvPr>
            <p:cNvSpPr txBox="1"/>
            <p:nvPr/>
          </p:nvSpPr>
          <p:spPr>
            <a:xfrm>
              <a:off x="1486076" y="2091396"/>
              <a:ext cx="663782" cy="2165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000"/>
                </a:spcBef>
                <a:buClr>
                  <a:srgbClr val="3CBAB9"/>
                </a:buClr>
              </a:pPr>
              <a:r>
                <a:rPr lang="en-US" sz="600">
                  <a:solidFill>
                    <a:srgbClr val="1B2944"/>
                  </a:solidFill>
                  <a:latin typeface="Dense"/>
                </a:rPr>
                <a:t>by @Freepik</a:t>
              </a:r>
              <a:endParaRPr lang="en-BE" sz="600">
                <a:solidFill>
                  <a:srgbClr val="1B2944"/>
                </a:solidFill>
                <a:latin typeface="Dens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373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B58B1C-5C3B-45E4-C42A-3AA98289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D539FD-1BFA-A2E6-4E04-7CB12B404461}"/>
              </a:ext>
            </a:extLst>
          </p:cNvPr>
          <p:cNvSpPr/>
          <p:nvPr/>
        </p:nvSpPr>
        <p:spPr>
          <a:xfrm>
            <a:off x="334277" y="4373695"/>
            <a:ext cx="7378621" cy="199405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58DB5F-4123-64CD-4483-3AAAF4008307}"/>
              </a:ext>
            </a:extLst>
          </p:cNvPr>
          <p:cNvSpPr/>
          <p:nvPr/>
        </p:nvSpPr>
        <p:spPr>
          <a:xfrm>
            <a:off x="371061" y="2089233"/>
            <a:ext cx="7378621" cy="119622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7B411916-D7A4-C23E-7810-902C0E908075}"/>
              </a:ext>
            </a:extLst>
          </p:cNvPr>
          <p:cNvSpPr txBox="1">
            <a:spLocks/>
          </p:cNvSpPr>
          <p:nvPr/>
        </p:nvSpPr>
        <p:spPr>
          <a:xfrm>
            <a:off x="371061" y="1552755"/>
            <a:ext cx="10463516" cy="46242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What happens? Why?</a:t>
            </a:r>
            <a:br>
              <a:rPr lang="en-US"/>
            </a:b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$ docker run --detach --name webserver --publish </a:t>
            </a:r>
            <a:r>
              <a:rPr lang="en-US" b="1">
                <a:latin typeface="+mn-lt"/>
              </a:rPr>
              <a:t>80:80 </a:t>
            </a:r>
            <a:r>
              <a:rPr lang="en-US">
                <a:latin typeface="+mn-lt"/>
              </a:rPr>
              <a:t>nginx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$ curl localhost:80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 What should you use? Why ?</a:t>
            </a:r>
          </a:p>
          <a:p>
            <a:pPr marL="0" indent="0">
              <a:buNone/>
            </a:pP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$ docker run --detach --name webserver -p </a:t>
            </a:r>
            <a:r>
              <a:rPr lang="en-US" b="1">
                <a:latin typeface="+mn-lt"/>
              </a:rPr>
              <a:t>8080:80</a:t>
            </a:r>
            <a:r>
              <a:rPr lang="en-US">
                <a:latin typeface="+mn-lt"/>
              </a:rPr>
              <a:t> nginx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$ curl localhost: </a:t>
            </a:r>
            <a:r>
              <a:rPr lang="en-US" b="1">
                <a:latin typeface="+mn-lt"/>
              </a:rPr>
              <a:t>????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$ docker exec webserver curl localhost: </a:t>
            </a:r>
            <a:r>
              <a:rPr lang="en-US" b="1">
                <a:latin typeface="+mn-lt"/>
              </a:rPr>
              <a:t>???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C0601-6A02-92AE-0440-3C6040F04461}"/>
              </a:ext>
            </a:extLst>
          </p:cNvPr>
          <p:cNvSpPr txBox="1"/>
          <p:nvPr/>
        </p:nvSpPr>
        <p:spPr>
          <a:xfrm>
            <a:off x="8197018" y="5070232"/>
            <a:ext cx="3500608" cy="1202124"/>
          </a:xfrm>
          <a:prstGeom prst="rect">
            <a:avLst/>
          </a:prstGeom>
          <a:noFill/>
          <a:ln>
            <a:solidFill>
              <a:srgbClr val="F16826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</a:pPr>
            <a:r>
              <a:rPr lang="en-US" sz="2000" b="1">
                <a:solidFill>
                  <a:srgbClr val="1B2944"/>
                </a:solidFill>
              </a:rPr>
              <a:t>Remember to remove these containers</a:t>
            </a:r>
            <a:br>
              <a:rPr lang="en-US" sz="2000" b="1">
                <a:solidFill>
                  <a:srgbClr val="1B2944"/>
                </a:solidFill>
              </a:rPr>
            </a:br>
            <a:br>
              <a:rPr lang="en-US" sz="2000" b="1">
                <a:solidFill>
                  <a:srgbClr val="1B2944"/>
                </a:solidFill>
              </a:rPr>
            </a:br>
            <a:r>
              <a:rPr lang="en-US" sz="2000" b="1">
                <a:solidFill>
                  <a:srgbClr val="1B2944"/>
                </a:solidFill>
              </a:rPr>
              <a:t>docker rm -f  &lt;name&gt;</a:t>
            </a:r>
            <a:endParaRPr lang="en-BE" sz="2000" b="1">
              <a:solidFill>
                <a:srgbClr val="1B29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2134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65B7E6-282A-BFE3-9299-BB480CBE877D}"/>
              </a:ext>
            </a:extLst>
          </p:cNvPr>
          <p:cNvSpPr/>
          <p:nvPr/>
        </p:nvSpPr>
        <p:spPr>
          <a:xfrm>
            <a:off x="485362" y="2912140"/>
            <a:ext cx="5499654" cy="5168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4D50A-2119-9EFF-0700-196F8CE9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Inspect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AEE6-3B9F-4DCC-42AF-0E67098296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Check a recipe</a:t>
            </a:r>
            <a:br>
              <a:rPr lang="en-US"/>
            </a:br>
            <a:endParaRPr lang="en-US"/>
          </a:p>
          <a:p>
            <a:pPr lvl="1"/>
            <a:r>
              <a:rPr lang="en-US"/>
              <a:t>How others do</a:t>
            </a:r>
          </a:p>
          <a:p>
            <a:pPr lvl="1"/>
            <a:r>
              <a:rPr lang="en-US"/>
              <a:t>Potential security issues</a:t>
            </a:r>
          </a:p>
          <a:p>
            <a:pPr marL="457200" lvl="1" indent="0">
              <a:buNone/>
            </a:pPr>
            <a:br>
              <a:rPr lang="en-US"/>
            </a:br>
            <a:r>
              <a:rPr lang="en-US"/>
              <a:t>$ docker inspect &lt;</a:t>
            </a:r>
            <a:r>
              <a:rPr lang="en-US" err="1"/>
              <a:t>image_name</a:t>
            </a:r>
            <a:r>
              <a:rPr lang="en-US"/>
              <a:t>\</a:t>
            </a:r>
            <a:r>
              <a:rPr lang="en-US" err="1"/>
              <a:t>image_ID</a:t>
            </a:r>
            <a:r>
              <a:rPr lang="en-US"/>
              <a:t>&gt;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CB5B5-1E4E-C0FA-2E68-3C40F1768D06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71761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F6A71C-D5A3-34C9-B750-75378715B0FD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/>
              <a:t>Find </a:t>
            </a:r>
            <a:r>
              <a:rPr lang="en-US" err="1"/>
              <a:t>trimmomatic</a:t>
            </a:r>
            <a:r>
              <a:rPr lang="en-US"/>
              <a:t> in docker hub</a:t>
            </a:r>
            <a:br>
              <a:rPr lang="en-US"/>
            </a:br>
            <a:endParaRPr lang="en-US"/>
          </a:p>
          <a:p>
            <a:pPr lvl="1"/>
            <a:r>
              <a:rPr lang="en-US" b="0" i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dceoy</a:t>
            </a:r>
            <a:r>
              <a:rPr 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/</a:t>
            </a:r>
            <a:r>
              <a:rPr lang="en-US" b="0" i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trimmomatic</a:t>
            </a:r>
            <a:br>
              <a:rPr 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US"/>
          </a:p>
          <a:p>
            <a:r>
              <a:rPr lang="en-US"/>
              <a:t>Pull and inspect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2E6C-6429-93C0-BCC0-8BA2B652DDF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911C6D-D077-2600-BDA1-A9BC2B0E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25864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D49E475-BE72-9542-626B-D5722916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56" y="-28694"/>
            <a:ext cx="8479944" cy="69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868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FED179-B48B-B926-1BB4-A22B730EA17B}"/>
              </a:ext>
            </a:extLst>
          </p:cNvPr>
          <p:cNvSpPr/>
          <p:nvPr/>
        </p:nvSpPr>
        <p:spPr>
          <a:xfrm>
            <a:off x="371061" y="4474240"/>
            <a:ext cx="5499654" cy="51686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4B3C72-8643-0D6F-9F07-EC56BDD2944F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Inspect the image </a:t>
            </a:r>
            <a:r>
              <a:rPr lang="en-US" dirty="0" err="1"/>
              <a:t>biocontainers</a:t>
            </a:r>
            <a:r>
              <a:rPr lang="en-US" dirty="0"/>
              <a:t>/fastqc:0.11.9_cv7</a:t>
            </a:r>
            <a:r>
              <a:rPr lang="en-US" dirty="0">
                <a:solidFill>
                  <a:srgbClr val="000000"/>
                </a:solidFill>
              </a:rPr>
              <a:t> 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/>
              <a:t> </a:t>
            </a:r>
          </a:p>
          <a:p>
            <a:r>
              <a:rPr lang="en-US" dirty="0"/>
              <a:t>Extract the working directory (</a:t>
            </a:r>
            <a:r>
              <a:rPr lang="en-US" dirty="0" err="1"/>
              <a:t>WorkingDir</a:t>
            </a:r>
            <a:r>
              <a:rPr lang="en-US" dirty="0"/>
              <a:t>) using grep.</a:t>
            </a:r>
            <a:endParaRPr lang="en-B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2D766B-885C-84A3-1C14-BD52C935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4.3 + </a:t>
            </a:r>
            <a:r>
              <a:rPr lang="en-US" err="1"/>
              <a:t>challange</a:t>
            </a:r>
            <a:endParaRPr lang="en-B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C859F-CB5B-D857-2679-FC8B17DAAFA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7261" y="3864859"/>
            <a:ext cx="5648739" cy="142716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HINT:</a:t>
            </a:r>
          </a:p>
          <a:p>
            <a:pPr marL="0" indent="0">
              <a:buNone/>
            </a:pPr>
            <a:br>
              <a:rPr lang="en-US"/>
            </a:br>
            <a:r>
              <a:rPr lang="en-US" err="1"/>
              <a:t>cmd</a:t>
            </a:r>
            <a:r>
              <a:rPr lang="en-US"/>
              <a:t> | grep “keyword”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13761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65D0-6338-ECA7-7643-8C53385B8C25}"/>
              </a:ext>
            </a:extLst>
          </p:cNvPr>
          <p:cNvSpPr/>
          <p:nvPr/>
        </p:nvSpPr>
        <p:spPr>
          <a:xfrm>
            <a:off x="859316" y="1639220"/>
            <a:ext cx="10551872" cy="48536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44DEB2-42DA-0D75-3234-B880691628FF}"/>
              </a:ext>
            </a:extLst>
          </p:cNvPr>
          <p:cNvSpPr/>
          <p:nvPr/>
        </p:nvSpPr>
        <p:spPr>
          <a:xfrm>
            <a:off x="5760098" y="1799533"/>
            <a:ext cx="5502678" cy="45663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EDF14-47CE-3912-8465-23E3AE17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1</a:t>
            </a:r>
            <a:r>
              <a:rPr lang="en-US" baseline="30000"/>
              <a:t>st</a:t>
            </a:r>
            <a:r>
              <a:rPr lang="en-US"/>
              <a:t> part: Reusing containers</a:t>
            </a:r>
            <a:endParaRPr lang="en-BE"/>
          </a:p>
        </p:txBody>
      </p:sp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C21EFAFA-AAF4-D59E-11A1-DAC292634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5" t="-8027" r="82655" b="-8498"/>
          <a:stretch/>
        </p:blipFill>
        <p:spPr>
          <a:xfrm>
            <a:off x="989654" y="1601118"/>
            <a:ext cx="1191835" cy="2047865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22D8C25-BF07-303D-993B-0F6813A0FE3C}"/>
              </a:ext>
            </a:extLst>
          </p:cNvPr>
          <p:cNvGrpSpPr/>
          <p:nvPr/>
        </p:nvGrpSpPr>
        <p:grpSpPr>
          <a:xfrm>
            <a:off x="8312919" y="4637893"/>
            <a:ext cx="2781350" cy="1608263"/>
            <a:chOff x="8312919" y="4637893"/>
            <a:chExt cx="2781350" cy="160826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AE4C22-9C41-E6EC-E2AC-AF6C6169BAD4}"/>
                </a:ext>
              </a:extLst>
            </p:cNvPr>
            <p:cNvSpPr/>
            <p:nvPr/>
          </p:nvSpPr>
          <p:spPr>
            <a:xfrm>
              <a:off x="8312919" y="4637893"/>
              <a:ext cx="2781350" cy="1608263"/>
            </a:xfrm>
            <a:prstGeom prst="rect">
              <a:avLst/>
            </a:prstGeom>
            <a:solidFill>
              <a:srgbClr val="3069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pic>
          <p:nvPicPr>
            <p:cNvPr id="15" name="Picture 14" descr="A close-up of a logo&#10;&#10;Description automatically generated">
              <a:extLst>
                <a:ext uri="{FF2B5EF4-FFF2-40B4-BE49-F238E27FC236}">
                  <a16:creationId xmlns:a16="http://schemas.microsoft.com/office/drawing/2014/main" id="{301DC5E6-4BEC-EDD0-1F7E-67F0992E3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83" t="17489" r="24052" b="35232"/>
            <a:stretch/>
          </p:blipFill>
          <p:spPr>
            <a:xfrm>
              <a:off x="8543750" y="5290198"/>
              <a:ext cx="1268296" cy="762635"/>
            </a:xfrm>
            <a:prstGeom prst="rect">
              <a:avLst/>
            </a:prstGeom>
            <a:ln w="38100">
              <a:noFill/>
            </a:ln>
          </p:spPr>
        </p:pic>
      </p:grpSp>
      <p:pic>
        <p:nvPicPr>
          <p:cNvPr id="16" name="Picture 15" descr="A close-up of a logo&#10;&#10;Description automatically generated">
            <a:extLst>
              <a:ext uri="{FF2B5EF4-FFF2-40B4-BE49-F238E27FC236}">
                <a16:creationId xmlns:a16="http://schemas.microsoft.com/office/drawing/2014/main" id="{34C88166-4BE0-0B83-9249-00AD0B3D63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t="17219" r="55715" b="35835"/>
          <a:stretch/>
        </p:blipFill>
        <p:spPr>
          <a:xfrm>
            <a:off x="9075942" y="2413529"/>
            <a:ext cx="1268296" cy="75723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7" name="Picture 16" descr="Docker Dance">
            <a:extLst>
              <a:ext uri="{FF2B5EF4-FFF2-40B4-BE49-F238E27FC236}">
                <a16:creationId xmlns:a16="http://schemas.microsoft.com/office/drawing/2014/main" id="{C55805F2-C389-E100-2E22-FC9DA455A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66" t="5262" r="6054" b="74907"/>
          <a:stretch/>
        </p:blipFill>
        <p:spPr bwMode="auto">
          <a:xfrm>
            <a:off x="10277475" y="319088"/>
            <a:ext cx="741363" cy="1049337"/>
          </a:xfrm>
          <a:prstGeom prst="rect">
            <a:avLst/>
          </a:prstGeom>
          <a:noFill/>
          <a:ln w="28575">
            <a:solidFill>
              <a:srgbClr val="306A8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4A6E058-2BD4-95A2-719E-32FF802E2A3C}"/>
              </a:ext>
            </a:extLst>
          </p:cNvPr>
          <p:cNvCxnSpPr>
            <a:stCxn id="17" idx="1"/>
            <a:endCxn id="16" idx="0"/>
          </p:cNvCxnSpPr>
          <p:nvPr/>
        </p:nvCxnSpPr>
        <p:spPr>
          <a:xfrm rot="10800000" flipV="1">
            <a:off x="9710091" y="843757"/>
            <a:ext cx="567385" cy="1569772"/>
          </a:xfrm>
          <a:prstGeom prst="bentConnector2">
            <a:avLst/>
          </a:prstGeom>
          <a:ln w="38100"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C5D9C9-BFB6-8300-65B1-FA047E0D92C0}"/>
              </a:ext>
            </a:extLst>
          </p:cNvPr>
          <p:cNvCxnSpPr>
            <a:cxnSpLocks/>
            <a:stCxn id="16" idx="2"/>
            <a:endCxn id="36" idx="0"/>
          </p:cNvCxnSpPr>
          <p:nvPr/>
        </p:nvCxnSpPr>
        <p:spPr>
          <a:xfrm flipH="1">
            <a:off x="9703594" y="3170766"/>
            <a:ext cx="6496" cy="1467127"/>
          </a:xfrm>
          <a:prstGeom prst="straightConnector1">
            <a:avLst/>
          </a:prstGeom>
          <a:ln w="38100"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80B29-EA5D-4C7E-C489-C76685D6B9FE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070100" y="2756696"/>
            <a:ext cx="7005842" cy="35452"/>
          </a:xfrm>
          <a:prstGeom prst="straightConnector1">
            <a:avLst/>
          </a:prstGeom>
          <a:ln w="38100"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7EBC54F6-9D6C-4468-4C28-43F1C8AB4D30}"/>
              </a:ext>
            </a:extLst>
          </p:cNvPr>
          <p:cNvSpPr txBox="1">
            <a:spLocks/>
          </p:cNvSpPr>
          <p:nvPr/>
        </p:nvSpPr>
        <p:spPr>
          <a:xfrm>
            <a:off x="1189508" y="5200010"/>
            <a:ext cx="1925757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r>
              <a:rPr lang="en-US" sz="3200"/>
              <a:t>My computer</a:t>
            </a:r>
            <a:endParaRPr lang="en-BE" sz="320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A050B8D-0AA1-E3FD-4D51-6E9D51E3294F}"/>
              </a:ext>
            </a:extLst>
          </p:cNvPr>
          <p:cNvSpPr txBox="1">
            <a:spLocks/>
          </p:cNvSpPr>
          <p:nvPr/>
        </p:nvSpPr>
        <p:spPr>
          <a:xfrm>
            <a:off x="5998488" y="5599300"/>
            <a:ext cx="2720884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r>
              <a:rPr lang="en-US" sz="2400"/>
              <a:t>Docker engine</a:t>
            </a:r>
            <a:endParaRPr lang="en-BE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5ABF79-04D3-AAD6-506F-8A92EBBF38CC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942720" y="5442025"/>
            <a:ext cx="5370199" cy="19763"/>
          </a:xfrm>
          <a:prstGeom prst="straightConnector1">
            <a:avLst/>
          </a:prstGeom>
          <a:ln w="38100">
            <a:solidFill>
              <a:srgbClr val="F1682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2FF2FB1-1D88-86C9-393C-50F6026BE549}"/>
              </a:ext>
            </a:extLst>
          </p:cNvPr>
          <p:cNvSpPr txBox="1"/>
          <p:nvPr/>
        </p:nvSpPr>
        <p:spPr>
          <a:xfrm>
            <a:off x="9012463" y="104578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nse"/>
              </a:rPr>
              <a:t>PULL</a:t>
            </a:r>
            <a:endParaRPr lang="en-BE" sz="2000">
              <a:latin typeface="Dens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2D9682-3810-99C7-5002-D6099C095FD5}"/>
              </a:ext>
            </a:extLst>
          </p:cNvPr>
          <p:cNvSpPr txBox="1"/>
          <p:nvPr/>
        </p:nvSpPr>
        <p:spPr>
          <a:xfrm>
            <a:off x="6740260" y="3498668"/>
            <a:ext cx="18953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nse"/>
              </a:rPr>
              <a:t>RUN --detach &lt;&gt;</a:t>
            </a:r>
          </a:p>
          <a:p>
            <a:r>
              <a:rPr lang="en-US" sz="2000">
                <a:latin typeface="Dense"/>
              </a:rPr>
              <a:t>          -- name</a:t>
            </a:r>
          </a:p>
          <a:p>
            <a:r>
              <a:rPr lang="en-US" sz="2000">
                <a:latin typeface="Dense"/>
              </a:rPr>
              <a:t>          -- publish</a:t>
            </a:r>
          </a:p>
          <a:p>
            <a:r>
              <a:rPr lang="en-US" sz="2000">
                <a:latin typeface="Dense"/>
              </a:rPr>
              <a:t>          - it</a:t>
            </a:r>
            <a:endParaRPr lang="en-BE" sz="2000">
              <a:latin typeface="Dense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F79626-414C-F4EF-9092-70FC029CBA93}"/>
              </a:ext>
            </a:extLst>
          </p:cNvPr>
          <p:cNvSpPr txBox="1"/>
          <p:nvPr/>
        </p:nvSpPr>
        <p:spPr>
          <a:xfrm>
            <a:off x="6983927" y="2381292"/>
            <a:ext cx="1050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nse"/>
              </a:rPr>
              <a:t>INSPECT</a:t>
            </a:r>
            <a:endParaRPr lang="en-BE" sz="2000">
              <a:latin typeface="Dense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3A1296-1F06-E235-6EFA-5D2CEB8161FC}"/>
              </a:ext>
            </a:extLst>
          </p:cNvPr>
          <p:cNvSpPr txBox="1"/>
          <p:nvPr/>
        </p:nvSpPr>
        <p:spPr>
          <a:xfrm>
            <a:off x="3435256" y="4976478"/>
            <a:ext cx="2176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nse"/>
              </a:rPr>
              <a:t>MOUNT (--volume)</a:t>
            </a:r>
            <a:endParaRPr lang="en-BE" sz="2000">
              <a:latin typeface="Dense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A8E78E-EFA6-A6B7-C31C-AD1EC4BC4882}"/>
              </a:ext>
            </a:extLst>
          </p:cNvPr>
          <p:cNvSpPr txBox="1"/>
          <p:nvPr/>
        </p:nvSpPr>
        <p:spPr>
          <a:xfrm>
            <a:off x="4296077" y="5427080"/>
            <a:ext cx="701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nse"/>
              </a:rPr>
              <a:t>EXEC</a:t>
            </a:r>
            <a:endParaRPr lang="en-BE" sz="2000">
              <a:latin typeface="Dense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ABBE5FF-3CE0-C674-D10F-D6420CA99F57}"/>
              </a:ext>
            </a:extLst>
          </p:cNvPr>
          <p:cNvCxnSpPr>
            <a:cxnSpLocks/>
          </p:cNvCxnSpPr>
          <p:nvPr/>
        </p:nvCxnSpPr>
        <p:spPr>
          <a:xfrm flipV="1">
            <a:off x="2506382" y="4081171"/>
            <a:ext cx="3292506" cy="1144474"/>
          </a:xfrm>
          <a:prstGeom prst="bentConnector3">
            <a:avLst>
              <a:gd name="adj1" fmla="val -144"/>
            </a:avLst>
          </a:prstGeom>
          <a:ln w="38100">
            <a:solidFill>
              <a:srgbClr val="F1682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3929C8A-C1DD-DF0E-A669-94EF56DF98BE}"/>
              </a:ext>
            </a:extLst>
          </p:cNvPr>
          <p:cNvSpPr txBox="1"/>
          <p:nvPr/>
        </p:nvSpPr>
        <p:spPr>
          <a:xfrm>
            <a:off x="2481910" y="3648234"/>
            <a:ext cx="2365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nse"/>
              </a:rPr>
              <a:t>IMAGES     /    PRUNE</a:t>
            </a:r>
            <a:endParaRPr lang="en-BE" sz="2000">
              <a:latin typeface="Dense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19C327-E696-7C16-A1BF-D69991700F95}"/>
              </a:ext>
            </a:extLst>
          </p:cNvPr>
          <p:cNvSpPr txBox="1"/>
          <p:nvPr/>
        </p:nvSpPr>
        <p:spPr>
          <a:xfrm>
            <a:off x="2506382" y="4082686"/>
            <a:ext cx="3253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Dense"/>
              </a:rPr>
              <a:t>PS  /   DF   /  RM    /  RMI</a:t>
            </a:r>
            <a:endParaRPr lang="en-BE" sz="2000">
              <a:latin typeface="Dense"/>
            </a:endParaRPr>
          </a:p>
          <a:p>
            <a:r>
              <a:rPr lang="en-US" sz="2000">
                <a:latin typeface="Dense"/>
              </a:rPr>
              <a:t> </a:t>
            </a:r>
            <a:endParaRPr lang="en-BE" sz="2000">
              <a:latin typeface="Dense"/>
            </a:endParaRPr>
          </a:p>
        </p:txBody>
      </p:sp>
      <p:sp>
        <p:nvSpPr>
          <p:cNvPr id="62" name="Arrow: Circular 61">
            <a:extLst>
              <a:ext uri="{FF2B5EF4-FFF2-40B4-BE49-F238E27FC236}">
                <a16:creationId xmlns:a16="http://schemas.microsoft.com/office/drawing/2014/main" id="{EDF934A2-47EC-677C-A99F-2B4AD89C096F}"/>
              </a:ext>
            </a:extLst>
          </p:cNvPr>
          <p:cNvSpPr/>
          <p:nvPr/>
        </p:nvSpPr>
        <p:spPr>
          <a:xfrm rot="5550568">
            <a:off x="9005563" y="4785719"/>
            <a:ext cx="1088842" cy="1160258"/>
          </a:xfrm>
          <a:prstGeom prst="circularArrow">
            <a:avLst>
              <a:gd name="adj1" fmla="val 6764"/>
              <a:gd name="adj2" fmla="val 958989"/>
              <a:gd name="adj3" fmla="val 20524346"/>
              <a:gd name="adj4" fmla="val 6384236"/>
              <a:gd name="adj5" fmla="val 8848"/>
            </a:avLst>
          </a:prstGeom>
          <a:solidFill>
            <a:srgbClr val="F16826"/>
          </a:solidFill>
          <a:ln>
            <a:solidFill>
              <a:srgbClr val="F168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F3030E7-E3C9-203D-E4A8-529DCA9F91E1}"/>
              </a:ext>
            </a:extLst>
          </p:cNvPr>
          <p:cNvSpPr txBox="1"/>
          <p:nvPr/>
        </p:nvSpPr>
        <p:spPr>
          <a:xfrm>
            <a:off x="10039248" y="4753902"/>
            <a:ext cx="1119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Dense"/>
              </a:rPr>
              <a:t>STOP</a:t>
            </a:r>
          </a:p>
          <a:p>
            <a:r>
              <a:rPr lang="en-US" sz="2000">
                <a:latin typeface="Dense"/>
              </a:rPr>
              <a:t>RESTART</a:t>
            </a:r>
            <a:endParaRPr lang="en-BE" sz="2000">
              <a:latin typeface="Dense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39EBD1E-11B4-BD0A-E103-A92023731EAE}"/>
              </a:ext>
            </a:extLst>
          </p:cNvPr>
          <p:cNvCxnSpPr>
            <a:cxnSpLocks/>
          </p:cNvCxnSpPr>
          <p:nvPr/>
        </p:nvCxnSpPr>
        <p:spPr>
          <a:xfrm flipV="1">
            <a:off x="2223029" y="3073400"/>
            <a:ext cx="6645413" cy="2032250"/>
          </a:xfrm>
          <a:prstGeom prst="bentConnector3">
            <a:avLst>
              <a:gd name="adj1" fmla="val -261"/>
            </a:avLst>
          </a:prstGeom>
          <a:ln w="38100"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F4A192F-B358-D54A-24B1-B6CAE4BAB45B}"/>
              </a:ext>
            </a:extLst>
          </p:cNvPr>
          <p:cNvSpPr txBox="1"/>
          <p:nvPr/>
        </p:nvSpPr>
        <p:spPr>
          <a:xfrm>
            <a:off x="3836826" y="3099292"/>
            <a:ext cx="598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nse"/>
              </a:rPr>
              <a:t>TAG</a:t>
            </a:r>
            <a:endParaRPr lang="en-BE" sz="2000">
              <a:latin typeface="Dense"/>
            </a:endParaRPr>
          </a:p>
        </p:txBody>
      </p:sp>
    </p:spTree>
    <p:extLst>
      <p:ext uri="{BB962C8B-B14F-4D97-AF65-F5344CB8AC3E}">
        <p14:creationId xmlns:p14="http://schemas.microsoft.com/office/powerpoint/2010/main" val="24719893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arge container ship in a port&#10;&#10;Description automatically generated">
            <a:extLst>
              <a:ext uri="{FF2B5EF4-FFF2-40B4-BE49-F238E27FC236}">
                <a16:creationId xmlns:a16="http://schemas.microsoft.com/office/drawing/2014/main" id="{1BE7C8BE-BEBD-26E1-BB10-1E95A25B9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55"/>
          <a:stretch/>
        </p:blipFill>
        <p:spPr>
          <a:xfrm>
            <a:off x="206852" y="225117"/>
            <a:ext cx="10841297" cy="63835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FBC64D-68AD-95B8-681E-B27ADF8E5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B8F41-5C95-29B3-E5E4-1C7397AE53F2}"/>
              </a:ext>
            </a:extLst>
          </p:cNvPr>
          <p:cNvSpPr txBox="1"/>
          <p:nvPr/>
        </p:nvSpPr>
        <p:spPr>
          <a:xfrm>
            <a:off x="2786687" y="2445023"/>
            <a:ext cx="61701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bg1">
                    <a:lumMod val="95000"/>
                  </a:schemeClr>
                </a:solidFill>
                <a:latin typeface="Dense Bold"/>
              </a:rPr>
              <a:t>Building your own </a:t>
            </a:r>
          </a:p>
          <a:p>
            <a:pPr algn="ctr"/>
            <a:r>
              <a:rPr lang="en-US" sz="6000" b="1">
                <a:solidFill>
                  <a:schemeClr val="bg1">
                    <a:lumMod val="95000"/>
                  </a:schemeClr>
                </a:solidFill>
                <a:latin typeface="Dense Bold"/>
              </a:rPr>
              <a:t>docker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62D2F-2513-2BCF-9CF9-F3DDF08FD54E}"/>
              </a:ext>
            </a:extLst>
          </p:cNvPr>
          <p:cNvSpPr txBox="1"/>
          <p:nvPr/>
        </p:nvSpPr>
        <p:spPr>
          <a:xfrm>
            <a:off x="2817683" y="2462991"/>
            <a:ext cx="61701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rgbClr val="1B2944"/>
                </a:solidFill>
                <a:latin typeface="Dense Bold"/>
              </a:rPr>
              <a:t>Building your own </a:t>
            </a:r>
          </a:p>
          <a:p>
            <a:pPr algn="ctr"/>
            <a:r>
              <a:rPr lang="en-US" sz="6000" b="1">
                <a:solidFill>
                  <a:srgbClr val="1B2944"/>
                </a:solidFill>
                <a:latin typeface="Dense Bold"/>
              </a:rPr>
              <a:t>docker image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BC102A-B026-B026-2268-4EE9710244B3}"/>
              </a:ext>
            </a:extLst>
          </p:cNvPr>
          <p:cNvSpPr/>
          <p:nvPr/>
        </p:nvSpPr>
        <p:spPr>
          <a:xfrm>
            <a:off x="11227437" y="248479"/>
            <a:ext cx="786539" cy="6361042"/>
          </a:xfrm>
          <a:prstGeom prst="rect">
            <a:avLst/>
          </a:prstGeom>
          <a:solidFill>
            <a:srgbClr val="1B29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BC59EDE5-1E78-6DAD-7F4D-AF91F68CE765}"/>
              </a:ext>
            </a:extLst>
          </p:cNvPr>
          <p:cNvSpPr txBox="1"/>
          <p:nvPr/>
        </p:nvSpPr>
        <p:spPr>
          <a:xfrm rot="16200000">
            <a:off x="10604193" y="5201786"/>
            <a:ext cx="2567830" cy="2308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sz="900">
                <a:solidFill>
                  <a:srgbClr val="F2F2F2"/>
                </a:solidFill>
                <a:latin typeface="Courier New"/>
                <a:cs typeface="Courier New"/>
              </a:rPr>
              <a:t>Barcelona-2023_byBpiereck</a:t>
            </a:r>
            <a:endParaRPr lang="en-US" sz="900">
              <a:solidFill>
                <a:srgbClr val="F2F2F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379715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AADA606-839F-515B-103C-B48BC399598B}"/>
              </a:ext>
            </a:extLst>
          </p:cNvPr>
          <p:cNvSpPr/>
          <p:nvPr/>
        </p:nvSpPr>
        <p:spPr>
          <a:xfrm>
            <a:off x="259828" y="2912600"/>
            <a:ext cx="5503664" cy="136845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44D35-3BC2-A44B-1E2C-B014121A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Recipes</a:t>
            </a:r>
            <a:endParaRPr lang="en-BE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657EBE6E-D456-E2B4-AA2A-F84DD2F0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3307" y="1508747"/>
            <a:ext cx="10463516" cy="3797544"/>
          </a:xfrm>
        </p:spPr>
        <p:txBody>
          <a:bodyPr>
            <a:normAutofit/>
          </a:bodyPr>
          <a:lstStyle/>
          <a:p>
            <a:r>
              <a:rPr lang="en-US" sz="4000"/>
              <a:t>The default recipe is called </a:t>
            </a:r>
            <a:r>
              <a:rPr lang="en-US" sz="4000" err="1"/>
              <a:t>Dockerfile</a:t>
            </a:r>
            <a:br>
              <a:rPr lang="en-US"/>
            </a:b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br>
              <a:rPr lang="en-GB">
                <a:latin typeface="+mn-lt"/>
              </a:rPr>
            </a:br>
            <a:br>
              <a:rPr lang="en-GB">
                <a:latin typeface="+mn-lt"/>
              </a:rPr>
            </a:br>
            <a:r>
              <a:rPr lang="en-GB">
                <a:latin typeface="+mn-lt"/>
              </a:rPr>
              <a:t>FROM ubuntu:18.04 </a:t>
            </a:r>
            <a:br>
              <a:rPr lang="en-GB">
                <a:latin typeface="+mn-lt"/>
              </a:rPr>
            </a:br>
            <a:br>
              <a:rPr lang="en-GB">
                <a:latin typeface="+mn-lt"/>
              </a:rPr>
            </a:br>
            <a:r>
              <a:rPr lang="en-GB">
                <a:latin typeface="+mn-lt"/>
              </a:rPr>
              <a:t>RUN apt update &amp;&amp; apt -y upgrade </a:t>
            </a:r>
            <a:br>
              <a:rPr lang="en-GB">
                <a:latin typeface="+mn-lt"/>
              </a:rPr>
            </a:br>
            <a:r>
              <a:rPr lang="en-GB">
                <a:latin typeface="+mn-lt"/>
              </a:rPr>
              <a:t>RUN apt install -y </a:t>
            </a:r>
            <a:r>
              <a:rPr lang="en-GB" err="1">
                <a:latin typeface="+mn-lt"/>
              </a:rPr>
              <a:t>wget</a:t>
            </a:r>
            <a:br>
              <a:rPr lang="en-US">
                <a:latin typeface="+mn-lt"/>
              </a:rPr>
            </a:br>
            <a:endParaRPr lang="en-BE">
              <a:latin typeface="+mn-lt"/>
            </a:endParaRP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9C3D17B1-2FF9-9B9B-1D3C-293C24F58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7"/>
          <a:stretch/>
        </p:blipFill>
        <p:spPr>
          <a:xfrm>
            <a:off x="9141199" y="223601"/>
            <a:ext cx="2677494" cy="16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596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B58B1C-5C3B-45E4-C42A-3AA98289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Building images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D539FD-1BFA-A2E6-4E04-7CB12B404461}"/>
              </a:ext>
            </a:extLst>
          </p:cNvPr>
          <p:cNvSpPr/>
          <p:nvPr/>
        </p:nvSpPr>
        <p:spPr>
          <a:xfrm>
            <a:off x="307879" y="2258228"/>
            <a:ext cx="7378621" cy="1763863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7B411916-D7A4-C23E-7810-902C0E908075}"/>
              </a:ext>
            </a:extLst>
          </p:cNvPr>
          <p:cNvSpPr txBox="1">
            <a:spLocks/>
          </p:cNvSpPr>
          <p:nvPr/>
        </p:nvSpPr>
        <p:spPr>
          <a:xfrm>
            <a:off x="494374" y="1517474"/>
            <a:ext cx="10463516" cy="3691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Create a </a:t>
            </a:r>
            <a:r>
              <a:rPr lang="en-US" sz="3600" err="1"/>
              <a:t>Dockerfile</a:t>
            </a:r>
            <a:r>
              <a:rPr lang="en-US" sz="3600"/>
              <a:t> with the content below in a folder of your preference and save it.</a:t>
            </a:r>
            <a:br>
              <a:rPr lang="en-US"/>
            </a:b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GB">
                <a:latin typeface="+mn-lt"/>
              </a:rPr>
              <a:t>FROM ubuntu:18.04 </a:t>
            </a:r>
            <a:br>
              <a:rPr lang="en-GB">
                <a:latin typeface="+mn-lt"/>
              </a:rPr>
            </a:br>
            <a:br>
              <a:rPr lang="en-GB">
                <a:latin typeface="+mn-lt"/>
              </a:rPr>
            </a:br>
            <a:r>
              <a:rPr lang="en-GB">
                <a:latin typeface="+mn-lt"/>
              </a:rPr>
              <a:t>RUN apt update &amp;&amp; apt -y upgrade </a:t>
            </a:r>
            <a:br>
              <a:rPr lang="en-GB">
                <a:latin typeface="+mn-lt"/>
              </a:rPr>
            </a:br>
            <a:r>
              <a:rPr lang="en-GB">
                <a:latin typeface="+mn-lt"/>
              </a:rPr>
              <a:t>RUN apt install -y </a:t>
            </a:r>
            <a:r>
              <a:rPr lang="en-GB" err="1">
                <a:latin typeface="+mn-lt"/>
              </a:rPr>
              <a:t>wget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 </a:t>
            </a:r>
            <a:r>
              <a:rPr lang="en-US" sz="3600"/>
              <a:t>How many layers should be created?</a:t>
            </a:r>
          </a:p>
          <a:p>
            <a:pPr marL="0" indent="0">
              <a:buNone/>
            </a:pPr>
            <a:endParaRPr lang="en-US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3582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FA6EDDA-D6F7-659C-FE38-7F0C635FD3AE}"/>
              </a:ext>
            </a:extLst>
          </p:cNvPr>
          <p:cNvSpPr/>
          <p:nvPr/>
        </p:nvSpPr>
        <p:spPr>
          <a:xfrm>
            <a:off x="412227" y="5048418"/>
            <a:ext cx="7378621" cy="78018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B58B1C-5C3B-45E4-C42A-3AA98289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Building images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D539FD-1BFA-A2E6-4E04-7CB12B404461}"/>
              </a:ext>
            </a:extLst>
          </p:cNvPr>
          <p:cNvSpPr/>
          <p:nvPr/>
        </p:nvSpPr>
        <p:spPr>
          <a:xfrm>
            <a:off x="259827" y="2198538"/>
            <a:ext cx="7378621" cy="78018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7B411916-D7A4-C23E-7810-902C0E908075}"/>
              </a:ext>
            </a:extLst>
          </p:cNvPr>
          <p:cNvSpPr txBox="1">
            <a:spLocks/>
          </p:cNvSpPr>
          <p:nvPr/>
        </p:nvSpPr>
        <p:spPr>
          <a:xfrm>
            <a:off x="494374" y="1517474"/>
            <a:ext cx="10463516" cy="36918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Let’s test it and build the image with</a:t>
            </a:r>
            <a:br>
              <a:rPr lang="en-US"/>
            </a:b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3200">
                <a:latin typeface="+mn-lt"/>
                <a:cs typeface="Courier New" panose="02070309020205020404" pitchFamily="49" charset="0"/>
              </a:rPr>
              <a:t>docker build .</a:t>
            </a:r>
            <a:b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>
                <a:latin typeface="+mn-lt"/>
              </a:rPr>
            </a:br>
            <a:br>
              <a:rPr lang="en-US">
                <a:latin typeface="+mn-lt"/>
              </a:rPr>
            </a:br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 </a:t>
            </a:r>
            <a:r>
              <a:rPr lang="en-US" sz="3600"/>
              <a:t>How many layers should be created?</a:t>
            </a:r>
          </a:p>
          <a:p>
            <a:pPr marL="0" indent="0">
              <a:buNone/>
            </a:pPr>
            <a:endParaRPr lang="en-US" b="1">
              <a:latin typeface="+mn-lt"/>
            </a:endParaRPr>
          </a:p>
          <a:p>
            <a:pPr marL="0" indent="0">
              <a:buNone/>
            </a:pPr>
            <a:endParaRPr lang="en-US" b="1">
              <a:latin typeface="+mn-lt"/>
            </a:endParaRPr>
          </a:p>
          <a:p>
            <a:pPr marL="0" indent="0">
              <a:buNone/>
            </a:pPr>
            <a:r>
              <a:rPr lang="en-GB" sz="3200">
                <a:latin typeface="+mn-lt"/>
                <a:cs typeface="Courier New" panose="02070309020205020404" pitchFamily="49" charset="0"/>
              </a:rPr>
              <a:t>docker history &lt;id&gt;</a:t>
            </a:r>
            <a:endParaRPr lang="en-US" sz="320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2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476C-2D0F-CF99-BE87-C869C632E093}"/>
              </a:ext>
            </a:extLst>
          </p:cNvPr>
          <p:cNvSpPr txBox="1">
            <a:spLocks/>
          </p:cNvSpPr>
          <p:nvPr/>
        </p:nvSpPr>
        <p:spPr>
          <a:xfrm>
            <a:off x="371061" y="1302026"/>
            <a:ext cx="4719410" cy="5190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Important concepts</a:t>
            </a:r>
          </a:p>
          <a:p>
            <a:pPr lvl="1">
              <a:lnSpc>
                <a:spcPct val="150000"/>
              </a:lnSpc>
            </a:pPr>
            <a:r>
              <a:rPr lang="en-US" b="1" err="1"/>
              <a:t>Dockerfile</a:t>
            </a:r>
            <a:r>
              <a:rPr lang="en-US"/>
              <a:t>: Your recipe</a:t>
            </a:r>
          </a:p>
          <a:p>
            <a:pPr lvl="1">
              <a:lnSpc>
                <a:spcPct val="150000"/>
              </a:lnSpc>
            </a:pPr>
            <a:r>
              <a:rPr lang="en-US" b="1"/>
              <a:t>Docker image: </a:t>
            </a:r>
            <a:r>
              <a:rPr lang="en-US"/>
              <a:t>Static artifact</a:t>
            </a:r>
          </a:p>
          <a:p>
            <a:pPr lvl="1">
              <a:lnSpc>
                <a:spcPct val="150000"/>
              </a:lnSpc>
            </a:pPr>
            <a:r>
              <a:rPr lang="en-US" b="1"/>
              <a:t>Container: </a:t>
            </a:r>
            <a:r>
              <a:rPr lang="en-US"/>
              <a:t>Running image (functional)</a:t>
            </a:r>
          </a:p>
          <a:p>
            <a:pPr lvl="1">
              <a:lnSpc>
                <a:spcPct val="150000"/>
              </a:lnSpc>
            </a:pPr>
            <a:r>
              <a:rPr lang="en-US" b="1"/>
              <a:t>Backup.tar: </a:t>
            </a:r>
            <a:r>
              <a:rPr lang="en-US"/>
              <a:t>Compacted file</a:t>
            </a:r>
          </a:p>
          <a:p>
            <a:pPr lvl="1">
              <a:lnSpc>
                <a:spcPct val="150000"/>
              </a:lnSpc>
            </a:pPr>
            <a:r>
              <a:rPr lang="en-US" b="1"/>
              <a:t>Docker engine:  </a:t>
            </a:r>
            <a:r>
              <a:rPr lang="en-US"/>
              <a:t>‘Manager’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A7B5C58-A4E4-7CCA-45E8-CAE4C8FF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work?</a:t>
            </a:r>
            <a:endParaRPr lang="en-B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BC0BBA-C503-8200-DE52-12AC56C1BA06}"/>
              </a:ext>
            </a:extLst>
          </p:cNvPr>
          <p:cNvCxnSpPr/>
          <p:nvPr/>
        </p:nvCxnSpPr>
        <p:spPr>
          <a:xfrm>
            <a:off x="6018351" y="3971229"/>
            <a:ext cx="0" cy="771989"/>
          </a:xfrm>
          <a:prstGeom prst="straightConnector1">
            <a:avLst/>
          </a:prstGeom>
          <a:ln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118768-507D-A1F7-FACF-D48E16546A20}"/>
              </a:ext>
            </a:extLst>
          </p:cNvPr>
          <p:cNvCxnSpPr/>
          <p:nvPr/>
        </p:nvCxnSpPr>
        <p:spPr>
          <a:xfrm>
            <a:off x="10737113" y="3897450"/>
            <a:ext cx="0" cy="771989"/>
          </a:xfrm>
          <a:prstGeom prst="straightConnector1">
            <a:avLst/>
          </a:prstGeom>
          <a:ln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B9E4F2-4609-6F81-B66F-88C048D1B920}"/>
              </a:ext>
            </a:extLst>
          </p:cNvPr>
          <p:cNvSpPr txBox="1"/>
          <p:nvPr/>
        </p:nvSpPr>
        <p:spPr>
          <a:xfrm>
            <a:off x="9580538" y="4760435"/>
            <a:ext cx="2313150" cy="11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rgbClr val="5A2D82"/>
                </a:solidFill>
              </a:rPr>
              <a:t>File you can create using the docker engine </a:t>
            </a:r>
            <a:br>
              <a:rPr lang="en-US" sz="1600">
                <a:solidFill>
                  <a:srgbClr val="5A2D82"/>
                </a:solidFill>
              </a:rPr>
            </a:br>
            <a:r>
              <a:rPr lang="en-US" sz="1600">
                <a:solidFill>
                  <a:srgbClr val="5A2D82"/>
                </a:solidFill>
              </a:rPr>
              <a:t>(rarely used)</a:t>
            </a:r>
            <a:endParaRPr lang="en-BE" sz="1600">
              <a:solidFill>
                <a:srgbClr val="5A2D8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73B874-BBF4-1EA3-8F9F-785CFE626352}"/>
              </a:ext>
            </a:extLst>
          </p:cNvPr>
          <p:cNvSpPr txBox="1"/>
          <p:nvPr/>
        </p:nvSpPr>
        <p:spPr>
          <a:xfrm>
            <a:off x="5242871" y="4912835"/>
            <a:ext cx="1937418" cy="795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rgbClr val="5A2D82"/>
                </a:solidFill>
              </a:rPr>
              <a:t>your recipe to build the Docker image</a:t>
            </a:r>
            <a:endParaRPr lang="en-BE" sz="1600">
              <a:solidFill>
                <a:srgbClr val="5A2D82"/>
              </a:solidFill>
            </a:endParaRPr>
          </a:p>
        </p:txBody>
      </p:sp>
      <p:pic>
        <p:nvPicPr>
          <p:cNvPr id="4" name="Picture 3" descr="A close-up of a blue square with white text&#10;&#10;Description automatically generated">
            <a:extLst>
              <a:ext uri="{FF2B5EF4-FFF2-40B4-BE49-F238E27FC236}">
                <a16:creationId xmlns:a16="http://schemas.microsoft.com/office/drawing/2014/main" id="{9A18DB58-591E-5E6C-1188-D19DDC464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26" y="2258623"/>
            <a:ext cx="563958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197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B58B1C-5C3B-45E4-C42A-3AA98289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Building images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D539FD-1BFA-A2E6-4E04-7CB12B404461}"/>
              </a:ext>
            </a:extLst>
          </p:cNvPr>
          <p:cNvSpPr/>
          <p:nvPr/>
        </p:nvSpPr>
        <p:spPr>
          <a:xfrm>
            <a:off x="259827" y="2070487"/>
            <a:ext cx="11437799" cy="3628822"/>
          </a:xfrm>
          <a:prstGeom prst="roundRect">
            <a:avLst>
              <a:gd name="adj" fmla="val 686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Content Placeholder 35">
            <a:extLst>
              <a:ext uri="{FF2B5EF4-FFF2-40B4-BE49-F238E27FC236}">
                <a16:creationId xmlns:a16="http://schemas.microsoft.com/office/drawing/2014/main" id="{7B411916-D7A4-C23E-7810-902C0E908075}"/>
              </a:ext>
            </a:extLst>
          </p:cNvPr>
          <p:cNvSpPr txBox="1">
            <a:spLocks/>
          </p:cNvSpPr>
          <p:nvPr/>
        </p:nvSpPr>
        <p:spPr>
          <a:xfrm>
            <a:off x="494374" y="1517474"/>
            <a:ext cx="10463516" cy="49351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/>
              <a:t>Create a </a:t>
            </a:r>
            <a:r>
              <a:rPr lang="en-US" sz="3600" err="1"/>
              <a:t>Dockerfile</a:t>
            </a:r>
            <a:r>
              <a:rPr lang="en-US" sz="3600"/>
              <a:t> with the content below in a folder of your preference and save it.</a:t>
            </a:r>
          </a:p>
          <a:p>
            <a:pPr marL="0" indent="0">
              <a:buNone/>
            </a:pPr>
            <a:r>
              <a:rPr lang="en-GB">
                <a:latin typeface="+mn-lt"/>
              </a:rPr>
              <a:t>FROM ubuntu:18.04 </a:t>
            </a:r>
            <a:br>
              <a:rPr lang="en-GB">
                <a:latin typeface="+mn-lt"/>
              </a:rPr>
            </a:br>
            <a:br>
              <a:rPr lang="en-GB">
                <a:latin typeface="+mn-lt"/>
              </a:rPr>
            </a:br>
            <a:r>
              <a:rPr lang="en-GB">
                <a:latin typeface="+mn-lt"/>
                <a:hlinkClick r:id="rId2" tooltip="Learn more about the LABEL instru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LABEL</a:t>
            </a:r>
            <a:r>
              <a:rPr lang="en-GB">
                <a:latin typeface="+mn-lt"/>
              </a:rPr>
              <a:t> </a:t>
            </a:r>
            <a:r>
              <a:rPr lang="en-GB" err="1">
                <a:latin typeface="+mn-lt"/>
              </a:rPr>
              <a:t>org.opencontainers.image.authors</a:t>
            </a:r>
            <a:r>
              <a:rPr lang="en-GB">
                <a:latin typeface="+mn-lt"/>
              </a:rPr>
              <a:t>=”</a:t>
            </a:r>
            <a:r>
              <a:rPr lang="en-GB" err="1">
                <a:latin typeface="+mn-lt"/>
              </a:rPr>
              <a:t>training@vib.be</a:t>
            </a:r>
            <a:r>
              <a:rPr lang="en-GB">
                <a:latin typeface="+mn-lt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GB">
                <a:latin typeface="+mn-lt"/>
              </a:rPr>
            </a:br>
            <a:r>
              <a:rPr lang="en-GB">
                <a:latin typeface="+mn-lt"/>
              </a:rPr>
              <a:t>WORKDIR ~</a:t>
            </a:r>
            <a:br>
              <a:rPr lang="en-GB">
                <a:latin typeface="+mn-lt"/>
              </a:rPr>
            </a:br>
            <a:br>
              <a:rPr lang="en-GB">
                <a:latin typeface="+mn-lt"/>
              </a:rPr>
            </a:br>
            <a:r>
              <a:rPr lang="en-GB">
                <a:latin typeface="+mn-lt"/>
              </a:rPr>
              <a:t>RUN apt update &amp;&amp; apt -y upgrade </a:t>
            </a:r>
            <a:br>
              <a:rPr lang="en-GB">
                <a:latin typeface="+mn-lt"/>
              </a:rPr>
            </a:br>
            <a:r>
              <a:rPr lang="en-GB">
                <a:latin typeface="+mn-lt"/>
              </a:rPr>
              <a:t>RUN apt install -y </a:t>
            </a:r>
            <a:r>
              <a:rPr lang="en-GB" err="1">
                <a:latin typeface="+mn-lt"/>
              </a:rPr>
              <a:t>wget</a:t>
            </a:r>
            <a:br>
              <a:rPr lang="en-US">
                <a:latin typeface="+mn-lt"/>
              </a:rPr>
            </a:br>
            <a:br>
              <a:rPr lang="en-US">
                <a:latin typeface="+mn-lt"/>
              </a:rPr>
            </a:br>
            <a:r>
              <a:rPr lang="en-GB">
                <a:latin typeface="+mn-lt"/>
              </a:rPr>
              <a:t>ENTRYPOINT ["/</a:t>
            </a:r>
            <a:r>
              <a:rPr lang="en-GB" err="1">
                <a:latin typeface="+mn-lt"/>
              </a:rPr>
              <a:t>usr</a:t>
            </a:r>
            <a:r>
              <a:rPr lang="en-GB">
                <a:latin typeface="+mn-lt"/>
              </a:rPr>
              <a:t>/bin/</a:t>
            </a:r>
            <a:r>
              <a:rPr lang="en-GB" err="1">
                <a:latin typeface="+mn-lt"/>
              </a:rPr>
              <a:t>wget</a:t>
            </a:r>
            <a:r>
              <a:rPr lang="en-GB">
                <a:latin typeface="+mn-lt"/>
              </a:rPr>
              <a:t>"] </a:t>
            </a:r>
            <a:br>
              <a:rPr lang="en-GB">
                <a:latin typeface="+mn-lt"/>
              </a:rPr>
            </a:br>
            <a:r>
              <a:rPr lang="en-GB">
                <a:latin typeface="+mn-lt"/>
              </a:rPr>
              <a:t>CMD ["https://cdn-images-1.medium.com/max/1600/1*_NQN6_YnxS29m8vFzWYlEg.png"]</a:t>
            </a:r>
            <a:br>
              <a:rPr lang="en-US">
                <a:latin typeface="+mn-lt"/>
              </a:rPr>
            </a:br>
            <a:endParaRPr lang="en-US">
              <a:latin typeface="+mn-lt"/>
            </a:endParaRPr>
          </a:p>
          <a:p>
            <a:pPr marL="0" indent="0">
              <a:buNone/>
            </a:pPr>
            <a:r>
              <a:rPr lang="en-US" sz="3600"/>
              <a:t>Build the image with and without caching.</a:t>
            </a:r>
          </a:p>
        </p:txBody>
      </p:sp>
    </p:spTree>
    <p:extLst>
      <p:ext uri="{BB962C8B-B14F-4D97-AF65-F5344CB8AC3E}">
        <p14:creationId xmlns:p14="http://schemas.microsoft.com/office/powerpoint/2010/main" val="17280761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4D35-3BC2-A44B-1E2C-B014121A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Recipes</a:t>
            </a:r>
            <a:endParaRPr lang="en-BE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657EBE6E-D456-E2B4-AA2A-F84DD2F0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3307" y="1508746"/>
            <a:ext cx="10463516" cy="498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/>
              <a:t>More advanced image building</a:t>
            </a:r>
            <a:br>
              <a:rPr lang="en-US" sz="4000"/>
            </a:br>
            <a:endParaRPr lang="en-US" sz="4000"/>
          </a:p>
          <a:p>
            <a:r>
              <a:rPr lang="en-GB" sz="3200"/>
              <a:t>Different ways to build images.</a:t>
            </a:r>
          </a:p>
          <a:p>
            <a:r>
              <a:rPr lang="en-GB" sz="3200"/>
              <a:t>Know your base system and their packages. Popular ones:</a:t>
            </a:r>
          </a:p>
          <a:p>
            <a:pPr lvl="1"/>
            <a:r>
              <a:rPr lang="en-GB" sz="3000">
                <a:hlinkClick r:id="rId2"/>
              </a:rPr>
              <a:t>Debian</a:t>
            </a:r>
            <a:endParaRPr lang="en-GB" sz="3000"/>
          </a:p>
          <a:p>
            <a:pPr lvl="1"/>
            <a:r>
              <a:rPr lang="en-GB" sz="3000">
                <a:hlinkClick r:id="rId3"/>
              </a:rPr>
              <a:t>CentOS</a:t>
            </a:r>
            <a:endParaRPr lang="en-GB" sz="3000"/>
          </a:p>
          <a:p>
            <a:pPr lvl="1"/>
            <a:r>
              <a:rPr lang="en-GB" sz="3000">
                <a:hlinkClick r:id="rId4"/>
              </a:rPr>
              <a:t>Alpine</a:t>
            </a:r>
            <a:endParaRPr lang="en-GB" sz="3000"/>
          </a:p>
          <a:p>
            <a:pPr lvl="1"/>
            <a:r>
              <a:rPr lang="en-GB" sz="3000" err="1"/>
              <a:t>Conda</a:t>
            </a:r>
            <a:r>
              <a:rPr lang="en-GB" sz="3000"/>
              <a:t>. </a:t>
            </a:r>
            <a:r>
              <a:rPr lang="en-GB" sz="3000">
                <a:hlinkClick r:id="rId5"/>
              </a:rPr>
              <a:t>Anaconda</a:t>
            </a:r>
            <a:r>
              <a:rPr lang="en-GB" sz="3000"/>
              <a:t>, </a:t>
            </a:r>
            <a:r>
              <a:rPr lang="en-GB" sz="3000">
                <a:hlinkClick r:id="rId6"/>
              </a:rPr>
              <a:t>Conda-forge</a:t>
            </a:r>
            <a:r>
              <a:rPr lang="en-GB" sz="3000"/>
              <a:t>, </a:t>
            </a:r>
            <a:r>
              <a:rPr lang="en-GB" sz="3000">
                <a:hlinkClick r:id="rId7"/>
              </a:rPr>
              <a:t>Bioconda, etc.</a:t>
            </a:r>
            <a:endParaRPr lang="en-GB" sz="3000"/>
          </a:p>
          <a:p>
            <a:pPr marL="0" indent="0">
              <a:buFont typeface="Arial" panose="020B0604020202020204" pitchFamily="34" charset="0"/>
              <a:buNone/>
            </a:pPr>
            <a:endParaRPr lang="en-BE">
              <a:latin typeface="+mn-lt"/>
            </a:endParaRP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9C3D17B1-2FF9-9B9B-1D3C-293C24F58DC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7"/>
          <a:stretch/>
        </p:blipFill>
        <p:spPr>
          <a:xfrm>
            <a:off x="9141199" y="223601"/>
            <a:ext cx="2677494" cy="16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27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E183A-AE9E-14D8-BBB2-41420263A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31"/>
          <a:stretch/>
        </p:blipFill>
        <p:spPr>
          <a:xfrm>
            <a:off x="1703256" y="321461"/>
            <a:ext cx="7828202" cy="62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11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4D35-3BC2-A44B-1E2C-B014121A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Recipes</a:t>
            </a:r>
            <a:endParaRPr lang="en-BE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657EBE6E-D456-E2B4-AA2A-F84DD2F0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3307" y="1508746"/>
            <a:ext cx="10463516" cy="4984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/>
              <a:t>One tool, one image or some tools, one image</a:t>
            </a:r>
            <a:br>
              <a:rPr lang="en-US" sz="4000"/>
            </a:br>
            <a:endParaRPr lang="en-US" sz="4000"/>
          </a:p>
          <a:p>
            <a:r>
              <a:rPr lang="en-GB" sz="3200"/>
              <a:t>Different ways to build images.</a:t>
            </a:r>
          </a:p>
          <a:p>
            <a:r>
              <a:rPr lang="en-GB" sz="3200"/>
              <a:t>start from packages e.g. </a:t>
            </a:r>
            <a:r>
              <a:rPr lang="en-GB" sz="3200">
                <a:hlinkClick r:id="rId2"/>
              </a:rPr>
              <a:t>pip/PyPI</a:t>
            </a:r>
            <a:r>
              <a:rPr lang="en-GB" sz="3200"/>
              <a:t>, </a:t>
            </a:r>
            <a:r>
              <a:rPr lang="en-GB" sz="3200">
                <a:hlinkClick r:id="rId3"/>
              </a:rPr>
              <a:t>CPAN</a:t>
            </a:r>
            <a:r>
              <a:rPr lang="en-GB" sz="3200"/>
              <a:t>, or </a:t>
            </a:r>
            <a:r>
              <a:rPr lang="en-GB" sz="3200">
                <a:hlinkClick r:id="rId4"/>
              </a:rPr>
              <a:t>CRAN</a:t>
            </a:r>
            <a:endParaRPr lang="en-GB" sz="3200"/>
          </a:p>
          <a:p>
            <a:pPr>
              <a:buFont typeface="Arial" panose="020B0604020202020204" pitchFamily="34" charset="0"/>
              <a:buChar char="•"/>
            </a:pPr>
            <a:r>
              <a:rPr lang="en-GB" sz="3200"/>
              <a:t>use versions for tools and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/>
              <a:t>reduce size as much as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/>
              <a:t>keep data outside the image/container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/>
              <a:t>check the license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/>
              <a:t>make your container discoverable e.g. </a:t>
            </a:r>
            <a:r>
              <a:rPr lang="en-GB" sz="3200" err="1"/>
              <a:t>biocontainers</a:t>
            </a:r>
            <a:r>
              <a:rPr lang="en-GB" sz="3200"/>
              <a:t>, </a:t>
            </a:r>
            <a:r>
              <a:rPr lang="en-GB" sz="3200" err="1"/>
              <a:t>quay.io</a:t>
            </a:r>
            <a:r>
              <a:rPr lang="en-GB" sz="3200"/>
              <a:t>, docker hub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>
              <a:latin typeface="+mn-lt"/>
            </a:endParaRP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9C3D17B1-2FF9-9B9B-1D3C-293C24F58D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7"/>
          <a:stretch/>
        </p:blipFill>
        <p:spPr>
          <a:xfrm>
            <a:off x="9141199" y="223601"/>
            <a:ext cx="2677494" cy="16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01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8FDF94-0FD3-C3E3-9CEC-F25A3BD2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507" y="278309"/>
            <a:ext cx="3150986" cy="609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BAB23D0A-8623-9771-5573-92BA08D2C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37983"/>
            <a:ext cx="2387841" cy="24737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altLang="en-BE" sz="1900" b="1" i="0" u="none" strike="noStrike" cap="none" normalizeH="0" baseline="0">
                <a:ln>
                  <a:noFill/>
                </a:ln>
                <a:solidFill>
                  <a:srgbClr val="202020"/>
                </a:solidFill>
                <a:effectLst/>
                <a:latin typeface="Open Sans" panose="020B0606030504020204" pitchFamily="34" charset="0"/>
              </a:rPr>
              <a:t>Ten simple rules for writing </a:t>
            </a:r>
            <a:r>
              <a:rPr kumimoji="0" lang="en-BE" altLang="en-BE" sz="1900" b="1" i="0" u="none" strike="noStrike" cap="none" normalizeH="0" baseline="0" err="1">
                <a:ln>
                  <a:noFill/>
                </a:ln>
                <a:solidFill>
                  <a:srgbClr val="202020"/>
                </a:solidFill>
                <a:effectLst/>
                <a:latin typeface="Open Sans" panose="020B0606030504020204" pitchFamily="34" charset="0"/>
              </a:rPr>
              <a:t>Dockerfiles</a:t>
            </a:r>
            <a:r>
              <a:rPr kumimoji="0" lang="en-BE" altLang="en-BE" sz="1900" b="1" i="0" u="none" strike="noStrike" cap="none" normalizeH="0" baseline="0">
                <a:ln>
                  <a:noFill/>
                </a:ln>
                <a:solidFill>
                  <a:srgbClr val="202020"/>
                </a:solidFill>
                <a:effectLst/>
                <a:latin typeface="Open Sans" panose="020B0606030504020204" pitchFamily="34" charset="0"/>
              </a:rPr>
              <a:t> for reproducible data science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900" b="0" i="0" u="none" strike="noStrike" cap="none" normalizeH="0" baseline="0">
                <a:ln>
                  <a:noFill/>
                </a:ln>
                <a:solidFill>
                  <a:srgbClr val="606060"/>
                </a:solidFill>
                <a:effectLst/>
                <a:latin typeface="inherit"/>
              </a:rPr>
              <a:t>Daniel </a:t>
            </a:r>
            <a:r>
              <a:rPr kumimoji="0" lang="en-BE" altLang="en-BE" sz="900" b="0" i="0" u="none" strike="noStrike" cap="none" normalizeH="0" baseline="0" err="1">
                <a:ln>
                  <a:noFill/>
                </a:ln>
                <a:solidFill>
                  <a:srgbClr val="606060"/>
                </a:solidFill>
                <a:effectLst/>
                <a:latin typeface="inherit"/>
              </a:rPr>
              <a:t>Nüst</a:t>
            </a:r>
            <a:r>
              <a:rPr kumimoji="0" lang="en-BE" altLang="en-BE" sz="900" b="0" i="0" u="none" strike="noStrike" cap="none" normalizeH="0" baseline="0">
                <a:ln>
                  <a:noFill/>
                </a:ln>
                <a:solidFill>
                  <a:srgbClr val="606060"/>
                </a:solidFill>
                <a:effectLst/>
                <a:latin typeface="inherit"/>
              </a:rPr>
              <a:t> 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900" b="0" i="0" u="none" strike="noStrike" cap="none" normalizeH="0" baseline="0">
                <a:ln>
                  <a:noFill/>
                </a:ln>
                <a:solidFill>
                  <a:srgbClr val="606060"/>
                </a:solidFill>
                <a:effectLst/>
                <a:latin typeface="inherit"/>
              </a:rPr>
              <a:t>Vanessa </a:t>
            </a:r>
            <a:r>
              <a:rPr kumimoji="0" lang="en-BE" altLang="en-BE" sz="900" b="0" i="0" u="none" strike="noStrike" cap="none" normalizeH="0" baseline="0" err="1">
                <a:ln>
                  <a:noFill/>
                </a:ln>
                <a:solidFill>
                  <a:srgbClr val="606060"/>
                </a:solidFill>
                <a:effectLst/>
                <a:latin typeface="inherit"/>
              </a:rPr>
              <a:t>Sochat</a:t>
            </a:r>
            <a:r>
              <a:rPr kumimoji="0" lang="en-BE" altLang="en-BE" sz="900" b="0" i="0" u="none" strike="noStrike" cap="none" normalizeH="0" baseline="0">
                <a:ln>
                  <a:noFill/>
                </a:ln>
                <a:solidFill>
                  <a:srgbClr val="606060"/>
                </a:solidFill>
                <a:effectLst/>
                <a:latin typeface="inheri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900" b="0" i="0" u="none" strike="noStrike" cap="none" normalizeH="0" baseline="0">
                <a:ln>
                  <a:noFill/>
                </a:ln>
                <a:solidFill>
                  <a:srgbClr val="606060"/>
                </a:solidFill>
                <a:effectLst/>
                <a:latin typeface="inherit"/>
              </a:rPr>
              <a:t>Ben Marwick,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900" b="0" i="0" u="none" strike="noStrike" cap="none" normalizeH="0" baseline="0">
                <a:ln>
                  <a:noFill/>
                </a:ln>
                <a:solidFill>
                  <a:srgbClr val="606060"/>
                </a:solidFill>
                <a:effectLst/>
                <a:latin typeface="inherit"/>
              </a:rPr>
              <a:t>Stephen J. </a:t>
            </a:r>
            <a:r>
              <a:rPr kumimoji="0" lang="en-BE" altLang="en-BE" sz="900" b="0" i="0" u="none" strike="noStrike" cap="none" normalizeH="0" baseline="0" err="1">
                <a:ln>
                  <a:noFill/>
                </a:ln>
                <a:solidFill>
                  <a:srgbClr val="606060"/>
                </a:solidFill>
                <a:effectLst/>
                <a:latin typeface="inherit"/>
              </a:rPr>
              <a:t>Eglen</a:t>
            </a:r>
            <a:r>
              <a:rPr kumimoji="0" lang="en-BE" altLang="en-BE" sz="900" b="0" i="0" u="none" strike="noStrike" cap="none" normalizeH="0" baseline="0">
                <a:ln>
                  <a:noFill/>
                </a:ln>
                <a:solidFill>
                  <a:srgbClr val="606060"/>
                </a:solidFill>
                <a:effectLst/>
                <a:latin typeface="inherit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900" b="0" i="0" u="none" strike="noStrike" cap="none" normalizeH="0" baseline="0">
                <a:ln>
                  <a:noFill/>
                </a:ln>
                <a:solidFill>
                  <a:srgbClr val="606060"/>
                </a:solidFill>
                <a:effectLst/>
                <a:latin typeface="inherit"/>
              </a:rPr>
              <a:t>Tim Head,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900" b="0" i="0" u="none" strike="noStrike" cap="none" normalizeH="0" baseline="0">
                <a:ln>
                  <a:noFill/>
                </a:ln>
                <a:solidFill>
                  <a:srgbClr val="606060"/>
                </a:solidFill>
                <a:effectLst/>
                <a:latin typeface="inherit"/>
              </a:rPr>
              <a:t>Tony Hirst,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900" b="0" i="0" u="none" strike="noStrike" cap="none" normalizeH="0" baseline="0">
                <a:ln>
                  <a:noFill/>
                </a:ln>
                <a:solidFill>
                  <a:srgbClr val="606060"/>
                </a:solidFill>
                <a:effectLst/>
                <a:latin typeface="inherit"/>
              </a:rPr>
              <a:t>Benjamin D. Evans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altLang="en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C2D2AD1-79B2-8D6E-5791-C49C70E30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8309"/>
            <a:ext cx="4178300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altLang="en-B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900" b="0" i="0" u="none" strike="noStrike" cap="none" normalizeH="0" baseline="0">
                <a:ln>
                  <a:noFill/>
                </a:ln>
                <a:solidFill>
                  <a:srgbClr val="606060"/>
                </a:solidFill>
                <a:effectLst/>
                <a:latin typeface="Helvetica" panose="020B0604020202020204" pitchFamily="34" charset="0"/>
              </a:rPr>
              <a:t>Published: November 10, 2020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BE" altLang="en-BE" sz="900" b="0" i="0" u="none" strike="noStrike" cap="none" normalizeH="0" baseline="0">
                <a:ln>
                  <a:noFill/>
                </a:ln>
                <a:solidFill>
                  <a:srgbClr val="606060"/>
                </a:solidFill>
                <a:effectLst/>
                <a:latin typeface="Helvetica" panose="020B0604020202020204" pitchFamily="34" charset="0"/>
                <a:hlinkClick r:id="rId3"/>
              </a:rPr>
              <a:t>https://doi.org/10.1371/journal.pcbi.1008316</a:t>
            </a:r>
            <a:endParaRPr kumimoji="0" lang="en-BE" altLang="en-BE" sz="900" b="0" i="0" u="none" strike="noStrike" cap="none" normalizeH="0" baseline="0">
              <a:ln>
                <a:noFill/>
              </a:ln>
              <a:solidFill>
                <a:srgbClr val="606060"/>
              </a:solidFill>
              <a:effectLst/>
              <a:latin typeface="Helvetica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altLang="en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41DAC4A0-785D-CF43-5821-DE68693E52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7"/>
          <a:stretch/>
        </p:blipFill>
        <p:spPr>
          <a:xfrm>
            <a:off x="9141199" y="223601"/>
            <a:ext cx="2677494" cy="1613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E19086-E179-7EED-8441-CB8E8DD50786}"/>
              </a:ext>
            </a:extLst>
          </p:cNvPr>
          <p:cNvSpPr txBox="1"/>
          <p:nvPr/>
        </p:nvSpPr>
        <p:spPr>
          <a:xfrm>
            <a:off x="228600" y="6449733"/>
            <a:ext cx="1082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/>
              <a:t>https://docs.docker.com/engine/userguide/eng-image/dockerfile_best-practices/</a:t>
            </a:r>
          </a:p>
        </p:txBody>
      </p:sp>
    </p:spTree>
    <p:extLst>
      <p:ext uri="{BB962C8B-B14F-4D97-AF65-F5344CB8AC3E}">
        <p14:creationId xmlns:p14="http://schemas.microsoft.com/office/powerpoint/2010/main" val="18560064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4A7108-8321-3CB2-720F-B935A2FA76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38091" y="1123459"/>
            <a:ext cx="6042439" cy="57345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Exercise 5.1</a:t>
            </a:r>
          </a:p>
          <a:p>
            <a:pPr lvl="1"/>
            <a:r>
              <a:rPr lang="en-GB" sz="2400"/>
              <a:t>Imagine the following situation. To make a simple data analysis project as reproducible as possible, we propose to create a container environment using Docker which contains the necessary tools and scripts. We have two use cases: </a:t>
            </a:r>
            <a:br>
              <a:rPr lang="en-GB" sz="2400"/>
            </a:br>
            <a:endParaRPr lang="en-US" sz="2400"/>
          </a:p>
          <a:p>
            <a:pPr lvl="2"/>
            <a:r>
              <a:rPr lang="en-GB" sz="2400"/>
              <a:t>a) we would like to run the Python scripts on the command line  </a:t>
            </a:r>
            <a:endParaRPr lang="en-US" sz="2400"/>
          </a:p>
          <a:p>
            <a:pPr lvl="2"/>
            <a:r>
              <a:rPr lang="en-GB" sz="2400"/>
              <a:t>b) we think that a </a:t>
            </a:r>
            <a:r>
              <a:rPr lang="en-GB" sz="2400" err="1"/>
              <a:t>Jupyterlab</a:t>
            </a:r>
            <a:r>
              <a:rPr lang="en-GB" sz="2400"/>
              <a:t> is useful environment to play around with the data analysis.</a:t>
            </a:r>
            <a:br>
              <a:rPr lang="en-GB" sz="2400"/>
            </a:br>
            <a:endParaRPr lang="en-US" sz="2400"/>
          </a:p>
          <a:p>
            <a:pPr lvl="3"/>
            <a:r>
              <a:rPr lang="en-US" sz="2400"/>
              <a:t>Look for the </a:t>
            </a:r>
            <a:r>
              <a:rPr lang="en-US" sz="2400" err="1"/>
              <a:t>Dockerfile.play</a:t>
            </a:r>
            <a:r>
              <a:rPr lang="en-US" sz="2400"/>
              <a:t> in the folder docker</a:t>
            </a:r>
            <a:br>
              <a:rPr lang="en-US" sz="2400"/>
            </a:br>
            <a:endParaRPr lang="en-US" sz="2400"/>
          </a:p>
          <a:p>
            <a:pPr lvl="3"/>
            <a:r>
              <a:rPr lang="en-US" sz="2400"/>
              <a:t>Rearrange the statements and comments of the </a:t>
            </a:r>
            <a:r>
              <a:rPr lang="en-US" sz="2400" err="1"/>
              <a:t>Dockerfile</a:t>
            </a:r>
            <a:br>
              <a:rPr lang="en-US" sz="2400" b="1"/>
            </a:br>
            <a:endParaRPr lang="en-US" sz="2400" b="1"/>
          </a:p>
          <a:p>
            <a:pPr lvl="3"/>
            <a:r>
              <a:rPr lang="en-US" sz="2400"/>
              <a:t>Build the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DA25-FEE6-DC18-9B6D-47CA1F533FE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43261" y="949308"/>
            <a:ext cx="5648739" cy="4011729"/>
          </a:xfrm>
        </p:spPr>
        <p:txBody>
          <a:bodyPr>
            <a:normAutofit/>
          </a:bodyPr>
          <a:lstStyle/>
          <a:p>
            <a:r>
              <a:rPr lang="en-US" sz="2800"/>
              <a:t>Exercise 5.2</a:t>
            </a:r>
            <a:br>
              <a:rPr lang="en-US" sz="2800"/>
            </a:br>
            <a:endParaRPr lang="en-US" sz="2800"/>
          </a:p>
          <a:p>
            <a:pPr lvl="1"/>
            <a:r>
              <a:rPr lang="en-GB" sz="2400"/>
              <a:t>Once you have built an image based on the corrected </a:t>
            </a:r>
            <a:r>
              <a:rPr lang="en-GB" sz="2400" err="1"/>
              <a:t>Dockerfile</a:t>
            </a:r>
            <a:r>
              <a:rPr lang="en-GB" sz="2400"/>
              <a:t>, run the script data/codereppy_min_batch.py with the Python version installed in the image.</a:t>
            </a:r>
            <a:br>
              <a:rPr lang="en-US" sz="2400"/>
            </a:br>
            <a:endParaRPr lang="en-US" sz="2400"/>
          </a:p>
          <a:p>
            <a:pPr lvl="2"/>
            <a:r>
              <a:rPr lang="en-US" sz="2400"/>
              <a:t>Reach out to your </a:t>
            </a:r>
            <a:r>
              <a:rPr lang="en-US" sz="2400" err="1"/>
              <a:t>neighbour</a:t>
            </a:r>
            <a:r>
              <a:rPr lang="en-US" sz="2400"/>
              <a:t>(s) in case you need help.</a:t>
            </a:r>
            <a:br>
              <a:rPr lang="en-US" sz="2400"/>
            </a:br>
            <a:endParaRPr lang="en-US" sz="2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641034-19B6-F061-787F-6ED321D5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</a:t>
            </a:r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17486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4D35-3BC2-A44B-1E2C-B014121A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Recipes</a:t>
            </a:r>
            <a:endParaRPr lang="en-BE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657EBE6E-D456-E2B4-AA2A-F84DD2F0C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3307" y="1508746"/>
            <a:ext cx="10463516" cy="4984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/>
              <a:t>One tool, one image or some tools, one image</a:t>
            </a:r>
            <a:br>
              <a:rPr lang="en-US" sz="4000"/>
            </a:br>
            <a:endParaRPr lang="en-US" sz="4000"/>
          </a:p>
          <a:p>
            <a:r>
              <a:rPr lang="en-GB" sz="3200"/>
              <a:t>Different ways to build images.</a:t>
            </a:r>
          </a:p>
          <a:p>
            <a:r>
              <a:rPr lang="en-GB" sz="3200"/>
              <a:t>start from packages e.g. </a:t>
            </a:r>
            <a:r>
              <a:rPr lang="en-GB" sz="3200">
                <a:hlinkClick r:id="rId2"/>
              </a:rPr>
              <a:t>pip/PyPI</a:t>
            </a:r>
            <a:r>
              <a:rPr lang="en-GB" sz="3200"/>
              <a:t>, </a:t>
            </a:r>
            <a:r>
              <a:rPr lang="en-GB" sz="3200">
                <a:hlinkClick r:id="rId3"/>
              </a:rPr>
              <a:t>CPAN</a:t>
            </a:r>
            <a:r>
              <a:rPr lang="en-GB" sz="3200"/>
              <a:t>, or </a:t>
            </a:r>
            <a:r>
              <a:rPr lang="en-GB" sz="3200">
                <a:hlinkClick r:id="rId4"/>
              </a:rPr>
              <a:t>CRAN</a:t>
            </a:r>
            <a:endParaRPr lang="en-GB" sz="3200"/>
          </a:p>
          <a:p>
            <a:pPr>
              <a:buFont typeface="Arial" panose="020B0604020202020204" pitchFamily="34" charset="0"/>
              <a:buChar char="•"/>
            </a:pPr>
            <a:r>
              <a:rPr lang="en-GB" sz="3200"/>
              <a:t>use versions for tools and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/>
              <a:t>reduce size as much as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/>
              <a:t>keep data outside the image/container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/>
              <a:t>check the license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/>
              <a:t>make your container discoverable e.g. </a:t>
            </a:r>
            <a:r>
              <a:rPr lang="en-GB" sz="3200" err="1"/>
              <a:t>biocontainers</a:t>
            </a:r>
            <a:r>
              <a:rPr lang="en-GB" sz="3200"/>
              <a:t>, </a:t>
            </a:r>
            <a:r>
              <a:rPr lang="en-GB" sz="3200" err="1"/>
              <a:t>quay.io</a:t>
            </a:r>
            <a:r>
              <a:rPr lang="en-GB" sz="3200"/>
              <a:t>, docker hub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BE">
              <a:latin typeface="+mn-lt"/>
            </a:endParaRP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9C3D17B1-2FF9-9B9B-1D3C-293C24F58D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97"/>
          <a:stretch/>
        </p:blipFill>
        <p:spPr>
          <a:xfrm>
            <a:off x="9141199" y="223601"/>
            <a:ext cx="2677494" cy="16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407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arge container ship in a port&#10;&#10;Description automatically generated">
            <a:extLst>
              <a:ext uri="{FF2B5EF4-FFF2-40B4-BE49-F238E27FC236}">
                <a16:creationId xmlns:a16="http://schemas.microsoft.com/office/drawing/2014/main" id="{1BE7C8BE-BEBD-26E1-BB10-1E95A25B9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55"/>
          <a:stretch/>
        </p:blipFill>
        <p:spPr>
          <a:xfrm>
            <a:off x="206852" y="225117"/>
            <a:ext cx="10841297" cy="63835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FBC64D-68AD-95B8-681E-B27ADF8E5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62D2F-2513-2BCF-9CF9-F3DDF08FD54E}"/>
              </a:ext>
            </a:extLst>
          </p:cNvPr>
          <p:cNvSpPr txBox="1"/>
          <p:nvPr/>
        </p:nvSpPr>
        <p:spPr>
          <a:xfrm>
            <a:off x="2473840" y="2555749"/>
            <a:ext cx="6526979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>
                <a:solidFill>
                  <a:srgbClr val="FFFFFF"/>
                </a:solidFill>
                <a:latin typeface="Dense Bold"/>
              </a:rPr>
              <a:t>Short intro to HPC</a:t>
            </a:r>
          </a:p>
          <a:p>
            <a:pPr algn="ctr"/>
            <a:r>
              <a:rPr lang="en-US" sz="4000" b="1">
                <a:solidFill>
                  <a:srgbClr val="FFFFFF"/>
                </a:solidFill>
                <a:latin typeface="Dense Bold"/>
              </a:rPr>
              <a:t>preparing for Apptainer</a:t>
            </a:r>
            <a:endParaRPr lang="en-BE" sz="4000" b="1">
              <a:solidFill>
                <a:srgbClr val="FFFFFF"/>
              </a:solidFill>
              <a:latin typeface="Dense Bold"/>
            </a:endParaRPr>
          </a:p>
        </p:txBody>
      </p:sp>
      <p:pic>
        <p:nvPicPr>
          <p:cNvPr id="10" name="Picture 9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36EC6A55-725C-13E1-70CB-FB0FC4FBD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87853" y="3155134"/>
            <a:ext cx="2874928" cy="740222"/>
          </a:xfrm>
          <a:prstGeom prst="rect">
            <a:avLst/>
          </a:prstGeom>
        </p:spPr>
      </p:pic>
      <p:pic>
        <p:nvPicPr>
          <p:cNvPr id="12" name="Picture 11" descr="A logo with text and orange lines&#10;&#10;Description automatically generated with medium confidence">
            <a:extLst>
              <a:ext uri="{FF2B5EF4-FFF2-40B4-BE49-F238E27FC236}">
                <a16:creationId xmlns:a16="http://schemas.microsoft.com/office/drawing/2014/main" id="{72B97724-1CA7-A792-0ED5-30CFE6E93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57954" y="5466156"/>
            <a:ext cx="1178217" cy="860405"/>
          </a:xfrm>
          <a:prstGeom prst="rect">
            <a:avLst/>
          </a:prstGeom>
        </p:spPr>
      </p:pic>
      <p:pic>
        <p:nvPicPr>
          <p:cNvPr id="16" name="Picture 15" descr="A grey and black sign with a person in a circle&#10;&#10;Description automatically generated">
            <a:extLst>
              <a:ext uri="{FF2B5EF4-FFF2-40B4-BE49-F238E27FC236}">
                <a16:creationId xmlns:a16="http://schemas.microsoft.com/office/drawing/2014/main" id="{33606800-7F1B-465F-ADD7-F0F6EA664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38291" y="914813"/>
            <a:ext cx="1227411" cy="429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4AF0F7-8832-C9C9-9C34-22C649E42D7C}"/>
              </a:ext>
            </a:extLst>
          </p:cNvPr>
          <p:cNvSpPr txBox="1"/>
          <p:nvPr/>
        </p:nvSpPr>
        <p:spPr>
          <a:xfrm rot="16200000">
            <a:off x="11418968" y="999598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hlinkClick r:id="rId6"/>
              </a:rPr>
              <a:t>Know more</a:t>
            </a:r>
            <a:endParaRPr lang="en-BE" sz="11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BC102A-B026-B026-2268-4EE9710244B3}"/>
              </a:ext>
            </a:extLst>
          </p:cNvPr>
          <p:cNvSpPr/>
          <p:nvPr/>
        </p:nvSpPr>
        <p:spPr>
          <a:xfrm>
            <a:off x="12398852" y="124425"/>
            <a:ext cx="786539" cy="6361042"/>
          </a:xfrm>
          <a:prstGeom prst="rect">
            <a:avLst/>
          </a:prstGeom>
          <a:solidFill>
            <a:srgbClr val="1B29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96D65-FB70-73CD-7ECE-7C89000225A1}"/>
              </a:ext>
            </a:extLst>
          </p:cNvPr>
          <p:cNvSpPr txBox="1"/>
          <p:nvPr/>
        </p:nvSpPr>
        <p:spPr>
          <a:xfrm>
            <a:off x="2511940" y="2593849"/>
            <a:ext cx="6526979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>
                <a:solidFill>
                  <a:srgbClr val="1B2944"/>
                </a:solidFill>
                <a:latin typeface="Dense Bold"/>
              </a:rPr>
              <a:t>Short intro to HPC</a:t>
            </a:r>
          </a:p>
          <a:p>
            <a:pPr algn="ctr"/>
            <a:r>
              <a:rPr lang="en-US" sz="4000" b="1">
                <a:solidFill>
                  <a:srgbClr val="1B2944"/>
                </a:solidFill>
                <a:latin typeface="Dense Bold"/>
              </a:rPr>
              <a:t>preparing for Apptainer</a:t>
            </a:r>
            <a:endParaRPr lang="en-BE" sz="4000" b="1">
              <a:solidFill>
                <a:srgbClr val="1B2944"/>
              </a:solidFill>
              <a:latin typeface="Dense Bold"/>
            </a:endParaRPr>
          </a:p>
        </p:txBody>
      </p:sp>
    </p:spTree>
    <p:extLst>
      <p:ext uri="{BB962C8B-B14F-4D97-AF65-F5344CB8AC3E}">
        <p14:creationId xmlns:p14="http://schemas.microsoft.com/office/powerpoint/2010/main" val="42115671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44CB-C4BC-9708-F26D-AE122633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be added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39E4-504D-DFE4-CBE3-5A7F65A3A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796606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arge container ship in a port&#10;&#10;Description automatically generated">
            <a:extLst>
              <a:ext uri="{FF2B5EF4-FFF2-40B4-BE49-F238E27FC236}">
                <a16:creationId xmlns:a16="http://schemas.microsoft.com/office/drawing/2014/main" id="{1BE7C8BE-BEBD-26E1-BB10-1E95A25B9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55"/>
          <a:stretch/>
        </p:blipFill>
        <p:spPr>
          <a:xfrm>
            <a:off x="206852" y="225117"/>
            <a:ext cx="10841297" cy="63835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FBC64D-68AD-95B8-681E-B27ADF8E52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B8F41-5C95-29B3-E5E4-1C7397AE53F2}"/>
              </a:ext>
            </a:extLst>
          </p:cNvPr>
          <p:cNvSpPr txBox="1"/>
          <p:nvPr/>
        </p:nvSpPr>
        <p:spPr>
          <a:xfrm>
            <a:off x="886298" y="2447402"/>
            <a:ext cx="94824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chemeClr val="bg1">
                    <a:lumMod val="95000"/>
                  </a:schemeClr>
                </a:solidFill>
                <a:latin typeface="Dense Bold"/>
              </a:rPr>
              <a:t>Introduction to Apptainer for</a:t>
            </a:r>
          </a:p>
          <a:p>
            <a:pPr algn="ctr"/>
            <a:r>
              <a:rPr lang="en-US" sz="6000" b="1">
                <a:solidFill>
                  <a:schemeClr val="bg1">
                    <a:lumMod val="95000"/>
                  </a:schemeClr>
                </a:solidFill>
                <a:latin typeface="Dense Bold"/>
              </a:rPr>
              <a:t>reproducible analysis</a:t>
            </a:r>
            <a:endParaRPr lang="en-BE" sz="6000" b="1">
              <a:solidFill>
                <a:schemeClr val="bg1">
                  <a:lumMod val="95000"/>
                </a:schemeClr>
              </a:solidFill>
              <a:latin typeface="Dense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62D2F-2513-2BCF-9CF9-F3DDF08FD54E}"/>
              </a:ext>
            </a:extLst>
          </p:cNvPr>
          <p:cNvSpPr txBox="1"/>
          <p:nvPr/>
        </p:nvSpPr>
        <p:spPr>
          <a:xfrm>
            <a:off x="936364" y="2470262"/>
            <a:ext cx="94824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>
                <a:solidFill>
                  <a:srgbClr val="1B2944"/>
                </a:solidFill>
                <a:latin typeface="Dense Bold"/>
              </a:rPr>
              <a:t>Introduction to Apptainer for</a:t>
            </a:r>
          </a:p>
          <a:p>
            <a:pPr algn="ctr"/>
            <a:r>
              <a:rPr lang="en-US" sz="6000" b="1">
                <a:solidFill>
                  <a:srgbClr val="1B2944"/>
                </a:solidFill>
                <a:latin typeface="Dense Bold"/>
              </a:rPr>
              <a:t>reproducible analysis</a:t>
            </a:r>
            <a:endParaRPr lang="en-BE" sz="6000" b="1">
              <a:solidFill>
                <a:srgbClr val="1B2944"/>
              </a:solidFill>
              <a:latin typeface="Dense Bold"/>
            </a:endParaRPr>
          </a:p>
        </p:txBody>
      </p:sp>
      <p:pic>
        <p:nvPicPr>
          <p:cNvPr id="10" name="Picture 9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36EC6A55-725C-13E1-70CB-FB0FC4FBD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87853" y="3155134"/>
            <a:ext cx="2874928" cy="740222"/>
          </a:xfrm>
          <a:prstGeom prst="rect">
            <a:avLst/>
          </a:prstGeom>
        </p:spPr>
      </p:pic>
      <p:pic>
        <p:nvPicPr>
          <p:cNvPr id="12" name="Picture 11" descr="A logo with text and orange lines&#10;&#10;Description automatically generated with medium confidence">
            <a:extLst>
              <a:ext uri="{FF2B5EF4-FFF2-40B4-BE49-F238E27FC236}">
                <a16:creationId xmlns:a16="http://schemas.microsoft.com/office/drawing/2014/main" id="{72B97724-1CA7-A792-0ED5-30CFE6E93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57954" y="5466156"/>
            <a:ext cx="1178217" cy="860405"/>
          </a:xfrm>
          <a:prstGeom prst="rect">
            <a:avLst/>
          </a:prstGeom>
        </p:spPr>
      </p:pic>
      <p:pic>
        <p:nvPicPr>
          <p:cNvPr id="16" name="Picture 15" descr="A grey and black sign with a person in a circle&#10;&#10;Description automatically generated">
            <a:extLst>
              <a:ext uri="{FF2B5EF4-FFF2-40B4-BE49-F238E27FC236}">
                <a16:creationId xmlns:a16="http://schemas.microsoft.com/office/drawing/2014/main" id="{33606800-7F1B-465F-ADD7-F0F6EA664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938291" y="914813"/>
            <a:ext cx="1227411" cy="4294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4AF0F7-8832-C9C9-9C34-22C649E42D7C}"/>
              </a:ext>
            </a:extLst>
          </p:cNvPr>
          <p:cNvSpPr txBox="1"/>
          <p:nvPr/>
        </p:nvSpPr>
        <p:spPr>
          <a:xfrm rot="16200000">
            <a:off x="11418968" y="999598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hlinkClick r:id="rId6"/>
              </a:rPr>
              <a:t>Know more</a:t>
            </a:r>
            <a:endParaRPr lang="en-BE" sz="11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BC102A-B026-B026-2268-4EE9710244B3}"/>
              </a:ext>
            </a:extLst>
          </p:cNvPr>
          <p:cNvSpPr/>
          <p:nvPr/>
        </p:nvSpPr>
        <p:spPr>
          <a:xfrm>
            <a:off x="12398852" y="124425"/>
            <a:ext cx="786539" cy="6361042"/>
          </a:xfrm>
          <a:prstGeom prst="rect">
            <a:avLst/>
          </a:prstGeom>
          <a:solidFill>
            <a:srgbClr val="1B29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476C-2D0F-CF99-BE87-C869C632E093}"/>
              </a:ext>
            </a:extLst>
          </p:cNvPr>
          <p:cNvSpPr txBox="1">
            <a:spLocks/>
          </p:cNvSpPr>
          <p:nvPr/>
        </p:nvSpPr>
        <p:spPr>
          <a:xfrm>
            <a:off x="371061" y="1302026"/>
            <a:ext cx="4719410" cy="5190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Important concepts</a:t>
            </a:r>
          </a:p>
          <a:p>
            <a:pPr lvl="1">
              <a:lnSpc>
                <a:spcPct val="150000"/>
              </a:lnSpc>
            </a:pPr>
            <a:r>
              <a:rPr lang="en-US" b="1" err="1"/>
              <a:t>Dockerfile</a:t>
            </a:r>
            <a:r>
              <a:rPr lang="en-US"/>
              <a:t>: Your recipe</a:t>
            </a:r>
          </a:p>
          <a:p>
            <a:pPr lvl="1">
              <a:lnSpc>
                <a:spcPct val="150000"/>
              </a:lnSpc>
            </a:pPr>
            <a:r>
              <a:rPr lang="en-US" b="1"/>
              <a:t>Docker image: </a:t>
            </a:r>
            <a:r>
              <a:rPr lang="en-US"/>
              <a:t>Static artifact</a:t>
            </a:r>
          </a:p>
          <a:p>
            <a:pPr lvl="1">
              <a:lnSpc>
                <a:spcPct val="150000"/>
              </a:lnSpc>
            </a:pPr>
            <a:r>
              <a:rPr lang="en-US" b="1"/>
              <a:t>Container: </a:t>
            </a:r>
            <a:r>
              <a:rPr lang="en-US"/>
              <a:t>Running image (functional)</a:t>
            </a:r>
          </a:p>
          <a:p>
            <a:pPr lvl="1">
              <a:lnSpc>
                <a:spcPct val="150000"/>
              </a:lnSpc>
            </a:pPr>
            <a:r>
              <a:rPr lang="en-US" b="1"/>
              <a:t>Backup.tar: </a:t>
            </a:r>
            <a:r>
              <a:rPr lang="en-US"/>
              <a:t>Compacted file</a:t>
            </a:r>
          </a:p>
          <a:p>
            <a:pPr lvl="1">
              <a:lnSpc>
                <a:spcPct val="150000"/>
              </a:lnSpc>
            </a:pPr>
            <a:r>
              <a:rPr lang="en-US" b="1"/>
              <a:t>Docker engine:  </a:t>
            </a:r>
            <a:r>
              <a:rPr lang="en-US"/>
              <a:t>‘Manager’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A7B5C58-A4E4-7CCA-45E8-CAE4C8FF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work?</a:t>
            </a:r>
            <a:endParaRPr lang="en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6C029-48E1-2FAA-2BEC-4342195C618D}"/>
              </a:ext>
            </a:extLst>
          </p:cNvPr>
          <p:cNvSpPr txBox="1"/>
          <p:nvPr/>
        </p:nvSpPr>
        <p:spPr>
          <a:xfrm>
            <a:off x="6490376" y="4233384"/>
            <a:ext cx="2315528" cy="795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5A2D82"/>
                </a:solidFill>
              </a:rPr>
              <a:t>Used as 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5A2D82"/>
                </a:solidFill>
              </a:rPr>
              <a:t>Long-term storage</a:t>
            </a:r>
            <a:endParaRPr lang="en-BE" sz="1600">
              <a:solidFill>
                <a:srgbClr val="5A2D82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08FD80-2E4C-E7CF-2AEC-871648D2DA91}"/>
              </a:ext>
            </a:extLst>
          </p:cNvPr>
          <p:cNvCxnSpPr>
            <a:cxnSpLocks/>
          </p:cNvCxnSpPr>
          <p:nvPr/>
        </p:nvCxnSpPr>
        <p:spPr>
          <a:xfrm>
            <a:off x="7444998" y="3429000"/>
            <a:ext cx="0" cy="823827"/>
          </a:xfrm>
          <a:prstGeom prst="straightConnector1">
            <a:avLst/>
          </a:prstGeom>
          <a:ln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0A16C45-F1D3-960C-4464-2422902CA0E3}"/>
              </a:ext>
            </a:extLst>
          </p:cNvPr>
          <p:cNvSpPr txBox="1"/>
          <p:nvPr/>
        </p:nvSpPr>
        <p:spPr>
          <a:xfrm>
            <a:off x="8412490" y="5265362"/>
            <a:ext cx="2315528" cy="795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5A2D82"/>
                </a:solidFill>
              </a:rPr>
              <a:t>Based on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5A2D82"/>
                </a:solidFill>
              </a:rPr>
              <a:t>Short lived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1281A8-B360-AD8B-5049-22D7C50EF33B}"/>
              </a:ext>
            </a:extLst>
          </p:cNvPr>
          <p:cNvCxnSpPr>
            <a:cxnSpLocks/>
          </p:cNvCxnSpPr>
          <p:nvPr/>
        </p:nvCxnSpPr>
        <p:spPr>
          <a:xfrm>
            <a:off x="9289649" y="3429000"/>
            <a:ext cx="0" cy="1825171"/>
          </a:xfrm>
          <a:prstGeom prst="straightConnector1">
            <a:avLst/>
          </a:prstGeom>
          <a:ln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-up of a blue square with white text&#10;&#10;Description automatically generated">
            <a:extLst>
              <a:ext uri="{FF2B5EF4-FFF2-40B4-BE49-F238E27FC236}">
                <a16:creationId xmlns:a16="http://schemas.microsoft.com/office/drawing/2014/main" id="{58AD0901-AD35-1D32-BB86-EAF83A5D4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926" y="2258623"/>
            <a:ext cx="5639587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620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476C-2D0F-CF99-BE87-C869C632E093}"/>
              </a:ext>
            </a:extLst>
          </p:cNvPr>
          <p:cNvSpPr txBox="1">
            <a:spLocks/>
          </p:cNvSpPr>
          <p:nvPr/>
        </p:nvSpPr>
        <p:spPr>
          <a:xfrm>
            <a:off x="371061" y="1302026"/>
            <a:ext cx="4719410" cy="5190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Important concepts</a:t>
            </a:r>
          </a:p>
          <a:p>
            <a:pPr lvl="1">
              <a:lnSpc>
                <a:spcPct val="150000"/>
              </a:lnSpc>
            </a:pPr>
            <a:r>
              <a:rPr lang="en-US" b="1"/>
              <a:t>Text file</a:t>
            </a:r>
            <a:r>
              <a:rPr lang="en-US"/>
              <a:t>: Your recipe</a:t>
            </a:r>
          </a:p>
          <a:p>
            <a:pPr lvl="1">
              <a:lnSpc>
                <a:spcPct val="150000"/>
              </a:lnSpc>
            </a:pPr>
            <a:r>
              <a:rPr lang="en-US" b="1" err="1"/>
              <a:t>Apptainer</a:t>
            </a:r>
            <a:r>
              <a:rPr lang="en-US" b="1"/>
              <a:t> image: </a:t>
            </a:r>
            <a:r>
              <a:rPr lang="en-US"/>
              <a:t>Static file</a:t>
            </a:r>
          </a:p>
          <a:p>
            <a:pPr lvl="1">
              <a:lnSpc>
                <a:spcPct val="150000"/>
              </a:lnSpc>
            </a:pPr>
            <a:r>
              <a:rPr lang="en-US" b="1"/>
              <a:t>Container: </a:t>
            </a:r>
            <a:r>
              <a:rPr lang="en-US"/>
              <a:t>Running image (functional)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A7B5C58-A4E4-7CCA-45E8-CAE4C8FF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work?</a:t>
            </a:r>
            <a:endParaRPr lang="en-B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BC0BBA-C503-8200-DE52-12AC56C1BA06}"/>
              </a:ext>
            </a:extLst>
          </p:cNvPr>
          <p:cNvCxnSpPr/>
          <p:nvPr/>
        </p:nvCxnSpPr>
        <p:spPr>
          <a:xfrm>
            <a:off x="6678335" y="4156034"/>
            <a:ext cx="0" cy="771989"/>
          </a:xfrm>
          <a:prstGeom prst="straightConnector1">
            <a:avLst/>
          </a:prstGeom>
          <a:ln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118768-507D-A1F7-FACF-D48E16546A20}"/>
              </a:ext>
            </a:extLst>
          </p:cNvPr>
          <p:cNvCxnSpPr/>
          <p:nvPr/>
        </p:nvCxnSpPr>
        <p:spPr>
          <a:xfrm>
            <a:off x="8489264" y="3623130"/>
            <a:ext cx="0" cy="771989"/>
          </a:xfrm>
          <a:prstGeom prst="straightConnector1">
            <a:avLst/>
          </a:prstGeom>
          <a:ln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B9E4F2-4609-6F81-B66F-88C048D1B920}"/>
              </a:ext>
            </a:extLst>
          </p:cNvPr>
          <p:cNvSpPr txBox="1"/>
          <p:nvPr/>
        </p:nvSpPr>
        <p:spPr>
          <a:xfrm>
            <a:off x="7332689" y="4486115"/>
            <a:ext cx="2313150" cy="42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rgbClr val="5A2D82"/>
                </a:solidFill>
              </a:rPr>
              <a:t>File you can ship </a:t>
            </a:r>
            <a:r>
              <a:rPr lang="en-US" sz="1600">
                <a:solidFill>
                  <a:srgbClr val="5A2D82"/>
                </a:solidFill>
                <a:sym typeface="Wingdings" pitchFamily="2" charset="2"/>
              </a:rPr>
              <a:t></a:t>
            </a:r>
            <a:endParaRPr lang="en-BE" sz="1600">
              <a:solidFill>
                <a:srgbClr val="5A2D82"/>
              </a:solidFill>
            </a:endParaRPr>
          </a:p>
        </p:txBody>
      </p:sp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6E0FDB99-9EB4-E2B0-2145-5314A1EB32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941"/>
          <a:stretch/>
        </p:blipFill>
        <p:spPr>
          <a:xfrm>
            <a:off x="6334921" y="2469218"/>
            <a:ext cx="988754" cy="16130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73B874-BBF4-1EA3-8F9F-785CFE626352}"/>
              </a:ext>
            </a:extLst>
          </p:cNvPr>
          <p:cNvSpPr txBox="1"/>
          <p:nvPr/>
        </p:nvSpPr>
        <p:spPr>
          <a:xfrm>
            <a:off x="5902855" y="5097640"/>
            <a:ext cx="1937418" cy="1164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rgbClr val="5A2D82"/>
                </a:solidFill>
              </a:rPr>
              <a:t>your recipe to build the </a:t>
            </a:r>
            <a:r>
              <a:rPr lang="en-US" sz="1600" err="1">
                <a:solidFill>
                  <a:srgbClr val="5A2D82"/>
                </a:solidFill>
              </a:rPr>
              <a:t>Apptainer</a:t>
            </a:r>
            <a:r>
              <a:rPr lang="en-US" sz="1600">
                <a:solidFill>
                  <a:srgbClr val="5A2D82"/>
                </a:solidFill>
              </a:rPr>
              <a:t> image</a:t>
            </a:r>
            <a:endParaRPr lang="en-BE" sz="1600">
              <a:solidFill>
                <a:srgbClr val="5A2D8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0E1C2-3760-D8E3-6DDF-8EEC303BDFD0}"/>
              </a:ext>
            </a:extLst>
          </p:cNvPr>
          <p:cNvSpPr txBox="1"/>
          <p:nvPr/>
        </p:nvSpPr>
        <p:spPr>
          <a:xfrm>
            <a:off x="10024110" y="2377440"/>
            <a:ext cx="1485900" cy="136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E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8EB2D37D-9862-A692-843B-D23A09BD5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1" r="20564"/>
          <a:stretch/>
        </p:blipFill>
        <p:spPr>
          <a:xfrm>
            <a:off x="7652841" y="2358192"/>
            <a:ext cx="3383280" cy="16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223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B865D0-6338-ECA7-7643-8C53385B8C25}"/>
              </a:ext>
            </a:extLst>
          </p:cNvPr>
          <p:cNvSpPr/>
          <p:nvPr/>
        </p:nvSpPr>
        <p:spPr>
          <a:xfrm>
            <a:off x="859316" y="1639220"/>
            <a:ext cx="10551872" cy="485365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EDF14-47CE-3912-8465-23E3AE17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from yesterday’s session</a:t>
            </a:r>
            <a:endParaRPr lang="en-BE"/>
          </a:p>
        </p:txBody>
      </p:sp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C21EFAFA-AAF4-D59E-11A1-DAC292634C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5" t="-8027" r="82655" b="-8498"/>
          <a:stretch/>
        </p:blipFill>
        <p:spPr>
          <a:xfrm>
            <a:off x="989654" y="1601118"/>
            <a:ext cx="1191835" cy="2047865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C22D8C25-BF07-303D-993B-0F6813A0FE3C}"/>
              </a:ext>
            </a:extLst>
          </p:cNvPr>
          <p:cNvGrpSpPr/>
          <p:nvPr/>
        </p:nvGrpSpPr>
        <p:grpSpPr>
          <a:xfrm>
            <a:off x="8312919" y="4637893"/>
            <a:ext cx="2781350" cy="1608263"/>
            <a:chOff x="8312919" y="4637893"/>
            <a:chExt cx="2781350" cy="160826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AE4C22-9C41-E6EC-E2AC-AF6C6169BAD4}"/>
                </a:ext>
              </a:extLst>
            </p:cNvPr>
            <p:cNvSpPr/>
            <p:nvPr/>
          </p:nvSpPr>
          <p:spPr>
            <a:xfrm>
              <a:off x="8312919" y="4637893"/>
              <a:ext cx="2781350" cy="1608263"/>
            </a:xfrm>
            <a:prstGeom prst="rect">
              <a:avLst/>
            </a:prstGeom>
            <a:solidFill>
              <a:srgbClr val="30698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pic>
          <p:nvPicPr>
            <p:cNvPr id="15" name="Picture 14" descr="A close-up of a logo&#10;&#10;Description automatically generated">
              <a:extLst>
                <a:ext uri="{FF2B5EF4-FFF2-40B4-BE49-F238E27FC236}">
                  <a16:creationId xmlns:a16="http://schemas.microsoft.com/office/drawing/2014/main" id="{301DC5E6-4BEC-EDD0-1F7E-67F0992E3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83" t="17489" r="24052" b="35232"/>
            <a:stretch/>
          </p:blipFill>
          <p:spPr>
            <a:xfrm>
              <a:off x="8543750" y="5290198"/>
              <a:ext cx="1268296" cy="762635"/>
            </a:xfrm>
            <a:prstGeom prst="rect">
              <a:avLst/>
            </a:prstGeom>
            <a:ln w="38100">
              <a:noFill/>
            </a:ln>
          </p:spPr>
        </p:pic>
      </p:grpSp>
      <p:pic>
        <p:nvPicPr>
          <p:cNvPr id="16" name="Picture 15" descr="A close-up of a logo&#10;&#10;Description automatically generated">
            <a:extLst>
              <a:ext uri="{FF2B5EF4-FFF2-40B4-BE49-F238E27FC236}">
                <a16:creationId xmlns:a16="http://schemas.microsoft.com/office/drawing/2014/main" id="{34C88166-4BE0-0B83-9249-00AD0B3D63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0" t="17219" r="55715" b="35835"/>
          <a:stretch/>
        </p:blipFill>
        <p:spPr>
          <a:xfrm>
            <a:off x="9075942" y="2413529"/>
            <a:ext cx="1268296" cy="757237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17" name="Picture 16" descr="Docker Dance">
            <a:extLst>
              <a:ext uri="{FF2B5EF4-FFF2-40B4-BE49-F238E27FC236}">
                <a16:creationId xmlns:a16="http://schemas.microsoft.com/office/drawing/2014/main" id="{C55805F2-C389-E100-2E22-FC9DA455A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66" t="5262" r="6054" b="74907"/>
          <a:stretch/>
        </p:blipFill>
        <p:spPr bwMode="auto">
          <a:xfrm>
            <a:off x="10277475" y="319088"/>
            <a:ext cx="741363" cy="1049337"/>
          </a:xfrm>
          <a:prstGeom prst="rect">
            <a:avLst/>
          </a:prstGeom>
          <a:noFill/>
          <a:ln w="28575">
            <a:solidFill>
              <a:srgbClr val="306A8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4A6E058-2BD4-95A2-719E-32FF802E2A3C}"/>
              </a:ext>
            </a:extLst>
          </p:cNvPr>
          <p:cNvCxnSpPr>
            <a:stCxn id="17" idx="1"/>
            <a:endCxn id="16" idx="0"/>
          </p:cNvCxnSpPr>
          <p:nvPr/>
        </p:nvCxnSpPr>
        <p:spPr>
          <a:xfrm rot="10800000" flipV="1">
            <a:off x="9710091" y="843757"/>
            <a:ext cx="567385" cy="1569772"/>
          </a:xfrm>
          <a:prstGeom prst="bentConnector2">
            <a:avLst/>
          </a:prstGeom>
          <a:ln w="38100"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C5D9C9-BFB6-8300-65B1-FA047E0D92C0}"/>
              </a:ext>
            </a:extLst>
          </p:cNvPr>
          <p:cNvCxnSpPr>
            <a:cxnSpLocks/>
            <a:stCxn id="16" idx="2"/>
            <a:endCxn id="36" idx="0"/>
          </p:cNvCxnSpPr>
          <p:nvPr/>
        </p:nvCxnSpPr>
        <p:spPr>
          <a:xfrm flipH="1">
            <a:off x="9703594" y="3170766"/>
            <a:ext cx="6496" cy="1467127"/>
          </a:xfrm>
          <a:prstGeom prst="straightConnector1">
            <a:avLst/>
          </a:prstGeom>
          <a:ln w="38100"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80B29-EA5D-4C7E-C489-C76685D6B9FE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070100" y="2756696"/>
            <a:ext cx="7005842" cy="35452"/>
          </a:xfrm>
          <a:prstGeom prst="straightConnector1">
            <a:avLst/>
          </a:prstGeom>
          <a:ln w="38100"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7EBC54F6-9D6C-4468-4C28-43F1C8AB4D30}"/>
              </a:ext>
            </a:extLst>
          </p:cNvPr>
          <p:cNvSpPr txBox="1">
            <a:spLocks/>
          </p:cNvSpPr>
          <p:nvPr/>
        </p:nvSpPr>
        <p:spPr>
          <a:xfrm>
            <a:off x="1189508" y="5200010"/>
            <a:ext cx="1925757" cy="787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rgbClr val="1B2944"/>
                </a:solidFill>
                <a:latin typeface="Dense"/>
                <a:ea typeface="+mj-ea"/>
                <a:cs typeface="+mj-cs"/>
              </a:defRPr>
            </a:lvl1pPr>
          </a:lstStyle>
          <a:p>
            <a:r>
              <a:rPr lang="en-US" sz="3200"/>
              <a:t>My computer</a:t>
            </a:r>
            <a:endParaRPr lang="en-BE" sz="32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5ABF79-04D3-AAD6-506F-8A92EBBF38CC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2942720" y="5442025"/>
            <a:ext cx="5370199" cy="19763"/>
          </a:xfrm>
          <a:prstGeom prst="straightConnector1">
            <a:avLst/>
          </a:prstGeom>
          <a:ln w="38100">
            <a:solidFill>
              <a:srgbClr val="F1682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2FF2FB1-1D88-86C9-393C-50F6026BE549}"/>
              </a:ext>
            </a:extLst>
          </p:cNvPr>
          <p:cNvSpPr txBox="1"/>
          <p:nvPr/>
        </p:nvSpPr>
        <p:spPr>
          <a:xfrm>
            <a:off x="9012463" y="104578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nse"/>
              </a:rPr>
              <a:t>PULL</a:t>
            </a:r>
            <a:endParaRPr lang="en-BE" sz="2000">
              <a:latin typeface="Dens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2D9682-3810-99C7-5002-D6099C095FD5}"/>
              </a:ext>
            </a:extLst>
          </p:cNvPr>
          <p:cNvSpPr txBox="1"/>
          <p:nvPr/>
        </p:nvSpPr>
        <p:spPr>
          <a:xfrm>
            <a:off x="8923558" y="3974904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nse"/>
              </a:rPr>
              <a:t>SHELL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3A1296-1F06-E235-6EFA-5D2CEB8161FC}"/>
              </a:ext>
            </a:extLst>
          </p:cNvPr>
          <p:cNvSpPr txBox="1"/>
          <p:nvPr/>
        </p:nvSpPr>
        <p:spPr>
          <a:xfrm>
            <a:off x="4878081" y="5524751"/>
            <a:ext cx="935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nse"/>
              </a:rPr>
              <a:t>MOUNT (-B)</a:t>
            </a:r>
            <a:endParaRPr lang="en-BE" sz="2000">
              <a:latin typeface="Dense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A8E78E-EFA6-A6B7-C31C-AD1EC4BC4882}"/>
              </a:ext>
            </a:extLst>
          </p:cNvPr>
          <p:cNvSpPr txBox="1"/>
          <p:nvPr/>
        </p:nvSpPr>
        <p:spPr>
          <a:xfrm>
            <a:off x="8947452" y="3693528"/>
            <a:ext cx="701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nse"/>
              </a:rPr>
              <a:t>EXEC</a:t>
            </a:r>
            <a:endParaRPr lang="en-BE" sz="2000">
              <a:latin typeface="Dense"/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2ABBE5FF-3CE0-C674-D10F-D6420CA99F57}"/>
              </a:ext>
            </a:extLst>
          </p:cNvPr>
          <p:cNvCxnSpPr>
            <a:cxnSpLocks/>
          </p:cNvCxnSpPr>
          <p:nvPr/>
        </p:nvCxnSpPr>
        <p:spPr>
          <a:xfrm flipV="1">
            <a:off x="2506382" y="4066047"/>
            <a:ext cx="6037368" cy="1159598"/>
          </a:xfrm>
          <a:prstGeom prst="bentConnector3">
            <a:avLst>
              <a:gd name="adj1" fmla="val 50000"/>
            </a:avLst>
          </a:prstGeom>
          <a:ln w="38100">
            <a:solidFill>
              <a:srgbClr val="F1682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3929C8A-C1DD-DF0E-A669-94EF56DF98BE}"/>
              </a:ext>
            </a:extLst>
          </p:cNvPr>
          <p:cNvSpPr txBox="1"/>
          <p:nvPr/>
        </p:nvSpPr>
        <p:spPr>
          <a:xfrm>
            <a:off x="4376297" y="3099292"/>
            <a:ext cx="843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nse"/>
              </a:rPr>
              <a:t>ls     /    rm</a:t>
            </a:r>
            <a:endParaRPr lang="en-BE" sz="2000">
              <a:latin typeface="Dense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19C327-E696-7C16-A1BF-D69991700F95}"/>
              </a:ext>
            </a:extLst>
          </p:cNvPr>
          <p:cNvSpPr txBox="1"/>
          <p:nvPr/>
        </p:nvSpPr>
        <p:spPr>
          <a:xfrm>
            <a:off x="5627819" y="4056996"/>
            <a:ext cx="53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Dense"/>
              </a:rPr>
              <a:t>ps</a:t>
            </a:r>
            <a:endParaRPr lang="en-BE" sz="2000">
              <a:latin typeface="Dense"/>
            </a:endParaRPr>
          </a:p>
          <a:p>
            <a:r>
              <a:rPr lang="en-US" sz="2000">
                <a:latin typeface="Dense"/>
              </a:rPr>
              <a:t> </a:t>
            </a:r>
            <a:endParaRPr lang="en-BE" sz="2000">
              <a:latin typeface="Dense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39EBD1E-11B4-BD0A-E103-A92023731EAE}"/>
              </a:ext>
            </a:extLst>
          </p:cNvPr>
          <p:cNvCxnSpPr>
            <a:cxnSpLocks/>
          </p:cNvCxnSpPr>
          <p:nvPr/>
        </p:nvCxnSpPr>
        <p:spPr>
          <a:xfrm flipV="1">
            <a:off x="2223029" y="3073400"/>
            <a:ext cx="6645413" cy="2032250"/>
          </a:xfrm>
          <a:prstGeom prst="bentConnector3">
            <a:avLst>
              <a:gd name="adj1" fmla="val -261"/>
            </a:avLst>
          </a:prstGeom>
          <a:ln w="38100">
            <a:solidFill>
              <a:srgbClr val="F168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F4A192F-B358-D54A-24B1-B6CAE4BAB45B}"/>
              </a:ext>
            </a:extLst>
          </p:cNvPr>
          <p:cNvSpPr txBox="1"/>
          <p:nvPr/>
        </p:nvSpPr>
        <p:spPr>
          <a:xfrm>
            <a:off x="3836826" y="3099292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nse"/>
              </a:rPr>
              <a:t>mv</a:t>
            </a:r>
            <a:endParaRPr lang="en-BE" sz="2000">
              <a:latin typeface="Dens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E2CF2-0CD7-5663-F8BB-8B6EF5B5B2A3}"/>
              </a:ext>
            </a:extLst>
          </p:cNvPr>
          <p:cNvSpPr txBox="1"/>
          <p:nvPr/>
        </p:nvSpPr>
        <p:spPr>
          <a:xfrm>
            <a:off x="11044958" y="833379"/>
            <a:ext cx="328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Dense"/>
              </a:rPr>
              <a:t>…</a:t>
            </a:r>
            <a:endParaRPr lang="en-BE" sz="3600">
              <a:latin typeface="Dens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CB99F-A259-FCE2-2D80-3BD1EB80C211}"/>
              </a:ext>
            </a:extLst>
          </p:cNvPr>
          <p:cNvSpPr txBox="1"/>
          <p:nvPr/>
        </p:nvSpPr>
        <p:spPr>
          <a:xfrm>
            <a:off x="6727762" y="2331461"/>
            <a:ext cx="822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Dense"/>
              </a:rPr>
              <a:t>“INSPECT”</a:t>
            </a:r>
            <a:endParaRPr lang="en-BE" sz="2000">
              <a:latin typeface="Dense"/>
            </a:endParaRPr>
          </a:p>
        </p:txBody>
      </p:sp>
    </p:spTree>
    <p:extLst>
      <p:ext uri="{BB962C8B-B14F-4D97-AF65-F5344CB8AC3E}">
        <p14:creationId xmlns:p14="http://schemas.microsoft.com/office/powerpoint/2010/main" val="24932245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46C7-66DF-91FD-90E7-BD1F8196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vs </a:t>
            </a:r>
            <a:r>
              <a:rPr lang="en-US" err="1"/>
              <a:t>Apptainer</a:t>
            </a:r>
            <a:endParaRPr lang="en-BE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B343D90-DF2D-86E6-E398-F869BDB45FA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71060" y="1538975"/>
            <a:ext cx="7082752" cy="43315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>
                <a:latin typeface="Dense Bold"/>
                <a:ea typeface="Cambria"/>
                <a:cs typeface="Calibri"/>
              </a:rPr>
              <a:t> </a:t>
            </a:r>
            <a:r>
              <a:rPr lang="en-GB" b="1"/>
              <a:t>Strengths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No dependency of a daemon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Can be run as a simple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Avoid permission headaches and hacks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Image/container is a file (or directory)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More easily portable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Two type of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Read-only (production)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/>
              <a:t>Writable (development, via sandbox)</a:t>
            </a:r>
          </a:p>
          <a:p>
            <a:r>
              <a:rPr lang="en-GB" b="1"/>
              <a:t>Weaknesses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At the time of writing only good support in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For some features you need root account (or </a:t>
            </a:r>
            <a:r>
              <a:rPr lang="en-GB" err="1"/>
              <a:t>sudo</a:t>
            </a:r>
            <a:r>
              <a:rPr lang="en-GB"/>
              <a:t>)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92B8C3-84B2-75B3-ADD8-BAF347FEB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705" y="960358"/>
            <a:ext cx="1825100" cy="899130"/>
          </a:xfrm>
          <a:prstGeom prst="rect">
            <a:avLst/>
          </a:prstGeom>
        </p:spPr>
      </p:pic>
      <p:pic>
        <p:nvPicPr>
          <p:cNvPr id="11" name="Picture 10" descr="A container with a black background&#10;&#10;Description automatically generated">
            <a:extLst>
              <a:ext uri="{FF2B5EF4-FFF2-40B4-BE49-F238E27FC236}">
                <a16:creationId xmlns:a16="http://schemas.microsoft.com/office/drawing/2014/main" id="{275B878C-49CA-3D69-AA2E-D45F5F8E0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473" y="4505768"/>
            <a:ext cx="1407397" cy="139187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8346ED7-F618-94BC-91FB-475EE60B1FB6}"/>
              </a:ext>
            </a:extLst>
          </p:cNvPr>
          <p:cNvGrpSpPr/>
          <p:nvPr/>
        </p:nvGrpSpPr>
        <p:grpSpPr>
          <a:xfrm>
            <a:off x="9579505" y="2584940"/>
            <a:ext cx="1683332" cy="1468100"/>
            <a:chOff x="7865494" y="2773512"/>
            <a:chExt cx="1683332" cy="1468100"/>
          </a:xfrm>
        </p:grpSpPr>
        <p:pic>
          <p:nvPicPr>
            <p:cNvPr id="3" name="Picture 2" descr="A purple rectangular object with black text&#10;&#10;Description automatically generated">
              <a:extLst>
                <a:ext uri="{FF2B5EF4-FFF2-40B4-BE49-F238E27FC236}">
                  <a16:creationId xmlns:a16="http://schemas.microsoft.com/office/drawing/2014/main" id="{26BBA364-67CB-33E6-EE60-73B9ADFFC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141" r="33370"/>
            <a:stretch/>
          </p:blipFill>
          <p:spPr>
            <a:xfrm>
              <a:off x="8067675" y="2773512"/>
              <a:ext cx="1238250" cy="566571"/>
            </a:xfrm>
            <a:prstGeom prst="rect">
              <a:avLst/>
            </a:prstGeom>
          </p:spPr>
        </p:pic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E1BFF53C-B0D9-25EE-4996-361C66CAF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3CBAB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2890" y="3784461"/>
              <a:ext cx="427820" cy="427820"/>
            </a:xfrm>
            <a:prstGeom prst="rect">
              <a:avLst/>
            </a:prstGeom>
          </p:spPr>
        </p:pic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85213AA-695C-E1F0-9DB8-93A486177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494" y="3771748"/>
              <a:ext cx="469864" cy="469864"/>
            </a:xfrm>
            <a:prstGeom prst="rect">
              <a:avLst/>
            </a:prstGeom>
          </p:spPr>
        </p:pic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8D0AA9D-27E9-FB7D-7238-5A57C0F74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1006" y="3751145"/>
              <a:ext cx="427820" cy="427820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0D987F-4D30-A844-B932-CC67144D25B0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8124552" y="3340083"/>
              <a:ext cx="562248" cy="327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43F43B-EFFD-021C-5398-16A30A78F6D8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8686800" y="3340083"/>
              <a:ext cx="619125" cy="327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2C815A7-43CF-071F-5809-D2065DC253F8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8686800" y="3340083"/>
              <a:ext cx="0" cy="327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54B4F4-DD44-BA97-BE18-2EC75520710F}"/>
              </a:ext>
            </a:extLst>
          </p:cNvPr>
          <p:cNvSpPr txBox="1"/>
          <p:nvPr/>
        </p:nvSpPr>
        <p:spPr>
          <a:xfrm>
            <a:off x="10102610" y="4109180"/>
            <a:ext cx="663782" cy="17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buClr>
                <a:srgbClr val="3CBAB9"/>
              </a:buClr>
            </a:pPr>
            <a:r>
              <a:rPr lang="en-US" sz="400">
                <a:latin typeface="Dense"/>
              </a:rPr>
              <a:t>by @Freepik</a:t>
            </a:r>
            <a:endParaRPr lang="en-BE" sz="400">
              <a:latin typeface="Dens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8C2E93-E85B-3626-E608-8719AB63C300}"/>
              </a:ext>
            </a:extLst>
          </p:cNvPr>
          <p:cNvSpPr txBox="1"/>
          <p:nvPr/>
        </p:nvSpPr>
        <p:spPr>
          <a:xfrm>
            <a:off x="10785422" y="4100815"/>
            <a:ext cx="663782" cy="17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buClr>
                <a:srgbClr val="3CBAB9"/>
              </a:buClr>
            </a:pPr>
            <a:r>
              <a:rPr lang="en-US" sz="400">
                <a:latin typeface="Dense"/>
              </a:rPr>
              <a:t>by @Freepik</a:t>
            </a:r>
            <a:endParaRPr lang="en-BE" sz="400">
              <a:latin typeface="Dens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93C483-9E1F-1AC6-FAAD-7FD4A85FB2F7}"/>
              </a:ext>
            </a:extLst>
          </p:cNvPr>
          <p:cNvSpPr txBox="1"/>
          <p:nvPr/>
        </p:nvSpPr>
        <p:spPr>
          <a:xfrm>
            <a:off x="9445759" y="4108308"/>
            <a:ext cx="754900" cy="17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buClr>
                <a:srgbClr val="3CBAB9"/>
              </a:buClr>
            </a:pPr>
            <a:r>
              <a:rPr lang="en-US" sz="400">
                <a:latin typeface="Dense"/>
              </a:rPr>
              <a:t>by @Roundicons Premium</a:t>
            </a:r>
            <a:endParaRPr lang="en-BE" sz="400">
              <a:latin typeface="Dense"/>
            </a:endParaRPr>
          </a:p>
        </p:txBody>
      </p:sp>
    </p:spTree>
    <p:extLst>
      <p:ext uri="{BB962C8B-B14F-4D97-AF65-F5344CB8AC3E}">
        <p14:creationId xmlns:p14="http://schemas.microsoft.com/office/powerpoint/2010/main" val="10266751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571A08-8977-F483-242F-7DFEB4BC39F3}"/>
              </a:ext>
            </a:extLst>
          </p:cNvPr>
          <p:cNvSpPr/>
          <p:nvPr/>
        </p:nvSpPr>
        <p:spPr>
          <a:xfrm>
            <a:off x="796290" y="3646170"/>
            <a:ext cx="8359140" cy="78018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2476C-2D0F-CF99-BE87-C869C632E093}"/>
              </a:ext>
            </a:extLst>
          </p:cNvPr>
          <p:cNvSpPr txBox="1">
            <a:spLocks/>
          </p:cNvSpPr>
          <p:nvPr/>
        </p:nvSpPr>
        <p:spPr>
          <a:xfrm>
            <a:off x="949435" y="1302026"/>
            <a:ext cx="10293129" cy="51908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/>
              <a:t>By default, </a:t>
            </a:r>
            <a:r>
              <a:rPr lang="en-GB" err="1"/>
              <a:t>Apptainer</a:t>
            </a:r>
            <a:r>
              <a:rPr lang="en-GB"/>
              <a:t> uses $HOME/.</a:t>
            </a:r>
            <a:r>
              <a:rPr lang="en-GB" err="1"/>
              <a:t>apptainer</a:t>
            </a:r>
            <a:r>
              <a:rPr lang="en-GB"/>
              <a:t>/cache as the location for the cache. </a:t>
            </a:r>
            <a:br>
              <a:rPr lang="en-GB"/>
            </a:br>
            <a:r>
              <a:rPr lang="en-GB"/>
              <a:t>This will not work on the VSC. </a:t>
            </a:r>
            <a:br>
              <a:rPr lang="en-GB"/>
            </a:br>
            <a:r>
              <a:rPr lang="en-GB"/>
              <a:t>You can change the location of the cache by setting the $APPTAINER_CACHEDIR environment variable to the cache location you want to use. </a:t>
            </a:r>
            <a:br>
              <a:rPr lang="en-GB"/>
            </a:br>
            <a:endParaRPr lang="en-GB"/>
          </a:p>
          <a:p>
            <a:pPr>
              <a:lnSpc>
                <a:spcPct val="150000"/>
              </a:lnSpc>
            </a:pPr>
            <a:r>
              <a:rPr lang="en-GB"/>
              <a:t>Please set the variable $APPTAINER_CACHEDIR to $VSC_SCRATCH.</a:t>
            </a:r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A7B5C58-A4E4-7CCA-45E8-CAE4C8FF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it work?</a:t>
            </a:r>
            <a:endParaRPr lang="en-B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0E1C2-3760-D8E3-6DDF-8EEC303BDFD0}"/>
              </a:ext>
            </a:extLst>
          </p:cNvPr>
          <p:cNvSpPr txBox="1"/>
          <p:nvPr/>
        </p:nvSpPr>
        <p:spPr>
          <a:xfrm>
            <a:off x="10024110" y="2377440"/>
            <a:ext cx="1485900" cy="136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45971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944D3E-055E-3DAF-3F3C-E337ACB6D58C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GB" b="1"/>
              <a:t>Exercise 1</a:t>
            </a:r>
          </a:p>
          <a:p>
            <a:r>
              <a:rPr lang="en-GB"/>
              <a:t>In the hello world container, try editing (for example using the editor vi which should be available in the container) the /</a:t>
            </a:r>
            <a:r>
              <a:rPr lang="en-GB" err="1"/>
              <a:t>rawr.sh</a:t>
            </a:r>
            <a:r>
              <a:rPr lang="en-GB"/>
              <a:t> file. </a:t>
            </a:r>
            <a:br>
              <a:rPr lang="en-GB"/>
            </a:br>
            <a:r>
              <a:rPr lang="en-GB"/>
              <a:t>What do you notice?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BC74-01B7-45A6-9E2E-3467E2D2BF51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GB" b="1"/>
              <a:t>Exercise 2:</a:t>
            </a:r>
            <a:r>
              <a:rPr lang="en-GB"/>
              <a:t> </a:t>
            </a:r>
          </a:p>
          <a:p>
            <a:r>
              <a:rPr lang="en-GB"/>
              <a:t>In your home directory within the container shell, try and create a simple text file. Is it possible to do this? If so, why? If not, why not?! If you can successfully create a file, what happens to it when you exit the shell and the container shuts down?</a:t>
            </a:r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4EA293-DB5D-6A0E-0EAC-F4E708CC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793587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EAA667-E70C-81E4-A39B-3A78733C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Downloading images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F5313726-8A04-0365-C62F-BB3826EEE1F7}"/>
              </a:ext>
            </a:extLst>
          </p:cNvPr>
          <p:cNvSpPr/>
          <p:nvPr/>
        </p:nvSpPr>
        <p:spPr>
          <a:xfrm>
            <a:off x="133846" y="3223756"/>
            <a:ext cx="11836179" cy="177264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6D5BD6A8-800D-3D79-90D2-EF224A8F16CA}"/>
              </a:ext>
            </a:extLst>
          </p:cNvPr>
          <p:cNvSpPr/>
          <p:nvPr/>
        </p:nvSpPr>
        <p:spPr>
          <a:xfrm>
            <a:off x="133846" y="1347746"/>
            <a:ext cx="8359140" cy="177264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FC77A8-0A6F-08BB-4A68-4ACFF7278003}"/>
              </a:ext>
            </a:extLst>
          </p:cNvPr>
          <p:cNvSpPr txBox="1">
            <a:spLocks/>
          </p:cNvSpPr>
          <p:nvPr/>
        </p:nvSpPr>
        <p:spPr>
          <a:xfrm>
            <a:off x="221975" y="1347746"/>
            <a:ext cx="11752855" cy="4904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/>
              <a:t>$ </a:t>
            </a:r>
            <a:r>
              <a:rPr lang="en-GB" err="1"/>
              <a:t>mkdir</a:t>
            </a:r>
            <a:r>
              <a:rPr lang="en-GB"/>
              <a:t> $VSC_DATA/</a:t>
            </a:r>
            <a:r>
              <a:rPr lang="en-GB" err="1"/>
              <a:t>apptainer</a:t>
            </a:r>
            <a:r>
              <a:rPr lang="en-GB"/>
              <a:t>-course </a:t>
            </a:r>
          </a:p>
          <a:p>
            <a:pPr>
              <a:lnSpc>
                <a:spcPct val="150000"/>
              </a:lnSpc>
            </a:pPr>
            <a:r>
              <a:rPr lang="en-GB"/>
              <a:t>$ cd $VSC_DATA/</a:t>
            </a:r>
            <a:r>
              <a:rPr lang="en-GB" err="1"/>
              <a:t>apptainer</a:t>
            </a:r>
            <a:r>
              <a:rPr lang="en-GB"/>
              <a:t>-course </a:t>
            </a:r>
          </a:p>
          <a:p>
            <a:pPr>
              <a:lnSpc>
                <a:spcPct val="150000"/>
              </a:lnSpc>
            </a:pPr>
            <a:r>
              <a:rPr lang="en-GB"/>
              <a:t>$ </a:t>
            </a:r>
            <a:r>
              <a:rPr lang="en-GB" err="1"/>
              <a:t>apptainer</a:t>
            </a:r>
            <a:r>
              <a:rPr lang="en-GB"/>
              <a:t> pull hello-</a:t>
            </a:r>
            <a:r>
              <a:rPr lang="en-GB" err="1"/>
              <a:t>world.sif</a:t>
            </a:r>
            <a:r>
              <a:rPr lang="en-GB"/>
              <a:t> </a:t>
            </a:r>
            <a:r>
              <a:rPr lang="en-GB" err="1"/>
              <a:t>shub</a:t>
            </a:r>
            <a:r>
              <a:rPr lang="en-GB"/>
              <a:t>://</a:t>
            </a:r>
            <a:r>
              <a:rPr lang="en-GB" err="1"/>
              <a:t>vsoch</a:t>
            </a:r>
            <a:r>
              <a:rPr lang="en-GB"/>
              <a:t>/hello-world</a:t>
            </a:r>
            <a:br>
              <a:rPr lang="en-GB"/>
            </a:br>
            <a:br>
              <a:rPr lang="en-GB"/>
            </a:br>
            <a:r>
              <a:rPr lang="en-GB"/>
              <a:t>$ </a:t>
            </a:r>
            <a:r>
              <a:rPr lang="en-GB" err="1"/>
              <a:t>apptainer</a:t>
            </a:r>
            <a:r>
              <a:rPr lang="en-GB"/>
              <a:t> pull --name fastqc-0.11.9--0.sif https://</a:t>
            </a:r>
            <a:r>
              <a:rPr lang="en-GB" err="1"/>
              <a:t>depot.galaxyproject.org</a:t>
            </a:r>
            <a:r>
              <a:rPr lang="en-GB"/>
              <a:t>/singularity/fastqc:0.11.9--0 </a:t>
            </a:r>
            <a:br>
              <a:rPr lang="en-GB"/>
            </a:br>
            <a:r>
              <a:rPr lang="en-GB"/>
              <a:t>$ file fastqc-0.11.9--0.cif</a:t>
            </a:r>
            <a:br>
              <a:rPr lang="en-GB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4387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EAA667-E70C-81E4-A39B-3A78733C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Binding folders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F5313726-8A04-0365-C62F-BB3826EEE1F7}"/>
              </a:ext>
            </a:extLst>
          </p:cNvPr>
          <p:cNvSpPr/>
          <p:nvPr/>
        </p:nvSpPr>
        <p:spPr>
          <a:xfrm>
            <a:off x="133846" y="3223756"/>
            <a:ext cx="11836179" cy="177264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8" name="Rectangle: Rounded Corners 4">
            <a:extLst>
              <a:ext uri="{FF2B5EF4-FFF2-40B4-BE49-F238E27FC236}">
                <a16:creationId xmlns:a16="http://schemas.microsoft.com/office/drawing/2014/main" id="{6D5BD6A8-800D-3D79-90D2-EF224A8F16CA}"/>
              </a:ext>
            </a:extLst>
          </p:cNvPr>
          <p:cNvSpPr/>
          <p:nvPr/>
        </p:nvSpPr>
        <p:spPr>
          <a:xfrm>
            <a:off x="133846" y="1347746"/>
            <a:ext cx="8359140" cy="1772644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FC77A8-0A6F-08BB-4A68-4ACFF7278003}"/>
              </a:ext>
            </a:extLst>
          </p:cNvPr>
          <p:cNvSpPr txBox="1">
            <a:spLocks/>
          </p:cNvSpPr>
          <p:nvPr/>
        </p:nvSpPr>
        <p:spPr>
          <a:xfrm>
            <a:off x="221975" y="1347746"/>
            <a:ext cx="11752855" cy="4904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/>
              <a:t>singularity shell -B /data/</a:t>
            </a:r>
            <a:r>
              <a:rPr lang="en-GB" err="1"/>
              <a:t>leuven</a:t>
            </a:r>
            <a:r>
              <a:rPr lang="en-GB"/>
              <a:t>/315/vsc315XX hello-</a:t>
            </a:r>
            <a:r>
              <a:rPr lang="en-GB" err="1"/>
              <a:t>world.sif</a:t>
            </a:r>
            <a:r>
              <a:rPr lang="en-GB"/>
              <a:t> </a:t>
            </a:r>
            <a:br>
              <a:rPr lang="en-GB"/>
            </a:br>
            <a:r>
              <a:rPr lang="en-GB"/>
              <a:t>Singularity&gt; ls /data/</a:t>
            </a:r>
            <a:r>
              <a:rPr lang="en-GB" err="1"/>
              <a:t>leuven</a:t>
            </a:r>
            <a:r>
              <a:rPr lang="en-GB"/>
              <a:t>/315/vsc315XX</a:t>
            </a:r>
            <a:br>
              <a:rPr lang="en-GB"/>
            </a:br>
            <a:endParaRPr lang="en-GB"/>
          </a:p>
          <a:p>
            <a:pPr>
              <a:lnSpc>
                <a:spcPct val="150000"/>
              </a:lnSpc>
            </a:pPr>
            <a:endParaRPr lang="en-GB"/>
          </a:p>
          <a:p>
            <a:pPr>
              <a:lnSpc>
                <a:spcPct val="150000"/>
              </a:lnSpc>
            </a:pPr>
            <a:r>
              <a:rPr lang="en-GB"/>
              <a:t>$ singularity shell -B /data/</a:t>
            </a:r>
            <a:r>
              <a:rPr lang="en-GB" err="1"/>
              <a:t>leuven</a:t>
            </a:r>
            <a:r>
              <a:rPr lang="en-GB"/>
              <a:t>/315/vsc315XX :/shared-data hello-</a:t>
            </a:r>
            <a:r>
              <a:rPr lang="en-GB" err="1"/>
              <a:t>world.sif</a:t>
            </a:r>
            <a:r>
              <a:rPr lang="en-GB"/>
              <a:t> </a:t>
            </a:r>
            <a:br>
              <a:rPr lang="en-GB"/>
            </a:br>
            <a:r>
              <a:rPr lang="en-GB"/>
              <a:t>Singularity&gt; ls /shared-data</a:t>
            </a:r>
            <a:br>
              <a:rPr lang="en-GB"/>
            </a:br>
            <a:br>
              <a:rPr lang="en-GB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892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EAA667-E70C-81E4-A39B-3A78733C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BE"/>
              <a:t>Downloading images or pulling or building images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F5313726-8A04-0365-C62F-BB3826EEE1F7}"/>
              </a:ext>
            </a:extLst>
          </p:cNvPr>
          <p:cNvSpPr/>
          <p:nvPr/>
        </p:nvSpPr>
        <p:spPr>
          <a:xfrm>
            <a:off x="133846" y="2971800"/>
            <a:ext cx="11836179" cy="296037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FC77A8-0A6F-08BB-4A68-4ACFF7278003}"/>
              </a:ext>
            </a:extLst>
          </p:cNvPr>
          <p:cNvSpPr txBox="1">
            <a:spLocks/>
          </p:cNvSpPr>
          <p:nvPr/>
        </p:nvSpPr>
        <p:spPr>
          <a:xfrm>
            <a:off x="221975" y="1347746"/>
            <a:ext cx="11752855" cy="4904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/>
              <a:t>Pulling images may take a while, so we need to run this as a job.</a:t>
            </a:r>
            <a:br>
              <a:rPr lang="en-GB"/>
            </a:br>
            <a:endParaRPr lang="en-GB"/>
          </a:p>
          <a:p>
            <a:pPr>
              <a:lnSpc>
                <a:spcPct val="150000"/>
              </a:lnSpc>
            </a:pPr>
            <a:r>
              <a:rPr lang="en-GB" err="1"/>
              <a:t>qsub</a:t>
            </a:r>
            <a:r>
              <a:rPr lang="en-GB"/>
              <a:t> pull-</a:t>
            </a:r>
            <a:r>
              <a:rPr lang="en-GB" err="1"/>
              <a:t>image.pbs</a:t>
            </a:r>
            <a:r>
              <a:rPr lang="en-GB"/>
              <a:t> </a:t>
            </a:r>
          </a:p>
          <a:p>
            <a:pPr>
              <a:lnSpc>
                <a:spcPct val="150000"/>
              </a:lnSpc>
            </a:pPr>
            <a:r>
              <a:rPr lang="en-GB"/>
              <a:t>…</a:t>
            </a:r>
            <a:br>
              <a:rPr lang="en-GB"/>
            </a:br>
            <a:r>
              <a:rPr lang="en-GB"/>
              <a:t>APPTAINER_CACHEDIR=$VSC_SCRATCH \</a:t>
            </a:r>
            <a:br>
              <a:rPr lang="en-GB"/>
            </a:br>
            <a:r>
              <a:rPr lang="en-GB"/>
              <a:t>APPTAINER_TMPDIR=$VSC_SCRATCH \</a:t>
            </a:r>
            <a:br>
              <a:rPr lang="en-GB"/>
            </a:br>
            <a:r>
              <a:rPr lang="en-GB" err="1"/>
              <a:t>apptainer</a:t>
            </a:r>
            <a:r>
              <a:rPr lang="en-GB"/>
              <a:t> build --</a:t>
            </a:r>
            <a:r>
              <a:rPr lang="en-GB" err="1"/>
              <a:t>fakeroot</a:t>
            </a:r>
            <a:r>
              <a:rPr lang="en-GB"/>
              <a:t> $VSC_SCRATCH/tensorflow-23.06-tf2-py3.sif \</a:t>
            </a:r>
            <a:br>
              <a:rPr lang="en-GB"/>
            </a:br>
            <a:r>
              <a:rPr lang="en-GB"/>
              <a:t>docker://</a:t>
            </a:r>
            <a:r>
              <a:rPr lang="en-GB" err="1"/>
              <a:t>nvcr.io</a:t>
            </a:r>
            <a:r>
              <a:rPr lang="en-GB"/>
              <a:t>/</a:t>
            </a:r>
            <a:r>
              <a:rPr lang="en-GB" err="1"/>
              <a:t>nvidia</a:t>
            </a:r>
            <a:r>
              <a:rPr lang="en-GB"/>
              <a:t>/tensorflow:23.06-tf2-py3</a:t>
            </a:r>
            <a:br>
              <a:rPr lang="en-GB"/>
            </a:br>
            <a:r>
              <a:rPr lang="en-GB"/>
              <a:t>…</a:t>
            </a:r>
            <a:br>
              <a:rPr lang="en-GB"/>
            </a:br>
            <a:br>
              <a:rPr lang="en-GB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3388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EAA667-E70C-81E4-A39B-3A78733C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And now really building images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F5313726-8A04-0365-C62F-BB3826EEE1F7}"/>
              </a:ext>
            </a:extLst>
          </p:cNvPr>
          <p:cNvSpPr/>
          <p:nvPr/>
        </p:nvSpPr>
        <p:spPr>
          <a:xfrm>
            <a:off x="133846" y="2971800"/>
            <a:ext cx="11836179" cy="296037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FC77A8-0A6F-08BB-4A68-4ACFF7278003}"/>
              </a:ext>
            </a:extLst>
          </p:cNvPr>
          <p:cNvSpPr txBox="1">
            <a:spLocks/>
          </p:cNvSpPr>
          <p:nvPr/>
        </p:nvSpPr>
        <p:spPr>
          <a:xfrm>
            <a:off x="221975" y="1347746"/>
            <a:ext cx="11752855" cy="4904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/>
              <a:t>Pulling images may take a while, so we need to run this as a job.</a:t>
            </a:r>
            <a:br>
              <a:rPr lang="en-GB"/>
            </a:br>
            <a:endParaRPr lang="en-GB"/>
          </a:p>
          <a:p>
            <a:pPr>
              <a:lnSpc>
                <a:spcPct val="150000"/>
              </a:lnSpc>
            </a:pPr>
            <a:r>
              <a:rPr lang="en-GB" err="1"/>
              <a:t>qsub</a:t>
            </a:r>
            <a:r>
              <a:rPr lang="en-GB"/>
              <a:t> build-</a:t>
            </a:r>
            <a:r>
              <a:rPr lang="en-GB" err="1"/>
              <a:t>image.pbs</a:t>
            </a:r>
            <a:r>
              <a:rPr lang="en-GB"/>
              <a:t> </a:t>
            </a:r>
          </a:p>
          <a:p>
            <a:pPr>
              <a:lnSpc>
                <a:spcPct val="150000"/>
              </a:lnSpc>
            </a:pPr>
            <a:r>
              <a:rPr lang="en-GB"/>
              <a:t>…</a:t>
            </a:r>
            <a:br>
              <a:rPr lang="en-GB"/>
            </a:br>
            <a:r>
              <a:rPr lang="en-GB"/>
              <a:t>APPTAINER_CACHEDIR=$VSC_SCRATCH \</a:t>
            </a:r>
            <a:br>
              <a:rPr lang="en-GB"/>
            </a:br>
            <a:r>
              <a:rPr lang="en-GB"/>
              <a:t>APPTAINER_TMPDIR=$VSC_SCRATCH \</a:t>
            </a:r>
            <a:br>
              <a:rPr lang="en-GB"/>
            </a:br>
            <a:r>
              <a:rPr lang="en-GB" err="1"/>
              <a:t>apptainer</a:t>
            </a:r>
            <a:r>
              <a:rPr lang="en-GB"/>
              <a:t> build --</a:t>
            </a:r>
            <a:r>
              <a:rPr lang="en-GB" err="1"/>
              <a:t>fakeroot</a:t>
            </a:r>
            <a:r>
              <a:rPr lang="en-GB"/>
              <a:t> $VSC_SCRATCH/</a:t>
            </a:r>
            <a:r>
              <a:rPr lang="en-GB" err="1"/>
              <a:t>test_image_ubuntu.sif</a:t>
            </a:r>
            <a:r>
              <a:rPr lang="en-GB"/>
              <a:t> \</a:t>
            </a:r>
            <a:br>
              <a:rPr lang="en-GB"/>
            </a:br>
            <a:r>
              <a:rPr lang="en-GB"/>
              <a:t>$VSC_SCRATCH/</a:t>
            </a:r>
            <a:r>
              <a:rPr lang="en-GB" err="1"/>
              <a:t>test_image_ubuntu.def</a:t>
            </a:r>
            <a:br>
              <a:rPr lang="en-GB"/>
            </a:br>
            <a:r>
              <a:rPr lang="en-GB"/>
              <a:t>…</a:t>
            </a:r>
            <a:br>
              <a:rPr lang="en-GB"/>
            </a:br>
            <a:br>
              <a:rPr lang="en-GB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5118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260CB1-4930-18FF-0E45-5CACEDD5FE38}"/>
              </a:ext>
            </a:extLst>
          </p:cNvPr>
          <p:cNvSpPr txBox="1">
            <a:spLocks/>
          </p:cNvSpPr>
          <p:nvPr/>
        </p:nvSpPr>
        <p:spPr>
          <a:xfrm>
            <a:off x="4293623" y="6331861"/>
            <a:ext cx="7755311" cy="78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err="1"/>
              <a:t>p.s</a:t>
            </a:r>
            <a:r>
              <a:rPr lang="en-US"/>
              <a:t>: Commercial use of Docker Desktop requires a paid subscription</a:t>
            </a:r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0B4BE-7E81-0F9B-1828-DCAC387D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6024-87E8-4F10-BA0B-CCD4936E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292087"/>
            <a:ext cx="4226340" cy="4884876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Intro</a:t>
            </a:r>
          </a:p>
          <a:p>
            <a:pPr lvl="1"/>
            <a:r>
              <a:rPr lang="en-US">
                <a:highlight>
                  <a:srgbClr val="FFFF00"/>
                </a:highlight>
              </a:rPr>
              <a:t>Concepts</a:t>
            </a:r>
          </a:p>
          <a:p>
            <a:pPr lvl="1"/>
            <a:r>
              <a:rPr lang="en-US">
                <a:highlight>
                  <a:srgbClr val="FFFF00"/>
                </a:highlight>
              </a:rPr>
              <a:t>Organization</a:t>
            </a:r>
          </a:p>
          <a:p>
            <a:pPr lvl="1"/>
            <a:r>
              <a:rPr lang="en-US">
                <a:highlight>
                  <a:srgbClr val="FFFF00"/>
                </a:highlight>
              </a:rPr>
              <a:t>Advantages </a:t>
            </a:r>
          </a:p>
          <a:p>
            <a:pPr lvl="1"/>
            <a:r>
              <a:rPr lang="en-US">
                <a:highlight>
                  <a:srgbClr val="FFFF00"/>
                </a:highlight>
              </a:rPr>
              <a:t>Typical use cases</a:t>
            </a:r>
          </a:p>
          <a:p>
            <a:pPr lvl="1"/>
            <a:r>
              <a:rPr lang="en-US">
                <a:highlight>
                  <a:srgbClr val="FF00FF"/>
                </a:highlight>
              </a:rPr>
              <a:t>When not to use ???</a:t>
            </a:r>
          </a:p>
          <a:p>
            <a:r>
              <a:rPr lang="en-US"/>
              <a:t>Reuse</a:t>
            </a:r>
          </a:p>
          <a:p>
            <a:pPr lvl="1"/>
            <a:r>
              <a:rPr lang="en-US">
                <a:highlight>
                  <a:srgbClr val="FFFF00"/>
                </a:highlight>
              </a:rPr>
              <a:t>Docker hub and other registries |(</a:t>
            </a:r>
            <a:r>
              <a:rPr lang="en-US" err="1">
                <a:highlight>
                  <a:srgbClr val="FFFF00"/>
                </a:highlight>
              </a:rPr>
              <a:t>biocontainers</a:t>
            </a:r>
            <a:r>
              <a:rPr lang="en-US"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en-US">
                <a:highlight>
                  <a:srgbClr val="FFFF00"/>
                </a:highlight>
              </a:rPr>
              <a:t>Getting images for reuse (pull)</a:t>
            </a:r>
          </a:p>
          <a:p>
            <a:pPr lvl="1"/>
            <a:r>
              <a:rPr lang="en-US">
                <a:highlight>
                  <a:srgbClr val="FFFF00"/>
                </a:highlight>
              </a:rPr>
              <a:t>List images</a:t>
            </a:r>
          </a:p>
          <a:p>
            <a:pPr lvl="1"/>
            <a:r>
              <a:rPr lang="en-US">
                <a:highlight>
                  <a:srgbClr val="FFFF00"/>
                </a:highlight>
              </a:rPr>
              <a:t>Using an image (Run) interactive &amp; daemon</a:t>
            </a:r>
          </a:p>
          <a:p>
            <a:pPr lvl="1"/>
            <a:r>
              <a:rPr lang="en-US"/>
              <a:t>Tag (-t)</a:t>
            </a:r>
            <a:endParaRPr lang="en-US">
              <a:highlight>
                <a:srgbClr val="FFFF00"/>
              </a:highlight>
            </a:endParaRPr>
          </a:p>
          <a:p>
            <a:pPr lvl="1"/>
            <a:r>
              <a:rPr lang="en-US">
                <a:highlight>
                  <a:srgbClr val="FFFF00"/>
                </a:highlight>
              </a:rPr>
              <a:t>Check an running container</a:t>
            </a:r>
          </a:p>
          <a:p>
            <a:pPr lvl="1"/>
            <a:r>
              <a:rPr lang="en-US">
                <a:highlight>
                  <a:srgbClr val="FFFF00"/>
                </a:highlight>
              </a:rPr>
              <a:t>Stop</a:t>
            </a:r>
          </a:p>
          <a:p>
            <a:pPr lvl="1"/>
            <a:r>
              <a:rPr lang="en-US">
                <a:highlight>
                  <a:srgbClr val="FFFF00"/>
                </a:highlight>
              </a:rPr>
              <a:t>Clean up (rm)</a:t>
            </a:r>
          </a:p>
          <a:p>
            <a:pPr lvl="1"/>
            <a:r>
              <a:rPr lang="en-US"/>
              <a:t>Run vs exec</a:t>
            </a:r>
          </a:p>
          <a:p>
            <a:pPr lvl="1"/>
            <a:r>
              <a:rPr lang="en-US"/>
              <a:t>Handling input output (mounting volumes)</a:t>
            </a:r>
          </a:p>
          <a:p>
            <a:pPr lvl="1"/>
            <a:r>
              <a:rPr lang="en-US">
                <a:highlight>
                  <a:srgbClr val="FF00FF"/>
                </a:highlight>
              </a:rPr>
              <a:t>Ports = ???</a:t>
            </a:r>
          </a:p>
          <a:p>
            <a:pPr lvl="1"/>
            <a:r>
              <a:rPr lang="en-US"/>
              <a:t>Docker inspect exercise 4</a:t>
            </a:r>
          </a:p>
          <a:p>
            <a:pPr lvl="1"/>
            <a:endParaRPr lang="en-US">
              <a:highlight>
                <a:srgbClr val="FF00FF"/>
              </a:highlight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15F5F7-3E2D-0D4A-C3A8-7748B49DD8A3}"/>
              </a:ext>
            </a:extLst>
          </p:cNvPr>
          <p:cNvSpPr txBox="1">
            <a:spLocks/>
          </p:cNvSpPr>
          <p:nvPr/>
        </p:nvSpPr>
        <p:spPr>
          <a:xfrm>
            <a:off x="4968462" y="986562"/>
            <a:ext cx="7223538" cy="4884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Recipe</a:t>
            </a:r>
          </a:p>
          <a:p>
            <a:pPr lvl="1"/>
            <a:r>
              <a:rPr lang="en-US"/>
              <a:t>Docker vocabulary</a:t>
            </a:r>
          </a:p>
          <a:p>
            <a:pPr lvl="1"/>
            <a:r>
              <a:rPr lang="en-US"/>
              <a:t>Recipe - </a:t>
            </a:r>
            <a:r>
              <a:rPr lang="en-US" err="1"/>
              <a:t>dockerfile</a:t>
            </a:r>
            <a:endParaRPr lang="en-US"/>
          </a:p>
          <a:p>
            <a:pPr lvl="1"/>
            <a:r>
              <a:rPr lang="en-US"/>
              <a:t>Built from existing images </a:t>
            </a:r>
          </a:p>
          <a:p>
            <a:pPr lvl="2"/>
            <a:r>
              <a:rPr lang="en-US"/>
              <a:t>(use &amp;&amp;) </a:t>
            </a:r>
          </a:p>
          <a:p>
            <a:pPr lvl="2"/>
            <a:r>
              <a:rPr lang="en-US"/>
              <a:t>(building cache) </a:t>
            </a:r>
          </a:p>
          <a:p>
            <a:pPr lvl="2"/>
            <a:r>
              <a:rPr lang="en-US"/>
              <a:t>Tips (base file – </a:t>
            </a:r>
            <a:r>
              <a:rPr lang="en-US" err="1"/>
              <a:t>biocontainers</a:t>
            </a:r>
            <a:r>
              <a:rPr lang="en-US"/>
              <a:t>)</a:t>
            </a:r>
          </a:p>
          <a:p>
            <a:pPr lvl="1"/>
            <a:r>
              <a:rPr lang="en-US"/>
              <a:t>Start build</a:t>
            </a:r>
          </a:p>
          <a:p>
            <a:pPr lvl="1"/>
            <a:r>
              <a:rPr lang="en-US"/>
              <a:t>Good practice</a:t>
            </a:r>
          </a:p>
          <a:p>
            <a:pPr lvl="2"/>
            <a:r>
              <a:rPr lang="en-US"/>
              <a:t>Instructions for recipe</a:t>
            </a:r>
          </a:p>
          <a:p>
            <a:pPr lvl="1"/>
            <a:r>
              <a:rPr lang="en-US"/>
              <a:t>1 tool = 1 image</a:t>
            </a:r>
            <a:r>
              <a:rPr lang="en-US" b="1"/>
              <a:t> vs </a:t>
            </a:r>
            <a:r>
              <a:rPr lang="en-US"/>
              <a:t>++ tools = 1 image</a:t>
            </a:r>
          </a:p>
          <a:p>
            <a:pPr lvl="1"/>
            <a:r>
              <a:rPr lang="en-US"/>
              <a:t>Docker inspect</a:t>
            </a:r>
          </a:p>
          <a:p>
            <a:pPr lvl="1"/>
            <a:endParaRPr lang="en-US"/>
          </a:p>
          <a:p>
            <a:r>
              <a:rPr lang="en-US"/>
              <a:t>Back to reusing</a:t>
            </a:r>
          </a:p>
          <a:p>
            <a:pPr lvl="1"/>
            <a:r>
              <a:rPr lang="en-US"/>
              <a:t>Inspecting others</a:t>
            </a:r>
          </a:p>
          <a:p>
            <a:pPr lvl="1"/>
            <a:endParaRPr lang="en-US"/>
          </a:p>
          <a:p>
            <a:r>
              <a:rPr lang="en-US"/>
              <a:t>Singularity</a:t>
            </a:r>
            <a:endParaRPr lang="en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A287C2-54A4-9205-2530-D960A193F8AD}"/>
              </a:ext>
            </a:extLst>
          </p:cNvPr>
          <p:cNvSpPr txBox="1">
            <a:spLocks/>
          </p:cNvSpPr>
          <p:nvPr/>
        </p:nvSpPr>
        <p:spPr>
          <a:xfrm>
            <a:off x="10109200" y="289696"/>
            <a:ext cx="1698434" cy="78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FF"/>
                </a:solidFill>
              </a:rPr>
              <a:t>Add quizzes!!!</a:t>
            </a:r>
            <a:endParaRPr lang="en-BE">
              <a:solidFill>
                <a:srgbClr val="FF00FF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366BBF-8A86-25CB-DDA2-D647F8B0858F}"/>
              </a:ext>
            </a:extLst>
          </p:cNvPr>
          <p:cNvSpPr txBox="1">
            <a:spLocks/>
          </p:cNvSpPr>
          <p:nvPr/>
        </p:nvSpPr>
        <p:spPr>
          <a:xfrm>
            <a:off x="-2418869" y="4828838"/>
            <a:ext cx="2418869" cy="16160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CBAB9"/>
              </a:buClr>
              <a:buFont typeface="Arial" panose="020B0604020202020204" pitchFamily="34" charset="0"/>
              <a:buChar char="•"/>
              <a:defRPr sz="20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1682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A2D82"/>
              </a:buClr>
              <a:buFont typeface="Arial" panose="020B0604020202020204" pitchFamily="34" charset="0"/>
              <a:buChar char="•"/>
              <a:defRPr sz="1800" kern="1200">
                <a:solidFill>
                  <a:srgbClr val="1B2944"/>
                </a:solidFill>
                <a:latin typeface="Dens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highlight>
                  <a:srgbClr val="FF00FF"/>
                </a:highlight>
              </a:rPr>
              <a:t>Should we add cases where Docker is not the best option?</a:t>
            </a:r>
          </a:p>
          <a:p>
            <a:pPr marL="0" indent="0">
              <a:buNone/>
            </a:pPr>
            <a:endParaRPr lang="en-US" sz="1600">
              <a:highlight>
                <a:srgbClr val="FF00FF"/>
              </a:highlight>
            </a:endParaRPr>
          </a:p>
          <a:p>
            <a:pPr marL="0" indent="0">
              <a:buNone/>
            </a:pPr>
            <a:r>
              <a:rPr lang="en-US" sz="1600">
                <a:highlight>
                  <a:srgbClr val="FF00FF"/>
                </a:highlight>
              </a:rPr>
              <a:t>Not sure what we say about ports ….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A3B61-209C-07C6-82B8-939CFC4EEB6F}"/>
              </a:ext>
            </a:extLst>
          </p:cNvPr>
          <p:cNvSpPr txBox="1"/>
          <p:nvPr/>
        </p:nvSpPr>
        <p:spPr>
          <a:xfrm>
            <a:off x="8499378" y="1266470"/>
            <a:ext cx="3324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/>
              <a:t>ondemand.hpc.kuleuven.be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1D960-5FD1-A91B-2A79-817BFDE5621F}"/>
              </a:ext>
            </a:extLst>
          </p:cNvPr>
          <p:cNvSpPr txBox="1"/>
          <p:nvPr/>
        </p:nvSpPr>
        <p:spPr>
          <a:xfrm>
            <a:off x="8499378" y="1606034"/>
            <a:ext cx="4127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/>
              <a:t>tier1.hpc.ugent.be/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6D190F-8630-A71C-52B7-17AC24247934}"/>
              </a:ext>
            </a:extLst>
          </p:cNvPr>
          <p:cNvSpPr txBox="1"/>
          <p:nvPr/>
        </p:nvSpPr>
        <p:spPr>
          <a:xfrm>
            <a:off x="8587668" y="1975366"/>
            <a:ext cx="4442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/>
              <a:t>login.hpc.ugent.be/</a:t>
            </a:r>
          </a:p>
        </p:txBody>
      </p:sp>
    </p:spTree>
    <p:extLst>
      <p:ext uri="{BB962C8B-B14F-4D97-AF65-F5344CB8AC3E}">
        <p14:creationId xmlns:p14="http://schemas.microsoft.com/office/powerpoint/2010/main" val="208477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99</Slides>
  <Notes>8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office theme</vt:lpstr>
      <vt:lpstr>PowerPoint Presentation</vt:lpstr>
      <vt:lpstr>PowerPoint Presentation</vt:lpstr>
      <vt:lpstr>What are CONTAINERS ?</vt:lpstr>
      <vt:lpstr>What is a DOCKER ?</vt:lpstr>
      <vt:lpstr>What is a container ?</vt:lpstr>
      <vt:lpstr>“Well, it works on my machine…”</vt:lpstr>
      <vt:lpstr>Docker use cases</vt:lpstr>
      <vt:lpstr>How does it work?</vt:lpstr>
      <vt:lpstr>How does it work?</vt:lpstr>
      <vt:lpstr>How does it work?</vt:lpstr>
      <vt:lpstr>How does it work?</vt:lpstr>
      <vt:lpstr>How is it organized?</vt:lpstr>
      <vt:lpstr>How is it organized?</vt:lpstr>
      <vt:lpstr>Advantages</vt:lpstr>
      <vt:lpstr>Advantages</vt:lpstr>
      <vt:lpstr>Other container softwares</vt:lpstr>
      <vt:lpstr>PowerPoint Presentation</vt:lpstr>
      <vt:lpstr>Where can we storage and find Docker images?</vt:lpstr>
      <vt:lpstr>Where can we storage and find Docker images?</vt:lpstr>
      <vt:lpstr>Container Registries</vt:lpstr>
      <vt:lpstr>Container Registries</vt:lpstr>
      <vt:lpstr>How do we get a container image?</vt:lpstr>
      <vt:lpstr>How do we get a container image?</vt:lpstr>
      <vt:lpstr>How do we get a container image?</vt:lpstr>
      <vt:lpstr>How do we get a container image?</vt:lpstr>
      <vt:lpstr>How do we get a container image?</vt:lpstr>
      <vt:lpstr>What else can we do?</vt:lpstr>
      <vt:lpstr>List your imaged</vt:lpstr>
      <vt:lpstr>Run your 1st image</vt:lpstr>
      <vt:lpstr>Run your 1st image</vt:lpstr>
      <vt:lpstr>Docker detach, what does It do?</vt:lpstr>
      <vt:lpstr>Docker detach, what does It do?</vt:lpstr>
      <vt:lpstr>Challenge: How do you list running containers?</vt:lpstr>
      <vt:lpstr>Challenge: How do you list running containers?</vt:lpstr>
      <vt:lpstr>PowerPoint Presentation</vt:lpstr>
      <vt:lpstr>PowerPoint Presentation</vt:lpstr>
      <vt:lpstr>Tagging</vt:lpstr>
      <vt:lpstr>Tagging</vt:lpstr>
      <vt:lpstr>Naming objects in Docker </vt:lpstr>
      <vt:lpstr>Naming objects in Docker </vt:lpstr>
      <vt:lpstr>Docker and disk space</vt:lpstr>
      <vt:lpstr>Docker and disk space</vt:lpstr>
      <vt:lpstr>Docker and disk space</vt:lpstr>
      <vt:lpstr>Docker and disk space</vt:lpstr>
      <vt:lpstr>Docker and disk space</vt:lpstr>
      <vt:lpstr>Docker and disk space</vt:lpstr>
      <vt:lpstr>Docker and disk space</vt:lpstr>
      <vt:lpstr>Docker and disk space</vt:lpstr>
      <vt:lpstr>Docker and disk space</vt:lpstr>
      <vt:lpstr>Check and clean</vt:lpstr>
      <vt:lpstr>Working interactively </vt:lpstr>
      <vt:lpstr>PowerPoint Presentation</vt:lpstr>
      <vt:lpstr>Docker a closed environment</vt:lpstr>
      <vt:lpstr>Docker a closed environment</vt:lpstr>
      <vt:lpstr>Volume mounting: I/O</vt:lpstr>
      <vt:lpstr>Volume mounting: I/O</vt:lpstr>
      <vt:lpstr>Volume mounting: I/O</vt:lpstr>
      <vt:lpstr>Volume mounting: I/O</vt:lpstr>
      <vt:lpstr>PowerPoint Presentation</vt:lpstr>
      <vt:lpstr>3</vt:lpstr>
      <vt:lpstr>4</vt:lpstr>
      <vt:lpstr>Ports</vt:lpstr>
      <vt:lpstr>Ports</vt:lpstr>
      <vt:lpstr>PowerPoint Presentation</vt:lpstr>
      <vt:lpstr>Ports</vt:lpstr>
      <vt:lpstr>What is the difference between  run   and   exec ?</vt:lpstr>
      <vt:lpstr>Ports</vt:lpstr>
      <vt:lpstr>Ports</vt:lpstr>
      <vt:lpstr>Ports</vt:lpstr>
      <vt:lpstr>PowerPoint Presentation</vt:lpstr>
      <vt:lpstr>Inspect</vt:lpstr>
      <vt:lpstr>PowerPoint Presentation</vt:lpstr>
      <vt:lpstr>PowerPoint Presentation</vt:lpstr>
      <vt:lpstr>4.3 + challange</vt:lpstr>
      <vt:lpstr>Summary of 1st part: Reusing containers</vt:lpstr>
      <vt:lpstr>PowerPoint Presentation</vt:lpstr>
      <vt:lpstr>Recipes</vt:lpstr>
      <vt:lpstr>Building images</vt:lpstr>
      <vt:lpstr>Building images</vt:lpstr>
      <vt:lpstr>Building images</vt:lpstr>
      <vt:lpstr>Recipes</vt:lpstr>
      <vt:lpstr>PowerPoint Presentation</vt:lpstr>
      <vt:lpstr>Recipes</vt:lpstr>
      <vt:lpstr>PowerPoint Presentation</vt:lpstr>
      <vt:lpstr>5</vt:lpstr>
      <vt:lpstr>Recipes</vt:lpstr>
      <vt:lpstr>PowerPoint Presentation</vt:lpstr>
      <vt:lpstr>To be added</vt:lpstr>
      <vt:lpstr>PowerPoint Presentation</vt:lpstr>
      <vt:lpstr>How does it work?</vt:lpstr>
      <vt:lpstr>Comparing from yesterday’s session</vt:lpstr>
      <vt:lpstr>Docker vs Apptainer</vt:lpstr>
      <vt:lpstr>How does it work?</vt:lpstr>
      <vt:lpstr>1</vt:lpstr>
      <vt:lpstr>Downloading images</vt:lpstr>
      <vt:lpstr>Binding folders</vt:lpstr>
      <vt:lpstr>Downloading images or pulling or building images</vt:lpstr>
      <vt:lpstr>And now really building images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</cp:revision>
  <dcterms:created xsi:type="dcterms:W3CDTF">2024-04-03T08:24:09Z</dcterms:created>
  <dcterms:modified xsi:type="dcterms:W3CDTF">2024-04-23T14:39:08Z</dcterms:modified>
</cp:coreProperties>
</file>